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33" r:id="rId2"/>
    <p:sldId id="434" r:id="rId3"/>
    <p:sldId id="435" r:id="rId4"/>
    <p:sldId id="436" r:id="rId5"/>
    <p:sldId id="438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58" r:id="rId14"/>
    <p:sldId id="448" r:id="rId15"/>
    <p:sldId id="44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0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1975D-EC9C-A84A-A20B-1C36B1E66B93}" type="datetime1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4018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0468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0489"/>
            <a:ext cx="9601200" cy="4481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8663-DE96-BA49-9BDD-E57EB5C3E290}" type="datetime1">
              <a:rPr lang="en-US" smtClean="0"/>
              <a:t>9/5/20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5412-B7E3-2545-B3F2-412FA0C3CB42}" type="datetime1">
              <a:rPr lang="en-US" smtClean="0"/>
              <a:t>9/5/20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4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636C8-80E9-734F-8C29-C87C8252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D057E-1120-6341-B4A9-6901E5DE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19A8F-3563-F148-9551-B9AED16A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15202-2E4F-6442-9E45-923444CBC15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696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0EE8A6-03F3-BB40-94A4-88505F69CE9B}" type="datetime1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60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home.yanjinggongju.com/b/books/jsot/jsot09-mp00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biblegeography.holylight.org.tw/images/index/condensedbible/map_thumbs/004.jpg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624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b="1" u="sng" dirty="0"/>
              <a:t>主日學計劃</a:t>
            </a:r>
            <a:endParaRPr lang="en-US" altLang="zh-TW" b="1" u="sng" dirty="0"/>
          </a:p>
          <a:p>
            <a:pPr marL="0" indent="0" algn="ctr">
              <a:buNone/>
            </a:pPr>
            <a:endParaRPr lang="en-US" dirty="0"/>
          </a:p>
          <a:p>
            <a:r>
              <a:rPr lang="zh-TW" altLang="en-US" dirty="0"/>
              <a:t>日期：</a:t>
            </a:r>
            <a:r>
              <a:rPr lang="en-US" dirty="0"/>
              <a:t>	9/6 – 12/6 	14 </a:t>
            </a:r>
            <a:r>
              <a:rPr lang="zh-TW" altLang="en-US" dirty="0"/>
              <a:t>週 （包括概論與總結）</a:t>
            </a:r>
            <a:endParaRPr lang="en-US" dirty="0"/>
          </a:p>
          <a:p>
            <a:r>
              <a:rPr lang="zh-TW" altLang="en-US" dirty="0"/>
              <a:t>時間：</a:t>
            </a:r>
            <a:r>
              <a:rPr lang="en-US" dirty="0"/>
              <a:t>	</a:t>
            </a:r>
            <a:r>
              <a:rPr lang="zh-TW" altLang="en-US" dirty="0"/>
              <a:t>一小時</a:t>
            </a:r>
            <a:r>
              <a:rPr lang="en-US" dirty="0"/>
              <a:t>	9:30-10:30	</a:t>
            </a:r>
          </a:p>
          <a:p>
            <a:r>
              <a:rPr lang="zh-TW" altLang="en-US" dirty="0"/>
              <a:t>內容：</a:t>
            </a:r>
            <a:r>
              <a:rPr lang="en-US" dirty="0"/>
              <a:t>	</a:t>
            </a:r>
            <a:r>
              <a:rPr lang="zh-TW" altLang="en-US" dirty="0"/>
              <a:t>撒母耳記上下</a:t>
            </a:r>
            <a:r>
              <a:rPr lang="en-US" dirty="0"/>
              <a:t>	</a:t>
            </a:r>
            <a:r>
              <a:rPr lang="zh-TW" altLang="en-US" dirty="0"/>
              <a:t>共</a:t>
            </a:r>
            <a:r>
              <a:rPr lang="en-US" dirty="0"/>
              <a:t>55</a:t>
            </a:r>
            <a:r>
              <a:rPr lang="zh-TW" altLang="en-US" dirty="0"/>
              <a:t>章</a:t>
            </a:r>
            <a:endParaRPr lang="en-US" dirty="0"/>
          </a:p>
          <a:p>
            <a:r>
              <a:rPr lang="zh-TW" altLang="en-US" dirty="0"/>
              <a:t>課程設計：</a:t>
            </a:r>
            <a:r>
              <a:rPr lang="en-US" dirty="0"/>
              <a:t>	zoom </a:t>
            </a:r>
            <a:r>
              <a:rPr lang="zh-TW" altLang="en-US" dirty="0"/>
              <a:t>線上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5 </a:t>
            </a:r>
            <a:r>
              <a:rPr lang="zh-TW" altLang="en-US" dirty="0"/>
              <a:t>分鐘 </a:t>
            </a:r>
            <a:r>
              <a:rPr lang="en-US" dirty="0"/>
              <a:t>– </a:t>
            </a:r>
            <a:r>
              <a:rPr lang="zh-TW" altLang="en-US" dirty="0"/>
              <a:t>複習上週 </a:t>
            </a:r>
            <a:endParaRPr lang="en-US" altLang="zh-TW" dirty="0"/>
          </a:p>
          <a:p>
            <a:pPr marL="0" indent="0">
              <a:buNone/>
            </a:pPr>
            <a:r>
              <a:rPr lang="en-US" dirty="0"/>
              <a:t>		35 </a:t>
            </a:r>
            <a:r>
              <a:rPr lang="zh-TW" altLang="en-US" dirty="0"/>
              <a:t>分鐘 </a:t>
            </a:r>
            <a:r>
              <a:rPr lang="en-US" dirty="0"/>
              <a:t>– </a:t>
            </a:r>
            <a:r>
              <a:rPr lang="zh-TW" altLang="en-US" dirty="0"/>
              <a:t>學習本週</a:t>
            </a:r>
            <a:endParaRPr lang="en-US" altLang="zh-TW" dirty="0"/>
          </a:p>
          <a:p>
            <a:pPr marL="0" indent="0">
              <a:buNone/>
            </a:pPr>
            <a:r>
              <a:rPr lang="en-US" dirty="0"/>
              <a:t>		15 </a:t>
            </a:r>
            <a:r>
              <a:rPr lang="zh-TW" altLang="en-US" dirty="0"/>
              <a:t>分鐘 </a:t>
            </a:r>
            <a:r>
              <a:rPr lang="en-US" dirty="0"/>
              <a:t>-  </a:t>
            </a:r>
            <a:r>
              <a:rPr lang="zh-TW" altLang="en-US" dirty="0"/>
              <a:t>分組討論 </a:t>
            </a:r>
            <a:endParaRPr lang="en-US" altLang="zh-TW" dirty="0"/>
          </a:p>
          <a:p>
            <a:pPr marL="0" indent="0">
              <a:buNone/>
            </a:pPr>
            <a:r>
              <a:rPr lang="en-US" dirty="0"/>
              <a:t>		5 </a:t>
            </a:r>
            <a:r>
              <a:rPr lang="zh-TW" altLang="en-US" dirty="0"/>
              <a:t>分鐘 </a:t>
            </a:r>
            <a:r>
              <a:rPr lang="en-US" dirty="0"/>
              <a:t>-  </a:t>
            </a:r>
            <a:r>
              <a:rPr lang="zh-TW" altLang="en-US" dirty="0"/>
              <a:t>結束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27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452C9-6AEE-274E-9584-7AC19EC19C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69" y="1729654"/>
            <a:ext cx="7196781" cy="47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105D9-228A-B84C-B85F-996BA1715E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64" y="1729946"/>
            <a:ext cx="7339913" cy="47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8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EE54-8B55-AF4A-997B-F66EDAAA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87DFB-85E2-3549-AC81-FB79215F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91881DB-71D1-F04E-A11F-0702CB08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07" y="-60342"/>
            <a:ext cx="10852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025" name="Picture 17">
            <a:extLst>
              <a:ext uri="{FF2B5EF4-FFF2-40B4-BE49-F238E27FC236}">
                <a16:creationId xmlns:a16="http://schemas.microsoft.com/office/drawing/2014/main" id="{25F92F9B-58E3-A94B-BA63-2ABF8473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7" y="-60341"/>
            <a:ext cx="4646141" cy="69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4CF7545B-E90B-4148-951B-4F7797225F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57533" y="-1180448"/>
            <a:ext cx="94826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027" name="Picture 10">
            <a:extLst>
              <a:ext uri="{FF2B5EF4-FFF2-40B4-BE49-F238E27FC236}">
                <a16:creationId xmlns:a16="http://schemas.microsoft.com/office/drawing/2014/main" id="{16CC4EBF-9352-C243-A3D1-B21534189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13" y="100947"/>
            <a:ext cx="5175787" cy="66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6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387F-2BEF-044C-A469-86C9DB2A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0BBCE-C91C-1D40-BBB3-93554763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4FFFA1-D076-FC40-9A9F-18DD425B07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-207099"/>
            <a:ext cx="5429249" cy="76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8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F4B8EE-36F8-F547-9D50-783B3B99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624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800" dirty="0"/>
              <a:t>禱告</a:t>
            </a:r>
          </a:p>
          <a:p>
            <a:pPr marL="0" lvl="0" indent="0">
              <a:buNone/>
            </a:pPr>
            <a:endParaRPr lang="en-US" altLang="zh-TW" dirty="0"/>
          </a:p>
          <a:p>
            <a:r>
              <a:rPr lang="zh-TW" altLang="en-US" dirty="0"/>
              <a:t>求主對我們通過學習以色列對這段歷史，對神有更深的了解</a:t>
            </a:r>
            <a:endParaRPr lang="en-US" altLang="zh-TW" dirty="0"/>
          </a:p>
          <a:p>
            <a:r>
              <a:rPr lang="zh-TW" altLang="en-US" dirty="0"/>
              <a:t>求神幫助我們把工作，家庭，事奉安排好，每天有時間親近神</a:t>
            </a:r>
            <a:endParaRPr lang="en-US" altLang="zh-TW" dirty="0"/>
          </a:p>
          <a:p>
            <a:r>
              <a:rPr lang="zh-TW" altLang="en-US" dirty="0"/>
              <a:t>求神讓我們從歷史中學教訓，不斷地調整我們對神對人的態度，</a:t>
            </a:r>
          </a:p>
        </p:txBody>
      </p:sp>
    </p:spTree>
    <p:extLst>
      <p:ext uri="{BB962C8B-B14F-4D97-AF65-F5344CB8AC3E}">
        <p14:creationId xmlns:p14="http://schemas.microsoft.com/office/powerpoint/2010/main" val="57407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F4B8EE-36F8-F547-9D50-783B3B99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624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800" dirty="0"/>
              <a:t>分組討論</a:t>
            </a:r>
            <a:endParaRPr lang="en-US" altLang="zh-TW" dirty="0"/>
          </a:p>
          <a:p>
            <a:r>
              <a:rPr lang="zh-TW" altLang="en-US" dirty="0"/>
              <a:t>分享你希望從「撒母耳記」學到什麼？</a:t>
            </a:r>
            <a:endParaRPr lang="en-US" altLang="zh-TW" dirty="0"/>
          </a:p>
          <a:p>
            <a:r>
              <a:rPr lang="zh-TW" altLang="en-US" dirty="0"/>
              <a:t>有什麼是弟兄姐妹這週可以為你代禱的？</a:t>
            </a:r>
          </a:p>
        </p:txBody>
      </p:sp>
    </p:spTree>
    <p:extLst>
      <p:ext uri="{BB962C8B-B14F-4D97-AF65-F5344CB8AC3E}">
        <p14:creationId xmlns:p14="http://schemas.microsoft.com/office/powerpoint/2010/main" val="420538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624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b="1" u="sng" dirty="0"/>
              <a:t>主日學計劃</a:t>
            </a:r>
            <a:endParaRPr lang="en-US" altLang="zh-TW" b="1" u="sng" dirty="0"/>
          </a:p>
          <a:p>
            <a:pPr marL="0" indent="0" algn="ctr">
              <a:buNone/>
            </a:pPr>
            <a:endParaRPr lang="en-US" altLang="zh-TW" b="1" u="sng" dirty="0"/>
          </a:p>
          <a:p>
            <a:r>
              <a:rPr lang="zh-TW" altLang="en-US" dirty="0"/>
              <a:t>學習內容（</a:t>
            </a:r>
            <a:r>
              <a:rPr lang="en-US" dirty="0"/>
              <a:t>35</a:t>
            </a:r>
            <a:r>
              <a:rPr lang="zh-TW" altLang="en-US" dirty="0"/>
              <a:t>分鐘）：</a:t>
            </a:r>
            <a:r>
              <a:rPr lang="en-US" dirty="0"/>
              <a:t>	</a:t>
            </a:r>
          </a:p>
          <a:p>
            <a:pPr lvl="1"/>
            <a:r>
              <a:rPr lang="zh-TW" altLang="en-US" dirty="0"/>
              <a:t>論述章節內容（總體走一遍）</a:t>
            </a:r>
            <a:endParaRPr lang="en-US" dirty="0"/>
          </a:p>
          <a:p>
            <a:pPr lvl="1"/>
            <a:r>
              <a:rPr lang="zh-TW" altLang="en-US" dirty="0"/>
              <a:t>指出本課重點</a:t>
            </a:r>
            <a:endParaRPr lang="en-US" dirty="0"/>
          </a:p>
          <a:p>
            <a:pPr lvl="1"/>
            <a:r>
              <a:rPr lang="zh-TW" altLang="en-US" dirty="0"/>
              <a:t>聖經觀察與解釋</a:t>
            </a:r>
            <a:endParaRPr lang="en-US" dirty="0"/>
          </a:p>
          <a:p>
            <a:pPr lvl="1"/>
            <a:r>
              <a:rPr lang="zh-TW" altLang="en-US" dirty="0"/>
              <a:t>教訓與應用</a:t>
            </a:r>
            <a:endParaRPr lang="en-US" dirty="0"/>
          </a:p>
          <a:p>
            <a:r>
              <a:rPr lang="zh-TW" altLang="en-US" dirty="0"/>
              <a:t>分組討論（</a:t>
            </a:r>
            <a:r>
              <a:rPr lang="en-US" dirty="0"/>
              <a:t>15</a:t>
            </a:r>
            <a:r>
              <a:rPr lang="zh-TW" altLang="en-US" dirty="0"/>
              <a:t>分鐘）：</a:t>
            </a:r>
            <a:endParaRPr lang="en-US" dirty="0"/>
          </a:p>
          <a:p>
            <a:pPr lvl="1"/>
            <a:r>
              <a:rPr lang="zh-TW" altLang="en-US" dirty="0"/>
              <a:t>分享這課內容對你最深刻的是哪一點</a:t>
            </a:r>
            <a:endParaRPr lang="en-US" dirty="0"/>
          </a:p>
          <a:p>
            <a:pPr lvl="1"/>
            <a:r>
              <a:rPr lang="zh-TW" altLang="en-US" dirty="0"/>
              <a:t>參與討論問題 （會預備</a:t>
            </a:r>
            <a:r>
              <a:rPr lang="en-US" altLang="zh-TW" dirty="0"/>
              <a:t>1-2</a:t>
            </a:r>
            <a:r>
              <a:rPr lang="zh-TW" altLang="en-US" dirty="0"/>
              <a:t>題）</a:t>
            </a:r>
            <a:endParaRPr lang="en-US" dirty="0"/>
          </a:p>
          <a:p>
            <a:pPr lvl="1"/>
            <a:r>
              <a:rPr lang="zh-TW" altLang="en-US" dirty="0"/>
              <a:t>提出你要在生活中做的調整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40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6245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b="1" u="sng" dirty="0"/>
              <a:t>主日學計劃</a:t>
            </a:r>
            <a:endParaRPr lang="en-US" altLang="zh-TW" b="1" u="sng" dirty="0"/>
          </a:p>
          <a:p>
            <a:pPr marL="0" indent="0">
              <a:buNone/>
            </a:pPr>
            <a:r>
              <a:rPr lang="zh-TW" altLang="en-US" dirty="0"/>
              <a:t>課程期待：</a:t>
            </a:r>
          </a:p>
          <a:p>
            <a:r>
              <a:rPr lang="zh-TW" altLang="en-US" dirty="0"/>
              <a:t>加強對以色列歷史的了解，熟悉王國期間發生的大事</a:t>
            </a:r>
          </a:p>
          <a:p>
            <a:pPr marL="530352" lvl="1" indent="0">
              <a:buNone/>
            </a:pPr>
            <a:r>
              <a:rPr lang="en-US" altLang="zh-TW" dirty="0"/>
              <a:t>o	</a:t>
            </a:r>
            <a:r>
              <a:rPr lang="zh-TW" altLang="en-US" dirty="0"/>
              <a:t>故事時間（</a:t>
            </a:r>
            <a:r>
              <a:rPr lang="en-US" altLang="zh-TW" dirty="0"/>
              <a:t>timeline</a:t>
            </a:r>
            <a:r>
              <a:rPr lang="zh-TW" altLang="en-US" dirty="0"/>
              <a:t>）</a:t>
            </a:r>
          </a:p>
          <a:p>
            <a:pPr marL="530352" lvl="1" indent="0">
              <a:buNone/>
            </a:pPr>
            <a:r>
              <a:rPr lang="en-US" altLang="zh-TW" dirty="0"/>
              <a:t>o	</a:t>
            </a:r>
            <a:r>
              <a:rPr lang="zh-TW" altLang="en-US" dirty="0"/>
              <a:t>故事地點 （</a:t>
            </a:r>
            <a:r>
              <a:rPr lang="en-US" altLang="zh-TW" dirty="0"/>
              <a:t>map</a:t>
            </a:r>
            <a:r>
              <a:rPr lang="zh-TW" altLang="en-US" dirty="0"/>
              <a:t>）</a:t>
            </a:r>
          </a:p>
          <a:p>
            <a:pPr marL="530352" lvl="1" indent="0">
              <a:buNone/>
            </a:pPr>
            <a:r>
              <a:rPr lang="en-US" altLang="zh-TW" dirty="0"/>
              <a:t>o	</a:t>
            </a:r>
            <a:r>
              <a:rPr lang="zh-TW" altLang="en-US" dirty="0"/>
              <a:t>故事人物 </a:t>
            </a:r>
            <a:r>
              <a:rPr lang="en-US" altLang="zh-TW" dirty="0"/>
              <a:t>(</a:t>
            </a:r>
            <a:r>
              <a:rPr lang="zh-TW" altLang="en-US" dirty="0"/>
              <a:t>人物關係，民族，國家</a:t>
            </a:r>
            <a:r>
              <a:rPr lang="en-US" altLang="zh-TW" dirty="0"/>
              <a:t>)</a:t>
            </a:r>
          </a:p>
          <a:p>
            <a:pPr marL="530352" lvl="1" indent="0">
              <a:buNone/>
            </a:pPr>
            <a:r>
              <a:rPr lang="en-US" altLang="zh-TW" dirty="0"/>
              <a:t>o	</a:t>
            </a:r>
            <a:r>
              <a:rPr lang="zh-TW" altLang="en-US" dirty="0"/>
              <a:t>故事的內容 </a:t>
            </a:r>
          </a:p>
          <a:p>
            <a:pPr marL="530352" lvl="1" indent="0">
              <a:buNone/>
            </a:pPr>
            <a:r>
              <a:rPr lang="en-US" altLang="zh-TW" dirty="0"/>
              <a:t>o	</a:t>
            </a:r>
            <a:r>
              <a:rPr lang="zh-TW" altLang="en-US" dirty="0"/>
              <a:t>故事因果關係</a:t>
            </a:r>
          </a:p>
          <a:p>
            <a:r>
              <a:rPr lang="zh-TW" altLang="en-US" dirty="0"/>
              <a:t>從中明白神對以色列人的心意和應許，與現今的時代有密切關聯 </a:t>
            </a:r>
            <a:endParaRPr lang="en-US" altLang="zh-TW" dirty="0"/>
          </a:p>
          <a:p>
            <a:pPr lvl="1"/>
            <a:r>
              <a:rPr lang="zh-TW" altLang="en-US" dirty="0"/>
              <a:t>以史為鏡，可以知道如何聽從神</a:t>
            </a:r>
            <a:endParaRPr lang="en-US" altLang="zh-TW" dirty="0"/>
          </a:p>
          <a:p>
            <a:pPr lvl="1"/>
            <a:r>
              <a:rPr lang="zh-TW" altLang="en-US" dirty="0"/>
              <a:t>歷史不是已經過去，同一位神今天仍舊掌權</a:t>
            </a:r>
          </a:p>
          <a:p>
            <a:r>
              <a:rPr lang="zh-TW" altLang="en-US" dirty="0"/>
              <a:t>明白神對以色列人的救贖過程如何應用到今天的信徒的天路歷程</a:t>
            </a:r>
            <a:endParaRPr lang="en-US" altLang="zh-TW" dirty="0"/>
          </a:p>
          <a:p>
            <a:pPr lvl="1"/>
            <a:r>
              <a:rPr lang="zh-TW" altLang="en-US" dirty="0"/>
              <a:t>一個民族的興旺與衰微同樣適用信徒的個人屬靈經歷（出埃及，過曠野，到迦南，歷士師，建王國）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66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624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b="1" u="sng" dirty="0"/>
              <a:t>主日學計劃</a:t>
            </a:r>
            <a:endParaRPr lang="en-US" altLang="zh-TW" b="1" u="sng" dirty="0"/>
          </a:p>
          <a:p>
            <a:r>
              <a:rPr lang="zh-TW" altLang="en-US" dirty="0"/>
              <a:t>課程要求：</a:t>
            </a:r>
            <a:endParaRPr lang="en-US" dirty="0"/>
          </a:p>
          <a:p>
            <a:pPr lvl="1"/>
            <a:r>
              <a:rPr lang="zh-TW" altLang="en-US" dirty="0"/>
              <a:t>課程前通讀一遍學習內容，課程大綱會</a:t>
            </a:r>
            <a:r>
              <a:rPr lang="en-US" dirty="0"/>
              <a:t>email</a:t>
            </a:r>
            <a:r>
              <a:rPr lang="zh-TW" altLang="en-US" dirty="0"/>
              <a:t>出來，課後上傳到教會網站</a:t>
            </a:r>
            <a:endParaRPr lang="en-US" dirty="0"/>
          </a:p>
          <a:p>
            <a:pPr lvl="1"/>
            <a:r>
              <a:rPr lang="zh-TW" altLang="en-US" dirty="0"/>
              <a:t>準時上線</a:t>
            </a:r>
            <a:endParaRPr lang="en-US" dirty="0"/>
          </a:p>
          <a:p>
            <a:pPr lvl="1"/>
            <a:r>
              <a:rPr lang="zh-TW" altLang="en-US" dirty="0"/>
              <a:t>積極參與討論</a:t>
            </a:r>
            <a:endParaRPr lang="en-US" dirty="0"/>
          </a:p>
          <a:p>
            <a:endParaRPr lang="en-US" dirty="0"/>
          </a:p>
          <a:p>
            <a:r>
              <a:rPr lang="zh-TW" altLang="en-US" dirty="0"/>
              <a:t>出席：</a:t>
            </a:r>
            <a:r>
              <a:rPr lang="en-US" dirty="0"/>
              <a:t>	</a:t>
            </a:r>
          </a:p>
          <a:p>
            <a:pPr lvl="1"/>
            <a:r>
              <a:rPr lang="zh-TW" altLang="en-US" dirty="0"/>
              <a:t>同工會登記出勤</a:t>
            </a:r>
            <a:endParaRPr lang="en-US" dirty="0"/>
          </a:p>
          <a:p>
            <a:pPr lvl="1"/>
            <a:r>
              <a:rPr lang="zh-TW" altLang="en-US" dirty="0"/>
              <a:t>如果不能參加，課前或課後請告知，這樣，我們無須為你擔心</a:t>
            </a:r>
            <a:endParaRPr lang="en-US" dirty="0"/>
          </a:p>
          <a:p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04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624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b="1" u="sng" dirty="0"/>
              <a:t>撒母耳記概論</a:t>
            </a:r>
            <a:endParaRPr lang="en-US" altLang="zh-TW" b="1" u="sng" dirty="0"/>
          </a:p>
          <a:p>
            <a:pPr marL="0" indent="0">
              <a:buNone/>
            </a:pPr>
            <a:endParaRPr lang="zh-TW" altLang="en-US" dirty="0"/>
          </a:p>
          <a:p>
            <a:pPr marL="0" lvl="0" indent="0">
              <a:buNone/>
            </a:pPr>
            <a:r>
              <a:rPr lang="zh-TW" altLang="en-US" dirty="0"/>
              <a:t>背景</a:t>
            </a:r>
            <a:endParaRPr lang="en-US" dirty="0"/>
          </a:p>
          <a:p>
            <a:r>
              <a:rPr lang="zh-TW" altLang="en-US" dirty="0"/>
              <a:t>作者 </a:t>
            </a:r>
            <a:r>
              <a:rPr lang="en-US" dirty="0"/>
              <a:t>– </a:t>
            </a:r>
            <a:r>
              <a:rPr lang="zh-TW" altLang="en-US" dirty="0"/>
              <a:t>不詳（可能是猶大的一名先知，使用了先知撒母耳，拿單和迦得甚至是其他人遺留下來的資料）</a:t>
            </a:r>
            <a:r>
              <a:rPr lang="en-US" altLang="zh-TW" dirty="0"/>
              <a:t>--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以先知撒母耳命名</a:t>
            </a:r>
            <a:r>
              <a:rPr lang="en-US" dirty="0"/>
              <a:t>—</a:t>
            </a:r>
            <a:r>
              <a:rPr lang="zh-TW" altLang="en-US" dirty="0"/>
              <a:t>從先知的角度來看這一段的歷史。在猶太人的聖經裡，這本書屬於前先知書。</a:t>
            </a:r>
            <a:endParaRPr lang="en-US" dirty="0"/>
          </a:p>
          <a:p>
            <a:r>
              <a:rPr lang="zh-TW" altLang="en-US" dirty="0"/>
              <a:t>寫作時間 </a:t>
            </a:r>
            <a:r>
              <a:rPr lang="en-US" dirty="0"/>
              <a:t> - </a:t>
            </a:r>
            <a:r>
              <a:rPr lang="zh-TW" altLang="en-US" dirty="0"/>
              <a:t>大部分是在大衛和所羅門的日子，最後修訂完成在被擄時候的某段時期</a:t>
            </a:r>
            <a:endParaRPr lang="en-US" dirty="0"/>
          </a:p>
          <a:p>
            <a:r>
              <a:rPr lang="zh-TW" altLang="en-US" dirty="0"/>
              <a:t>地點 </a:t>
            </a:r>
            <a:r>
              <a:rPr lang="en-US" dirty="0"/>
              <a:t>– </a:t>
            </a:r>
            <a:r>
              <a:rPr lang="zh-TW" altLang="en-US" dirty="0"/>
              <a:t>迦南地</a:t>
            </a:r>
            <a:endParaRPr lang="en-US" altLang="zh-TW" dirty="0"/>
          </a:p>
          <a:p>
            <a:r>
              <a:rPr lang="zh-TW" altLang="en-US" dirty="0"/>
              <a:t>歷史背景 </a:t>
            </a:r>
            <a:r>
              <a:rPr lang="en-US" altLang="zh-TW" dirty="0"/>
              <a:t>–</a:t>
            </a:r>
            <a:r>
              <a:rPr lang="zh-TW" altLang="en-US" dirty="0"/>
              <a:t> 當時以色列是出於一種混亂墮落的狀態。神出手干預</a:t>
            </a:r>
            <a:r>
              <a:rPr lang="en-US" altLang="zh-TW" dirty="0"/>
              <a:t>…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3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624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b="1" u="sng" dirty="0"/>
              <a:t>撒母耳記概論</a:t>
            </a:r>
            <a:endParaRPr lang="en-US" altLang="zh-TW" b="1" u="sng" dirty="0"/>
          </a:p>
          <a:p>
            <a:pPr marL="0" indent="0">
              <a:buNone/>
            </a:pPr>
            <a:endParaRPr lang="zh-TW" altLang="en-US" dirty="0"/>
          </a:p>
          <a:p>
            <a:pPr marL="0" lvl="0" indent="0">
              <a:buNone/>
            </a:pPr>
            <a:r>
              <a:rPr lang="zh-TW" altLang="en-US" dirty="0"/>
              <a:t>內容</a:t>
            </a:r>
            <a:endParaRPr lang="en-US" dirty="0"/>
          </a:p>
          <a:p>
            <a:r>
              <a:rPr lang="zh-TW" altLang="en-US" dirty="0"/>
              <a:t>三位主要人物 </a:t>
            </a:r>
            <a:r>
              <a:rPr lang="en-US" dirty="0"/>
              <a:t>- </a:t>
            </a:r>
            <a:r>
              <a:rPr lang="zh-TW" altLang="en-US" dirty="0"/>
              <a:t>撒母耳，掃羅，大衛，還有很多有關的人物</a:t>
            </a:r>
            <a:endParaRPr lang="en-US" dirty="0"/>
          </a:p>
          <a:p>
            <a:r>
              <a:rPr lang="zh-TW" altLang="en-US" dirty="0"/>
              <a:t>時間跨度</a:t>
            </a:r>
            <a:r>
              <a:rPr lang="en-US" dirty="0"/>
              <a:t> - </a:t>
            </a:r>
            <a:r>
              <a:rPr lang="zh-TW" altLang="en-US" dirty="0"/>
              <a:t>主前</a:t>
            </a:r>
            <a:r>
              <a:rPr lang="en-US" dirty="0"/>
              <a:t>1120 </a:t>
            </a:r>
            <a:r>
              <a:rPr lang="zh-TW" altLang="en-US" dirty="0"/>
              <a:t>到 </a:t>
            </a:r>
            <a:r>
              <a:rPr lang="en-US" dirty="0"/>
              <a:t>971</a:t>
            </a:r>
            <a:r>
              <a:rPr lang="zh-TW" altLang="en-US" dirty="0"/>
              <a:t>， </a:t>
            </a:r>
            <a:r>
              <a:rPr lang="en-US" dirty="0"/>
              <a:t>150</a:t>
            </a:r>
            <a:r>
              <a:rPr lang="zh-TW" altLang="en-US" dirty="0"/>
              <a:t>年 （撒母耳出生到大衛傳位給所羅門）</a:t>
            </a:r>
            <a:endParaRPr lang="en-US" dirty="0"/>
          </a:p>
          <a:p>
            <a:r>
              <a:rPr lang="zh-TW" altLang="en-US" dirty="0"/>
              <a:t>以色列的君主政體</a:t>
            </a:r>
            <a:endParaRPr lang="en-US" dirty="0"/>
          </a:p>
          <a:p>
            <a:r>
              <a:rPr lang="zh-TW" altLang="en-US" dirty="0"/>
              <a:t>以色列與鄰國的戰爭 </a:t>
            </a:r>
            <a:endParaRPr lang="en-US" dirty="0"/>
          </a:p>
          <a:p>
            <a:r>
              <a:rPr lang="zh-TW" altLang="en-US" dirty="0"/>
              <a:t>父子關係（以利，撒母耳，掃羅，大衛）</a:t>
            </a:r>
            <a:endParaRPr lang="en-US" dirty="0"/>
          </a:p>
          <a:p>
            <a:r>
              <a:rPr lang="zh-TW" altLang="en-US" dirty="0"/>
              <a:t>婦女的作用 （哈拿，米甲，亞比該，拔示巴）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39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624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b="1" u="sng" dirty="0"/>
              <a:t>撒母耳記概論</a:t>
            </a:r>
            <a:endParaRPr lang="zh-TW" altLang="en-US" dirty="0"/>
          </a:p>
          <a:p>
            <a:pPr marL="0" lvl="0" indent="0">
              <a:buNone/>
            </a:pPr>
            <a:r>
              <a:rPr lang="zh-TW" altLang="en-US" dirty="0"/>
              <a:t>特點</a:t>
            </a:r>
          </a:p>
          <a:p>
            <a:r>
              <a:rPr lang="zh-TW" altLang="en-US" dirty="0"/>
              <a:t>故事性很強，人物很多，有很多對比，衝突</a:t>
            </a:r>
          </a:p>
          <a:p>
            <a:r>
              <a:rPr lang="zh-TW" altLang="en-US" dirty="0"/>
              <a:t>人物和事情的細節很仔細</a:t>
            </a:r>
          </a:p>
          <a:p>
            <a:r>
              <a:rPr lang="zh-TW" altLang="en-US" dirty="0"/>
              <a:t>沒有掩蓋神的僕人的缺點（大多數的人都是好壞參雜）</a:t>
            </a:r>
            <a:endParaRPr lang="en-US" altLang="zh-TW" dirty="0"/>
          </a:p>
          <a:p>
            <a:r>
              <a:rPr lang="zh-TW" altLang="en-US" dirty="0"/>
              <a:t>敘述的角度</a:t>
            </a:r>
            <a:endParaRPr lang="en-US" altLang="zh-TW" dirty="0"/>
          </a:p>
          <a:p>
            <a:pPr lvl="1"/>
            <a:r>
              <a:rPr lang="zh-TW" altLang="en-US" dirty="0"/>
              <a:t>包含了很多反轉（以色列國，大衛，哈拿，撒母耳）</a:t>
            </a:r>
            <a:r>
              <a:rPr lang="en-US" altLang="zh-TW" dirty="0"/>
              <a:t>--</a:t>
            </a:r>
            <a:r>
              <a:rPr lang="zh-TW" altLang="en-US" dirty="0"/>
              <a:t>時間的橫軸</a:t>
            </a:r>
            <a:endParaRPr lang="en-US" altLang="zh-TW" dirty="0"/>
          </a:p>
          <a:p>
            <a:pPr lvl="1"/>
            <a:r>
              <a:rPr lang="zh-TW" altLang="en-US" dirty="0"/>
              <a:t>包含了不同層面的戰爭（國與國，內鬥，屬靈和肉體）</a:t>
            </a:r>
            <a:r>
              <a:rPr lang="en-US" altLang="zh-TW" dirty="0"/>
              <a:t>--</a:t>
            </a:r>
            <a:r>
              <a:rPr lang="zh-TW" altLang="en-US" dirty="0"/>
              <a:t>空間的跨越</a:t>
            </a:r>
            <a:endParaRPr lang="en-US" altLang="zh-TW" dirty="0"/>
          </a:p>
          <a:p>
            <a:pPr lvl="1"/>
            <a:r>
              <a:rPr lang="zh-TW" altLang="en-US" dirty="0"/>
              <a:t>同一個場景，從不同的人的角度描寫（約拿單吃蜂蜜）</a:t>
            </a:r>
            <a:r>
              <a:rPr lang="en-US" altLang="zh-TW" dirty="0"/>
              <a:t>--</a:t>
            </a:r>
            <a:r>
              <a:rPr lang="zh-TW" altLang="en-US" dirty="0"/>
              <a:t>目光的轉移</a:t>
            </a:r>
            <a:endParaRPr lang="en-US" altLang="zh-TW" dirty="0"/>
          </a:p>
          <a:p>
            <a:pPr lvl="1"/>
            <a:r>
              <a:rPr lang="zh-TW" altLang="en-US" dirty="0"/>
              <a:t>領導者與神的關係和與人的關係 </a:t>
            </a:r>
            <a:r>
              <a:rPr lang="en-US" altLang="zh-TW" dirty="0"/>
              <a:t>–</a:t>
            </a:r>
            <a:r>
              <a:rPr lang="zh-TW" altLang="en-US" dirty="0"/>
              <a:t> 人的定位</a:t>
            </a:r>
            <a:endParaRPr lang="en-US" altLang="zh-TW" dirty="0"/>
          </a:p>
          <a:p>
            <a:pPr lvl="1"/>
            <a:endParaRPr lang="zh-TW" altLang="en-US" dirty="0"/>
          </a:p>
          <a:p>
            <a:pPr lvl="1"/>
            <a:endParaRPr lang="zh-TW" altLang="en-US" dirty="0"/>
          </a:p>
          <a:p>
            <a:endParaRPr lang="en-US" altLang="zh-TW" dirty="0"/>
          </a:p>
          <a:p>
            <a:pPr lvl="1"/>
            <a:endParaRPr lang="zh-TW" altLang="en-US" dirty="0"/>
          </a:p>
          <a:p>
            <a:pPr marL="0" lvl="0" indent="0">
              <a:buNone/>
            </a:pPr>
            <a:endParaRPr lang="zh-TW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11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624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b="1" u="sng" dirty="0"/>
              <a:t>撒母耳記概論</a:t>
            </a:r>
            <a:endParaRPr lang="en-US" altLang="zh-TW" b="1" u="sng" dirty="0"/>
          </a:p>
          <a:p>
            <a:pPr marL="0" indent="0">
              <a:buNone/>
            </a:pPr>
            <a:endParaRPr lang="zh-TW" altLang="en-US" dirty="0"/>
          </a:p>
          <a:p>
            <a:pPr marL="0" lvl="0" indent="0">
              <a:buNone/>
            </a:pPr>
            <a:r>
              <a:rPr lang="zh-TW" altLang="en-US" dirty="0"/>
              <a:t>神的作為（真正的主角）</a:t>
            </a:r>
            <a:endParaRPr lang="en-US" dirty="0"/>
          </a:p>
          <a:p>
            <a:r>
              <a:rPr lang="zh-TW" altLang="en-US" dirty="0"/>
              <a:t>回應禱告</a:t>
            </a:r>
            <a:endParaRPr lang="en-US" dirty="0"/>
          </a:p>
          <a:p>
            <a:r>
              <a:rPr lang="zh-TW" altLang="en-US" dirty="0"/>
              <a:t>懲罰罪惡</a:t>
            </a:r>
            <a:endParaRPr lang="en-US" dirty="0"/>
          </a:p>
          <a:p>
            <a:r>
              <a:rPr lang="zh-TW" altLang="en-US" dirty="0"/>
              <a:t>揀選君王</a:t>
            </a:r>
            <a:endParaRPr lang="en-US" dirty="0"/>
          </a:p>
          <a:p>
            <a:r>
              <a:rPr lang="zh-TW" altLang="en-US" dirty="0"/>
              <a:t>為民爭戰</a:t>
            </a:r>
            <a:endParaRPr lang="en-US" dirty="0"/>
          </a:p>
          <a:p>
            <a:r>
              <a:rPr lang="zh-TW" altLang="en-US" dirty="0"/>
              <a:t>保守立約</a:t>
            </a:r>
            <a:endParaRPr lang="en-US" dirty="0"/>
          </a:p>
          <a:p>
            <a:r>
              <a:rPr lang="zh-TW" altLang="en-US" dirty="0"/>
              <a:t>祝福子民</a:t>
            </a:r>
            <a:endParaRPr lang="en-US" dirty="0"/>
          </a:p>
          <a:p>
            <a:r>
              <a:rPr lang="zh-TW" altLang="en-US" dirty="0"/>
              <a:t>救贖之路</a:t>
            </a:r>
            <a:endParaRPr lang="en-US" dirty="0"/>
          </a:p>
          <a:p>
            <a:pPr marL="0" lvl="0" indent="0">
              <a:buNone/>
            </a:pPr>
            <a:endParaRPr lang="zh-TW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00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第一課</a:t>
            </a:r>
            <a:r>
              <a:rPr lang="en-US" altLang="zh-TW" dirty="0"/>
              <a:t>	</a:t>
            </a:r>
            <a:r>
              <a:rPr lang="zh-TW" altLang="en-US" dirty="0"/>
              <a:t>主日學計劃及撒母耳記概論</a:t>
            </a:r>
            <a:r>
              <a:rPr lang="en-US" dirty="0"/>
              <a:t> </a:t>
            </a:r>
            <a:r>
              <a:rPr lang="en-US" dirty="0">
                <a:effectLst/>
              </a:rPr>
              <a:t>	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46AA05-94EE-5245-A2AC-4D2D7B7E7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393CB-B688-8248-93A0-15AC15183D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26" y="1328737"/>
            <a:ext cx="9971748" cy="52273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3408186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959</Words>
  <Application>Microsoft Macintosh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LiSong Pro Light</vt:lpstr>
      <vt:lpstr>Arial</vt:lpstr>
      <vt:lpstr>Franklin Gothic Book</vt:lpstr>
      <vt:lpstr>Crop</vt:lpstr>
      <vt:lpstr>第一課 主日學計劃及撒母耳記概論  </vt:lpstr>
      <vt:lpstr>第一課 主日學計劃及撒母耳記概論  </vt:lpstr>
      <vt:lpstr>第一課 主日學計劃及撒母耳記概論  </vt:lpstr>
      <vt:lpstr>第一課 主日學計劃及撒母耳記概論  </vt:lpstr>
      <vt:lpstr>第一課 主日學計劃及撒母耳記概論  </vt:lpstr>
      <vt:lpstr>第一課 主日學計劃及撒母耳記概論  </vt:lpstr>
      <vt:lpstr>第一課 主日學計劃及撒母耳記概論  </vt:lpstr>
      <vt:lpstr>第一課 主日學計劃及撒母耳記概論  </vt:lpstr>
      <vt:lpstr>第一課 主日學計劃及撒母耳記概論  </vt:lpstr>
      <vt:lpstr>第一課 主日學計劃及撒母耳記概論  </vt:lpstr>
      <vt:lpstr>第一課 主日學計劃及撒母耳記概論  </vt:lpstr>
      <vt:lpstr>PowerPoint Presentation</vt:lpstr>
      <vt:lpstr>PowerPoint Presentation</vt:lpstr>
      <vt:lpstr>第一課 主日學計劃及撒母耳記概論  </vt:lpstr>
      <vt:lpstr>第一課 主日學計劃及撒母耳記概論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主日學計劃及撒母耳記概論  </dc:title>
  <dc:creator>Sandy Mau</dc:creator>
  <cp:lastModifiedBy>Sandy Mau</cp:lastModifiedBy>
  <cp:revision>1</cp:revision>
  <dcterms:created xsi:type="dcterms:W3CDTF">2020-09-08T05:56:13Z</dcterms:created>
  <dcterms:modified xsi:type="dcterms:W3CDTF">2020-09-08T05:57:20Z</dcterms:modified>
</cp:coreProperties>
</file>