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1" r:id="rId2"/>
    <p:sldId id="515" r:id="rId3"/>
    <p:sldId id="516" r:id="rId4"/>
    <p:sldId id="526" r:id="rId5"/>
    <p:sldId id="527" r:id="rId6"/>
    <p:sldId id="525" r:id="rId7"/>
    <p:sldId id="528" r:id="rId8"/>
    <p:sldId id="530" r:id="rId9"/>
    <p:sldId id="529" r:id="rId10"/>
    <p:sldId id="531" r:id="rId11"/>
    <p:sldId id="532" r:id="rId12"/>
    <p:sldId id="53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0"/>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41975D-EC9C-A84A-A20B-1C36B1E66B93}" type="datetime1">
              <a:rPr lang="en-US" smtClean="0"/>
              <a:t>10/17/20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ABEB98-37D1-5C49-827F-EF87AC176EB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409646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793111" cy="1095866"/>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371599" y="1847654"/>
            <a:ext cx="8601957" cy="4088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8CDDE4-4072-874D-A870-AD21A3E70141}" type="datetime1">
              <a:rPr lang="en-US" smtClean="0"/>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351162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8A8663-DE96-BA49-9BDD-E57EB5C3E290}" type="datetime1">
              <a:rPr lang="en-US" smtClean="0"/>
              <a:t>10/17/20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417186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D895412-B7E3-2545-B3F2-412FA0C3CB42}" type="datetime1">
              <a:rPr lang="en-US" smtClean="0"/>
              <a:t>10/17/20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242477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636C8-80E9-734F-8C29-C87C82526B28}"/>
              </a:ext>
            </a:extLst>
          </p:cNvPr>
          <p:cNvSpPr>
            <a:spLocks noGrp="1"/>
          </p:cNvSpPr>
          <p:nvPr>
            <p:ph type="dt" sz="half" idx="10"/>
          </p:nvPr>
        </p:nvSpPr>
        <p:spPr/>
        <p:txBody>
          <a:bodyPr/>
          <a:lstStyle>
            <a:lvl1pPr>
              <a:defRPr/>
            </a:lvl1pPr>
          </a:lstStyle>
          <a:p>
            <a:endParaRPr lang="en-US" altLang="zh-TW" dirty="0"/>
          </a:p>
        </p:txBody>
      </p:sp>
      <p:sp>
        <p:nvSpPr>
          <p:cNvPr id="3" name="Footer Placeholder 2">
            <a:extLst>
              <a:ext uri="{FF2B5EF4-FFF2-40B4-BE49-F238E27FC236}">
                <a16:creationId xmlns:a16="http://schemas.microsoft.com/office/drawing/2014/main" id="{1E3D057E-1120-6341-B4A9-6901E5DEB786}"/>
              </a:ext>
            </a:extLst>
          </p:cNvPr>
          <p:cNvSpPr>
            <a:spLocks noGrp="1"/>
          </p:cNvSpPr>
          <p:nvPr>
            <p:ph type="ftr" sz="quarter" idx="11"/>
          </p:nvPr>
        </p:nvSpPr>
        <p:spPr/>
        <p:txBody>
          <a:bodyPr/>
          <a:lstStyle>
            <a:lvl1pPr>
              <a:defRPr/>
            </a:lvl1pPr>
          </a:lstStyle>
          <a:p>
            <a:endParaRPr lang="en-US" altLang="zh-TW" dirty="0"/>
          </a:p>
        </p:txBody>
      </p:sp>
      <p:sp>
        <p:nvSpPr>
          <p:cNvPr id="4" name="Slide Number Placeholder 3">
            <a:extLst>
              <a:ext uri="{FF2B5EF4-FFF2-40B4-BE49-F238E27FC236}">
                <a16:creationId xmlns:a16="http://schemas.microsoft.com/office/drawing/2014/main" id="{4BD19A8F-3563-F148-9551-B9AED16A36AA}"/>
              </a:ext>
            </a:extLst>
          </p:cNvPr>
          <p:cNvSpPr>
            <a:spLocks noGrp="1"/>
          </p:cNvSpPr>
          <p:nvPr>
            <p:ph type="sldNum" sz="quarter" idx="12"/>
          </p:nvPr>
        </p:nvSpPr>
        <p:spPr/>
        <p:txBody>
          <a:bodyPr/>
          <a:lstStyle>
            <a:lvl1pPr>
              <a:defRPr/>
            </a:lvl1pPr>
          </a:lstStyle>
          <a:p>
            <a:fld id="{48315202-2E4F-6442-9E45-923444CBC151}" type="slidenum">
              <a:rPr lang="zh-TW" altLang="en-US"/>
              <a:pPr/>
              <a:t>‹#›</a:t>
            </a:fld>
            <a:endParaRPr lang="en-US" altLang="zh-TW" dirty="0"/>
          </a:p>
        </p:txBody>
      </p:sp>
    </p:spTree>
    <p:extLst>
      <p:ext uri="{BB962C8B-B14F-4D97-AF65-F5344CB8AC3E}">
        <p14:creationId xmlns:p14="http://schemas.microsoft.com/office/powerpoint/2010/main" val="29434155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0EE8A6-03F3-BB40-94A4-88505F69CE9B}" type="datetime1">
              <a:rPr lang="en-US" smtClean="0"/>
              <a:t>10/17/20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ABEB98-37D1-5C49-827F-EF87AC176EB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6230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LiSong Pro Light" panose="02020300000000000000" pitchFamily="18" charset="-120"/>
          <a:ea typeface="LiSong Pro Light" panose="02020300000000000000" pitchFamily="18" charset="-120"/>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marR="0" lvl="0" indent="-457200" algn="l" defTabSz="914400" rtl="0" eaLnBrk="1" fontAlgn="auto" latinLnBrk="0" hangingPunct="1">
              <a:lnSpc>
                <a:spcPct val="94000"/>
              </a:lnSpc>
              <a:spcBef>
                <a:spcPts val="1000"/>
              </a:spcBef>
              <a:spcAft>
                <a:spcPts val="200"/>
              </a:spcAft>
              <a:buClrTx/>
              <a:buSzTx/>
              <a:buFont typeface="+mj-lt"/>
              <a:buAutoNum type="alphaU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大衛地位被提升，掃羅日益懼怕大衛</a:t>
            </a:r>
            <a:r>
              <a:rPr kumimoji="0" 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p>
          <a:p>
            <a:pPr marL="873252" marR="0" lvl="1" indent="-3429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大衛上升</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大衛與約拿單成了好朋友，惺惺相惜 （</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18:1-4</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眾百姓和掃羅的臣僕無不喜悅大衛 （</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18:5-7</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914400" marR="0" lvl="1" indent="-384048" algn="l" defTabSz="914400" rtl="0" eaLnBrk="1" fontAlgn="auto" latinLnBrk="0" hangingPunct="1">
              <a:lnSpc>
                <a:spcPct val="94000"/>
              </a:lnSpc>
              <a:spcBef>
                <a:spcPts val="500"/>
              </a:spcBef>
              <a:spcAft>
                <a:spcPts val="200"/>
              </a:spcAft>
              <a:buClrTx/>
              <a:buSzTx/>
              <a:buFont typeface="+mj-lt"/>
              <a:buAutoNum type="arabicPeriod" startAt="2"/>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掃羅因嫉成恨，連出殺招 （十二次）</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掃羅發怒，胡言亂語，掄槍 </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掃羅懼怕大衛，將他遷走；大衛做事精明，深得人心</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rPr>
              <a:t>以兩個女兒為誘餌，希望藉非利士人的手殺了大衛 </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444752" marR="0" lvl="3" indent="0" algn="l" defTabSz="914400" rtl="0" eaLnBrk="1" fontAlgn="auto" latinLnBrk="0" hangingPunct="1">
              <a:lnSpc>
                <a:spcPct val="94000"/>
              </a:lnSpc>
              <a:spcBef>
                <a:spcPts val="500"/>
              </a:spcBef>
              <a:spcAft>
                <a:spcPts val="200"/>
              </a:spcAft>
              <a:buClrTx/>
              <a:buSzTx/>
              <a:buFont typeface="Franklin Gothic Book" panose="020B0503020102020204" pitchFamily="34" charset="0"/>
              <a:buNone/>
              <a:tabLst/>
              <a:defRPr/>
            </a:pPr>
            <a:endParaRPr kumimoji="0" lang="en-US" altLang="zh-TW" sz="1600" b="0" i="1"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1444752" marR="0" lvl="3" indent="0" algn="l" defTabSz="914400" rtl="0" eaLnBrk="1" fontAlgn="auto" latinLnBrk="0" hangingPunct="1">
              <a:lnSpc>
                <a:spcPct val="94000"/>
              </a:lnSpc>
              <a:spcBef>
                <a:spcPts val="500"/>
              </a:spcBef>
              <a:spcAft>
                <a:spcPts val="200"/>
              </a:spcAft>
              <a:buClrTx/>
              <a:buSzTx/>
              <a:buFont typeface="Franklin Gothic Book" panose="020B0503020102020204" pitchFamily="34" charset="0"/>
              <a:buNone/>
              <a:tabLst/>
              <a:defRPr/>
            </a:pP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Arial" panose="020B0604020202020204" pitchFamily="34" charset="0"/>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385176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1422400"/>
            <a:ext cx="10158414" cy="5030986"/>
          </a:xfrm>
          <a:prstGeom prst="rect">
            <a:avLst/>
          </a:prstGeom>
          <a:ln>
            <a:solidFill>
              <a:schemeClr val="lt1">
                <a:hueOff val="0"/>
                <a:satOff val="0"/>
                <a:lumOff val="0"/>
              </a:schemeClr>
            </a:solidFill>
          </a:ln>
        </p:spPr>
        <p:txBody>
          <a:bodyPr vert="horz" lIns="91440" tIns="45720" rIns="91440" bIns="45720" rtlCol="0">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zh-TW" altLang="en-US" sz="2000" b="1"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第五十九篇</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扫罗打发人窥探大卫的房屋、要杀他</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那时大卫作这金诗、交与伶长、调用休要毁坏。</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我的　神阿、求你救我脱离仇敌、把我安置在高处、得脱那些起来攻击我的人。</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求你救我脱离作孽的人、和喜爱流人血的人。</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因为他们埋伏、要害我的命、有能力的人聚集来攻击我</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耶和华阿、这不是为我的过犯、也不是为我的罪愆。</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我虽然无过、他们预备整齐、跑来攻击我</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求你兴起鉴察、帮助我。</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万军之　神耶和华以色列的　神阿。求你兴起、惩治万邦</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不要怜悯行诡诈的恶人。</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细拉</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他们晚上转回、叫号如狗、围城遶行。</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他们口中喷吐恶言、嘴里有刀、他们说、有谁听见。</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但你耶和华必笑话他们</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你要嗤笑万邦。</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我的力量阿、我必仰望你</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因为　神是我的高台。</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我的　神要以慈爱迎接我</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神要叫我看见我仇敌遭报。</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不要杀他们、恐怕我的民忘记</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主阿、你是我们的盾牌</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求你用你的能力使他们四散、且降为卑。</a:t>
            </a:r>
            <a:endParaRPr kumimoji="0" lang="en-US" altLang="zh-TW" sz="2000" b="1" i="0" u="none" strike="noStrike" kern="1200" cap="none" spc="0" normalizeH="0" baseline="3000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因他们口中的罪、和嘴里的言语、并咒骂虚谎的话、愿他们在骄傲之中被缠住了。</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求你发怒、使他们消灭、以至归于无有、叫他们知道　神在雅各中间掌权、直到地极。</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细拉</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到了晚上、任凭他们转回</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任凭他们叫号如狗、围城绕行。</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他们必走来走去、寻找食物</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若不得饱、就终夜在外。</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但我要歌颂你的力量、早晨要高唱你的慈爱</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因为你作过我的高台</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在我急难的日子、作过我的避难所。</a:t>
            </a:r>
          </a:p>
          <a:p>
            <a:pPr marL="0" marR="0" lvl="0" indent="0" algn="l" defTabSz="914400" rtl="0" eaLnBrk="1" fontAlgn="auto" latinLnBrk="0" hangingPunct="1">
              <a:lnSpc>
                <a:spcPct val="120000"/>
              </a:lnSpc>
              <a:spcBef>
                <a:spcPts val="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我的力量阿、我要歌颂你</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因为　神是我的高台、是赐恩与我的　神。</a:t>
            </a: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294254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1950720"/>
            <a:ext cx="10158414" cy="450266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err="1">
                <a:ln>
                  <a:noFill/>
                </a:ln>
                <a:solidFill>
                  <a:srgbClr val="0070C0"/>
                </a:solidFill>
                <a:effectLst/>
                <a:uLnTx/>
                <a:uFillTx/>
                <a:latin typeface="LiSong Pro Light" panose="02020300000000000000" pitchFamily="18" charset="-120"/>
                <a:ea typeface="LiSong Pro Light" panose="02020300000000000000" pitchFamily="18" charset="-120"/>
                <a:cs typeface="+mn-cs"/>
              </a:rPr>
              <a:t>禱告</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求神幫助我們看到自己的屬靈光景，常常追求聖靈同在與充滿，</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讓我們凡事照著神的心意而行</a:t>
            </a:r>
          </a:p>
        </p:txBody>
      </p:sp>
    </p:spTree>
    <p:extLst>
      <p:ext uri="{BB962C8B-B14F-4D97-AF65-F5344CB8AC3E}">
        <p14:creationId xmlns:p14="http://schemas.microsoft.com/office/powerpoint/2010/main" val="340353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1950720"/>
            <a:ext cx="10158414" cy="450266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zh-TW" alt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小組討論</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p>
          <a:p>
            <a:pPr marL="457200" marR="0" lvl="0" indent="-457200" algn="l" defTabSz="914400" rtl="0" eaLnBrk="1" fontAlgn="auto" latinLnBrk="0" hangingPunct="1">
              <a:lnSpc>
                <a:spcPct val="94000"/>
              </a:lnSpc>
              <a:spcBef>
                <a:spcPts val="1000"/>
              </a:spcBef>
              <a:spcAft>
                <a:spcPts val="200"/>
              </a:spcAft>
              <a:buClrTx/>
              <a:buSzTx/>
              <a:buFont typeface="Franklin Gothic Book" panose="020B0503020102020204" pitchFamily="34" charset="0"/>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你今天學習這課最大的收獲是什麼？</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457200" marR="0" lvl="0" indent="-457200" algn="l" defTabSz="914400" rtl="0" eaLnBrk="1" fontAlgn="auto" latinLnBrk="0" hangingPunct="1">
              <a:lnSpc>
                <a:spcPct val="94000"/>
              </a:lnSpc>
              <a:spcBef>
                <a:spcPts val="1000"/>
              </a:spcBef>
              <a:spcAft>
                <a:spcPts val="200"/>
              </a:spcAft>
              <a:buClrTx/>
              <a:buSzTx/>
              <a:buFont typeface="Franklin Gothic Book" panose="020B0503020102020204" pitchFamily="34" charset="0"/>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你感覺到聖靈每天引導你的生活嗎？能否舉例分享？</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457200" marR="0" lvl="0" indent="-457200" algn="l" defTabSz="914400" rtl="0" eaLnBrk="1" fontAlgn="auto" latinLnBrk="0" hangingPunct="1">
              <a:lnSpc>
                <a:spcPct val="94000"/>
              </a:lnSpc>
              <a:spcBef>
                <a:spcPts val="1000"/>
              </a:spcBef>
              <a:spcAft>
                <a:spcPts val="200"/>
              </a:spcAft>
              <a:buClrTx/>
              <a:buSzTx/>
              <a:buFont typeface="Franklin Gothic Book" panose="020B0503020102020204" pitchFamily="34" charset="0"/>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你有約拿單或者大衛在你的生命中嗎？如果沒有，可以禱告求神賜給你一位適合的屬靈夥伴</a:t>
            </a:r>
          </a:p>
        </p:txBody>
      </p:sp>
    </p:spTree>
    <p:extLst>
      <p:ext uri="{BB962C8B-B14F-4D97-AF65-F5344CB8AC3E}">
        <p14:creationId xmlns:p14="http://schemas.microsoft.com/office/powerpoint/2010/main" val="177622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8" y="2158409"/>
            <a:ext cx="10217889" cy="4294977"/>
          </a:xfrm>
          <a:prstGeom prst="rect">
            <a:avLst/>
          </a:prstGeom>
          <a:ln>
            <a:solidFill>
              <a:schemeClr val="lt1">
                <a:hueOff val="0"/>
                <a:satOff val="0"/>
                <a:lumOff val="0"/>
              </a:schemeClr>
            </a:solidFill>
          </a:ln>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marR="0" lvl="0" indent="-457200" algn="l" defTabSz="914400" rtl="0" eaLnBrk="1" fontAlgn="auto" latinLnBrk="0" hangingPunct="1">
              <a:lnSpc>
                <a:spcPct val="94000"/>
              </a:lnSpc>
              <a:spcBef>
                <a:spcPts val="1000"/>
              </a:spcBef>
              <a:spcAft>
                <a:spcPts val="200"/>
              </a:spcAft>
              <a:buClrTx/>
              <a:buSzTx/>
              <a:buFont typeface="+mj-lt"/>
              <a:buAutoNum type="alphaUcPeriod" startAt="2"/>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掃羅不惜代價殺害大衛</a:t>
            </a:r>
            <a:r>
              <a:rPr kumimoji="0" 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9:1-24</a:t>
            </a:r>
            <a:r>
              <a:rPr kumimoji="0" 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約拿單左右調停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19:1-7</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掃羅要殺大衛，約拿單勸說掃羅</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掃羅發誓不殺大衛，大衛回來</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再有兩次要殺大衛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19:8-17</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大衛與非利士人打仗</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掃羅再次用槍刺大衛</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掃羅派人暗殺大衛，米甲掩護大衛逃跑</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2" indent="0" algn="l" defTabSz="914400" rtl="0" eaLnBrk="1" fontAlgn="auto" latinLnBrk="0" hangingPunct="1">
              <a:lnSpc>
                <a:spcPct val="94000"/>
              </a:lnSpc>
              <a:spcBef>
                <a:spcPts val="500"/>
              </a:spcBef>
              <a:spcAft>
                <a:spcPts val="200"/>
              </a:spcAft>
              <a:buClrTx/>
              <a:buSzTx/>
              <a:buFont typeface="Franklin Gothic Book" panose="020B0503020102020204" pitchFamily="34" charset="0"/>
              <a:buNone/>
              <a:tabLst/>
              <a:defRPr/>
            </a:pP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大衛逃離拉瑪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19:18-24</a:t>
            </a: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大衛逃到拉瑪，神的靈幫助大衛</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掃羅繼續派人追殺（三次）</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掃羅親自前往拉瑪</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100073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marR="0" lvl="0" indent="-457200" algn="l" defTabSz="914400" rtl="0" eaLnBrk="1" fontAlgn="auto" latinLnBrk="0" hangingPunct="1">
              <a:lnSpc>
                <a:spcPct val="94000"/>
              </a:lnSpc>
              <a:spcBef>
                <a:spcPts val="1000"/>
              </a:spcBef>
              <a:spcAft>
                <a:spcPts val="200"/>
              </a:spcAft>
              <a:buClrTx/>
              <a:buSzTx/>
              <a:buFont typeface="+mj-lt"/>
              <a:buAutoNum type="alphaUcPeriod" startAt="3"/>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約拿單證實了掃羅的用心，送走了大衛（</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20:1-42</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大衛擔心自身安危（</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20:1-11</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大衛向約拿單求救</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約拿單願意幫助大衛</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約拿單與大衛立約 （</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20:12-17</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「願耶和華與你同在，如同從前與我父親同在一樣」</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「永不向我家絕了恩惠」</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計劃如何探悉和溝通掃羅的意圖（</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20:18-23</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大衛缺席，掃羅大怒 （</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20:24-34</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「耶西的兒子若在世間活著，你和你的國位必站立不住」</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掃羅立意要與神的旨意為敵</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掃羅要殺約拿單顯現出他的真實意圖</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他自己的王位，並非約拿單</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大衛告別約拿單，離開</a:t>
            </a:r>
            <a:r>
              <a:rPr kumimoji="0" lang="zh-TW" altLang="en-US" sz="1800" b="0" i="0" u="none" strike="noStrike" kern="1200" cap="none" spc="0" normalizeH="0" baseline="0" noProof="0" dirty="0">
                <a:ln>
                  <a:noFill/>
                </a:ln>
                <a:solidFill>
                  <a:srgbClr val="455F51"/>
                </a:solidFill>
                <a:effectLst/>
                <a:highlight>
                  <a:srgbClr val="FFFF00"/>
                </a:highlight>
                <a:uLnTx/>
                <a:uFillTx/>
                <a:latin typeface="LiSong Pro Light" panose="02020300000000000000" pitchFamily="18" charset="-120"/>
                <a:ea typeface="LiSong Pro Light" panose="02020300000000000000" pitchFamily="18" charset="-120"/>
                <a:cs typeface="+mn-cs"/>
              </a:rPr>
              <a:t>基比亞</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20:35-42</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rabicPeriod"/>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240736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觀察與分析</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457200" marR="0" lvl="0" indent="-457200" algn="l" defTabSz="914400" rtl="0" eaLnBrk="1" fontAlgn="auto" latinLnBrk="0" hangingPunct="1">
              <a:lnSpc>
                <a:spcPct val="94000"/>
              </a:lnSpc>
              <a:spcBef>
                <a:spcPts val="1000"/>
              </a:spcBef>
              <a:spcAft>
                <a:spcPts val="200"/>
              </a:spcAft>
              <a:buClrTx/>
              <a:buSzTx/>
              <a:buFont typeface="+mj-lt"/>
              <a:buAutoNum type="arabicPeriod"/>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掃羅如何陷入喪失理智，為所欲為的狀態</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將自己擺在第一位，高於神的旨意和民族的利益</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當地位受到威脅時，產生懼怕，以為消滅了威脅的對象就可以安枕無憂</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明知道神已經揀選了大衛，還是有僥倖心理，希望可以扭轉局勢</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不惜牺牲女儿的利益</a:t>
            </a:r>
            <a:r>
              <a:rPr kumimoji="0" lang="zh-CN"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，為了达到目的</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不愿意面对真实的情况</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百姓和臣仆都喜愛大衛</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兒子和女兒都喜愛大衛</a:t>
            </a:r>
            <a:endParaRPr kumimoji="0" lang="en-US" altLang="zh-TW"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21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耶和華與大衛同在</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120000"/>
              </a:lnSpc>
              <a:spcBef>
                <a:spcPts val="1000"/>
              </a:spcBef>
              <a:spcAft>
                <a:spcPts val="200"/>
              </a:spcAft>
              <a:buClrTx/>
              <a:buSzTx/>
              <a:buFont typeface="Wingdings" pitchFamily="2" charset="2"/>
              <a:buChar char="v"/>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當周圍所有人都喜歡一個人，只有自己一個人不喜歡，問題應該是出在自己身上；可惜掃羅沒有及時煞車，因為神的靈已經離開他。</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120000"/>
              </a:lnSpc>
              <a:spcBef>
                <a:spcPts val="1000"/>
              </a:spcBef>
              <a:spcAft>
                <a:spcPts val="200"/>
              </a:spcAft>
              <a:buClrTx/>
              <a:buSzTx/>
              <a:buFont typeface="Wingdings" pitchFamily="2" charset="2"/>
              <a:buChar char="v"/>
              <a:tabLst/>
              <a:defRPr/>
            </a:pPr>
            <a:r>
              <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掃羅不是因為大衛的成功變成這樣的自私和唯我獨尊；他本來就是這樣，是大衛的威脅將掃羅的實際狀況顯現出來</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530352" marR="0" lvl="1" indent="0" algn="l" defTabSz="914400" rtl="0" eaLnBrk="1" fontAlgn="auto" latinLnBrk="0" hangingPunct="1">
              <a:lnSpc>
                <a:spcPct val="94000"/>
              </a:lnSpc>
              <a:spcBef>
                <a:spcPts val="5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72167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觀察與分析</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457200" marR="0" lvl="0" indent="-457200" algn="l" defTabSz="914400" rtl="0" eaLnBrk="1" fontAlgn="auto" latinLnBrk="0" hangingPunct="1">
              <a:lnSpc>
                <a:spcPct val="94000"/>
              </a:lnSpc>
              <a:spcBef>
                <a:spcPts val="1000"/>
              </a:spcBef>
              <a:spcAft>
                <a:spcPts val="200"/>
              </a:spcAft>
              <a:buClrTx/>
              <a:buSzTx/>
              <a:buFont typeface="+mj-lt"/>
              <a:buAutoNum type="arabicPeriod" startAt="2"/>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約拿單忠義難全的時候，把神放第一位</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約拿單把自己的利益放在一邊，用公正尊重的態度來看待大衛</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約拿單信守對弟兄的承諾，為大衛爭取合理的對待</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約拿單尊敬父王，為掃羅的王國利益著想</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約拿單對掃羅從未出賣或背叛</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當兩者出現矛盾時，他揀選神的旨意</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他與大衛結盟，因為大衛為人合神心意</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他以事實來勸阻掃羅殺害無辜的大衛，因為他不願意掃羅流無辜人的血</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他明知大衛會拿去他應有的王位，他聽從神的揀選</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他也看到掃羅未來的失敗，仍然回到掃羅身邊輔助他</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155043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觀察與分析</a:t>
            </a:r>
            <a:endParaRPr kumimoji="0" lang="en-US" altLang="zh-TW"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457200" marR="0" lvl="0" indent="-457200" algn="l" defTabSz="914400" rtl="0" eaLnBrk="1" fontAlgn="auto" latinLnBrk="0" hangingPunct="1">
              <a:lnSpc>
                <a:spcPct val="94000"/>
              </a:lnSpc>
              <a:spcBef>
                <a:spcPts val="1000"/>
              </a:spcBef>
              <a:spcAft>
                <a:spcPts val="200"/>
              </a:spcAft>
              <a:buClrTx/>
              <a:buSzTx/>
              <a:buFont typeface="+mj-lt"/>
              <a:buAutoNum type="arabicPeriod" startAt="3"/>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大衛沒有做錯事，卻受到攻擊，但是神會保守和拯救</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約拿單對掃羅曉之以理動之以情，結果</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掃羅發誓不殺大衛 （自然）</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掃羅向大衛倫槍幾次，都被大衛神奇地躲過（超自然）</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米甲欺騙掃羅，幫助大衛逃走 （自然）</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大衛跑到拉瑪找撒母耳，掃羅打發人去追殺，自己也前去，都被神的靈的介入而失敗（超自然）</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神用不同的人和不同的方式拯救祂要保護的人</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大衛在屢次被追殺中，一直在躲避，而沒有反擊。「我做了什麼，有什麼罪孽呢？」大衛相信神「申冤在我，我必報應」，所以不會主動去打擊神的受膏者</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只要我們與神有正確的關係，再大的危險也不用害怕。</a:t>
            </a:r>
          </a:p>
        </p:txBody>
      </p:sp>
    </p:spTree>
    <p:extLst>
      <p:ext uri="{BB962C8B-B14F-4D97-AF65-F5344CB8AC3E}">
        <p14:creationId xmlns:p14="http://schemas.microsoft.com/office/powerpoint/2010/main" val="396990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2171700"/>
            <a:ext cx="10158414" cy="4281686"/>
          </a:xfrm>
          <a:prstGeom prst="rect">
            <a:avLst/>
          </a:prstGeom>
          <a:ln>
            <a:solidFill>
              <a:schemeClr val="lt1">
                <a:hueOff val="0"/>
                <a:satOff val="0"/>
                <a:lumOff val="0"/>
              </a:schemeClr>
            </a:solid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重點與應用</a:t>
            </a:r>
          </a:p>
          <a:p>
            <a:pPr marL="457200" marR="0" lvl="0" indent="-457200" algn="l" defTabSz="914400" rtl="0" eaLnBrk="1" fontAlgn="auto" latinLnBrk="0" hangingPunct="1">
              <a:lnSpc>
                <a:spcPct val="94000"/>
              </a:lnSpc>
              <a:spcBef>
                <a:spcPts val="1000"/>
              </a:spcBef>
              <a:spcAft>
                <a:spcPts val="200"/>
              </a:spcAft>
              <a:buClrTx/>
              <a:buSzTx/>
              <a:buFont typeface="+mj-lt"/>
              <a:buAutoNum type="arabi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掃羅因為不順服，失去神的靈的保守。我們基督徒，也要常常提醒自己不要消滅聖靈的感動</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聖靈讓我們知罪（約</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16:8</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「為罪，為義，為審判，自己責備自己」</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聖靈給我們確信（羅</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8:16</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「同証我們是神的兒女」</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聖靈指引我們聽神的教導（約</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16:13</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「引導你們明白一切的真理」</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聖靈幫助我們成聖（帖後</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2:13</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「被聖靈感動，成為聖潔」</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1" indent="-457200" algn="l" defTabSz="914400" rtl="0" eaLnBrk="1" fontAlgn="auto" latinLnBrk="0" hangingPunct="1">
              <a:lnSpc>
                <a:spcPct val="94000"/>
              </a:lnSpc>
              <a:spcBef>
                <a:spcPts val="500"/>
              </a:spcBef>
              <a:spcAft>
                <a:spcPts val="200"/>
              </a:spcAft>
              <a:buClrTx/>
              <a:buSzTx/>
              <a:buFont typeface="+mj-lt"/>
              <a:buAutoNum type="alphaLcPeriod"/>
              <a:tabLst/>
              <a:defRPr/>
            </a:pP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掃羅被神厭棄，神的靈也離開，他自己憑血肉之軀與惡魔作戰，結果是可想而知的。</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我們今天信徒，如果不靠著聖靈的引導和幫助，我們就像伊甸園的亞當夏娃一樣赤身裸體，對罪沒有還手之力。</a:t>
            </a: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109966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1910080"/>
            <a:ext cx="10158414" cy="4543306"/>
          </a:xfrm>
          <a:prstGeom prst="rect">
            <a:avLst/>
          </a:prstGeom>
          <a:ln>
            <a:solidFill>
              <a:schemeClr val="lt1">
                <a:hueOff val="0"/>
                <a:satOff val="0"/>
                <a:lumOff val="0"/>
              </a:schemeClr>
            </a:solidFill>
          </a:ln>
        </p:spPr>
        <p:txBody>
          <a:bodyPr vert="horz" lIns="91440" tIns="45720" rIns="91440" bIns="45720" numCol="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重點與應用</a:t>
            </a:r>
          </a:p>
          <a:p>
            <a:pPr marL="457200" marR="0" lvl="0" indent="-457200" algn="l" defTabSz="914400" rtl="0" eaLnBrk="1" fontAlgn="auto" latinLnBrk="0" hangingPunct="1">
              <a:lnSpc>
                <a:spcPct val="94000"/>
              </a:lnSpc>
              <a:spcBef>
                <a:spcPts val="1000"/>
              </a:spcBef>
              <a:spcAft>
                <a:spcPts val="200"/>
              </a:spcAft>
              <a:buClrTx/>
              <a:buSzTx/>
              <a:buFont typeface="+mj-lt"/>
              <a:buAutoNum type="arabicPeriod" startAt="2"/>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在遇到比自己成功的人面前，約拿單和掃羅的態度截然不同</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sng"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sng"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a:t>
            </a:r>
            <a:endParaRPr kumimoji="0" lang="en-US" altLang="zh-TW" sz="1800" b="0" i="0" u="sng"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50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嫉妒</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欣賞</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50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害怕</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喜悅</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50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隔離</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結盟</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50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殺害</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保護</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掃羅</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大衛是他的敵人，會讓他失去他所有的（名譽，地位）</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大衛是主裡面的摯友，一起順從神的旨意，為以色列人爭戰的戰友，可以為他犧牲的</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約拿單對大衛的態度讓我們學習到如何與被神重要的肢體相交</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(fellowship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的關鍵是以神為中心）</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約拿單對掃羅和大衛的矛盾的處理讓我們學習在人際矛盾中如何做正直的人</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這些都來自於約拿單對神的忠誠；神的心意超過世上的地位財富</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231543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DB9E-C94A-B644-BBE8-9B97E25A3847}"/>
              </a:ext>
            </a:extLst>
          </p:cNvPr>
          <p:cNvSpPr>
            <a:spLocks noGrp="1"/>
          </p:cNvSpPr>
          <p:nvPr>
            <p:ph type="title"/>
          </p:nvPr>
        </p:nvSpPr>
        <p:spPr/>
        <p:txBody>
          <a:bodyPr>
            <a:normAutofit/>
          </a:bodyPr>
          <a:lstStyle/>
          <a:p>
            <a:r>
              <a:rPr lang="zh-TW" altLang="en-US" sz="3600" dirty="0"/>
              <a:t>第七課</a:t>
            </a:r>
            <a:r>
              <a:rPr lang="en-US" altLang="zh-TW" sz="3600" dirty="0"/>
              <a:t>	</a:t>
            </a:r>
            <a:r>
              <a:rPr lang="zh-TW" altLang="en-US" sz="3600" dirty="0"/>
              <a:t>掃羅追殺大衛</a:t>
            </a:r>
            <a:r>
              <a:rPr lang="en-US" sz="3600" dirty="0"/>
              <a:t> </a:t>
            </a:r>
            <a:r>
              <a:rPr lang="zh-TW" altLang="en-US" sz="3600" dirty="0"/>
              <a:t>（撒上</a:t>
            </a:r>
            <a:r>
              <a:rPr lang="en-US" sz="3600" dirty="0"/>
              <a:t>1</a:t>
            </a:r>
            <a:r>
              <a:rPr lang="en-US" altLang="zh-TW" sz="3600" dirty="0"/>
              <a:t>8-20</a:t>
            </a:r>
            <a:r>
              <a:rPr lang="zh-TW" altLang="en-US" sz="3600" dirty="0"/>
              <a:t>章）</a:t>
            </a:r>
            <a:endParaRPr lang="en-US" sz="3600" dirty="0"/>
          </a:p>
        </p:txBody>
      </p:sp>
      <p:sp>
        <p:nvSpPr>
          <p:cNvPr id="8" name="Slide Number Placeholder 7">
            <a:extLst>
              <a:ext uri="{FF2B5EF4-FFF2-40B4-BE49-F238E27FC236}">
                <a16:creationId xmlns:a16="http://schemas.microsoft.com/office/drawing/2014/main" id="{327D2B31-D151-AE4D-8726-AB27120ECB4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9" name="Content Placeholder 2">
            <a:extLst>
              <a:ext uri="{FF2B5EF4-FFF2-40B4-BE49-F238E27FC236}">
                <a16:creationId xmlns:a16="http://schemas.microsoft.com/office/drawing/2014/main" id="{9F9C9FFC-BF3E-AE47-8F00-AD44B8646AEB}"/>
              </a:ext>
            </a:extLst>
          </p:cNvPr>
          <p:cNvSpPr txBox="1">
            <a:spLocks/>
          </p:cNvSpPr>
          <p:nvPr/>
        </p:nvSpPr>
        <p:spPr>
          <a:xfrm>
            <a:off x="1371599" y="1950720"/>
            <a:ext cx="10158414" cy="4502666"/>
          </a:xfrm>
          <a:prstGeom prst="rect">
            <a:avLst/>
          </a:prstGeom>
          <a:ln>
            <a:solidFill>
              <a:schemeClr val="lt1">
                <a:hueOff val="0"/>
                <a:satOff val="0"/>
                <a:lumOff val="0"/>
              </a:schemeClr>
            </a:solidFill>
          </a:ln>
        </p:spPr>
        <p:txBody>
          <a:bodyPr vert="horz" lIns="91440" tIns="45720" rIns="91440" bIns="45720"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sz="2000" b="0" i="0" u="none" strike="noStrike" kern="1200" cap="none" spc="0" normalizeH="0" baseline="0" noProof="0" dirty="0">
                <a:ln>
                  <a:noFill/>
                </a:ln>
                <a:solidFill>
                  <a:srgbClr val="0070C0"/>
                </a:solidFill>
                <a:effectLst/>
                <a:uLnTx/>
                <a:uFillTx/>
                <a:latin typeface="LiSong Pro Light" panose="02020300000000000000" pitchFamily="18" charset="-120"/>
                <a:ea typeface="LiSong Pro Light" panose="02020300000000000000" pitchFamily="18" charset="-120"/>
                <a:cs typeface="+mn-cs"/>
              </a:rPr>
              <a:t>重點與應用</a:t>
            </a:r>
          </a:p>
          <a:p>
            <a:pPr marL="514350" marR="0" lvl="0" indent="-514350" algn="l" defTabSz="914400" rtl="0" eaLnBrk="1" fontAlgn="auto" latinLnBrk="0" hangingPunct="1">
              <a:lnSpc>
                <a:spcPct val="94000"/>
              </a:lnSpc>
              <a:spcBef>
                <a:spcPts val="1000"/>
              </a:spcBef>
              <a:spcAft>
                <a:spcPts val="200"/>
              </a:spcAft>
              <a:buClrTx/>
              <a:buSzTx/>
              <a:buFont typeface="+mj-lt"/>
              <a:buAutoNum type="arabicPeriod" startAt="3"/>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大衛被攻擊，追殺，神允許這些苦難來磨練他，預備他做以色列的王。</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	</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大衛在患難中尋求神的幫助 （詩篇</a:t>
            </a:r>
            <a:r>
              <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59</a:t>
            </a: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篇）</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14400" marR="0" lvl="1" indent="-384048"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我們即使在被無辜受害中，還是要堅守正道</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大衛依然為以色列人爭戰</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14400" marR="0" lvl="1" indent="-384048"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我們幫助神的僕人之時，也不能不擇手段</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米甲為了幫助大衛逃跑，不惜欺瞞</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這可能有短暫的效果，卻不是神的心意</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神的心意是要“行公義，好憐憫，存謙卑的心，與你的神同行”</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當我們用極端的手段來達到效果時，我們就像向世人說“沒有神”</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14400" marR="0" lvl="1" indent="-384048" algn="l" defTabSz="914400" rtl="0" eaLnBrk="1" fontAlgn="auto" latinLnBrk="0" hangingPunct="1">
              <a:lnSpc>
                <a:spcPct val="94000"/>
              </a:lnSpc>
              <a:spcBef>
                <a:spcPts val="500"/>
              </a:spcBef>
              <a:spcAft>
                <a:spcPts val="200"/>
              </a:spcAft>
              <a:buClrTx/>
              <a:buSzTx/>
              <a:buFont typeface="+mj-lt"/>
              <a:buAutoNum type="alphaLcPeriod"/>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每次敵人要攻擊我們，神都與我們同在</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耶和華與他同在 （</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18:14</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r>
              <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18:25</a:t>
            </a:r>
            <a:r>
              <a:rPr kumimoji="0" lang="zh-TW" altLang="en-US"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a:t>
            </a: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1371600" marR="0" lvl="2" indent="-384048" algn="l" defTabSz="9144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384048" marR="0" lvl="0" indent="-384048" algn="l" defTabSz="914400" rtl="0" eaLnBrk="1" fontAlgn="auto" latinLnBrk="0" hangingPunct="1">
              <a:lnSpc>
                <a:spcPct val="94000"/>
              </a:lnSpc>
              <a:spcBef>
                <a:spcPts val="1000"/>
              </a:spcBef>
              <a:spcAft>
                <a:spcPts val="200"/>
              </a:spcAft>
              <a:buClrTx/>
              <a:buSzTx/>
              <a:buFont typeface="Wingdings" pitchFamily="2" charset="2"/>
              <a:buChar char="v"/>
              <a:tabLst/>
              <a:defRPr/>
            </a:pPr>
            <a:r>
              <a:rPr kumimoji="0" lang="zh-TW" altLang="en-US"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rPr>
              <a:t>在任何景況下，我們都要記得神是我們的主人。</a:t>
            </a:r>
            <a:endParaRPr kumimoji="0" lang="en-US" altLang="zh-TW" sz="18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987552" marR="0" lvl="2" indent="0" algn="l" defTabSz="914400" rtl="0" eaLnBrk="1" fontAlgn="auto" latinLnBrk="0" hangingPunct="1">
              <a:lnSpc>
                <a:spcPct val="94000"/>
              </a:lnSpc>
              <a:spcBef>
                <a:spcPts val="500"/>
              </a:spcBef>
              <a:spcAft>
                <a:spcPts val="200"/>
              </a:spcAft>
              <a:buClrTx/>
              <a:buSzTx/>
              <a:buFont typeface="Franklin Gothic Book" panose="020B0503020102020204" pitchFamily="34" charset="0"/>
              <a:buNone/>
              <a:tabLst/>
              <a:defRPr/>
            </a:pPr>
            <a:endParaRPr kumimoji="0" lang="en-US" altLang="zh-TW" sz="16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zh-TW" altLang="en-US" sz="2000" b="0" i="0" u="none" strike="noStrike" kern="1200" cap="none" spc="0" normalizeH="0" baseline="0" noProof="0" dirty="0">
              <a:ln>
                <a:noFill/>
              </a:ln>
              <a:solidFill>
                <a:srgbClr val="455F51"/>
              </a:solidFill>
              <a:effectLst/>
              <a:uLnTx/>
              <a:uFillTx/>
              <a:latin typeface="LiSong Pro Light" panose="02020300000000000000" pitchFamily="18" charset="-120"/>
              <a:ea typeface="LiSong Pro Light" panose="02020300000000000000" pitchFamily="18" charset="-120"/>
              <a:cs typeface="+mn-cs"/>
            </a:endParaRPr>
          </a:p>
        </p:txBody>
      </p:sp>
      <p:sp>
        <p:nvSpPr>
          <p:cNvPr id="3" name="TextBox 2">
            <a:extLst>
              <a:ext uri="{FF2B5EF4-FFF2-40B4-BE49-F238E27FC236}">
                <a16:creationId xmlns:a16="http://schemas.microsoft.com/office/drawing/2014/main" id="{1F96C50E-4731-394A-A875-357B175FA099}"/>
              </a:ext>
            </a:extLst>
          </p:cNvPr>
          <p:cNvSpPr txBox="1"/>
          <p:nvPr/>
        </p:nvSpPr>
        <p:spPr>
          <a:xfrm>
            <a:off x="8984277" y="4433103"/>
            <a:ext cx="2573210" cy="923330"/>
          </a:xfrm>
          <a:prstGeom prst="rect">
            <a:avLst/>
          </a:prstGeom>
          <a:solidFill>
            <a:schemeClr val="accent6"/>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LiSong Pro Light" panose="02020300000000000000" pitchFamily="18" charset="-120"/>
                <a:ea typeface="LiSong Pro Light" panose="02020300000000000000" pitchFamily="18" charset="-120"/>
                <a:cs typeface="+mn-cs"/>
              </a:rPr>
              <a:t>有耶和華幫助我</a:t>
            </a:r>
            <a:r>
              <a:rPr kumimoji="0" lang="zh-TW" altLang="en-US" sz="1800" b="0" i="0" u="none" strike="noStrike" kern="1200" cap="none" spc="0" normalizeH="0" baseline="0" noProof="0" dirty="0">
                <a:ln>
                  <a:noFill/>
                </a:ln>
                <a:solidFill>
                  <a:prstClr val="black"/>
                </a:solidFill>
                <a:effectLst/>
                <a:uLnTx/>
                <a:uFillTx/>
                <a:latin typeface="LiSong Pro Light" panose="02020300000000000000" pitchFamily="18" charset="-120"/>
                <a:ea typeface="LiSong Pro Light" panose="02020300000000000000" pitchFamily="18" charset="-120"/>
                <a:cs typeface="+mn-cs"/>
              </a:rPr>
              <a:t>，我必不懼怕，人能吧我怎麼樣呢？（詩：</a:t>
            </a:r>
            <a:r>
              <a:rPr kumimoji="0" lang="en-US" altLang="zh-TW" sz="1800" b="0" i="0" u="none" strike="noStrike" kern="1200" cap="none" spc="0" normalizeH="0" baseline="0" noProof="0" dirty="0">
                <a:ln>
                  <a:noFill/>
                </a:ln>
                <a:solidFill>
                  <a:prstClr val="black"/>
                </a:solidFill>
                <a:effectLst/>
                <a:uLnTx/>
                <a:uFillTx/>
                <a:latin typeface="LiSong Pro Light" panose="02020300000000000000" pitchFamily="18" charset="-120"/>
                <a:ea typeface="LiSong Pro Light" panose="02020300000000000000" pitchFamily="18" charset="-120"/>
                <a:cs typeface="+mn-cs"/>
              </a:rPr>
              <a:t>118:6</a:t>
            </a:r>
            <a:r>
              <a:rPr kumimoji="0" lang="zh-TW" altLang="en-US" sz="1800" b="0" i="0" u="none" strike="noStrike" kern="1200" cap="none" spc="0" normalizeH="0" baseline="0" noProof="0" dirty="0">
                <a:ln>
                  <a:noFill/>
                </a:ln>
                <a:solidFill>
                  <a:prstClr val="black"/>
                </a:solidFill>
                <a:effectLst/>
                <a:uLnTx/>
                <a:uFillTx/>
                <a:latin typeface="LiSong Pro Light" panose="02020300000000000000" pitchFamily="18" charset="-120"/>
                <a:ea typeface="LiSong Pro Light" panose="02020300000000000000" pitchFamily="18" charset="-120"/>
                <a:cs typeface="+mn-cs"/>
              </a:rPr>
              <a:t>）</a:t>
            </a:r>
            <a:endParaRPr kumimoji="0" lang="en-US" sz="1800" b="0" i="0" u="none" strike="noStrike" kern="1200" cap="none" spc="0" normalizeH="0" baseline="0" noProof="0" dirty="0">
              <a:ln>
                <a:noFill/>
              </a:ln>
              <a:solidFill>
                <a:prstClr val="black"/>
              </a:solidFill>
              <a:effectLst/>
              <a:uLnTx/>
              <a:uFillTx/>
              <a:latin typeface="LiSong Pro Light" panose="02020300000000000000" pitchFamily="18" charset="-120"/>
              <a:ea typeface="LiSong Pro Light" panose="02020300000000000000" pitchFamily="18" charset="-120"/>
              <a:cs typeface="+mn-cs"/>
            </a:endParaRPr>
          </a:p>
        </p:txBody>
      </p:sp>
    </p:spTree>
    <p:extLst>
      <p:ext uri="{BB962C8B-B14F-4D97-AF65-F5344CB8AC3E}">
        <p14:creationId xmlns:p14="http://schemas.microsoft.com/office/powerpoint/2010/main" val="4108093427"/>
      </p:ext>
    </p:extLst>
  </p:cSld>
  <p:clrMapOvr>
    <a:masterClrMapping/>
  </p:clrMapOvr>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2</TotalTime>
  <Words>2084</Words>
  <Application>Microsoft Macintosh PowerPoint</Application>
  <PresentationFormat>Widescreen</PresentationFormat>
  <Paragraphs>157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LiSong Pro Light</vt:lpstr>
      <vt:lpstr>Arial</vt:lpstr>
      <vt:lpstr>Franklin Gothic Book</vt:lpstr>
      <vt:lpstr>Wingdings</vt:lpstr>
      <vt:lpstr>Crop</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lpstr>第七課 掃羅追殺大衛 （撒上18-20章）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第七課 掃羅追殺大衛 （撒上18-20章）</dc:title>
  <dc:creator>Sandy Mau</dc:creator>
  <cp:lastModifiedBy>Sandy Mau</cp:lastModifiedBy>
  <cp:revision>1</cp:revision>
  <dcterms:created xsi:type="dcterms:W3CDTF">2020-10-20T05:39:59Z</dcterms:created>
  <dcterms:modified xsi:type="dcterms:W3CDTF">2020-10-20T05:42:39Z</dcterms:modified>
</cp:coreProperties>
</file>