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521" r:id="rId2"/>
    <p:sldId id="1048" r:id="rId3"/>
    <p:sldId id="522" r:id="rId4"/>
    <p:sldId id="1047" r:id="rId5"/>
    <p:sldId id="523" r:id="rId6"/>
    <p:sldId id="1052" r:id="rId7"/>
    <p:sldId id="524" r:id="rId8"/>
    <p:sldId id="1051" r:id="rId9"/>
    <p:sldId id="1049" r:id="rId10"/>
    <p:sldId id="1054" r:id="rId11"/>
    <p:sldId id="1055" r:id="rId12"/>
    <p:sldId id="1053" r:id="rId13"/>
    <p:sldId id="1056" r:id="rId14"/>
    <p:sldId id="1057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0"/>
    <p:restoredTop sz="95921"/>
  </p:normalViewPr>
  <p:slideViewPr>
    <p:cSldViewPr snapToGrid="0" snapToObjects="1">
      <p:cViewPr varScale="1">
        <p:scale>
          <a:sx n="115" d="100"/>
          <a:sy n="115" d="100"/>
        </p:scale>
        <p:origin x="472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2428DE3-4098-1B48-8DB5-6B80D7EB6EDB}" type="doc">
      <dgm:prSet loTypeId="urn:microsoft.com/office/officeart/2005/8/layout/cycle4" loCatId="" qsTypeId="urn:microsoft.com/office/officeart/2005/8/quickstyle/simple3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71D9ED6C-E987-E74E-8BC7-B69BDEF1AC75}">
      <dgm:prSet phldrT="[Text]" custT="1"/>
      <dgm:spPr/>
      <dgm:t>
        <a:bodyPr/>
        <a:lstStyle/>
        <a:p>
          <a:r>
            <a:rPr lang="en-US" sz="2000" dirty="0">
              <a:latin typeface="LiSong Pro Light" panose="02020300000000000000" pitchFamily="18" charset="-120"/>
              <a:ea typeface="LiSong Pro Light" panose="02020300000000000000" pitchFamily="18" charset="-120"/>
            </a:rPr>
            <a:t>大衛不能跟從非利士人與以色列人交戰</a:t>
          </a:r>
        </a:p>
      </dgm:t>
    </dgm:pt>
    <dgm:pt modelId="{6094A67E-2528-2E40-B9B2-F3B4F796BA5F}" type="parTrans" cxnId="{197245BC-015F-0845-8AA2-9DFB59F5B315}">
      <dgm:prSet/>
      <dgm:spPr/>
      <dgm:t>
        <a:bodyPr/>
        <a:lstStyle/>
        <a:p>
          <a:endParaRPr lang="en-US"/>
        </a:p>
      </dgm:t>
    </dgm:pt>
    <dgm:pt modelId="{FBFC22E3-FDCF-4F46-BF1F-83C85D4D5E53}" type="sibTrans" cxnId="{197245BC-015F-0845-8AA2-9DFB59F5B315}">
      <dgm:prSet/>
      <dgm:spPr/>
      <dgm:t>
        <a:bodyPr/>
        <a:lstStyle/>
        <a:p>
          <a:endParaRPr lang="en-US"/>
        </a:p>
      </dgm:t>
    </dgm:pt>
    <dgm:pt modelId="{DB4294A9-7ECB-D440-AE36-F4B7B3B9B9A3}">
      <dgm:prSet phldrT="[Text]" custT="1"/>
      <dgm:spPr/>
      <dgm:t>
        <a:bodyPr/>
        <a:lstStyle/>
        <a:p>
          <a:r>
            <a:rPr lang="en-US" sz="2000" dirty="0" err="1">
              <a:latin typeface="LiSong Pro Light" panose="02020300000000000000" pitchFamily="18" charset="-120"/>
              <a:ea typeface="LiSong Pro Light" panose="02020300000000000000" pitchFamily="18" charset="-120"/>
            </a:rPr>
            <a:t>掃羅詢問</a:t>
          </a:r>
          <a:endParaRPr lang="en-US" sz="2000" dirty="0">
            <a:latin typeface="LiSong Pro Light" panose="02020300000000000000" pitchFamily="18" charset="-120"/>
            <a:ea typeface="LiSong Pro Light" panose="02020300000000000000" pitchFamily="18" charset="-120"/>
          </a:endParaRPr>
        </a:p>
        <a:p>
          <a:r>
            <a:rPr lang="en-US" sz="2000" dirty="0" err="1">
              <a:latin typeface="LiSong Pro Light" panose="02020300000000000000" pitchFamily="18" charset="-120"/>
              <a:ea typeface="LiSong Pro Light" panose="02020300000000000000" pitchFamily="18" charset="-120"/>
            </a:rPr>
            <a:t>女巫</a:t>
          </a:r>
          <a:endParaRPr lang="en-US" sz="2000" dirty="0">
            <a:latin typeface="LiSong Pro Light" panose="02020300000000000000" pitchFamily="18" charset="-120"/>
            <a:ea typeface="LiSong Pro Light" panose="02020300000000000000" pitchFamily="18" charset="-120"/>
          </a:endParaRPr>
        </a:p>
      </dgm:t>
    </dgm:pt>
    <dgm:pt modelId="{52B4D4E2-F80B-0641-B3E5-0DD4603DA67A}" type="parTrans" cxnId="{A79144DF-3032-B947-AB36-8DD2B5F2A7C1}">
      <dgm:prSet/>
      <dgm:spPr/>
      <dgm:t>
        <a:bodyPr/>
        <a:lstStyle/>
        <a:p>
          <a:endParaRPr lang="en-US"/>
        </a:p>
      </dgm:t>
    </dgm:pt>
    <dgm:pt modelId="{2A873CB6-AA8F-A549-B51D-722735F6423A}" type="sibTrans" cxnId="{A79144DF-3032-B947-AB36-8DD2B5F2A7C1}">
      <dgm:prSet/>
      <dgm:spPr/>
      <dgm:t>
        <a:bodyPr/>
        <a:lstStyle/>
        <a:p>
          <a:endParaRPr lang="en-US"/>
        </a:p>
      </dgm:t>
    </dgm:pt>
    <dgm:pt modelId="{F4F62209-3C2D-5E48-B1E1-46D6CEE3BB2F}">
      <dgm:prSet phldrT="[Text]" custT="1"/>
      <dgm:spPr/>
      <dgm:t>
        <a:bodyPr/>
        <a:lstStyle/>
        <a:p>
          <a:r>
            <a:rPr lang="en-US" sz="2000" dirty="0">
              <a:latin typeface="LiSong Pro Light" panose="02020300000000000000" pitchFamily="18" charset="-120"/>
              <a:ea typeface="LiSong Pro Light" panose="02020300000000000000" pitchFamily="18" charset="-120"/>
            </a:rPr>
            <a:t>大衛擊打亞瑪力人</a:t>
          </a:r>
          <a:r>
            <a:rPr lang="zh-TW" altLang="en-US" sz="2000" dirty="0">
              <a:latin typeface="LiSong Pro Light" panose="02020300000000000000" pitchFamily="18" charset="-120"/>
              <a:ea typeface="LiSong Pro Light" panose="02020300000000000000" pitchFamily="18" charset="-120"/>
            </a:rPr>
            <a:t>，</a:t>
          </a:r>
          <a:r>
            <a:rPr lang="en-US" sz="2000" dirty="0">
              <a:latin typeface="LiSong Pro Light" panose="02020300000000000000" pitchFamily="18" charset="-120"/>
              <a:ea typeface="LiSong Pro Light" panose="02020300000000000000" pitchFamily="18" charset="-120"/>
            </a:rPr>
            <a:t>追回被擄</a:t>
          </a:r>
        </a:p>
      </dgm:t>
    </dgm:pt>
    <dgm:pt modelId="{D5811D49-8480-EB42-A746-3E55D6088BF3}" type="parTrans" cxnId="{8263C213-02B1-7A40-9194-8436AF22AC81}">
      <dgm:prSet/>
      <dgm:spPr/>
      <dgm:t>
        <a:bodyPr/>
        <a:lstStyle/>
        <a:p>
          <a:endParaRPr lang="en-US"/>
        </a:p>
      </dgm:t>
    </dgm:pt>
    <dgm:pt modelId="{45C9F76D-9FD3-0C4B-8D7D-7CC9E209EAEA}" type="sibTrans" cxnId="{8263C213-02B1-7A40-9194-8436AF22AC81}">
      <dgm:prSet/>
      <dgm:spPr/>
      <dgm:t>
        <a:bodyPr/>
        <a:lstStyle/>
        <a:p>
          <a:endParaRPr lang="en-US"/>
        </a:p>
      </dgm:t>
    </dgm:pt>
    <dgm:pt modelId="{9F873164-D495-AF4B-A3B0-07B26E83D54A}">
      <dgm:prSet phldrT="[Text]" custT="1"/>
      <dgm:spPr/>
      <dgm:t>
        <a:bodyPr/>
        <a:lstStyle/>
        <a:p>
          <a:r>
            <a:rPr lang="en-US" sz="2000" dirty="0">
              <a:latin typeface="LiSong Pro Light" panose="02020300000000000000" pitchFamily="18" charset="-120"/>
              <a:ea typeface="LiSong Pro Light" panose="02020300000000000000" pitchFamily="18" charset="-120"/>
            </a:rPr>
            <a:t>掃羅戰敗</a:t>
          </a:r>
          <a:r>
            <a:rPr lang="zh-TW" altLang="en-US" sz="2000" dirty="0">
              <a:latin typeface="LiSong Pro Light" panose="02020300000000000000" pitchFamily="18" charset="-120"/>
              <a:ea typeface="LiSong Pro Light" panose="02020300000000000000" pitchFamily="18" charset="-120"/>
            </a:rPr>
            <a:t>，自殺</a:t>
          </a:r>
          <a:endParaRPr lang="en-US" sz="2000" dirty="0">
            <a:latin typeface="LiSong Pro Light" panose="02020300000000000000" pitchFamily="18" charset="-120"/>
            <a:ea typeface="LiSong Pro Light" panose="02020300000000000000" pitchFamily="18" charset="-120"/>
          </a:endParaRPr>
        </a:p>
      </dgm:t>
    </dgm:pt>
    <dgm:pt modelId="{08E046A0-E925-A642-BFBB-56B5C11BAE74}" type="parTrans" cxnId="{00CD528C-7EE1-2C48-BF8F-C1897713F638}">
      <dgm:prSet/>
      <dgm:spPr/>
      <dgm:t>
        <a:bodyPr/>
        <a:lstStyle/>
        <a:p>
          <a:endParaRPr lang="en-US"/>
        </a:p>
      </dgm:t>
    </dgm:pt>
    <dgm:pt modelId="{6F8A10D7-4048-B647-8775-9CFD722D2686}" type="sibTrans" cxnId="{00CD528C-7EE1-2C48-BF8F-C1897713F638}">
      <dgm:prSet/>
      <dgm:spPr/>
      <dgm:t>
        <a:bodyPr/>
        <a:lstStyle/>
        <a:p>
          <a:endParaRPr lang="en-US"/>
        </a:p>
      </dgm:t>
    </dgm:pt>
    <dgm:pt modelId="{4FF9CE15-A642-FE45-BECF-E028673C4696}" type="pres">
      <dgm:prSet presAssocID="{62428DE3-4098-1B48-8DB5-6B80D7EB6EDB}" presName="cycleMatrixDiagram" presStyleCnt="0">
        <dgm:presLayoutVars>
          <dgm:chMax val="1"/>
          <dgm:dir/>
          <dgm:animLvl val="lvl"/>
          <dgm:resizeHandles val="exact"/>
        </dgm:presLayoutVars>
      </dgm:prSet>
      <dgm:spPr/>
    </dgm:pt>
    <dgm:pt modelId="{12419614-CB95-644B-9546-CBDE799CE4CC}" type="pres">
      <dgm:prSet presAssocID="{62428DE3-4098-1B48-8DB5-6B80D7EB6EDB}" presName="children" presStyleCnt="0"/>
      <dgm:spPr/>
    </dgm:pt>
    <dgm:pt modelId="{76358915-1F37-D941-B499-9630A52C6C4B}" type="pres">
      <dgm:prSet presAssocID="{62428DE3-4098-1B48-8DB5-6B80D7EB6EDB}" presName="childPlaceholder" presStyleCnt="0"/>
      <dgm:spPr/>
    </dgm:pt>
    <dgm:pt modelId="{CD3931CF-88DB-904B-B8A1-E9B77722B95E}" type="pres">
      <dgm:prSet presAssocID="{62428DE3-4098-1B48-8DB5-6B80D7EB6EDB}" presName="circle" presStyleCnt="0"/>
      <dgm:spPr/>
    </dgm:pt>
    <dgm:pt modelId="{1C10BBD4-F054-F640-8107-8EC8D4271274}" type="pres">
      <dgm:prSet presAssocID="{62428DE3-4098-1B48-8DB5-6B80D7EB6EDB}" presName="quadrant1" presStyleLbl="node1" presStyleIdx="0" presStyleCnt="4" custLinFactNeighborX="-12535" custLinFactNeighborY="-6324">
        <dgm:presLayoutVars>
          <dgm:chMax val="1"/>
          <dgm:bulletEnabled val="1"/>
        </dgm:presLayoutVars>
      </dgm:prSet>
      <dgm:spPr/>
    </dgm:pt>
    <dgm:pt modelId="{4D9B295D-5D98-6745-820B-127B83333639}" type="pres">
      <dgm:prSet presAssocID="{62428DE3-4098-1B48-8DB5-6B80D7EB6EDB}" presName="quadrant2" presStyleLbl="node1" presStyleIdx="1" presStyleCnt="4" custLinFactNeighborX="8524" custLinFactNeighborY="-6324">
        <dgm:presLayoutVars>
          <dgm:chMax val="1"/>
          <dgm:bulletEnabled val="1"/>
        </dgm:presLayoutVars>
      </dgm:prSet>
      <dgm:spPr/>
    </dgm:pt>
    <dgm:pt modelId="{08ABE4EF-0456-CC4A-BE5D-98FDB71EC809}" type="pres">
      <dgm:prSet presAssocID="{62428DE3-4098-1B48-8DB5-6B80D7EB6EDB}" presName="quadrant3" presStyleLbl="node1" presStyleIdx="2" presStyleCnt="4" custLinFactNeighborX="9527" custLinFactNeighborY="1330">
        <dgm:presLayoutVars>
          <dgm:chMax val="1"/>
          <dgm:bulletEnabled val="1"/>
        </dgm:presLayoutVars>
      </dgm:prSet>
      <dgm:spPr/>
    </dgm:pt>
    <dgm:pt modelId="{2F123D64-C923-7A43-904E-42C2B83F7635}" type="pres">
      <dgm:prSet presAssocID="{62428DE3-4098-1B48-8DB5-6B80D7EB6EDB}" presName="quadrant4" presStyleLbl="node1" presStyleIdx="3" presStyleCnt="4" custLinFactNeighborX="-12535" custLinFactNeighborY="1330">
        <dgm:presLayoutVars>
          <dgm:chMax val="1"/>
          <dgm:bulletEnabled val="1"/>
        </dgm:presLayoutVars>
      </dgm:prSet>
      <dgm:spPr/>
    </dgm:pt>
    <dgm:pt modelId="{DF4562ED-980B-3F4C-AD12-86F91C4920B6}" type="pres">
      <dgm:prSet presAssocID="{62428DE3-4098-1B48-8DB5-6B80D7EB6EDB}" presName="quadrantPlaceholder" presStyleCnt="0"/>
      <dgm:spPr/>
    </dgm:pt>
    <dgm:pt modelId="{164B7866-935D-9744-B970-27864B66DE34}" type="pres">
      <dgm:prSet presAssocID="{62428DE3-4098-1B48-8DB5-6B80D7EB6EDB}" presName="center1" presStyleLbl="fgShp" presStyleIdx="0" presStyleCnt="2"/>
      <dgm:spPr/>
    </dgm:pt>
    <dgm:pt modelId="{B35DB1EA-AD32-C34B-8F3C-DF0778D6C338}" type="pres">
      <dgm:prSet presAssocID="{62428DE3-4098-1B48-8DB5-6B80D7EB6EDB}" presName="center2" presStyleLbl="fgShp" presStyleIdx="1" presStyleCnt="2"/>
      <dgm:spPr/>
    </dgm:pt>
  </dgm:ptLst>
  <dgm:cxnLst>
    <dgm:cxn modelId="{8263C213-02B1-7A40-9194-8436AF22AC81}" srcId="{62428DE3-4098-1B48-8DB5-6B80D7EB6EDB}" destId="{F4F62209-3C2D-5E48-B1E1-46D6CEE3BB2F}" srcOrd="2" destOrd="0" parTransId="{D5811D49-8480-EB42-A746-3E55D6088BF3}" sibTransId="{45C9F76D-9FD3-0C4B-8D7D-7CC9E209EAEA}"/>
    <dgm:cxn modelId="{1CFB9741-ADDD-524A-8FCE-8304DD28872C}" type="presOf" srcId="{DB4294A9-7ECB-D440-AE36-F4B7B3B9B9A3}" destId="{1C10BBD4-F054-F640-8107-8EC8D4271274}" srcOrd="0" destOrd="0" presId="urn:microsoft.com/office/officeart/2005/8/layout/cycle4"/>
    <dgm:cxn modelId="{2C71BC42-2FEC-9E42-9F67-10D5BC9DEB8A}" type="presOf" srcId="{9F873164-D495-AF4B-A3B0-07B26E83D54A}" destId="{2F123D64-C923-7A43-904E-42C2B83F7635}" srcOrd="0" destOrd="0" presId="urn:microsoft.com/office/officeart/2005/8/layout/cycle4"/>
    <dgm:cxn modelId="{3EA67678-2865-334F-BE20-958E16BD1405}" type="presOf" srcId="{62428DE3-4098-1B48-8DB5-6B80D7EB6EDB}" destId="{4FF9CE15-A642-FE45-BECF-E028673C4696}" srcOrd="0" destOrd="0" presId="urn:microsoft.com/office/officeart/2005/8/layout/cycle4"/>
    <dgm:cxn modelId="{00CD528C-7EE1-2C48-BF8F-C1897713F638}" srcId="{62428DE3-4098-1B48-8DB5-6B80D7EB6EDB}" destId="{9F873164-D495-AF4B-A3B0-07B26E83D54A}" srcOrd="3" destOrd="0" parTransId="{08E046A0-E925-A642-BFBB-56B5C11BAE74}" sibTransId="{6F8A10D7-4048-B647-8775-9CFD722D2686}"/>
    <dgm:cxn modelId="{197245BC-015F-0845-8AA2-9DFB59F5B315}" srcId="{62428DE3-4098-1B48-8DB5-6B80D7EB6EDB}" destId="{71D9ED6C-E987-E74E-8BC7-B69BDEF1AC75}" srcOrd="1" destOrd="0" parTransId="{6094A67E-2528-2E40-B9B2-F3B4F796BA5F}" sibTransId="{FBFC22E3-FDCF-4F46-BF1F-83C85D4D5E53}"/>
    <dgm:cxn modelId="{71A5D0CB-084C-C447-8D57-C3333FC9F3FB}" type="presOf" srcId="{71D9ED6C-E987-E74E-8BC7-B69BDEF1AC75}" destId="{4D9B295D-5D98-6745-820B-127B83333639}" srcOrd="0" destOrd="0" presId="urn:microsoft.com/office/officeart/2005/8/layout/cycle4"/>
    <dgm:cxn modelId="{A79144DF-3032-B947-AB36-8DD2B5F2A7C1}" srcId="{62428DE3-4098-1B48-8DB5-6B80D7EB6EDB}" destId="{DB4294A9-7ECB-D440-AE36-F4B7B3B9B9A3}" srcOrd="0" destOrd="0" parTransId="{52B4D4E2-F80B-0641-B3E5-0DD4603DA67A}" sibTransId="{2A873CB6-AA8F-A549-B51D-722735F6423A}"/>
    <dgm:cxn modelId="{9503BAFE-862D-AF4F-BB1D-50EFE4F623AD}" type="presOf" srcId="{F4F62209-3C2D-5E48-B1E1-46D6CEE3BB2F}" destId="{08ABE4EF-0456-CC4A-BE5D-98FDB71EC809}" srcOrd="0" destOrd="0" presId="urn:microsoft.com/office/officeart/2005/8/layout/cycle4"/>
    <dgm:cxn modelId="{B45136C3-7699-2D4F-8FAC-EB42FA500B7A}" type="presParOf" srcId="{4FF9CE15-A642-FE45-BECF-E028673C4696}" destId="{12419614-CB95-644B-9546-CBDE799CE4CC}" srcOrd="0" destOrd="0" presId="urn:microsoft.com/office/officeart/2005/8/layout/cycle4"/>
    <dgm:cxn modelId="{41FFEBEF-166B-454D-A7BD-2F209B200651}" type="presParOf" srcId="{12419614-CB95-644B-9546-CBDE799CE4CC}" destId="{76358915-1F37-D941-B499-9630A52C6C4B}" srcOrd="0" destOrd="0" presId="urn:microsoft.com/office/officeart/2005/8/layout/cycle4"/>
    <dgm:cxn modelId="{6CCBF418-2676-E047-9EE1-C1F02F98A516}" type="presParOf" srcId="{4FF9CE15-A642-FE45-BECF-E028673C4696}" destId="{CD3931CF-88DB-904B-B8A1-E9B77722B95E}" srcOrd="1" destOrd="0" presId="urn:microsoft.com/office/officeart/2005/8/layout/cycle4"/>
    <dgm:cxn modelId="{1447066A-AF4A-ED4D-850A-76A50091AC03}" type="presParOf" srcId="{CD3931CF-88DB-904B-B8A1-E9B77722B95E}" destId="{1C10BBD4-F054-F640-8107-8EC8D4271274}" srcOrd="0" destOrd="0" presId="urn:microsoft.com/office/officeart/2005/8/layout/cycle4"/>
    <dgm:cxn modelId="{ED1B4481-77A3-FD4E-880A-93D00BD34317}" type="presParOf" srcId="{CD3931CF-88DB-904B-B8A1-E9B77722B95E}" destId="{4D9B295D-5D98-6745-820B-127B83333639}" srcOrd="1" destOrd="0" presId="urn:microsoft.com/office/officeart/2005/8/layout/cycle4"/>
    <dgm:cxn modelId="{B4369249-694A-6141-BA8C-6C53CA87830F}" type="presParOf" srcId="{CD3931CF-88DB-904B-B8A1-E9B77722B95E}" destId="{08ABE4EF-0456-CC4A-BE5D-98FDB71EC809}" srcOrd="2" destOrd="0" presId="urn:microsoft.com/office/officeart/2005/8/layout/cycle4"/>
    <dgm:cxn modelId="{C59AC114-C245-C442-9786-FCADE9B66930}" type="presParOf" srcId="{CD3931CF-88DB-904B-B8A1-E9B77722B95E}" destId="{2F123D64-C923-7A43-904E-42C2B83F7635}" srcOrd="3" destOrd="0" presId="urn:microsoft.com/office/officeart/2005/8/layout/cycle4"/>
    <dgm:cxn modelId="{4EEE6671-22D9-764C-A609-BC498D36236C}" type="presParOf" srcId="{CD3931CF-88DB-904B-B8A1-E9B77722B95E}" destId="{DF4562ED-980B-3F4C-AD12-86F91C4920B6}" srcOrd="4" destOrd="0" presId="urn:microsoft.com/office/officeart/2005/8/layout/cycle4"/>
    <dgm:cxn modelId="{CB099D2F-D0CF-284D-9A14-5CEBEE4C4169}" type="presParOf" srcId="{4FF9CE15-A642-FE45-BECF-E028673C4696}" destId="{164B7866-935D-9744-B970-27864B66DE34}" srcOrd="2" destOrd="0" presId="urn:microsoft.com/office/officeart/2005/8/layout/cycle4"/>
    <dgm:cxn modelId="{B43F4F7E-0814-0F43-B802-81BE4EF230C4}" type="presParOf" srcId="{4FF9CE15-A642-FE45-BECF-E028673C4696}" destId="{B35DB1EA-AD32-C34B-8F3C-DF0778D6C338}" srcOrd="3" destOrd="0" presId="urn:microsoft.com/office/officeart/2005/8/layout/cycle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C10BBD4-F054-F640-8107-8EC8D4271274}">
      <dsp:nvSpPr>
        <dsp:cNvPr id="0" name=""/>
        <dsp:cNvSpPr/>
      </dsp:nvSpPr>
      <dsp:spPr>
        <a:xfrm>
          <a:off x="1624122" y="155924"/>
          <a:ext cx="2279600" cy="2279600"/>
        </a:xfrm>
        <a:prstGeom prst="pieWedg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67000"/>
                <a:satMod val="105000"/>
                <a:lumMod val="110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tint val="73000"/>
                <a:satMod val="103000"/>
                <a:lumMod val="105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81000"/>
                <a:satMod val="109000"/>
                <a:lumMod val="105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 err="1">
              <a:latin typeface="LiSong Pro Light" panose="02020300000000000000" pitchFamily="18" charset="-120"/>
              <a:ea typeface="LiSong Pro Light" panose="02020300000000000000" pitchFamily="18" charset="-120"/>
            </a:rPr>
            <a:t>掃羅詢問</a:t>
          </a:r>
          <a:endParaRPr lang="en-US" sz="2000" kern="1200" dirty="0">
            <a:latin typeface="LiSong Pro Light" panose="02020300000000000000" pitchFamily="18" charset="-120"/>
            <a:ea typeface="LiSong Pro Light" panose="02020300000000000000" pitchFamily="18" charset="-120"/>
          </a:endParaRP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 err="1">
              <a:latin typeface="LiSong Pro Light" panose="02020300000000000000" pitchFamily="18" charset="-120"/>
              <a:ea typeface="LiSong Pro Light" panose="02020300000000000000" pitchFamily="18" charset="-120"/>
            </a:rPr>
            <a:t>女巫</a:t>
          </a:r>
          <a:endParaRPr lang="en-US" sz="2000" kern="1200" dirty="0">
            <a:latin typeface="LiSong Pro Light" panose="02020300000000000000" pitchFamily="18" charset="-120"/>
            <a:ea typeface="LiSong Pro Light" panose="02020300000000000000" pitchFamily="18" charset="-120"/>
          </a:endParaRPr>
        </a:p>
      </dsp:txBody>
      <dsp:txXfrm>
        <a:off x="2291801" y="823603"/>
        <a:ext cx="1611921" cy="1611921"/>
      </dsp:txXfrm>
    </dsp:sp>
    <dsp:sp modelId="{4D9B295D-5D98-6745-820B-127B83333639}">
      <dsp:nvSpPr>
        <dsp:cNvPr id="0" name=""/>
        <dsp:cNvSpPr/>
      </dsp:nvSpPr>
      <dsp:spPr>
        <a:xfrm rot="5400000">
          <a:off x="4489077" y="155924"/>
          <a:ext cx="2279600" cy="2279600"/>
        </a:xfrm>
        <a:prstGeom prst="pieWedge">
          <a:avLst/>
        </a:prstGeom>
        <a:gradFill rotWithShape="0">
          <a:gsLst>
            <a:gs pos="0">
              <a:schemeClr val="accent2">
                <a:hueOff val="1080030"/>
                <a:satOff val="150"/>
                <a:lumOff val="131"/>
                <a:alphaOff val="0"/>
                <a:tint val="67000"/>
                <a:satMod val="105000"/>
                <a:lumMod val="110000"/>
              </a:schemeClr>
            </a:gs>
            <a:gs pos="50000">
              <a:schemeClr val="accent2">
                <a:hueOff val="1080030"/>
                <a:satOff val="150"/>
                <a:lumOff val="131"/>
                <a:alphaOff val="0"/>
                <a:tint val="73000"/>
                <a:satMod val="103000"/>
                <a:lumMod val="105000"/>
              </a:schemeClr>
            </a:gs>
            <a:gs pos="100000">
              <a:schemeClr val="accent2">
                <a:hueOff val="1080030"/>
                <a:satOff val="150"/>
                <a:lumOff val="131"/>
                <a:alphaOff val="0"/>
                <a:tint val="81000"/>
                <a:satMod val="109000"/>
                <a:lumMod val="105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latin typeface="LiSong Pro Light" panose="02020300000000000000" pitchFamily="18" charset="-120"/>
              <a:ea typeface="LiSong Pro Light" panose="02020300000000000000" pitchFamily="18" charset="-120"/>
            </a:rPr>
            <a:t>大衛不能跟從非利士人與以色列人交戰</a:t>
          </a:r>
        </a:p>
      </dsp:txBody>
      <dsp:txXfrm rot="-5400000">
        <a:off x="4489077" y="823603"/>
        <a:ext cx="1611921" cy="1611921"/>
      </dsp:txXfrm>
    </dsp:sp>
    <dsp:sp modelId="{08ABE4EF-0456-CC4A-BE5D-98FDB71EC809}">
      <dsp:nvSpPr>
        <dsp:cNvPr id="0" name=""/>
        <dsp:cNvSpPr/>
      </dsp:nvSpPr>
      <dsp:spPr>
        <a:xfrm rot="10800000">
          <a:off x="4511941" y="2715298"/>
          <a:ext cx="2279600" cy="2279600"/>
        </a:xfrm>
        <a:prstGeom prst="pieWedge">
          <a:avLst/>
        </a:prstGeom>
        <a:gradFill rotWithShape="0">
          <a:gsLst>
            <a:gs pos="0">
              <a:schemeClr val="accent2">
                <a:hueOff val="2160060"/>
                <a:satOff val="301"/>
                <a:lumOff val="261"/>
                <a:alphaOff val="0"/>
                <a:tint val="67000"/>
                <a:satMod val="105000"/>
                <a:lumMod val="110000"/>
              </a:schemeClr>
            </a:gs>
            <a:gs pos="50000">
              <a:schemeClr val="accent2">
                <a:hueOff val="2160060"/>
                <a:satOff val="301"/>
                <a:lumOff val="261"/>
                <a:alphaOff val="0"/>
                <a:tint val="73000"/>
                <a:satMod val="103000"/>
                <a:lumMod val="105000"/>
              </a:schemeClr>
            </a:gs>
            <a:gs pos="100000">
              <a:schemeClr val="accent2">
                <a:hueOff val="2160060"/>
                <a:satOff val="301"/>
                <a:lumOff val="261"/>
                <a:alphaOff val="0"/>
                <a:tint val="81000"/>
                <a:satMod val="109000"/>
                <a:lumMod val="105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latin typeface="LiSong Pro Light" panose="02020300000000000000" pitchFamily="18" charset="-120"/>
              <a:ea typeface="LiSong Pro Light" panose="02020300000000000000" pitchFamily="18" charset="-120"/>
            </a:rPr>
            <a:t>大衛擊打亞瑪力人</a:t>
          </a:r>
          <a:r>
            <a:rPr lang="zh-TW" altLang="en-US" sz="2000" kern="1200" dirty="0">
              <a:latin typeface="LiSong Pro Light" panose="02020300000000000000" pitchFamily="18" charset="-120"/>
              <a:ea typeface="LiSong Pro Light" panose="02020300000000000000" pitchFamily="18" charset="-120"/>
            </a:rPr>
            <a:t>，</a:t>
          </a:r>
          <a:r>
            <a:rPr lang="en-US" sz="2000" kern="1200" dirty="0">
              <a:latin typeface="LiSong Pro Light" panose="02020300000000000000" pitchFamily="18" charset="-120"/>
              <a:ea typeface="LiSong Pro Light" panose="02020300000000000000" pitchFamily="18" charset="-120"/>
            </a:rPr>
            <a:t>追回被擄</a:t>
          </a:r>
        </a:p>
      </dsp:txBody>
      <dsp:txXfrm rot="10800000">
        <a:off x="4511941" y="2715298"/>
        <a:ext cx="1611921" cy="1611921"/>
      </dsp:txXfrm>
    </dsp:sp>
    <dsp:sp modelId="{2F123D64-C923-7A43-904E-42C2B83F7635}">
      <dsp:nvSpPr>
        <dsp:cNvPr id="0" name=""/>
        <dsp:cNvSpPr/>
      </dsp:nvSpPr>
      <dsp:spPr>
        <a:xfrm rot="16200000">
          <a:off x="1624122" y="2715298"/>
          <a:ext cx="2279600" cy="2279600"/>
        </a:xfrm>
        <a:prstGeom prst="pieWedge">
          <a:avLst/>
        </a:prstGeom>
        <a:gradFill rotWithShape="0">
          <a:gsLst>
            <a:gs pos="0">
              <a:schemeClr val="accent2">
                <a:hueOff val="3240090"/>
                <a:satOff val="451"/>
                <a:lumOff val="392"/>
                <a:alphaOff val="0"/>
                <a:tint val="67000"/>
                <a:satMod val="105000"/>
                <a:lumMod val="110000"/>
              </a:schemeClr>
            </a:gs>
            <a:gs pos="50000">
              <a:schemeClr val="accent2">
                <a:hueOff val="3240090"/>
                <a:satOff val="451"/>
                <a:lumOff val="392"/>
                <a:alphaOff val="0"/>
                <a:tint val="73000"/>
                <a:satMod val="103000"/>
                <a:lumMod val="105000"/>
              </a:schemeClr>
            </a:gs>
            <a:gs pos="100000">
              <a:schemeClr val="accent2">
                <a:hueOff val="3240090"/>
                <a:satOff val="451"/>
                <a:lumOff val="392"/>
                <a:alphaOff val="0"/>
                <a:tint val="81000"/>
                <a:satMod val="109000"/>
                <a:lumMod val="105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latin typeface="LiSong Pro Light" panose="02020300000000000000" pitchFamily="18" charset="-120"/>
              <a:ea typeface="LiSong Pro Light" panose="02020300000000000000" pitchFamily="18" charset="-120"/>
            </a:rPr>
            <a:t>掃羅戰敗</a:t>
          </a:r>
          <a:r>
            <a:rPr lang="zh-TW" altLang="en-US" sz="2000" kern="1200" dirty="0">
              <a:latin typeface="LiSong Pro Light" panose="02020300000000000000" pitchFamily="18" charset="-120"/>
              <a:ea typeface="LiSong Pro Light" panose="02020300000000000000" pitchFamily="18" charset="-120"/>
            </a:rPr>
            <a:t>，自殺</a:t>
          </a:r>
          <a:endParaRPr lang="en-US" sz="2000" kern="1200" dirty="0">
            <a:latin typeface="LiSong Pro Light" panose="02020300000000000000" pitchFamily="18" charset="-120"/>
            <a:ea typeface="LiSong Pro Light" panose="02020300000000000000" pitchFamily="18" charset="-120"/>
          </a:endParaRPr>
        </a:p>
      </dsp:txBody>
      <dsp:txXfrm rot="5400000">
        <a:off x="2291801" y="2715298"/>
        <a:ext cx="1611921" cy="1611921"/>
      </dsp:txXfrm>
    </dsp:sp>
    <dsp:sp modelId="{164B7866-935D-9744-B970-27864B66DE34}">
      <dsp:nvSpPr>
        <dsp:cNvPr id="0" name=""/>
        <dsp:cNvSpPr/>
      </dsp:nvSpPr>
      <dsp:spPr>
        <a:xfrm>
          <a:off x="3848583" y="2158513"/>
          <a:ext cx="787067" cy="684406"/>
        </a:xfrm>
        <a:prstGeom prst="circularArrow">
          <a:avLst/>
        </a:prstGeom>
        <a:gradFill rotWithShape="0">
          <a:gsLst>
            <a:gs pos="0">
              <a:schemeClr val="accent2">
                <a:tint val="40000"/>
                <a:hueOff val="0"/>
                <a:satOff val="0"/>
                <a:lumOff val="0"/>
                <a:alphaOff val="0"/>
                <a:tint val="67000"/>
                <a:satMod val="105000"/>
                <a:lumMod val="110000"/>
              </a:schemeClr>
            </a:gs>
            <a:gs pos="50000">
              <a:schemeClr val="accent2">
                <a:tint val="40000"/>
                <a:hueOff val="0"/>
                <a:satOff val="0"/>
                <a:lumOff val="0"/>
                <a:alphaOff val="0"/>
                <a:tint val="73000"/>
                <a:satMod val="103000"/>
                <a:lumMod val="105000"/>
              </a:schemeClr>
            </a:gs>
            <a:gs pos="100000">
              <a:schemeClr val="accent2">
                <a:tint val="40000"/>
                <a:hueOff val="0"/>
                <a:satOff val="0"/>
                <a:lumOff val="0"/>
                <a:alphaOff val="0"/>
                <a:tint val="81000"/>
                <a:satMod val="109000"/>
                <a:lumMod val="105000"/>
              </a:schemeClr>
            </a:gs>
          </a:gsLst>
          <a:lin ang="5400000" scaled="0"/>
        </a:gradFill>
        <a:ln w="635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/>
      </dsp:style>
    </dsp:sp>
    <dsp:sp modelId="{B35DB1EA-AD32-C34B-8F3C-DF0778D6C338}">
      <dsp:nvSpPr>
        <dsp:cNvPr id="0" name=""/>
        <dsp:cNvSpPr/>
      </dsp:nvSpPr>
      <dsp:spPr>
        <a:xfrm rot="10800000">
          <a:off x="3848583" y="2421746"/>
          <a:ext cx="787067" cy="684406"/>
        </a:xfrm>
        <a:prstGeom prst="circularArrow">
          <a:avLst/>
        </a:prstGeom>
        <a:gradFill rotWithShape="0">
          <a:gsLst>
            <a:gs pos="0">
              <a:schemeClr val="accent2">
                <a:tint val="40000"/>
                <a:hueOff val="0"/>
                <a:satOff val="0"/>
                <a:lumOff val="0"/>
                <a:alphaOff val="0"/>
                <a:tint val="67000"/>
                <a:satMod val="105000"/>
                <a:lumMod val="110000"/>
              </a:schemeClr>
            </a:gs>
            <a:gs pos="50000">
              <a:schemeClr val="accent2">
                <a:tint val="40000"/>
                <a:hueOff val="0"/>
                <a:satOff val="0"/>
                <a:lumOff val="0"/>
                <a:alphaOff val="0"/>
                <a:tint val="73000"/>
                <a:satMod val="103000"/>
                <a:lumMod val="105000"/>
              </a:schemeClr>
            </a:gs>
            <a:gs pos="100000">
              <a:schemeClr val="accent2">
                <a:tint val="40000"/>
                <a:hueOff val="0"/>
                <a:satOff val="0"/>
                <a:lumOff val="0"/>
                <a:alphaOff val="0"/>
                <a:tint val="81000"/>
                <a:satMod val="109000"/>
                <a:lumMod val="105000"/>
              </a:schemeClr>
            </a:gs>
          </a:gsLst>
          <a:lin ang="5400000" scaled="0"/>
        </a:gradFill>
        <a:ln w="635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4">
  <dgm:title val=""/>
  <dgm:desc val=""/>
  <dgm:catLst>
    <dgm:cat type="relationship" pri="26000"/>
    <dgm:cat type="cycle" pri="13000"/>
    <dgm:cat type="matrix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cycleMatrixDiagram">
    <dgm:varLst>
      <dgm:chMax val="1"/>
      <dgm:dir/>
      <dgm:animLvl val="lvl"/>
      <dgm:resizeHandles val="exact"/>
    </dgm:varLst>
    <dgm:alg type="composite">
      <dgm:param type="ar" val="1.3"/>
    </dgm:alg>
    <dgm:shape xmlns:r="http://schemas.openxmlformats.org/officeDocument/2006/relationships" r:blip="">
      <dgm:adjLst/>
    </dgm:shape>
    <dgm:presOf/>
    <dgm:constrLst>
      <dgm:constr type="w" for="ch" forName="children" refType="w"/>
      <dgm:constr type="h" for="ch" forName="children" refType="w" refFor="ch" refForName="children" fact="0.77"/>
      <dgm:constr type="ctrX" for="ch" forName="children" refType="w" fact="0.5"/>
      <dgm:constr type="ctrY" for="ch" forName="children" refType="h" fact="0.5"/>
      <dgm:constr type="w" for="ch" forName="circle" refType="w"/>
      <dgm:constr type="h" for="ch" forName="circle" refType="h"/>
      <dgm:constr type="ctrX" for="ch" forName="circle" refType="w" fact="0.5"/>
      <dgm:constr type="ctrY" for="ch" forName="circle" refType="h" fact="0.5"/>
      <dgm:constr type="w" for="ch" forName="center1" refType="w" fact="0.115"/>
      <dgm:constr type="h" for="ch" forName="center1" refType="w" fact="0.1"/>
      <dgm:constr type="ctrX" for="ch" forName="center1" refType="w" fact="0.5"/>
      <dgm:constr type="ctrY" for="ch" forName="center1" refType="h" fact="0.475"/>
      <dgm:constr type="w" for="ch" forName="center2" refType="w" fact="0.115"/>
      <dgm:constr type="h" for="ch" forName="center2" refType="w" fact="0.1"/>
      <dgm:constr type="ctrX" for="ch" forName="center2" refType="w" fact="0.5"/>
      <dgm:constr type="ctrY" for="ch" forName="center2" refType="h" fact="0.525"/>
    </dgm:constrLst>
    <dgm:ruleLst/>
    <dgm:choose name="Name0">
      <dgm:if name="Name1" axis="ch" ptType="node" func="cnt" op="gte" val="1">
        <dgm:layoutNode name="children">
          <dgm:alg type="composite">
            <dgm:param type="ar" val="1.3"/>
          </dgm:alg>
          <dgm:shape xmlns:r="http://schemas.openxmlformats.org/officeDocument/2006/relationships" r:blip="">
            <dgm:adjLst/>
          </dgm:shape>
          <dgm:presOf/>
          <dgm:choose name="Name2">
            <dgm:if name="Name3" func="var" arg="dir" op="equ" val="norm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l" for="ch" forName="child1group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r" for="ch" forName="child2group" refType="w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r" for="ch" forName="child3group" refType="w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l" for="ch" forName="child4group"/>
              </dgm:constrLst>
            </dgm:if>
            <dgm:else name="Name4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r" for="ch" forName="child1group" refType="w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l" for="ch" forName="child2group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l" for="ch" forName="child3group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r" for="ch" forName="child4group" refType="w"/>
              </dgm:constrLst>
            </dgm:else>
          </dgm:choose>
          <dgm:ruleLst/>
          <dgm:choose name="Name5">
            <dgm:if name="Name6" axis="ch ch" ptType="node node" st="1 1" cnt="1 0" func="cnt" op="gte" val="1">
              <dgm:layoutNode name="child1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7">
                  <dgm:if name="Name8" func="var" arg="dir" op="equ" val="norm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l" for="ch" forName="child1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l" for="ch" forName="child1Text"/>
                    </dgm:constrLst>
                  </dgm:if>
                  <dgm:else name="Name9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r" for="ch" forName="child1" refType="w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r" for="ch" forName="child1Text" refType="w"/>
                    </dgm:constrLst>
                  </dgm:else>
                </dgm:choose>
                <dgm:ruleLst/>
                <dgm:layoutNode name="child1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1 1" cnt="1 0"/>
                  <dgm:constrLst/>
                  <dgm:ruleLst/>
                </dgm:layoutNode>
                <dgm:layoutNode name="child1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1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0"/>
          </dgm:choose>
          <dgm:choose name="Name11">
            <dgm:if name="Name12" axis="ch ch" ptType="node node" st="2 1" cnt="1 0" func="cnt" op="gte" val="1">
              <dgm:layoutNode name="child2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choose name="Name13">
                  <dgm:if name="Name14" func="var" arg="dir" op="equ" val="norm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r" for="ch" forName="child2" refType="w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r" for="ch" forName="child2Text" refType="w"/>
                    </dgm:constrLst>
                  </dgm:if>
                  <dgm:else name="Name15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l" for="ch" forName="child2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l" for="ch" forName="child2Text"/>
                    </dgm:constrLst>
                  </dgm:else>
                </dgm:choose>
                <dgm:ruleLst/>
                <dgm:layoutNode name="child2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2 1" cnt="1 0"/>
                  <dgm:constrLst/>
                  <dgm:ruleLst/>
                </dgm:layoutNode>
                <dgm:layoutNode name="child2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2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6"/>
          </dgm:choose>
          <dgm:choose name="Name17">
            <dgm:if name="Name18" axis="ch ch" ptType="node node" st="3 1" cnt="1 0" func="cnt" op="gte" val="1">
              <dgm:layoutNode name="child3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19">
                  <dgm:if name="Name20" func="var" arg="dir" op="equ" val="norm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r" for="ch" forName="child3" refType="w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r" for="ch" forName="child3Text" refType="w"/>
                    </dgm:constrLst>
                  </dgm:if>
                  <dgm:else name="Name21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l" for="ch" forName="child3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l" for="ch" forName="child3Text"/>
                    </dgm:constrLst>
                  </dgm:else>
                </dgm:choose>
                <dgm:ruleLst/>
                <dgm:layoutNode name="child3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3 1" cnt="1 0"/>
                  <dgm:constrLst/>
                  <dgm:ruleLst/>
                </dgm:layoutNode>
                <dgm:layoutNode name="child3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3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2"/>
          </dgm:choose>
          <dgm:choose name="Name23">
            <dgm:if name="Name24" axis="ch ch" ptType="node node" st="4 1" cnt="1 0" func="cnt" op="gte" val="1">
              <dgm:layoutNode name="child4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25">
                  <dgm:if name="Name26" func="var" arg="dir" op="equ" val="norm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l" for="ch" forName="child4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l" for="ch" forName="child4Text"/>
                    </dgm:constrLst>
                  </dgm:if>
                  <dgm:else name="Name27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r" for="ch" forName="child4" refType="w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r" for="ch" forName="child4Text" refType="w"/>
                    </dgm:constrLst>
                  </dgm:else>
                </dgm:choose>
                <dgm:ruleLst/>
                <dgm:layoutNode name="child4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4 1" cnt="1 0"/>
                  <dgm:constrLst/>
                  <dgm:ruleLst/>
                </dgm:layoutNode>
                <dgm:layoutNode name="child4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4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8"/>
          </dgm:choose>
          <dgm:layoutNode name="child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ircle">
          <dgm:alg type="composite">
            <dgm:param type="ar" val="1"/>
          </dgm:alg>
          <dgm:shape xmlns:r="http://schemas.openxmlformats.org/officeDocument/2006/relationships" r:blip="">
            <dgm:adjLst/>
          </dgm:shape>
          <dgm:presOf/>
          <dgm:choose name="Name29">
            <dgm:if name="Name30" func="var" arg="dir" op="equ" val="norm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r" for="ch" forName="quadrant1" refType="w" fact="0.5"/>
                <dgm:constr type="rOff" for="ch" forName="quadrant1" refType="w" fact="-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l" for="ch" forName="quadrant2" refType="w" fact="0.5"/>
                <dgm:constr type="lOff" for="ch" forName="quadrant2" refType="w" fact="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l" for="ch" forName="quadrant3" refType="w" fact="0.5"/>
                <dgm:constr type="lOff" for="ch" forName="quadrant3" refType="w" fact="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r" for="ch" forName="quadrant4" refType="w" fact="0.5"/>
                <dgm:constr type="rOff" for="ch" forName="quadrant4" refType="w" fact="-0.01"/>
              </dgm:constrLst>
            </dgm:if>
            <dgm:else name="Name31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l" for="ch" forName="quadrant1" refType="w" fact="0.5"/>
                <dgm:constr type="lOff" for="ch" forName="quadrant1" refType="w" fact="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r" for="ch" forName="quadrant2" refType="w" fact="0.5"/>
                <dgm:constr type="rOff" for="ch" forName="quadrant2" refType="w" fact="-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r" for="ch" forName="quadrant3" refType="w" fact="0.5"/>
                <dgm:constr type="rOff" for="ch" forName="quadrant3" refType="w" fact="-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l" for="ch" forName="quadrant4" refType="w" fact="0.5"/>
                <dgm:constr type="lOff" for="ch" forName="quadrant4" refType="w" fact="0.01"/>
              </dgm:constrLst>
            </dgm:else>
          </dgm:choose>
          <dgm:ruleLst/>
          <dgm:layoutNode name="quadrant1" styleLbl="node1">
            <dgm:varLst>
              <dgm:chMax val="1"/>
              <dgm:bulletEnabled val="1"/>
            </dgm:varLst>
            <dgm:alg type="tx"/>
            <dgm:choose name="Name32">
              <dgm:if name="Name33" func="var" arg="dir" op="equ" val="norm">
                <dgm:shape xmlns:r="http://schemas.openxmlformats.org/officeDocument/2006/relationships" type="pieWedge" r:blip="">
                  <dgm:adjLst/>
                </dgm:shape>
              </dgm:if>
              <dgm:else name="Name34">
                <dgm:shape xmlns:r="http://schemas.openxmlformats.org/officeDocument/2006/relationships" rot="90" type="pieWedge" r:blip="">
                  <dgm:adjLst/>
                </dgm:shape>
              </dgm:else>
            </dgm:choose>
            <dgm:presOf axis="ch" ptType="node" cnt="1"/>
            <dgm:constrLst/>
            <dgm:ruleLst>
              <dgm:rule type="primFontSz" val="5" fact="NaN" max="NaN"/>
            </dgm:ruleLst>
          </dgm:layoutNode>
          <dgm:layoutNode name="quadrant2" styleLbl="node1">
            <dgm:varLst>
              <dgm:chMax val="1"/>
              <dgm:bulletEnabled val="1"/>
            </dgm:varLst>
            <dgm:alg type="tx"/>
            <dgm:choose name="Name35">
              <dgm:if name="Name36" func="var" arg="dir" op="equ" val="norm">
                <dgm:shape xmlns:r="http://schemas.openxmlformats.org/officeDocument/2006/relationships" rot="90" type="pieWedge" r:blip="">
                  <dgm:adjLst/>
                </dgm:shape>
              </dgm:if>
              <dgm:else name="Name37">
                <dgm:shape xmlns:r="http://schemas.openxmlformats.org/officeDocument/2006/relationships" type="pieWedge" r:blip="">
                  <dgm:adjLst/>
                </dgm:shape>
              </dgm:else>
            </dgm:choose>
            <dgm:presOf axis="ch" ptType="node" st="2" cnt="1"/>
            <dgm:constrLst/>
            <dgm:ruleLst>
              <dgm:rule type="primFontSz" val="5" fact="NaN" max="NaN"/>
            </dgm:ruleLst>
          </dgm:layoutNode>
          <dgm:layoutNode name="quadrant3" styleLbl="node1">
            <dgm:varLst>
              <dgm:chMax val="1"/>
              <dgm:bulletEnabled val="1"/>
            </dgm:varLst>
            <dgm:alg type="tx"/>
            <dgm:choose name="Name38">
              <dgm:if name="Name39" func="var" arg="dir" op="equ" val="norm">
                <dgm:shape xmlns:r="http://schemas.openxmlformats.org/officeDocument/2006/relationships" rot="180" type="pieWedge" r:blip="">
                  <dgm:adjLst/>
                </dgm:shape>
              </dgm:if>
              <dgm:else name="Name40">
                <dgm:shape xmlns:r="http://schemas.openxmlformats.org/officeDocument/2006/relationships" rot="270" type="pieWedge" r:blip="">
                  <dgm:adjLst/>
                </dgm:shape>
              </dgm:else>
            </dgm:choose>
            <dgm:presOf axis="ch" ptType="node" st="3" cnt="1"/>
            <dgm:constrLst/>
            <dgm:ruleLst>
              <dgm:rule type="primFontSz" val="5" fact="NaN" max="NaN"/>
            </dgm:ruleLst>
          </dgm:layoutNode>
          <dgm:layoutNode name="quadrant4" styleLbl="node1">
            <dgm:varLst>
              <dgm:chMax val="1"/>
              <dgm:bulletEnabled val="1"/>
            </dgm:varLst>
            <dgm:alg type="tx"/>
            <dgm:choose name="Name41">
              <dgm:if name="Name42" func="var" arg="dir" op="equ" val="norm">
                <dgm:shape xmlns:r="http://schemas.openxmlformats.org/officeDocument/2006/relationships" rot="270" type="pieWedge" r:blip="">
                  <dgm:adjLst/>
                </dgm:shape>
              </dgm:if>
              <dgm:else name="Name43">
                <dgm:shape xmlns:r="http://schemas.openxmlformats.org/officeDocument/2006/relationships" rot="180" type="pieWedge" r:blip="">
                  <dgm:adjLst/>
                </dgm:shape>
              </dgm:else>
            </dgm:choose>
            <dgm:presOf axis="ch" ptType="node" st="4" cnt="1"/>
            <dgm:constrLst/>
            <dgm:ruleLst>
              <dgm:rule type="primFontSz" val="5" fact="NaN" max="NaN"/>
            </dgm:ruleLst>
          </dgm:layoutNode>
          <dgm:layoutNode name="quadrant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enter1" styleLbl="fgShp">
          <dgm:alg type="sp"/>
          <dgm:choose name="Name44">
            <dgm:if name="Name45" func="var" arg="dir" op="equ" val="norm">
              <dgm:shape xmlns:r="http://schemas.openxmlformats.org/officeDocument/2006/relationships" type="circularArrow" r:blip="" zOrderOff="16">
                <dgm:adjLst/>
              </dgm:shape>
            </dgm:if>
            <dgm:else name="Name46">
              <dgm:shape xmlns:r="http://schemas.openxmlformats.org/officeDocument/2006/relationships" rot="180" type="leftCircularArrow" r:blip="" zOrderOff="16">
                <dgm:adjLst/>
              </dgm:shape>
            </dgm:else>
          </dgm:choose>
          <dgm:presOf/>
          <dgm:constrLst/>
          <dgm:ruleLst/>
        </dgm:layoutNode>
        <dgm:layoutNode name="center2" styleLbl="fgShp">
          <dgm:alg type="sp"/>
          <dgm:choose name="Name47">
            <dgm:if name="Name48" func="var" arg="dir" op="equ" val="norm">
              <dgm:shape xmlns:r="http://schemas.openxmlformats.org/officeDocument/2006/relationships" rot="180" type="circularArrow" r:blip="" zOrderOff="16">
                <dgm:adjLst/>
              </dgm:shape>
            </dgm:if>
            <dgm:else name="Name49">
              <dgm:shape xmlns:r="http://schemas.openxmlformats.org/officeDocument/2006/relationships" type="leftCircularArrow" r:blip="" zOrderOff="16">
                <dgm:adjLst/>
              </dgm:shape>
            </dgm:else>
          </dgm:choose>
          <dgm:presOf/>
          <dgm:constrLst/>
          <dgm:ruleLst/>
        </dgm:layoutNode>
      </dgm:if>
      <dgm:else name="Name50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B741975D-EC9C-A84A-A20B-1C36B1E66B93}" type="datetime1">
              <a:rPr lang="en-US" smtClean="0"/>
              <a:t>10/24/20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EBABEB98-37D1-5C49-827F-EF87AC176EB7}" type="slidenum">
              <a:rPr lang="en-US" smtClean="0"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401114485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599" y="685800"/>
            <a:ext cx="9793111" cy="1095866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599" y="1847654"/>
            <a:ext cx="8601957" cy="4088875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CDDE4-4072-874D-A870-AD21A3E70141}" type="datetime1">
              <a:rPr lang="en-US" smtClean="0"/>
              <a:t>10/24/20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BEB98-37D1-5C49-827F-EF87AC176EB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0703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A8663-DE96-BA49-9BDD-E57EB5C3E290}" type="datetime1">
              <a:rPr lang="en-US" smtClean="0"/>
              <a:t>10/24/20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BEB98-37D1-5C49-827F-EF87AC176EB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82531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95412-B7E3-2545-B3F2-412FA0C3CB42}" type="datetime1">
              <a:rPr lang="en-US" smtClean="0"/>
              <a:t>10/24/20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BEB98-37D1-5C49-827F-EF87AC176EB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92296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D6636C8-80E9-734F-8C29-C87C82526B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E3D057E-1120-6341-B4A9-6901E5DEB7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D19A8F-3563-F148-9551-B9AED16A36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8315202-2E4F-6442-9E45-923444CBC151}" type="slidenum">
              <a:rPr lang="zh-TW" altLang="en-US"/>
              <a:pPr/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2000276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5C0EE8A6-03F3-BB40-94A4-88505F69CE9B}" type="datetime1">
              <a:rPr lang="en-US" smtClean="0"/>
              <a:t>10/24/20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EBABEB98-37D1-5C49-827F-EF87AC176EB7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6038606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hf hdr="0" ftr="0" dt="0"/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LiSong Pro Light" panose="02020300000000000000" pitchFamily="18" charset="-120"/>
          <a:ea typeface="LiSong Pro Light" panose="02020300000000000000" pitchFamily="18" charset="-120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LiSong Pro Light" panose="02020300000000000000" pitchFamily="18" charset="-120"/>
          <a:ea typeface="LiSong Pro Light" panose="02020300000000000000" pitchFamily="18" charset="-120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LiSong Pro Light" panose="02020300000000000000" pitchFamily="18" charset="-120"/>
          <a:ea typeface="LiSong Pro Light" panose="02020300000000000000" pitchFamily="18" charset="-120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LiSong Pro Light" panose="02020300000000000000" pitchFamily="18" charset="-120"/>
          <a:ea typeface="LiSong Pro Light" panose="02020300000000000000" pitchFamily="18" charset="-120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LiSong Pro Light" panose="02020300000000000000" pitchFamily="18" charset="-120"/>
          <a:ea typeface="LiSong Pro Light" panose="02020300000000000000" pitchFamily="18" charset="-120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LiSong Pro Light" panose="02020300000000000000" pitchFamily="18" charset="-120"/>
          <a:ea typeface="LiSong Pro Light" panose="02020300000000000000" pitchFamily="18" charset="-120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264E7C-C31F-EF48-8AD0-4E312F2547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/>
              <a:t>第九課</a:t>
            </a:r>
            <a:r>
              <a:rPr lang="en-US" altLang="zh-TW" dirty="0"/>
              <a:t>	</a:t>
            </a:r>
            <a:r>
              <a:rPr lang="zh-TW" altLang="en-US" dirty="0"/>
              <a:t>掃羅最後的沒落</a:t>
            </a:r>
            <a:r>
              <a:rPr lang="en-US" dirty="0"/>
              <a:t> </a:t>
            </a:r>
            <a:r>
              <a:rPr lang="en-US" altLang="zh-TW" dirty="0"/>
              <a:t>	</a:t>
            </a:r>
            <a:r>
              <a:rPr lang="en-US" dirty="0"/>
              <a:t> </a:t>
            </a:r>
            <a:r>
              <a:rPr lang="zh-TW" altLang="en-US" dirty="0"/>
              <a:t>（撒上</a:t>
            </a:r>
            <a:r>
              <a:rPr lang="en-US" altLang="zh-TW" dirty="0"/>
              <a:t>28-31</a:t>
            </a:r>
            <a:r>
              <a:rPr lang="zh-TW" altLang="en-US" dirty="0"/>
              <a:t>章）</a:t>
            </a:r>
            <a:endParaRPr kumimoji="1" lang="zh-TW" alt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AE9A96-4A52-8F46-AE1D-B50C615149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599" y="1847654"/>
            <a:ext cx="9932671" cy="4605732"/>
          </a:xfrm>
        </p:spPr>
        <p:txBody>
          <a:bodyPr>
            <a:normAutofit fontScale="92500" lnSpcReduction="20000"/>
          </a:bodyPr>
          <a:lstStyle/>
          <a:p>
            <a:pPr marL="457200" indent="-457200">
              <a:buFont typeface="+mj-lt"/>
              <a:buAutoNum type="alphaUcPeriod"/>
            </a:pPr>
            <a:r>
              <a:rPr lang="en-US" dirty="0"/>
              <a:t>宣告掃羅的命運</a:t>
            </a:r>
            <a:r>
              <a:rPr lang="zh-TW" altLang="en-US" dirty="0"/>
              <a:t> （</a:t>
            </a:r>
            <a:r>
              <a:rPr lang="en-US" altLang="zh-TW" dirty="0"/>
              <a:t>28:1-25</a:t>
            </a:r>
            <a:r>
              <a:rPr lang="zh-TW" altLang="en-US" dirty="0"/>
              <a:t>）</a:t>
            </a:r>
            <a:endParaRPr lang="en-US" dirty="0"/>
          </a:p>
          <a:p>
            <a:pPr marL="987552" lvl="1" indent="-457200">
              <a:buFont typeface="+mj-lt"/>
              <a:buAutoNum type="arabicPeriod"/>
            </a:pPr>
            <a:r>
              <a:rPr lang="en-US" i="0" dirty="0"/>
              <a:t>非利士人來犯</a:t>
            </a:r>
            <a:r>
              <a:rPr lang="zh-TW" altLang="en-US" i="0" dirty="0"/>
              <a:t>，掃羅求問耶和華，但耶和華不回答 （</a:t>
            </a:r>
            <a:r>
              <a:rPr lang="en-US" altLang="zh-TW" i="0" dirty="0"/>
              <a:t>28:1-6</a:t>
            </a:r>
            <a:r>
              <a:rPr lang="zh-TW" altLang="en-US" i="0" dirty="0"/>
              <a:t>）</a:t>
            </a:r>
            <a:endParaRPr lang="en-US" altLang="zh-TW" i="0" dirty="0"/>
          </a:p>
          <a:p>
            <a:pPr lvl="2"/>
            <a:r>
              <a:rPr lang="zh-TW" altLang="en-US" dirty="0"/>
              <a:t>夢 </a:t>
            </a:r>
            <a:r>
              <a:rPr lang="en-US" altLang="zh-TW" dirty="0"/>
              <a:t>–</a:t>
            </a:r>
            <a:r>
              <a:rPr lang="zh-TW" altLang="en-US" dirty="0"/>
              <a:t> 直接啟示 </a:t>
            </a:r>
            <a:endParaRPr lang="en-US" altLang="zh-TW" dirty="0"/>
          </a:p>
          <a:p>
            <a:pPr lvl="2"/>
            <a:r>
              <a:rPr lang="zh-TW" altLang="en-US" i="0" dirty="0"/>
              <a:t>烏陵 </a:t>
            </a:r>
            <a:r>
              <a:rPr lang="en-US" altLang="zh-TW" i="0" dirty="0"/>
              <a:t>–</a:t>
            </a:r>
            <a:r>
              <a:rPr lang="zh-TW" altLang="en-US" i="0" dirty="0"/>
              <a:t> 藉著祭司 （掃羅殺死祭司一家）</a:t>
            </a:r>
            <a:endParaRPr lang="en-US" altLang="zh-TW" i="0" dirty="0"/>
          </a:p>
          <a:p>
            <a:pPr lvl="2"/>
            <a:r>
              <a:rPr lang="zh-TW" altLang="en-US" i="0" dirty="0"/>
              <a:t>先知 </a:t>
            </a:r>
            <a:r>
              <a:rPr lang="en-US" altLang="zh-TW" i="0" dirty="0"/>
              <a:t>–</a:t>
            </a:r>
            <a:r>
              <a:rPr lang="zh-TW" altLang="en-US" i="0" dirty="0"/>
              <a:t> 藉著先知 （撒母耳死了，之前掃羅也不聽從撒母耳）</a:t>
            </a:r>
            <a:endParaRPr lang="en-US" altLang="zh-TW" i="0" dirty="0"/>
          </a:p>
          <a:p>
            <a:pPr marL="987552" lvl="2" indent="0">
              <a:buNone/>
            </a:pPr>
            <a:endParaRPr lang="en-US" altLang="zh-TW" i="0" dirty="0"/>
          </a:p>
          <a:p>
            <a:pPr marL="987552" lvl="1" indent="-457200">
              <a:buFont typeface="+mj-lt"/>
              <a:buAutoNum type="arabicPeriod"/>
            </a:pPr>
            <a:r>
              <a:rPr lang="zh-TW" altLang="en-US" i="0" dirty="0"/>
              <a:t>掃羅尋找交鬼的婦人，要招撒母耳來指示 （</a:t>
            </a:r>
            <a:r>
              <a:rPr lang="en-US" altLang="zh-TW" i="0" dirty="0"/>
              <a:t>28:7-20</a:t>
            </a:r>
            <a:r>
              <a:rPr lang="zh-TW" altLang="en-US" i="0" dirty="0"/>
              <a:t>）</a:t>
            </a:r>
            <a:endParaRPr lang="en-US" altLang="zh-TW" i="0" dirty="0"/>
          </a:p>
          <a:p>
            <a:pPr marL="1330452" lvl="2" indent="-342900">
              <a:buFont typeface="+mj-lt"/>
              <a:buAutoNum type="alphaLcPeriod"/>
            </a:pPr>
            <a:r>
              <a:rPr lang="en-US" dirty="0"/>
              <a:t>掃羅窮途末路</a:t>
            </a:r>
            <a:r>
              <a:rPr lang="zh-TW" altLang="en-US" dirty="0"/>
              <a:t>，違反自己定不能交鬼的規定，冒險通過敵佔區到隱多珥</a:t>
            </a:r>
            <a:endParaRPr lang="en-US" altLang="zh-TW" dirty="0"/>
          </a:p>
          <a:p>
            <a:pPr lvl="3"/>
            <a:r>
              <a:rPr lang="zh-TW" altLang="en-US" dirty="0"/>
              <a:t>說明交鬼的並沒有完全掃除</a:t>
            </a:r>
            <a:endParaRPr lang="en-US" altLang="zh-TW" dirty="0"/>
          </a:p>
          <a:p>
            <a:pPr marL="1330452" lvl="2" indent="-342900">
              <a:buFont typeface="+mj-lt"/>
              <a:buAutoNum type="alphaLcPeriod"/>
            </a:pPr>
            <a:r>
              <a:rPr lang="en-US" dirty="0"/>
              <a:t>婦人招了撒母耳</a:t>
            </a:r>
            <a:r>
              <a:rPr lang="zh-TW" altLang="en-US" dirty="0"/>
              <a:t>，撒母耳向掃羅宣告掃羅與他兒子多命運</a:t>
            </a:r>
            <a:endParaRPr lang="en-US" altLang="zh-TW" dirty="0"/>
          </a:p>
          <a:p>
            <a:pPr marL="1330452" lvl="2" indent="-342900">
              <a:buFont typeface="+mj-lt"/>
              <a:buAutoNum type="alphaLcPeriod"/>
            </a:pPr>
            <a:r>
              <a:rPr lang="zh-TW" altLang="en-US" dirty="0"/>
              <a:t>掃羅聽了，撲倒在地</a:t>
            </a:r>
            <a:endParaRPr lang="en-US" altLang="zh-TW" dirty="0"/>
          </a:p>
          <a:p>
            <a:pPr lvl="3"/>
            <a:r>
              <a:rPr lang="zh-TW" altLang="en-US" dirty="0"/>
              <a:t>掃羅希望從撒母耳口中聽到和以前不同的審判嗎？ 要知道神是不改變的</a:t>
            </a:r>
            <a:endParaRPr lang="en-US" altLang="zh-TW" dirty="0"/>
          </a:p>
          <a:p>
            <a:pPr marL="987552" lvl="2" indent="0">
              <a:buNone/>
            </a:pPr>
            <a:endParaRPr lang="en-US" dirty="0"/>
          </a:p>
          <a:p>
            <a:pPr marL="987552" lvl="1" indent="-457200">
              <a:buFont typeface="+mj-lt"/>
              <a:buAutoNum type="arabicPeriod"/>
            </a:pPr>
            <a:r>
              <a:rPr lang="en-US" i="0" dirty="0"/>
              <a:t>婦人給掃羅食物</a:t>
            </a:r>
            <a:r>
              <a:rPr lang="zh-TW" altLang="en-US" i="0" dirty="0"/>
              <a:t>，掃羅回到營中</a:t>
            </a:r>
            <a:r>
              <a:rPr lang="en-US" i="0" dirty="0"/>
              <a:t>	</a:t>
            </a:r>
          </a:p>
          <a:p>
            <a:pPr lvl="2"/>
            <a:r>
              <a:rPr kumimoji="1" lang="zh-TW" altLang="en-US" dirty="0"/>
              <a:t>最後的晚餐</a:t>
            </a:r>
            <a:endParaRPr kumimoji="1" lang="en-US" altLang="zh-TW" i="0" dirty="0"/>
          </a:p>
          <a:p>
            <a:pPr marL="457200" indent="-457200">
              <a:buFont typeface="+mj-lt"/>
              <a:buAutoNum type="alphaUcPeriod" startAt="4"/>
            </a:pPr>
            <a:endParaRPr kumimoji="1" lang="zh-TW" alt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7BADE3C-6890-DC4E-BD13-2561EF954E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BABEB98-37D1-5C49-827F-EF87AC176EB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Franklin Gothic Book" panose="020B0503020102020204"/>
              <a:ea typeface="+mn-ea"/>
              <a:cs typeface="+mn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2B3F83C-9347-B543-BCFC-2D27A3640DEC}"/>
              </a:ext>
            </a:extLst>
          </p:cNvPr>
          <p:cNvSpPr txBox="1"/>
          <p:nvPr/>
        </p:nvSpPr>
        <p:spPr>
          <a:xfrm>
            <a:off x="6268154" y="5530056"/>
            <a:ext cx="5223510" cy="92333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掃羅作為神的選民以色列人的王</a:t>
            </a:r>
            <a:r>
              <a:rPr kumimoji="0" lang="zh-TW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，卻要在晚上偷偷摸摸去找一位交鬼的婦人，希望從中得知神的心意，這本身就是一個很大的諷刺和悲劇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1975700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264E7C-C31F-EF48-8AD0-4E312F2547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/>
              <a:t>第九課</a:t>
            </a:r>
            <a:r>
              <a:rPr lang="en-US" altLang="zh-TW" dirty="0"/>
              <a:t>	</a:t>
            </a:r>
            <a:r>
              <a:rPr lang="zh-TW" altLang="en-US" dirty="0"/>
              <a:t>掃羅最後的沒落</a:t>
            </a:r>
            <a:r>
              <a:rPr lang="en-US" dirty="0"/>
              <a:t> </a:t>
            </a:r>
            <a:r>
              <a:rPr lang="en-US" altLang="zh-TW" dirty="0"/>
              <a:t>	</a:t>
            </a:r>
            <a:r>
              <a:rPr lang="en-US" dirty="0"/>
              <a:t> </a:t>
            </a:r>
            <a:r>
              <a:rPr lang="zh-TW" altLang="en-US" dirty="0"/>
              <a:t>（撒上</a:t>
            </a:r>
            <a:r>
              <a:rPr lang="en-US" altLang="zh-TW" dirty="0"/>
              <a:t>28-31</a:t>
            </a:r>
            <a:r>
              <a:rPr lang="zh-TW" altLang="en-US" dirty="0"/>
              <a:t>章）</a:t>
            </a:r>
            <a:endParaRPr kumimoji="1" lang="zh-TW" alt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AE9A96-4A52-8F46-AE1D-B50C615149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599" y="1847654"/>
            <a:ext cx="9793111" cy="4605732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>
                <a:solidFill>
                  <a:srgbClr val="0070C0"/>
                </a:solidFill>
              </a:rPr>
              <a:t>觀察與分析</a:t>
            </a:r>
            <a:endParaRPr lang="en-US" altLang="zh-TW" dirty="0"/>
          </a:p>
          <a:p>
            <a:pPr marL="457200" indent="-457200">
              <a:buFont typeface="+mj-lt"/>
              <a:buAutoNum type="arabicPeriod" startAt="2"/>
            </a:pPr>
            <a:r>
              <a:rPr kumimoji="1" lang="zh-TW" altLang="en-US" dirty="0"/>
              <a:t>大衛的危機</a:t>
            </a:r>
            <a:endParaRPr kumimoji="1" lang="en-US" altLang="zh-TW" dirty="0"/>
          </a:p>
          <a:p>
            <a:pPr marL="987552" lvl="1" indent="-457200">
              <a:buFont typeface="+mj-lt"/>
              <a:buAutoNum type="alphaLcPeriod"/>
            </a:pPr>
            <a:r>
              <a:rPr kumimoji="1" lang="zh-TW" altLang="en-US" dirty="0"/>
              <a:t>大衛在洗革拉安於現狀</a:t>
            </a:r>
            <a:endParaRPr kumimoji="1" lang="en-US" altLang="zh-TW" dirty="0"/>
          </a:p>
          <a:p>
            <a:pPr lvl="2"/>
            <a:r>
              <a:rPr kumimoji="1" lang="zh-TW" altLang="en-US" dirty="0"/>
              <a:t>獨辟一隅，有吃有住</a:t>
            </a:r>
            <a:endParaRPr kumimoji="1" lang="en-US" altLang="zh-TW" dirty="0"/>
          </a:p>
          <a:p>
            <a:pPr lvl="2"/>
            <a:r>
              <a:rPr kumimoji="1" lang="zh-TW" altLang="en-US" dirty="0"/>
              <a:t>不用疲於奔命，逃避追殺</a:t>
            </a:r>
            <a:endParaRPr kumimoji="1" lang="en-US" altLang="zh-TW" dirty="0"/>
          </a:p>
          <a:p>
            <a:pPr lvl="2"/>
            <a:r>
              <a:rPr kumimoji="1" lang="zh-TW" altLang="en-US" dirty="0"/>
              <a:t>不時侵奪基述人，基色人，亞瑪力人，奪獲牛，羊，駱駝，驢並衣服</a:t>
            </a:r>
            <a:endParaRPr kumimoji="1" lang="en-US" altLang="zh-TW" dirty="0"/>
          </a:p>
          <a:p>
            <a:pPr marL="987552" lvl="1" indent="-457200">
              <a:buFont typeface="+mj-lt"/>
              <a:buAutoNum type="alphaLcPeriod"/>
            </a:pPr>
            <a:r>
              <a:rPr kumimoji="1" lang="zh-TW" altLang="en-US" dirty="0"/>
              <a:t>大衛已經開始忘記了耶和華的使命</a:t>
            </a:r>
            <a:endParaRPr kumimoji="1" lang="en-US" altLang="zh-TW" dirty="0"/>
          </a:p>
          <a:p>
            <a:pPr lvl="2"/>
            <a:r>
              <a:rPr kumimoji="1" lang="zh-TW" altLang="en-US" dirty="0"/>
              <a:t>洗革拉是他的安樂窩，可以讓他忘記掃羅的追殺</a:t>
            </a:r>
            <a:endParaRPr kumimoji="1" lang="en-US" altLang="zh-TW" dirty="0"/>
          </a:p>
          <a:p>
            <a:pPr lvl="2"/>
            <a:r>
              <a:rPr kumimoji="1" lang="zh-TW" altLang="en-US" dirty="0"/>
              <a:t>大衛開始想躲在洗革拉，安居樂業</a:t>
            </a:r>
            <a:endParaRPr kumimoji="1" lang="en-US" altLang="zh-TW" dirty="0"/>
          </a:p>
          <a:p>
            <a:pPr lvl="2"/>
            <a:r>
              <a:rPr kumimoji="1" lang="zh-TW" altLang="en-US" dirty="0"/>
              <a:t>大衛也不管掃羅和以色列民所面對的危險，逃避耶和華的使命</a:t>
            </a:r>
            <a:endParaRPr kumimoji="1" lang="en-US" altLang="zh-TW" dirty="0"/>
          </a:p>
          <a:p>
            <a:pPr lvl="2"/>
            <a:r>
              <a:rPr kumimoji="1" lang="zh-TW" altLang="en-US" dirty="0"/>
              <a:t>他給自己很好的藉口什麼都不做</a:t>
            </a:r>
            <a:endParaRPr kumimoji="1" lang="en-US" altLang="zh-TW" dirty="0"/>
          </a:p>
          <a:p>
            <a:pPr lvl="1">
              <a:buFont typeface="+mj-lt"/>
              <a:buAutoNum type="alphaLcPeriod"/>
            </a:pPr>
            <a:r>
              <a:rPr kumimoji="1" lang="zh-TW" altLang="en-US" dirty="0"/>
              <a:t>耶和華讓一把火把大衛逼出來</a:t>
            </a:r>
            <a:endParaRPr kumimoji="1" lang="en-US" altLang="zh-TW" dirty="0"/>
          </a:p>
          <a:p>
            <a:pPr lvl="2"/>
            <a:r>
              <a:rPr kumimoji="1" lang="zh-TW" altLang="en-US" dirty="0"/>
              <a:t>首先非利士人不願意他參戰讓他更清楚的意識到“割禮”與“不受割禮”的是不能長治久安的</a:t>
            </a:r>
            <a:endParaRPr kumimoji="1" lang="en-US" altLang="zh-TW" dirty="0"/>
          </a:p>
          <a:p>
            <a:pPr lvl="2"/>
            <a:r>
              <a:rPr kumimoji="1" lang="zh-TW" altLang="en-US" dirty="0"/>
              <a:t>亞瑪力人的侵犯激起他的民族意識，敵人就是敵人，神要我們消滅，是有原因的，不能姑息。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7BADE3C-6890-DC4E-BD13-2561EF954E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BABEB98-37D1-5C49-827F-EF87AC176EB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Franklin Gothic Book" panose="020B05030201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628407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264E7C-C31F-EF48-8AD0-4E312F2547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/>
              <a:t>第九課</a:t>
            </a:r>
            <a:r>
              <a:rPr lang="en-US" altLang="zh-TW" dirty="0"/>
              <a:t>	</a:t>
            </a:r>
            <a:r>
              <a:rPr lang="zh-TW" altLang="en-US" dirty="0"/>
              <a:t>掃羅最後的沒落</a:t>
            </a:r>
            <a:r>
              <a:rPr lang="en-US" dirty="0"/>
              <a:t> </a:t>
            </a:r>
            <a:r>
              <a:rPr lang="en-US" altLang="zh-TW" dirty="0"/>
              <a:t>	</a:t>
            </a:r>
            <a:r>
              <a:rPr lang="en-US" dirty="0"/>
              <a:t> </a:t>
            </a:r>
            <a:r>
              <a:rPr lang="zh-TW" altLang="en-US" dirty="0"/>
              <a:t>（撒上</a:t>
            </a:r>
            <a:r>
              <a:rPr lang="en-US" altLang="zh-TW" dirty="0"/>
              <a:t>28-31</a:t>
            </a:r>
            <a:r>
              <a:rPr lang="zh-TW" altLang="en-US" dirty="0"/>
              <a:t>章）</a:t>
            </a:r>
            <a:endParaRPr kumimoji="1" lang="zh-TW" alt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AE9A96-4A52-8F46-AE1D-B50C615149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599" y="1847654"/>
            <a:ext cx="9793111" cy="4324546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solidFill>
                  <a:srgbClr val="0070C0"/>
                </a:solidFill>
              </a:rPr>
              <a:t>觀察與分析</a:t>
            </a:r>
            <a:endParaRPr lang="en-US" altLang="zh-TW" dirty="0"/>
          </a:p>
          <a:p>
            <a:pPr marL="457200" indent="-457200">
              <a:buFont typeface="+mj-lt"/>
              <a:buAutoNum type="arabicPeriod" startAt="3"/>
            </a:pPr>
            <a:r>
              <a:rPr kumimoji="1" lang="zh-TW" altLang="en-US" dirty="0"/>
              <a:t>神的計劃</a:t>
            </a:r>
            <a:endParaRPr kumimoji="1" lang="en-US" altLang="zh-TW" dirty="0"/>
          </a:p>
          <a:p>
            <a:pPr lvl="1"/>
            <a:r>
              <a:rPr kumimoji="1" lang="zh-TW" altLang="en-US" dirty="0"/>
              <a:t>神的計劃就是讓掃羅和他的兒子在這場戰爭中死亡</a:t>
            </a:r>
            <a:endParaRPr kumimoji="1" lang="en-US" altLang="zh-TW" dirty="0"/>
          </a:p>
          <a:p>
            <a:pPr lvl="1"/>
            <a:r>
              <a:rPr kumimoji="1" lang="zh-TW" altLang="en-US" dirty="0"/>
              <a:t>如果大衛在戰場上，他的處境會很難</a:t>
            </a:r>
            <a:endParaRPr kumimoji="1" lang="en-US" altLang="zh-TW" dirty="0"/>
          </a:p>
          <a:p>
            <a:pPr lvl="2"/>
            <a:r>
              <a:rPr kumimoji="1" lang="zh-TW" altLang="en-US" dirty="0"/>
              <a:t>他如果幫助掃羅，他會繼續被掃羅追殺</a:t>
            </a:r>
            <a:endParaRPr kumimoji="1" lang="en-US" altLang="zh-TW" dirty="0"/>
          </a:p>
          <a:p>
            <a:pPr lvl="2"/>
            <a:r>
              <a:rPr kumimoji="1" lang="zh-TW" altLang="en-US" dirty="0"/>
              <a:t>他如果不幫助掃羅，他會對約拿單見死不救</a:t>
            </a:r>
            <a:endParaRPr kumimoji="1" lang="en-US" altLang="zh-TW" dirty="0"/>
          </a:p>
          <a:p>
            <a:pPr lvl="1"/>
            <a:r>
              <a:rPr kumimoji="1" lang="zh-TW" altLang="en-US" dirty="0"/>
              <a:t>神的時間到了，一切的交接也就順理成章</a:t>
            </a:r>
            <a:endParaRPr kumimoji="1" lang="en-US" altLang="zh-TW" dirty="0"/>
          </a:p>
          <a:p>
            <a:pPr lvl="2"/>
            <a:r>
              <a:rPr kumimoji="1" lang="zh-TW" altLang="en-US" dirty="0"/>
              <a:t>大衛沒有殺了掃羅，雖然逃亡的時間要更長，但他的良心不會被責備</a:t>
            </a:r>
            <a:endParaRPr kumimoji="1" lang="en-US" altLang="zh-TW" dirty="0"/>
          </a:p>
          <a:p>
            <a:pPr lvl="2"/>
            <a:r>
              <a:rPr kumimoji="1" lang="zh-TW" altLang="en-US" dirty="0"/>
              <a:t>在逃亡的日子，耶和華也預備了大衛的心志和信靠神的決心</a:t>
            </a:r>
            <a:endParaRPr kumimoji="1" lang="en-US" altLang="zh-TW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7BADE3C-6890-DC4E-BD13-2561EF954E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BABEB98-37D1-5C49-827F-EF87AC176EB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Franklin Gothic Book" panose="020B05030201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204424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264E7C-C31F-EF48-8AD0-4E312F2547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/>
              <a:t>第九課</a:t>
            </a:r>
            <a:r>
              <a:rPr lang="en-US" altLang="zh-TW" dirty="0"/>
              <a:t>	</a:t>
            </a:r>
            <a:r>
              <a:rPr lang="zh-TW" altLang="en-US" dirty="0"/>
              <a:t>掃羅最後的沒落</a:t>
            </a:r>
            <a:r>
              <a:rPr lang="en-US" dirty="0"/>
              <a:t> </a:t>
            </a:r>
            <a:r>
              <a:rPr lang="en-US" altLang="zh-TW" dirty="0"/>
              <a:t>	</a:t>
            </a:r>
            <a:r>
              <a:rPr lang="en-US" dirty="0"/>
              <a:t> </a:t>
            </a:r>
            <a:r>
              <a:rPr lang="zh-TW" altLang="en-US" dirty="0"/>
              <a:t>（撒上</a:t>
            </a:r>
            <a:r>
              <a:rPr lang="en-US" altLang="zh-TW" dirty="0"/>
              <a:t>28-31</a:t>
            </a:r>
            <a:r>
              <a:rPr lang="zh-TW" altLang="en-US" dirty="0"/>
              <a:t>章）</a:t>
            </a:r>
            <a:endParaRPr kumimoji="1" lang="zh-TW" alt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AE9A96-4A52-8F46-AE1D-B50C615149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599" y="1847654"/>
            <a:ext cx="9793111" cy="460573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>
                <a:solidFill>
                  <a:srgbClr val="0070C0"/>
                </a:solidFill>
              </a:rPr>
              <a:t>重點與應用</a:t>
            </a:r>
            <a:endParaRPr kumimoji="1" lang="en-US" dirty="0">
              <a:solidFill>
                <a:srgbClr val="0070C0"/>
              </a:solidFill>
            </a:endParaRPr>
          </a:p>
          <a:p>
            <a:pPr>
              <a:buFont typeface="Wingdings" pitchFamily="2" charset="2"/>
              <a:buChar char="v"/>
            </a:pPr>
            <a:r>
              <a:rPr kumimoji="1" lang="zh-TW" altLang="en-US" dirty="0"/>
              <a:t>掃羅和大衛的起落提醒我們信徒要如何跟從神</a:t>
            </a:r>
            <a:endParaRPr kumimoji="1" lang="en-US" altLang="zh-TW" dirty="0"/>
          </a:p>
          <a:p>
            <a:pPr marL="457200" indent="-457200">
              <a:buFont typeface="+mj-lt"/>
              <a:buAutoNum type="arabicPeriod"/>
            </a:pPr>
            <a:r>
              <a:rPr kumimoji="1" lang="zh-TW" altLang="en-US" dirty="0"/>
              <a:t>掃羅從康莊大道上起步，卻要偏行己路，最後路越走越窄</a:t>
            </a:r>
            <a:endParaRPr kumimoji="1" lang="en-US" altLang="zh-TW" dirty="0"/>
          </a:p>
          <a:p>
            <a:pPr marL="987552" lvl="1" indent="-457200">
              <a:buFont typeface="+mj-lt"/>
              <a:buAutoNum type="alphaLcPeriod"/>
            </a:pPr>
            <a:r>
              <a:rPr kumimoji="1" lang="zh-TW" altLang="en-US" sz="1800" i="0" dirty="0"/>
              <a:t>掃羅的一生其實是很平順的，除了與外族爭戰，他有神的揀選與幫助，先知的教導，國民的支持，兒子的忠心勇敢，手下將領的跟隨</a:t>
            </a:r>
            <a:endParaRPr kumimoji="1" lang="en-US" altLang="zh-TW" sz="1800" i="0" dirty="0"/>
          </a:p>
          <a:p>
            <a:pPr marL="987552" lvl="1" indent="-457200">
              <a:buFont typeface="+mj-lt"/>
              <a:buAutoNum type="alphaLcPeriod"/>
            </a:pPr>
            <a:r>
              <a:rPr kumimoji="1" lang="zh-TW" altLang="en-US" sz="1800" i="0" dirty="0"/>
              <a:t>他走錯的第一步是不順服，第二步還是不順服，第三步還是，即使在最後求交鬼的婦人也是違法神的誡命</a:t>
            </a:r>
            <a:endParaRPr kumimoji="1" lang="en-US" altLang="zh-TW" sz="1800" i="0" dirty="0"/>
          </a:p>
          <a:p>
            <a:pPr marL="987552" lvl="1" indent="-457200">
              <a:buFont typeface="+mj-lt"/>
              <a:buAutoNum type="alphaLcPeriod"/>
            </a:pPr>
            <a:r>
              <a:rPr kumimoji="1" lang="zh-TW" altLang="en-US" sz="1800" i="0" dirty="0"/>
              <a:t>掃羅有機會悔改，他選擇了硬了心，特別在追殺大衛的事情上</a:t>
            </a:r>
            <a:endParaRPr kumimoji="1" lang="en-US" altLang="zh-TW" sz="1800" i="0" dirty="0"/>
          </a:p>
          <a:p>
            <a:pPr marL="987552" lvl="1" indent="-457200">
              <a:buFont typeface="+mj-lt"/>
              <a:buAutoNum type="alphaLcPeriod"/>
            </a:pPr>
            <a:endParaRPr kumimoji="1" lang="en-US" altLang="zh-TW" dirty="0"/>
          </a:p>
          <a:p>
            <a:pPr marL="457200" indent="-457200">
              <a:buFont typeface="+mj-lt"/>
              <a:buAutoNum type="arabicPeriod"/>
            </a:pPr>
            <a:r>
              <a:rPr kumimoji="1" lang="zh-TW" altLang="en-US" dirty="0"/>
              <a:t>大衛從小就不被重視，憑著對神的敬畏，忍辱負重，顛簸流離</a:t>
            </a:r>
            <a:endParaRPr kumimoji="1" lang="en-US" altLang="zh-TW" dirty="0"/>
          </a:p>
          <a:p>
            <a:pPr marL="987552" lvl="1" indent="-457200">
              <a:buFont typeface="+mj-lt"/>
              <a:buAutoNum type="alphaLcPeriod"/>
            </a:pPr>
            <a:r>
              <a:rPr kumimoji="1" lang="zh-TW" altLang="en-US" sz="1800" i="0" dirty="0"/>
              <a:t>大衛每一步都靠著神的恩典，被膏時最後出現，擊殺歌利亞時趁著送飯的機會，被掃羅追殺，像喪家之犬，只能投到敵人的陣營</a:t>
            </a:r>
            <a:endParaRPr kumimoji="1" lang="en-US" altLang="zh-TW" sz="1800" i="0" dirty="0"/>
          </a:p>
          <a:p>
            <a:pPr marL="987552" lvl="1" indent="-457200">
              <a:buFont typeface="+mj-lt"/>
              <a:buAutoNum type="alphaLcPeriod"/>
            </a:pPr>
            <a:r>
              <a:rPr kumimoji="1" lang="zh-TW" altLang="en-US" sz="1800" i="0" dirty="0"/>
              <a:t>他對神的敬畏和信心支持他這大概</a:t>
            </a:r>
            <a:r>
              <a:rPr kumimoji="1" lang="en-US" altLang="zh-TW" sz="1800" i="0" dirty="0"/>
              <a:t>10</a:t>
            </a:r>
            <a:r>
              <a:rPr kumimoji="1" lang="zh-TW" altLang="en-US" sz="1800" i="0" dirty="0"/>
              <a:t>年的時光，讓他從牧羊娃到猶大王</a:t>
            </a:r>
            <a:endParaRPr kumimoji="1" lang="en-US" altLang="zh-TW" sz="1800" i="0" dirty="0"/>
          </a:p>
          <a:p>
            <a:pPr marL="987552" lvl="1" indent="-457200">
              <a:buFont typeface="+mj-lt"/>
              <a:buAutoNum type="alphaLcPeriod"/>
            </a:pPr>
            <a:r>
              <a:rPr kumimoji="1" lang="zh-TW" altLang="en-US" sz="1800" i="0" dirty="0"/>
              <a:t>他也有軟弱的時候，但是很快就回到正道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7BADE3C-6890-DC4E-BD13-2561EF954E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BABEB98-37D1-5C49-827F-EF87AC176EB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Franklin Gothic Book" panose="020B05030201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976547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264E7C-C31F-EF48-8AD0-4E312F2547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/>
              <a:t>第九課</a:t>
            </a:r>
            <a:r>
              <a:rPr lang="en-US" altLang="zh-TW" dirty="0"/>
              <a:t>	</a:t>
            </a:r>
            <a:r>
              <a:rPr lang="zh-TW" altLang="en-US" dirty="0"/>
              <a:t>掃羅最後的沒落</a:t>
            </a:r>
            <a:r>
              <a:rPr lang="en-US" dirty="0"/>
              <a:t> </a:t>
            </a:r>
            <a:r>
              <a:rPr lang="en-US" altLang="zh-TW" dirty="0"/>
              <a:t>	</a:t>
            </a:r>
            <a:r>
              <a:rPr lang="en-US" dirty="0"/>
              <a:t> </a:t>
            </a:r>
            <a:r>
              <a:rPr lang="zh-TW" altLang="en-US" dirty="0"/>
              <a:t>（撒上</a:t>
            </a:r>
            <a:r>
              <a:rPr lang="en-US" altLang="zh-TW" dirty="0"/>
              <a:t>28-31</a:t>
            </a:r>
            <a:r>
              <a:rPr lang="zh-TW" altLang="en-US" dirty="0"/>
              <a:t>章）</a:t>
            </a:r>
            <a:endParaRPr kumimoji="1" lang="zh-TW" alt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AE9A96-4A52-8F46-AE1D-B50C615149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599" y="1847654"/>
            <a:ext cx="9793111" cy="460573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>
                <a:solidFill>
                  <a:srgbClr val="0070C0"/>
                </a:solidFill>
              </a:rPr>
              <a:t>重點與應用</a:t>
            </a:r>
            <a:endParaRPr kumimoji="1" lang="en-US" dirty="0">
              <a:solidFill>
                <a:srgbClr val="0070C0"/>
              </a:solidFill>
            </a:endParaRPr>
          </a:p>
          <a:p>
            <a:pPr>
              <a:buFont typeface="Wingdings" pitchFamily="2" charset="2"/>
              <a:buChar char="v"/>
            </a:pPr>
            <a:r>
              <a:rPr kumimoji="1" lang="zh-TW" altLang="en-US" dirty="0"/>
              <a:t>大衛在洗革拉的危機對我們的提醒</a:t>
            </a:r>
            <a:endParaRPr kumimoji="1" lang="en-US" altLang="zh-TW" dirty="0"/>
          </a:p>
          <a:p>
            <a:pPr marL="457200" indent="-457200">
              <a:buFont typeface="+mj-lt"/>
              <a:buAutoNum type="arabicPeriod"/>
            </a:pPr>
            <a:r>
              <a:rPr kumimoji="1" lang="zh-TW" altLang="en-US" dirty="0"/>
              <a:t>我們在灰心的時候也會找一個洗革拉躲起來</a:t>
            </a:r>
            <a:endParaRPr kumimoji="1" lang="en-US" altLang="zh-TW" dirty="0"/>
          </a:p>
          <a:p>
            <a:pPr marL="530352" lvl="1" indent="0">
              <a:buNone/>
            </a:pPr>
            <a:r>
              <a:rPr kumimoji="1" lang="zh-TW" altLang="en-US" dirty="0"/>
              <a:t>可能是因為教會服事</a:t>
            </a:r>
            <a:endParaRPr kumimoji="1" lang="en-US" altLang="zh-TW" dirty="0"/>
          </a:p>
          <a:p>
            <a:pPr lvl="1"/>
            <a:r>
              <a:rPr kumimoji="1" lang="en-US" altLang="zh-TW" dirty="0"/>
              <a:t>burnout</a:t>
            </a:r>
            <a:r>
              <a:rPr kumimoji="1" lang="zh-TW" altLang="en-US" dirty="0"/>
              <a:t> 了，希望休息</a:t>
            </a:r>
            <a:endParaRPr kumimoji="1" lang="en-US" altLang="zh-TW" dirty="0"/>
          </a:p>
          <a:p>
            <a:pPr lvl="1"/>
            <a:r>
              <a:rPr kumimoji="1" lang="zh-TW" altLang="en-US" dirty="0"/>
              <a:t>在教會的服事得不到支持，或者希望看到的改變一直沒有發生，就換一個教會</a:t>
            </a:r>
            <a:endParaRPr kumimoji="1" lang="en-US" altLang="zh-TW" dirty="0"/>
          </a:p>
          <a:p>
            <a:pPr lvl="1"/>
            <a:r>
              <a:rPr kumimoji="1" lang="zh-TW" altLang="en-US" dirty="0"/>
              <a:t>一些想法和理念不同</a:t>
            </a:r>
            <a:endParaRPr kumimoji="1" lang="en-US" altLang="zh-TW" dirty="0"/>
          </a:p>
          <a:p>
            <a:pPr marL="530352" lvl="1" indent="0">
              <a:buNone/>
            </a:pPr>
            <a:r>
              <a:rPr kumimoji="1" lang="zh-TW" altLang="en-US" dirty="0"/>
              <a:t>可能是生活上的失落，覺得神沒有祝福保守</a:t>
            </a:r>
            <a:endParaRPr kumimoji="1" lang="en-US" altLang="zh-TW" dirty="0"/>
          </a:p>
          <a:p>
            <a:pPr lvl="1"/>
            <a:r>
              <a:rPr kumimoji="1" lang="zh-TW" altLang="en-US" dirty="0"/>
              <a:t>對神的信心動搖</a:t>
            </a:r>
            <a:endParaRPr kumimoji="1" lang="en-US" altLang="zh-TW" dirty="0"/>
          </a:p>
          <a:p>
            <a:pPr marL="457200" indent="-457200">
              <a:buFont typeface="+mj-lt"/>
              <a:buAutoNum type="arabicPeriod"/>
            </a:pPr>
            <a:r>
              <a:rPr kumimoji="1" lang="zh-TW" altLang="en-US" dirty="0"/>
              <a:t>忘記了神當初的託付和自己的使命</a:t>
            </a:r>
            <a:endParaRPr kumimoji="1" lang="en-US" altLang="zh-TW" dirty="0"/>
          </a:p>
          <a:p>
            <a:pPr lvl="1"/>
            <a:r>
              <a:rPr kumimoji="1" lang="zh-TW" altLang="en-US" dirty="0"/>
              <a:t>可以短暫的休息，不能因此而喪志</a:t>
            </a:r>
            <a:endParaRPr kumimoji="1" lang="en-US" altLang="zh-TW" dirty="0"/>
          </a:p>
          <a:p>
            <a:pPr lvl="1"/>
            <a:r>
              <a:rPr kumimoji="1" lang="zh-TW" altLang="en-US" dirty="0"/>
              <a:t>舒適的環境可以讓我們忘記了依靠神，更是忘記了神的託付，</a:t>
            </a:r>
            <a:endParaRPr kumimoji="1" lang="en-US" altLang="zh-TW" dirty="0"/>
          </a:p>
          <a:p>
            <a:pPr lvl="1"/>
            <a:r>
              <a:rPr kumimoji="1" lang="zh-TW" altLang="en-US" dirty="0"/>
              <a:t>我們要常常回到對神“起初的愛”</a:t>
            </a:r>
            <a:endParaRPr kumimoji="1" lang="en-US" altLang="zh-TW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7BADE3C-6890-DC4E-BD13-2561EF954E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BABEB98-37D1-5C49-827F-EF87AC176EB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Franklin Gothic Book" panose="020B05030201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4183259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264E7C-C31F-EF48-8AD0-4E312F2547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/>
              <a:t>第九課</a:t>
            </a:r>
            <a:r>
              <a:rPr lang="en-US" altLang="zh-TW" dirty="0"/>
              <a:t>	</a:t>
            </a:r>
            <a:r>
              <a:rPr lang="zh-TW" altLang="en-US" dirty="0"/>
              <a:t>掃羅最後的沒落</a:t>
            </a:r>
            <a:r>
              <a:rPr lang="en-US" dirty="0"/>
              <a:t> </a:t>
            </a:r>
            <a:r>
              <a:rPr lang="en-US" altLang="zh-TW" dirty="0"/>
              <a:t>	</a:t>
            </a:r>
            <a:r>
              <a:rPr lang="en-US" dirty="0"/>
              <a:t> </a:t>
            </a:r>
            <a:r>
              <a:rPr lang="zh-TW" altLang="en-US" dirty="0"/>
              <a:t>（撒上</a:t>
            </a:r>
            <a:r>
              <a:rPr lang="en-US" altLang="zh-TW" dirty="0"/>
              <a:t>28-31</a:t>
            </a:r>
            <a:r>
              <a:rPr lang="zh-TW" altLang="en-US" dirty="0"/>
              <a:t>章）</a:t>
            </a:r>
            <a:endParaRPr kumimoji="1" lang="zh-TW" alt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AE9A96-4A52-8F46-AE1D-B50C615149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599" y="1847654"/>
            <a:ext cx="9793111" cy="460573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dirty="0" err="1">
                <a:solidFill>
                  <a:srgbClr val="0070C0"/>
                </a:solidFill>
              </a:rPr>
              <a:t>禱告</a:t>
            </a:r>
            <a:endParaRPr lang="en-US" dirty="0">
              <a:solidFill>
                <a:srgbClr val="0070C0"/>
              </a:solidFill>
            </a:endParaRPr>
          </a:p>
          <a:p>
            <a:pPr marL="0" indent="0">
              <a:buNone/>
            </a:pPr>
            <a:endParaRPr kumimoji="1" lang="en-US" altLang="zh-TW" dirty="0"/>
          </a:p>
          <a:p>
            <a:pPr marL="0" indent="0" algn="ctr">
              <a:lnSpc>
                <a:spcPct val="200000"/>
              </a:lnSpc>
              <a:buNone/>
            </a:pPr>
            <a:r>
              <a:rPr kumimoji="1" lang="en-US" altLang="zh-TW" dirty="0"/>
              <a:t>	</a:t>
            </a:r>
            <a:r>
              <a:rPr kumimoji="1" lang="zh-TW" altLang="en-US" dirty="0"/>
              <a:t>求神藉著大衛和掃羅的教訓提醒我們要緊緊抓住神，不可在順服上面打折扣，相信神的保守和供應，祂從不誤事！</a:t>
            </a:r>
            <a:endParaRPr kumimoji="1" lang="en-US" altLang="zh-TW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7BADE3C-6890-DC4E-BD13-2561EF954E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BABEB98-37D1-5C49-827F-EF87AC176EB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Franklin Gothic Book" panose="020B05030201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898579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7BADE3C-6890-DC4E-BD13-2561EF954E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BABEB98-37D1-5C49-827F-EF87AC176EB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Franklin Gothic Book" panose="020B0503020102020204"/>
              <a:ea typeface="+mn-ea"/>
              <a:cs typeface="+mn-cs"/>
            </a:endParaRPr>
          </a:p>
        </p:txBody>
      </p:sp>
      <p:pic>
        <p:nvPicPr>
          <p:cNvPr id="4098" name="Picture 2">
            <a:extLst>
              <a:ext uri="{FF2B5EF4-FFF2-40B4-BE49-F238E27FC236}">
                <a16:creationId xmlns:a16="http://schemas.microsoft.com/office/drawing/2014/main" id="{92405DCA-BAE7-9849-A4E6-B4666B7ED08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4390" y="369734"/>
            <a:ext cx="7640027" cy="61629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72315DB6-83AE-E241-81EE-E7B70518EC3D}"/>
              </a:ext>
            </a:extLst>
          </p:cNvPr>
          <p:cNvSpPr txBox="1"/>
          <p:nvPr/>
        </p:nvSpPr>
        <p:spPr>
          <a:xfrm>
            <a:off x="8778240" y="560070"/>
            <a:ext cx="2834640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路線說明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*撒上</a:t>
            </a:r>
            <a:r>
              <a:rPr kumimoji="0" lang="en-US" altLang="zh-TW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28:4 </a:t>
            </a:r>
            <a:r>
              <a:rPr kumimoji="0" lang="zh-TW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非利士人來到書念安營，掃羅聚集以色列人在基利波山安營。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1. </a:t>
            </a:r>
            <a:r>
              <a:rPr kumimoji="0" lang="zh-TW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撒上 </a:t>
            </a:r>
            <a:r>
              <a:rPr kumimoji="0" lang="en-US" altLang="zh-TW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31:6 </a:t>
            </a:r>
            <a:r>
              <a:rPr kumimoji="0" lang="zh-TW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非利士人攻擊以色列人，以色列人大敗，掃羅的三個兒子都在基利波山戰死。掃羅受傷後自刎而亡 </a:t>
            </a:r>
            <a:r>
              <a:rPr kumimoji="0" lang="en-US" altLang="zh-TW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(1010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BC?)，</a:t>
            </a:r>
            <a:r>
              <a:rPr kumimoji="0" lang="zh-TW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掃羅共作王四十年。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*撒上</a:t>
            </a:r>
            <a:r>
              <a:rPr kumimoji="0" lang="en-US" altLang="zh-TW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29:1 </a:t>
            </a:r>
            <a:r>
              <a:rPr kumimoji="0" lang="zh-TW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以色列人在耶斯列的泉旁安營。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2. </a:t>
            </a:r>
            <a:r>
              <a:rPr kumimoji="0" lang="zh-TW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撒上 </a:t>
            </a:r>
            <a:r>
              <a:rPr kumimoji="0" lang="en-US" altLang="zh-TW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28:5-25 </a:t>
            </a:r>
            <a:r>
              <a:rPr kumimoji="0" lang="zh-TW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掃羅心生懼怕，就在夜間去隱多珥求見交鬼的婦人。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3. </a:t>
            </a:r>
            <a:r>
              <a:rPr kumimoji="0" lang="zh-TW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撒上 </a:t>
            </a:r>
            <a:r>
              <a:rPr kumimoji="0" lang="en-US" altLang="zh-TW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31:10-13 </a:t>
            </a:r>
            <a:r>
              <a:rPr kumimoji="0" lang="zh-TW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非利士人將掃羅等人的屍身釘在伯珊的城牆上，基列雅比城的勇士卻將屍身連夜取回雅比城安葬。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096763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264E7C-C31F-EF48-8AD0-4E312F2547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/>
              <a:t>第九課</a:t>
            </a:r>
            <a:r>
              <a:rPr lang="en-US" altLang="zh-TW" dirty="0"/>
              <a:t>	</a:t>
            </a:r>
            <a:r>
              <a:rPr lang="zh-TW" altLang="en-US" dirty="0"/>
              <a:t>掃羅最後的沒落</a:t>
            </a:r>
            <a:r>
              <a:rPr lang="en-US" dirty="0"/>
              <a:t> </a:t>
            </a:r>
            <a:r>
              <a:rPr lang="en-US" altLang="zh-TW" dirty="0"/>
              <a:t>	</a:t>
            </a:r>
            <a:r>
              <a:rPr lang="en-US" dirty="0"/>
              <a:t> </a:t>
            </a:r>
            <a:r>
              <a:rPr lang="zh-TW" altLang="en-US" dirty="0"/>
              <a:t>（撒上</a:t>
            </a:r>
            <a:r>
              <a:rPr lang="en-US" altLang="zh-TW" dirty="0"/>
              <a:t>28-31</a:t>
            </a:r>
            <a:r>
              <a:rPr lang="zh-TW" altLang="en-US" dirty="0"/>
              <a:t>章）</a:t>
            </a:r>
            <a:endParaRPr kumimoji="1" lang="zh-TW" alt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AE9A96-4A52-8F46-AE1D-B50C615149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599" y="1847654"/>
            <a:ext cx="9910120" cy="4417222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lphaUcPeriod" startAt="2"/>
            </a:pPr>
            <a:r>
              <a:rPr lang="en-US" dirty="0"/>
              <a:t>大衛退出非利士軍隊</a:t>
            </a:r>
            <a:r>
              <a:rPr lang="zh-TW" altLang="en-US" dirty="0"/>
              <a:t> （</a:t>
            </a:r>
            <a:r>
              <a:rPr lang="en-US" altLang="zh-TW" dirty="0"/>
              <a:t>29:1-11</a:t>
            </a:r>
            <a:r>
              <a:rPr lang="zh-TW" altLang="en-US" dirty="0"/>
              <a:t>）</a:t>
            </a:r>
            <a:endParaRPr lang="en-US" altLang="zh-TW" dirty="0"/>
          </a:p>
          <a:p>
            <a:pPr marL="987552" lvl="1" indent="-457200">
              <a:buFont typeface="+mj-lt"/>
              <a:buAutoNum type="arabicPeriod"/>
            </a:pPr>
            <a:r>
              <a:rPr kumimoji="1" lang="zh-TW" altLang="en-US" i="0" dirty="0"/>
              <a:t>非利士人集中要攻打以色列人，大衛跟隨亞吉到亞弗（</a:t>
            </a:r>
            <a:r>
              <a:rPr kumimoji="1" lang="en-US" altLang="zh-TW" i="0" dirty="0"/>
              <a:t>29:1-2</a:t>
            </a:r>
            <a:r>
              <a:rPr kumimoji="1" lang="zh-TW" altLang="en-US" i="0" dirty="0"/>
              <a:t>）</a:t>
            </a:r>
            <a:endParaRPr kumimoji="1" lang="en-US" altLang="zh-TW" i="0" dirty="0"/>
          </a:p>
          <a:p>
            <a:pPr marL="987552" lvl="1" indent="-457200">
              <a:buFont typeface="+mj-lt"/>
              <a:buAutoNum type="arabicPeriod"/>
            </a:pPr>
            <a:r>
              <a:rPr kumimoji="1" lang="zh-TW" altLang="en-US" i="0" dirty="0"/>
              <a:t>非利士人首領不喜悅大衛 （</a:t>
            </a:r>
            <a:r>
              <a:rPr kumimoji="1" lang="en-US" altLang="zh-TW" i="0" dirty="0"/>
              <a:t>29:3-5</a:t>
            </a:r>
            <a:r>
              <a:rPr kumimoji="1" lang="zh-TW" altLang="en-US" i="0" dirty="0"/>
              <a:t>）</a:t>
            </a:r>
            <a:endParaRPr kumimoji="1" lang="en-US" altLang="zh-TW" i="0" dirty="0"/>
          </a:p>
          <a:p>
            <a:pPr lvl="2"/>
            <a:r>
              <a:rPr kumimoji="1" lang="zh-TW" altLang="en-US" dirty="0"/>
              <a:t>神的保守</a:t>
            </a:r>
            <a:endParaRPr kumimoji="1" lang="en-US" altLang="zh-TW" dirty="0"/>
          </a:p>
          <a:p>
            <a:pPr lvl="3"/>
            <a:r>
              <a:rPr kumimoji="1" lang="zh-TW" altLang="en-US" i="0" dirty="0"/>
              <a:t>大衛是被逼無奈跟隨亞吉，這也是他選擇去投靠非利士人的結果（</a:t>
            </a:r>
            <a:r>
              <a:rPr kumimoji="1" lang="en-US" altLang="zh-TW" i="0" dirty="0"/>
              <a:t>27</a:t>
            </a:r>
            <a:r>
              <a:rPr kumimoji="1" lang="zh-TW" altLang="en-US" i="0" dirty="0"/>
              <a:t>章）</a:t>
            </a:r>
            <a:endParaRPr kumimoji="1" lang="en-US" altLang="zh-TW" i="0" dirty="0"/>
          </a:p>
          <a:p>
            <a:pPr lvl="3"/>
            <a:r>
              <a:rPr kumimoji="1" lang="zh-TW" altLang="en-US" i="0" dirty="0"/>
              <a:t>耶和華保守他不需要陷入兩難之中</a:t>
            </a:r>
            <a:endParaRPr kumimoji="1" lang="en-US" altLang="zh-TW" i="0" dirty="0"/>
          </a:p>
          <a:p>
            <a:pPr lvl="3"/>
            <a:r>
              <a:rPr kumimoji="1" lang="zh-TW" altLang="en-US" i="0" dirty="0"/>
              <a:t>雖然大衛在投靠非利士人的事上不信靠神，但神仍然保守他（對比以撒向非利士人王亞比米勒撒謊說利百加是他的妹妹</a:t>
            </a:r>
            <a:r>
              <a:rPr kumimoji="1" lang="en-US" altLang="zh-TW" i="0" dirty="0"/>
              <a:t>—</a:t>
            </a:r>
            <a:r>
              <a:rPr kumimoji="1" lang="zh-TW" altLang="en-US" i="0" dirty="0"/>
              <a:t>創</a:t>
            </a:r>
            <a:r>
              <a:rPr kumimoji="1" lang="en-US" altLang="zh-TW" i="0" dirty="0"/>
              <a:t>26</a:t>
            </a:r>
            <a:r>
              <a:rPr kumimoji="1" lang="zh-TW" altLang="en-US" i="0" dirty="0"/>
              <a:t>）</a:t>
            </a:r>
            <a:endParaRPr kumimoji="1" lang="en-US" altLang="zh-TW" i="0" dirty="0"/>
          </a:p>
          <a:p>
            <a:pPr lvl="3"/>
            <a:r>
              <a:rPr kumimoji="1" lang="zh-TW" altLang="en-US" i="0" dirty="0"/>
              <a:t>神的介入讓大衛提早回到洗革拉，及時把家人從亞瑪力人手裡奪回</a:t>
            </a:r>
            <a:endParaRPr kumimoji="1" lang="en-US" altLang="zh-TW" i="0" dirty="0"/>
          </a:p>
          <a:p>
            <a:pPr marL="987552" lvl="1" indent="-457200">
              <a:buFont typeface="+mj-lt"/>
              <a:buAutoNum type="arabicPeriod"/>
            </a:pPr>
            <a:r>
              <a:rPr kumimoji="1" lang="zh-TW" altLang="en-US" i="0" dirty="0"/>
              <a:t>亞吉遣走大衛和他的人 （</a:t>
            </a:r>
            <a:r>
              <a:rPr kumimoji="1" lang="en-US" altLang="zh-TW" i="0" dirty="0"/>
              <a:t>29:6-11</a:t>
            </a:r>
            <a:r>
              <a:rPr kumimoji="1" lang="zh-TW" altLang="en-US" i="0" dirty="0"/>
              <a:t>）</a:t>
            </a:r>
            <a:endParaRPr kumimoji="1" lang="en-US" altLang="zh-TW" i="0" dirty="0"/>
          </a:p>
          <a:p>
            <a:pPr lvl="2"/>
            <a:r>
              <a:rPr kumimoji="1" lang="zh-TW" altLang="en-US" dirty="0"/>
              <a:t>大衛說“我做了什麼呢？”</a:t>
            </a:r>
            <a:r>
              <a:rPr kumimoji="1" lang="en-US" altLang="zh-TW" dirty="0"/>
              <a:t>–</a:t>
            </a:r>
            <a:r>
              <a:rPr kumimoji="1" lang="zh-TW" altLang="en-US" dirty="0"/>
              <a:t> 大衛的慣用語，當他被冤枉的時候</a:t>
            </a:r>
            <a:endParaRPr kumimoji="1" lang="en-US" altLang="zh-TW" dirty="0"/>
          </a:p>
          <a:p>
            <a:pPr lvl="3"/>
            <a:r>
              <a:rPr kumimoji="1" lang="zh-TW" altLang="en-US" i="0" dirty="0"/>
              <a:t>但這次他並不冤枉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7BADE3C-6890-DC4E-BD13-2561EF954E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BABEB98-37D1-5C49-827F-EF87AC176EB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Franklin Gothic Book" panose="020B05030201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462095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7BADE3C-6890-DC4E-BD13-2561EF954E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BABEB98-37D1-5C49-827F-EF87AC176EB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Franklin Gothic Book" panose="020B0503020102020204"/>
              <a:ea typeface="+mn-ea"/>
              <a:cs typeface="+mn-cs"/>
            </a:endParaRPr>
          </a:p>
        </p:txBody>
      </p:sp>
      <p:pic>
        <p:nvPicPr>
          <p:cNvPr id="3074" name="Picture 2">
            <a:extLst>
              <a:ext uri="{FF2B5EF4-FFF2-40B4-BE49-F238E27FC236}">
                <a16:creationId xmlns:a16="http://schemas.microsoft.com/office/drawing/2014/main" id="{EB3CA21D-E4FA-134E-A402-320016B75C8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63675" y="234931"/>
            <a:ext cx="5651727" cy="63881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BC3209A7-A383-7040-AF35-C1307751A96F}"/>
              </a:ext>
            </a:extLst>
          </p:cNvPr>
          <p:cNvSpPr txBox="1"/>
          <p:nvPr/>
        </p:nvSpPr>
        <p:spPr>
          <a:xfrm>
            <a:off x="7699022" y="530578"/>
            <a:ext cx="3905956" cy="5201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6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 panose="020B0503020102020204"/>
                <a:ea typeface="微軟正黑體" panose="020B0604030504040204" pitchFamily="34" charset="-120"/>
                <a:cs typeface="+mn-cs"/>
              </a:rPr>
              <a:t>路線說明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 panose="020B0503020102020204"/>
                <a:ea typeface="微軟正黑體" panose="020B0604030504040204" pitchFamily="34" charset="-120"/>
                <a:cs typeface="+mn-cs"/>
              </a:rPr>
              <a:t>1.</a:t>
            </a:r>
            <a:r>
              <a:rPr kumimoji="0" lang="zh-TW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 panose="020B0503020102020204"/>
                <a:ea typeface="微軟正黑體" panose="020B0604030504040204" pitchFamily="34" charset="-120"/>
                <a:cs typeface="+mn-cs"/>
              </a:rPr>
              <a:t>撒上 </a:t>
            </a:r>
            <a:r>
              <a:rPr kumimoji="0" lang="en-US" altLang="zh-TW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 panose="020B0503020102020204"/>
                <a:ea typeface="微軟正黑體" panose="020B0604030504040204" pitchFamily="34" charset="-120"/>
                <a:cs typeface="+mn-cs"/>
              </a:rPr>
              <a:t>27:7-9 </a:t>
            </a:r>
            <a:r>
              <a:rPr kumimoji="0" lang="zh-TW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 panose="020B0503020102020204"/>
                <a:ea typeface="微軟正黑體" panose="020B0604030504040204" pitchFamily="34" charset="-120"/>
                <a:cs typeface="+mn-cs"/>
              </a:rPr>
              <a:t>大衛在洗革拉時，常去侵奪南方基述人、基色人和亞瑪力人之地。</a:t>
            </a:r>
            <a:endParaRPr kumimoji="0" lang="en-US" altLang="zh-TW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Franklin Gothic Book" panose="020B0503020102020204"/>
              <a:ea typeface="微軟正黑體" panose="020B0604030504040204" pitchFamily="34" charset="-120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Franklin Gothic Book" panose="020B0503020102020204"/>
              <a:ea typeface="微軟正黑體" panose="020B0604030504040204" pitchFamily="34" charset="-120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 panose="020B0503020102020204"/>
                <a:ea typeface="微軟正黑體" panose="020B0604030504040204" pitchFamily="34" charset="-120"/>
                <a:cs typeface="+mn-cs"/>
              </a:rPr>
              <a:t>2.</a:t>
            </a:r>
            <a:r>
              <a:rPr kumimoji="0" lang="zh-TW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 panose="020B0503020102020204"/>
                <a:ea typeface="微軟正黑體" panose="020B0604030504040204" pitchFamily="34" charset="-120"/>
                <a:cs typeface="+mn-cs"/>
              </a:rPr>
              <a:t>撒上 </a:t>
            </a:r>
            <a:r>
              <a:rPr kumimoji="0" lang="en-US" altLang="zh-TW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 panose="020B0503020102020204"/>
                <a:ea typeface="微軟正黑體" panose="020B0604030504040204" pitchFamily="34" charset="-120"/>
                <a:cs typeface="+mn-cs"/>
              </a:rPr>
              <a:t>27:10-12 </a:t>
            </a:r>
            <a:r>
              <a:rPr kumimoji="0" lang="zh-TW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 panose="020B0503020102020204"/>
                <a:ea typeface="微軟正黑體" panose="020B0604030504040204" pitchFamily="34" charset="-120"/>
                <a:cs typeface="+mn-cs"/>
              </a:rPr>
              <a:t>但是大衛卻告訴亞吉王說是攻打猶大南方、耶拉篾南方和基尼的南方。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TW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Franklin Gothic Book" panose="020B0503020102020204"/>
              <a:ea typeface="微軟正黑體" panose="020B0604030504040204" pitchFamily="34" charset="-120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 panose="020B0503020102020204"/>
                <a:ea typeface="微軟正黑體" panose="020B0604030504040204" pitchFamily="34" charset="-120"/>
                <a:cs typeface="+mn-cs"/>
              </a:rPr>
              <a:t>3.</a:t>
            </a:r>
            <a:r>
              <a:rPr kumimoji="0" lang="zh-TW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 panose="020B0503020102020204"/>
                <a:ea typeface="微軟正黑體" panose="020B0604030504040204" pitchFamily="34" charset="-120"/>
                <a:cs typeface="+mn-cs"/>
              </a:rPr>
              <a:t>撒上 </a:t>
            </a:r>
            <a:r>
              <a:rPr kumimoji="0" lang="en-US" altLang="zh-TW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 panose="020B0503020102020204"/>
                <a:ea typeface="微軟正黑體" panose="020B0604030504040204" pitchFamily="34" charset="-120"/>
                <a:cs typeface="+mn-cs"/>
              </a:rPr>
              <a:t>28:1-2</a:t>
            </a:r>
            <a:r>
              <a:rPr kumimoji="0" lang="zh-TW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 panose="020B0503020102020204"/>
                <a:ea typeface="微軟正黑體" panose="020B0604030504040204" pitchFamily="34" charset="-120"/>
                <a:cs typeface="+mn-cs"/>
              </a:rPr>
              <a:t>，</a:t>
            </a:r>
            <a:r>
              <a:rPr kumimoji="0" lang="en-US" altLang="zh-TW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 panose="020B0503020102020204"/>
                <a:ea typeface="微軟正黑體" panose="020B0604030504040204" pitchFamily="34" charset="-120"/>
                <a:cs typeface="+mn-cs"/>
              </a:rPr>
              <a:t>29:1-11 </a:t>
            </a:r>
            <a:r>
              <a:rPr kumimoji="0" lang="zh-TW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 panose="020B0503020102020204"/>
                <a:ea typeface="微軟正黑體" panose="020B0604030504040204" pitchFamily="34" charset="-120"/>
                <a:cs typeface="+mn-cs"/>
              </a:rPr>
              <a:t>大衛隨非利士人前往亞弗，去攻打以色列人，但非利士人不信任大衛，大衛就回到洗革拉。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TW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Franklin Gothic Book" panose="020B0503020102020204"/>
              <a:ea typeface="微軟正黑體" panose="020B0604030504040204" pitchFamily="34" charset="-120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 panose="020B0503020102020204"/>
                <a:ea typeface="微軟正黑體" panose="020B0604030504040204" pitchFamily="34" charset="-120"/>
                <a:cs typeface="+mn-cs"/>
              </a:rPr>
              <a:t>4.</a:t>
            </a:r>
            <a:r>
              <a:rPr kumimoji="0" lang="zh-TW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 panose="020B0503020102020204"/>
                <a:ea typeface="微軟正黑體" panose="020B0604030504040204" pitchFamily="34" charset="-120"/>
                <a:cs typeface="+mn-cs"/>
              </a:rPr>
              <a:t>撒上 </a:t>
            </a:r>
            <a:r>
              <a:rPr kumimoji="0" lang="en-US" altLang="zh-TW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 panose="020B0503020102020204"/>
                <a:ea typeface="微軟正黑體" panose="020B0604030504040204" pitchFamily="34" charset="-120"/>
                <a:cs typeface="+mn-cs"/>
              </a:rPr>
              <a:t>30:1-3, 14 </a:t>
            </a:r>
            <a:r>
              <a:rPr kumimoji="0" lang="zh-TW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 panose="020B0503020102020204"/>
                <a:ea typeface="微軟正黑體" panose="020B0604030504040204" pitchFamily="34" charset="-120"/>
                <a:cs typeface="+mn-cs"/>
              </a:rPr>
              <a:t>亞瑪力人乘大衛去亞弗之時，侵奪猶大、南地、迦勒、基利提等地，又攻破洗革拉，擄去了居民和大衛的家人。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TW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Franklin Gothic Book" panose="020B0503020102020204"/>
              <a:ea typeface="微軟正黑體" panose="020B0604030504040204" pitchFamily="34" charset="-120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 panose="020B0503020102020204"/>
                <a:ea typeface="微軟正黑體" panose="020B0604030504040204" pitchFamily="34" charset="-120"/>
                <a:cs typeface="+mn-cs"/>
              </a:rPr>
              <a:t>5.</a:t>
            </a:r>
            <a:r>
              <a:rPr kumimoji="0" lang="zh-TW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 panose="020B0503020102020204"/>
                <a:ea typeface="微軟正黑體" panose="020B0604030504040204" pitchFamily="34" charset="-120"/>
                <a:cs typeface="+mn-cs"/>
              </a:rPr>
              <a:t>撒上 </a:t>
            </a:r>
            <a:r>
              <a:rPr kumimoji="0" lang="en-US" altLang="zh-TW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 panose="020B0503020102020204"/>
                <a:ea typeface="微軟正黑體" panose="020B0604030504040204" pitchFamily="34" charset="-120"/>
                <a:cs typeface="+mn-cs"/>
              </a:rPr>
              <a:t>30:9-20 </a:t>
            </a:r>
            <a:r>
              <a:rPr kumimoji="0" lang="zh-TW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 panose="020B0503020102020204"/>
                <a:ea typeface="微軟正黑體" panose="020B0604030504040204" pitchFamily="34" charset="-120"/>
                <a:cs typeface="+mn-cs"/>
              </a:rPr>
              <a:t>大衛追擊亞瑪力人，奪回被擄掠去的人民和財物。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 panose="020B0503020102020204"/>
                <a:ea typeface="微軟正黑體" panose="020B0604030504040204" pitchFamily="34" charset="-120"/>
                <a:cs typeface="+mn-cs"/>
              </a:rPr>
              <a:t>*撒上</a:t>
            </a:r>
            <a:r>
              <a:rPr kumimoji="0" lang="en-US" altLang="zh-TW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 panose="020B0503020102020204"/>
                <a:ea typeface="微軟正黑體" panose="020B0604030504040204" pitchFamily="34" charset="-120"/>
                <a:cs typeface="+mn-cs"/>
              </a:rPr>
              <a:t>30:26-31 </a:t>
            </a:r>
            <a:r>
              <a:rPr kumimoji="0" lang="zh-TW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 panose="020B0503020102020204"/>
                <a:ea typeface="微軟正黑體" panose="020B0604030504040204" pitchFamily="34" charset="-120"/>
                <a:cs typeface="+mn-cs"/>
              </a:rPr>
              <a:t>大衛分送禮物給鄰城。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Franklin Gothic Book" panose="020B05030201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391310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264E7C-C31F-EF48-8AD0-4E312F2547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/>
              <a:t>第九課</a:t>
            </a:r>
            <a:r>
              <a:rPr lang="en-US" altLang="zh-TW" dirty="0"/>
              <a:t>	</a:t>
            </a:r>
            <a:r>
              <a:rPr lang="zh-TW" altLang="en-US" dirty="0"/>
              <a:t>掃羅最後的沒落</a:t>
            </a:r>
            <a:r>
              <a:rPr lang="en-US" dirty="0"/>
              <a:t> </a:t>
            </a:r>
            <a:r>
              <a:rPr lang="en-US" altLang="zh-TW" dirty="0"/>
              <a:t>	</a:t>
            </a:r>
            <a:r>
              <a:rPr lang="en-US" dirty="0"/>
              <a:t> </a:t>
            </a:r>
            <a:r>
              <a:rPr lang="zh-TW" altLang="en-US" dirty="0"/>
              <a:t>（撒上</a:t>
            </a:r>
            <a:r>
              <a:rPr lang="en-US" altLang="zh-TW" dirty="0"/>
              <a:t>28-31</a:t>
            </a:r>
            <a:r>
              <a:rPr lang="zh-TW" altLang="en-US" dirty="0"/>
              <a:t>章）</a:t>
            </a:r>
            <a:endParaRPr kumimoji="1" lang="zh-TW" alt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AE9A96-4A52-8F46-AE1D-B50C615149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599" y="1847654"/>
            <a:ext cx="10046971" cy="4473136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lphaUcPeriod" startAt="3"/>
            </a:pPr>
            <a:r>
              <a:rPr lang="en-US" dirty="0"/>
              <a:t>洗革拉的悲劇及擊敗亞瑪力人</a:t>
            </a:r>
            <a:r>
              <a:rPr lang="en-US" altLang="zh-TW" dirty="0"/>
              <a:t>-</a:t>
            </a:r>
            <a:r>
              <a:rPr lang="zh-TW" altLang="en-US" dirty="0"/>
              <a:t> 從悲劇到勝利（</a:t>
            </a:r>
            <a:r>
              <a:rPr lang="en-US" altLang="zh-TW" dirty="0"/>
              <a:t>from tragedy to triumph)</a:t>
            </a:r>
            <a:r>
              <a:rPr lang="zh-TW" altLang="en-US" dirty="0"/>
              <a:t>（</a:t>
            </a:r>
            <a:r>
              <a:rPr lang="en-US" altLang="zh-TW" dirty="0"/>
              <a:t>30:1-31</a:t>
            </a:r>
            <a:r>
              <a:rPr lang="zh-TW" altLang="en-US" dirty="0"/>
              <a:t>）</a:t>
            </a:r>
            <a:endParaRPr lang="en-US" altLang="zh-TW" dirty="0"/>
          </a:p>
          <a:p>
            <a:pPr marL="987552" lvl="1" indent="-457200">
              <a:buFont typeface="+mj-lt"/>
              <a:buAutoNum type="arabicPeriod"/>
            </a:pPr>
            <a:r>
              <a:rPr kumimoji="1" lang="zh-TW" altLang="en-US" i="0" dirty="0"/>
              <a:t>大衛回到洗革拉，發現家人財物被擄，非常沮喪（</a:t>
            </a:r>
            <a:r>
              <a:rPr kumimoji="1" lang="en-US" altLang="zh-TW" i="0" dirty="0"/>
              <a:t>30:1-5</a:t>
            </a:r>
            <a:r>
              <a:rPr kumimoji="1" lang="zh-TW" altLang="en-US" i="0" dirty="0"/>
              <a:t>）</a:t>
            </a:r>
            <a:endParaRPr kumimoji="1" lang="en-US" altLang="zh-TW" i="0" dirty="0"/>
          </a:p>
          <a:p>
            <a:pPr marL="987552" lvl="1" indent="-457200">
              <a:buFont typeface="+mj-lt"/>
              <a:buAutoNum type="arabicPeriod"/>
            </a:pPr>
            <a:r>
              <a:rPr kumimoji="1" lang="zh-TW" altLang="en-US" i="0" dirty="0"/>
              <a:t>眾人要用石頭打死大衛；大衛倚靠耶和華 （</a:t>
            </a:r>
            <a:r>
              <a:rPr kumimoji="1" lang="en-US" altLang="zh-TW" i="0" dirty="0"/>
              <a:t>30:6</a:t>
            </a:r>
            <a:r>
              <a:rPr kumimoji="1" lang="zh-TW" altLang="en-US" i="0" dirty="0"/>
              <a:t>）</a:t>
            </a:r>
            <a:endParaRPr kumimoji="1" lang="en-US" altLang="zh-TW" i="0" dirty="0"/>
          </a:p>
          <a:p>
            <a:pPr lvl="2"/>
            <a:r>
              <a:rPr kumimoji="1" lang="zh-TW" altLang="en-US" dirty="0"/>
              <a:t>轉折點 （從</a:t>
            </a:r>
            <a:r>
              <a:rPr kumimoji="1" lang="en-US" altLang="zh-TW" dirty="0"/>
              <a:t>27</a:t>
            </a:r>
            <a:r>
              <a:rPr kumimoji="1" lang="zh-TW" altLang="en-US" dirty="0"/>
              <a:t>章大衛投靠非利士人，就沒有看到大衛求告耶和華）</a:t>
            </a:r>
            <a:endParaRPr kumimoji="1" lang="en-US" altLang="zh-TW" dirty="0"/>
          </a:p>
          <a:p>
            <a:pPr lvl="2"/>
            <a:r>
              <a:rPr kumimoji="1" lang="zh-TW" altLang="en-US" dirty="0"/>
              <a:t>大衛走在靠自己的路上，耶和華藉著這個難處把他拉回來</a:t>
            </a:r>
            <a:endParaRPr kumimoji="1" lang="en-US" altLang="zh-TW" dirty="0"/>
          </a:p>
          <a:p>
            <a:pPr lvl="2"/>
            <a:r>
              <a:rPr kumimoji="1" lang="zh-TW" altLang="en-US" dirty="0"/>
              <a:t>大衛對神的心意很敏感，也願意順服</a:t>
            </a:r>
            <a:endParaRPr kumimoji="1" lang="en-US" altLang="zh-TW" dirty="0"/>
          </a:p>
          <a:p>
            <a:pPr marL="987552" lvl="1" indent="-457200">
              <a:buFont typeface="+mj-lt"/>
              <a:buAutoNum type="arabicPeriod"/>
            </a:pPr>
            <a:r>
              <a:rPr kumimoji="1" lang="zh-TW" altLang="en-US" i="0" dirty="0"/>
              <a:t>大衛求問耶和華，耶和華指示他（</a:t>
            </a:r>
            <a:r>
              <a:rPr kumimoji="1" lang="en-US" altLang="zh-TW" i="0" dirty="0"/>
              <a:t>30:7-8</a:t>
            </a:r>
            <a:r>
              <a:rPr kumimoji="1" lang="zh-TW" altLang="en-US" i="0" dirty="0"/>
              <a:t>）</a:t>
            </a:r>
            <a:endParaRPr kumimoji="1" lang="en-US" altLang="zh-TW" i="0" dirty="0"/>
          </a:p>
          <a:p>
            <a:pPr lvl="2"/>
            <a:r>
              <a:rPr kumimoji="1" lang="zh-TW" altLang="en-US" dirty="0"/>
              <a:t>不僅追得上，還救得回來</a:t>
            </a:r>
            <a:endParaRPr kumimoji="1" lang="en-US" altLang="zh-TW" dirty="0"/>
          </a:p>
          <a:p>
            <a:pPr marL="987552" lvl="1" indent="-457200">
              <a:buFont typeface="+mj-lt"/>
              <a:buAutoNum type="arabicPeriod"/>
            </a:pPr>
            <a:r>
              <a:rPr kumimoji="1" lang="zh-TW" altLang="en-US" i="0" dirty="0"/>
              <a:t>大衛成功地擊殺了亞瑪力人，奪回所擄的家人，財物。（</a:t>
            </a:r>
            <a:r>
              <a:rPr kumimoji="1" lang="en-US" altLang="zh-TW" i="0" dirty="0"/>
              <a:t>30:9-20</a:t>
            </a:r>
            <a:r>
              <a:rPr kumimoji="1" lang="zh-TW" altLang="en-US" i="0" dirty="0"/>
              <a:t>）</a:t>
            </a:r>
            <a:endParaRPr kumimoji="1" lang="en-US" altLang="zh-TW" i="0" dirty="0"/>
          </a:p>
          <a:p>
            <a:pPr lvl="2"/>
            <a:r>
              <a:rPr kumimoji="1" lang="zh-TW" altLang="en-US" i="0" dirty="0"/>
              <a:t>埃及人是神的預備</a:t>
            </a:r>
            <a:endParaRPr kumimoji="1" lang="en-US" altLang="zh-TW" i="0" dirty="0"/>
          </a:p>
          <a:p>
            <a:pPr lvl="2"/>
            <a:r>
              <a:rPr kumimoji="1" lang="zh-TW" altLang="en-US" i="0" dirty="0"/>
              <a:t>當時亞瑪力人不在作戰狀態</a:t>
            </a:r>
            <a:endParaRPr kumimoji="1" lang="en-US" altLang="zh-TW" i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7BADE3C-6890-DC4E-BD13-2561EF954E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BABEB98-37D1-5C49-827F-EF87AC176EB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Franklin Gothic Book" panose="020B05030201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801986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264E7C-C31F-EF48-8AD0-4E312F2547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/>
              <a:t>第九課</a:t>
            </a:r>
            <a:r>
              <a:rPr lang="en-US" altLang="zh-TW" dirty="0"/>
              <a:t>	</a:t>
            </a:r>
            <a:r>
              <a:rPr lang="zh-TW" altLang="en-US" dirty="0"/>
              <a:t>掃羅最後的沒落</a:t>
            </a:r>
            <a:r>
              <a:rPr lang="en-US" dirty="0"/>
              <a:t> </a:t>
            </a:r>
            <a:r>
              <a:rPr lang="en-US" altLang="zh-TW" dirty="0"/>
              <a:t>	</a:t>
            </a:r>
            <a:r>
              <a:rPr lang="en-US" dirty="0"/>
              <a:t> </a:t>
            </a:r>
            <a:r>
              <a:rPr lang="zh-TW" altLang="en-US" dirty="0"/>
              <a:t>（撒上</a:t>
            </a:r>
            <a:r>
              <a:rPr lang="en-US" altLang="zh-TW" dirty="0"/>
              <a:t>28-31</a:t>
            </a:r>
            <a:r>
              <a:rPr lang="zh-TW" altLang="en-US" dirty="0"/>
              <a:t>章）</a:t>
            </a:r>
            <a:endParaRPr kumimoji="1" lang="zh-TW" alt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AE9A96-4A52-8F46-AE1D-B50C615149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599" y="1847654"/>
            <a:ext cx="10046971" cy="4473136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lphaUcPeriod" startAt="3"/>
            </a:pPr>
            <a:r>
              <a:rPr lang="en-US" dirty="0"/>
              <a:t>洗革拉的悲劇及擊敗亞瑪力人</a:t>
            </a:r>
            <a:r>
              <a:rPr lang="en-US" altLang="zh-TW" dirty="0"/>
              <a:t>-</a:t>
            </a:r>
            <a:r>
              <a:rPr lang="zh-TW" altLang="en-US" dirty="0"/>
              <a:t> 從悲劇到勝利（</a:t>
            </a:r>
            <a:r>
              <a:rPr lang="en-US" altLang="zh-TW" dirty="0"/>
              <a:t>from tragedy to triumph)</a:t>
            </a:r>
            <a:r>
              <a:rPr lang="zh-TW" altLang="en-US" dirty="0"/>
              <a:t>（</a:t>
            </a:r>
            <a:r>
              <a:rPr lang="en-US" altLang="zh-TW" dirty="0"/>
              <a:t>30:1-31</a:t>
            </a:r>
            <a:r>
              <a:rPr lang="zh-TW" altLang="en-US" dirty="0"/>
              <a:t>）</a:t>
            </a:r>
            <a:endParaRPr lang="en-US" altLang="zh-TW" dirty="0"/>
          </a:p>
          <a:p>
            <a:pPr marL="987552" lvl="1" indent="-457200">
              <a:buFont typeface="+mj-lt"/>
              <a:buAutoNum type="arabicPeriod" startAt="5"/>
            </a:pPr>
            <a:r>
              <a:rPr kumimoji="1" lang="zh-TW" altLang="en-US" i="0" dirty="0"/>
              <a:t>大衛分配財物給跟從他的人 （</a:t>
            </a:r>
            <a:r>
              <a:rPr kumimoji="1" lang="en-US" altLang="zh-TW" i="0" dirty="0"/>
              <a:t>30:21-25</a:t>
            </a:r>
            <a:r>
              <a:rPr kumimoji="1" lang="zh-TW" altLang="en-US" i="0" dirty="0"/>
              <a:t>）</a:t>
            </a:r>
            <a:endParaRPr kumimoji="1" lang="en-US" altLang="zh-TW" i="0" dirty="0"/>
          </a:p>
          <a:p>
            <a:pPr lvl="2"/>
            <a:r>
              <a:rPr kumimoji="1" lang="zh-TW" altLang="en-US" dirty="0"/>
              <a:t>跟隨大衛的</a:t>
            </a:r>
            <a:r>
              <a:rPr kumimoji="1" lang="en-US" altLang="zh-TW" dirty="0"/>
              <a:t>400</a:t>
            </a:r>
            <a:r>
              <a:rPr kumimoji="1" lang="zh-TW" altLang="en-US" dirty="0"/>
              <a:t>人中有人要求不給留下來看守器具的</a:t>
            </a:r>
            <a:r>
              <a:rPr kumimoji="1" lang="en-US" altLang="zh-TW" dirty="0"/>
              <a:t>200</a:t>
            </a:r>
            <a:r>
              <a:rPr kumimoji="1" lang="zh-TW" altLang="en-US" dirty="0"/>
              <a:t>人</a:t>
            </a:r>
            <a:endParaRPr kumimoji="1" lang="en-US" altLang="zh-TW" dirty="0"/>
          </a:p>
          <a:p>
            <a:pPr lvl="3"/>
            <a:r>
              <a:rPr kumimoji="1" lang="zh-TW" altLang="en-US" i="0" dirty="0"/>
              <a:t>他們認為勝利是他們的功勞，另外的人沒有出力</a:t>
            </a:r>
            <a:endParaRPr kumimoji="1" lang="en-US" altLang="zh-TW" i="0" dirty="0"/>
          </a:p>
          <a:p>
            <a:pPr lvl="3"/>
            <a:r>
              <a:rPr kumimoji="1" lang="zh-TW" altLang="en-US" i="0" dirty="0"/>
              <a:t>他們忘了勝利是耶和華給的</a:t>
            </a:r>
            <a:endParaRPr kumimoji="1" lang="en-US" altLang="zh-TW" i="0" dirty="0"/>
          </a:p>
          <a:p>
            <a:pPr lvl="2"/>
            <a:r>
              <a:rPr kumimoji="1" lang="zh-TW" altLang="en-US" i="0" dirty="0"/>
              <a:t>大衛展現他的領導力</a:t>
            </a:r>
            <a:endParaRPr kumimoji="1" lang="en-US" altLang="zh-TW" i="0" dirty="0"/>
          </a:p>
          <a:p>
            <a:pPr lvl="3"/>
            <a:r>
              <a:rPr kumimoji="1" lang="zh-TW" altLang="en-US" i="0" dirty="0"/>
              <a:t>勝利是耶和華所賜的 （</a:t>
            </a:r>
            <a:r>
              <a:rPr kumimoji="1" lang="en-US" altLang="zh-TW" i="0" dirty="0"/>
              <a:t>v.23)</a:t>
            </a:r>
          </a:p>
          <a:p>
            <a:pPr lvl="3"/>
            <a:r>
              <a:rPr kumimoji="1" lang="zh-TW" altLang="en-US" i="0" dirty="0"/>
              <a:t>他們是肢體，弟兄，家人</a:t>
            </a:r>
            <a:endParaRPr kumimoji="1" lang="en-US" altLang="zh-TW" i="0" dirty="0"/>
          </a:p>
          <a:p>
            <a:pPr lvl="3"/>
            <a:r>
              <a:rPr kumimoji="1" lang="zh-TW" altLang="en-US" i="0" dirty="0"/>
              <a:t>勝利是屬於集體的，分工不同，功勞一樣</a:t>
            </a:r>
            <a:endParaRPr kumimoji="1" lang="en-US" altLang="zh-TW" i="0" dirty="0"/>
          </a:p>
          <a:p>
            <a:pPr lvl="3"/>
            <a:r>
              <a:rPr kumimoji="1" lang="zh-TW" altLang="en-US" i="0" dirty="0"/>
              <a:t>平分是有例可循 （民</a:t>
            </a:r>
            <a:r>
              <a:rPr kumimoji="1" lang="en-US" altLang="zh-TW" i="0" dirty="0"/>
              <a:t>31:27</a:t>
            </a:r>
            <a:r>
              <a:rPr kumimoji="1" lang="zh-TW" altLang="en-US" i="0" dirty="0"/>
              <a:t>，書</a:t>
            </a:r>
            <a:r>
              <a:rPr kumimoji="1" lang="en-US" altLang="zh-TW" i="0" dirty="0"/>
              <a:t>22:8</a:t>
            </a:r>
            <a:r>
              <a:rPr kumimoji="1" lang="zh-TW" altLang="en-US" i="0" dirty="0"/>
              <a:t>）</a:t>
            </a:r>
            <a:endParaRPr kumimoji="1" lang="en-US" altLang="zh-TW" i="0" dirty="0"/>
          </a:p>
          <a:p>
            <a:pPr marL="987552" lvl="1" indent="-457200">
              <a:buFont typeface="+mj-lt"/>
              <a:buAutoNum type="arabicPeriod" startAt="5"/>
            </a:pPr>
            <a:r>
              <a:rPr kumimoji="1" lang="zh-TW" altLang="en-US" i="0" dirty="0"/>
              <a:t>大衛將掠物中送禮物給其他猶大城鎮的人 （</a:t>
            </a:r>
            <a:r>
              <a:rPr kumimoji="1" lang="en-US" altLang="zh-TW" i="0" dirty="0"/>
              <a:t>30:26-31</a:t>
            </a:r>
            <a:r>
              <a:rPr kumimoji="1" lang="zh-TW" altLang="en-US" i="0" dirty="0"/>
              <a:t>）</a:t>
            </a:r>
            <a:endParaRPr kumimoji="1" lang="en-US" altLang="zh-TW" i="0" dirty="0"/>
          </a:p>
          <a:p>
            <a:pPr lvl="2"/>
            <a:r>
              <a:rPr kumimoji="1" lang="zh-TW" altLang="en-US" dirty="0"/>
              <a:t>為以後的做王奠定基礎</a:t>
            </a:r>
            <a:endParaRPr kumimoji="1" lang="en-US" altLang="zh-TW" i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7BADE3C-6890-DC4E-BD13-2561EF954E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BABEB98-37D1-5C49-827F-EF87AC176EB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Franklin Gothic Book" panose="020B05030201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415647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264E7C-C31F-EF48-8AD0-4E312F2547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/>
              <a:t>第九課</a:t>
            </a:r>
            <a:r>
              <a:rPr lang="en-US" altLang="zh-TW" dirty="0"/>
              <a:t>	</a:t>
            </a:r>
            <a:r>
              <a:rPr lang="zh-TW" altLang="en-US" dirty="0"/>
              <a:t>掃羅最後的沒落</a:t>
            </a:r>
            <a:r>
              <a:rPr lang="en-US" dirty="0"/>
              <a:t> </a:t>
            </a:r>
            <a:r>
              <a:rPr lang="en-US" altLang="zh-TW" dirty="0"/>
              <a:t>	</a:t>
            </a:r>
            <a:r>
              <a:rPr lang="en-US" dirty="0"/>
              <a:t> </a:t>
            </a:r>
            <a:r>
              <a:rPr lang="zh-TW" altLang="en-US" dirty="0"/>
              <a:t>（撒上</a:t>
            </a:r>
            <a:r>
              <a:rPr lang="en-US" altLang="zh-TW" dirty="0"/>
              <a:t>28-31</a:t>
            </a:r>
            <a:r>
              <a:rPr lang="zh-TW" altLang="en-US" dirty="0"/>
              <a:t>章）</a:t>
            </a:r>
            <a:endParaRPr kumimoji="1" lang="zh-TW" alt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AE9A96-4A52-8F46-AE1D-B50C615149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lphaUcPeriod" startAt="4"/>
            </a:pPr>
            <a:r>
              <a:rPr lang="en-US" dirty="0" err="1"/>
              <a:t>掃羅之死</a:t>
            </a:r>
            <a:r>
              <a:rPr lang="zh-TW" altLang="en-US" dirty="0"/>
              <a:t> （</a:t>
            </a:r>
            <a:r>
              <a:rPr lang="en-US" altLang="zh-TW" dirty="0"/>
              <a:t>31:1-13</a:t>
            </a:r>
            <a:r>
              <a:rPr lang="zh-TW" altLang="en-US" dirty="0"/>
              <a:t>）</a:t>
            </a:r>
            <a:endParaRPr lang="en-US" altLang="zh-TW" dirty="0"/>
          </a:p>
          <a:p>
            <a:pPr marL="987552" lvl="1" indent="-457200">
              <a:buFont typeface="+mj-lt"/>
              <a:buAutoNum type="arabicPeriod"/>
            </a:pPr>
            <a:r>
              <a:rPr kumimoji="1" lang="zh-TW" altLang="en-US" i="0" dirty="0"/>
              <a:t>以色列人戰敗，兒子們被殺，掃羅受傷 （</a:t>
            </a:r>
            <a:r>
              <a:rPr kumimoji="1" lang="en-US" altLang="zh-TW" i="0" dirty="0"/>
              <a:t>31:1-3</a:t>
            </a:r>
            <a:r>
              <a:rPr kumimoji="1" lang="zh-TW" altLang="en-US" i="0" dirty="0"/>
              <a:t>）</a:t>
            </a:r>
            <a:endParaRPr kumimoji="1" lang="en-US" altLang="zh-TW" i="0" dirty="0"/>
          </a:p>
          <a:p>
            <a:pPr marL="987552" lvl="1" indent="-457200">
              <a:buFont typeface="+mj-lt"/>
              <a:buAutoNum type="arabicPeriod"/>
            </a:pPr>
            <a:r>
              <a:rPr kumimoji="1" lang="zh-TW" altLang="en-US" i="0" dirty="0"/>
              <a:t>掃羅自殺 （</a:t>
            </a:r>
            <a:r>
              <a:rPr kumimoji="1" lang="en-US" altLang="zh-TW" i="0" dirty="0"/>
              <a:t>31:4-6</a:t>
            </a:r>
            <a:r>
              <a:rPr kumimoji="1" lang="zh-TW" altLang="en-US" i="0" dirty="0"/>
              <a:t>）</a:t>
            </a:r>
            <a:endParaRPr kumimoji="1" lang="en-US" altLang="zh-TW" i="0" dirty="0"/>
          </a:p>
          <a:p>
            <a:pPr marL="987552" lvl="1" indent="-457200">
              <a:buFont typeface="+mj-lt"/>
              <a:buAutoNum type="arabicPeriod"/>
            </a:pPr>
            <a:r>
              <a:rPr kumimoji="1" lang="zh-TW" altLang="en-US" i="0" dirty="0"/>
              <a:t>非利士人的處置掃羅和他兒子們的屍體 （</a:t>
            </a:r>
            <a:r>
              <a:rPr kumimoji="1" lang="en-US" altLang="zh-TW" i="0" dirty="0"/>
              <a:t>31:7-10</a:t>
            </a:r>
            <a:r>
              <a:rPr kumimoji="1" lang="zh-TW" altLang="en-US" i="0" dirty="0"/>
              <a:t>）</a:t>
            </a:r>
            <a:endParaRPr kumimoji="1" lang="en-US" altLang="zh-TW" i="0" dirty="0"/>
          </a:p>
          <a:p>
            <a:pPr lvl="2"/>
            <a:r>
              <a:rPr kumimoji="1" lang="zh-TW" altLang="en-US" dirty="0"/>
              <a:t>閣下首級，剝去軍裝</a:t>
            </a:r>
            <a:endParaRPr kumimoji="1" lang="en-US" altLang="zh-TW" dirty="0"/>
          </a:p>
          <a:p>
            <a:pPr lvl="2"/>
            <a:r>
              <a:rPr kumimoji="1" lang="zh-TW" altLang="en-US" i="0" dirty="0"/>
              <a:t>軍裝供在亞斯她錄廟裏，屍身釘在伯珊的城牆上</a:t>
            </a:r>
            <a:endParaRPr kumimoji="1" lang="en-US" altLang="zh-TW" i="0" dirty="0"/>
          </a:p>
          <a:p>
            <a:pPr marL="987552" lvl="1" indent="-457200">
              <a:buFont typeface="+mj-lt"/>
              <a:buAutoNum type="arabicPeriod"/>
            </a:pPr>
            <a:r>
              <a:rPr kumimoji="1" lang="zh-TW" altLang="en-US" i="0" dirty="0"/>
              <a:t>以色列人吊念掃羅 （</a:t>
            </a:r>
            <a:r>
              <a:rPr kumimoji="1" lang="en-US" altLang="zh-TW" i="0" dirty="0"/>
              <a:t>31:11-13</a:t>
            </a:r>
            <a:r>
              <a:rPr kumimoji="1" lang="zh-TW" altLang="en-US" i="0" dirty="0"/>
              <a:t>）</a:t>
            </a:r>
            <a:endParaRPr kumimoji="1" lang="en-US" altLang="zh-TW" i="0" dirty="0"/>
          </a:p>
          <a:p>
            <a:pPr lvl="2"/>
            <a:r>
              <a:rPr kumimoji="1" lang="zh-TW" altLang="en-US" dirty="0"/>
              <a:t>骸骨葬在雅比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7BADE3C-6890-DC4E-BD13-2561EF954E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BABEB98-37D1-5C49-827F-EF87AC176EB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Franklin Gothic Book" panose="020B05030201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339510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264E7C-C31F-EF48-8AD0-4E312F2547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/>
              <a:t>第九課</a:t>
            </a:r>
            <a:r>
              <a:rPr lang="en-US" altLang="zh-TW" dirty="0"/>
              <a:t>	</a:t>
            </a:r>
            <a:r>
              <a:rPr lang="zh-TW" altLang="en-US" dirty="0"/>
              <a:t>掃羅最後的沒落</a:t>
            </a:r>
            <a:r>
              <a:rPr lang="en-US" dirty="0"/>
              <a:t> </a:t>
            </a:r>
            <a:r>
              <a:rPr lang="en-US" altLang="zh-TW" dirty="0"/>
              <a:t>	</a:t>
            </a:r>
            <a:r>
              <a:rPr lang="en-US" dirty="0"/>
              <a:t> </a:t>
            </a:r>
            <a:r>
              <a:rPr lang="zh-TW" altLang="en-US" dirty="0"/>
              <a:t>（撒上</a:t>
            </a:r>
            <a:r>
              <a:rPr lang="en-US" altLang="zh-TW" dirty="0"/>
              <a:t>28-31</a:t>
            </a:r>
            <a:r>
              <a:rPr lang="zh-TW" altLang="en-US" dirty="0"/>
              <a:t>章）</a:t>
            </a:r>
            <a:endParaRPr kumimoji="1" lang="zh-TW" alt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7BADE3C-6890-DC4E-BD13-2561EF954E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BABEB98-37D1-5C49-827F-EF87AC176EB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Franklin Gothic Book" panose="020B0503020102020204"/>
              <a:ea typeface="+mn-ea"/>
              <a:cs typeface="+mn-cs"/>
            </a:endParaRPr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BA1663A9-C130-1E48-AAC5-C5293DB11527}"/>
              </a:ext>
            </a:extLst>
          </p:cNvPr>
          <p:cNvGraphicFramePr/>
          <p:nvPr/>
        </p:nvGraphicFramePr>
        <p:xfrm>
          <a:off x="2031364" y="1177291"/>
          <a:ext cx="8484235" cy="526466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Oval 5">
            <a:extLst>
              <a:ext uri="{FF2B5EF4-FFF2-40B4-BE49-F238E27FC236}">
                <a16:creationId xmlns:a16="http://schemas.microsoft.com/office/drawing/2014/main" id="{6FF761A7-79CB-264B-A595-3E3C114A6311}"/>
              </a:ext>
            </a:extLst>
          </p:cNvPr>
          <p:cNvSpPr/>
          <p:nvPr/>
        </p:nvSpPr>
        <p:spPr>
          <a:xfrm>
            <a:off x="5770510" y="3330033"/>
            <a:ext cx="995288" cy="95918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非以之戰</a:t>
            </a:r>
          </a:p>
        </p:txBody>
      </p:sp>
      <p:sp>
        <p:nvSpPr>
          <p:cNvPr id="7" name="Up Arrow 6">
            <a:extLst>
              <a:ext uri="{FF2B5EF4-FFF2-40B4-BE49-F238E27FC236}">
                <a16:creationId xmlns:a16="http://schemas.microsoft.com/office/drawing/2014/main" id="{C1343BDE-39B5-A946-A6F5-131D10889FEE}"/>
              </a:ext>
            </a:extLst>
          </p:cNvPr>
          <p:cNvSpPr/>
          <p:nvPr/>
        </p:nvSpPr>
        <p:spPr>
          <a:xfrm>
            <a:off x="9695040" y="2573165"/>
            <a:ext cx="763410" cy="250317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Franklin Gothic Book" panose="020B0503020102020204"/>
              <a:ea typeface="+mn-ea"/>
              <a:cs typeface="+mn-cs"/>
            </a:endParaRPr>
          </a:p>
        </p:txBody>
      </p:sp>
      <p:sp>
        <p:nvSpPr>
          <p:cNvPr id="8" name="Up Arrow 7">
            <a:extLst>
              <a:ext uri="{FF2B5EF4-FFF2-40B4-BE49-F238E27FC236}">
                <a16:creationId xmlns:a16="http://schemas.microsoft.com/office/drawing/2014/main" id="{29213877-97E4-C34E-AE29-CC951A94EB20}"/>
              </a:ext>
            </a:extLst>
          </p:cNvPr>
          <p:cNvSpPr/>
          <p:nvPr/>
        </p:nvSpPr>
        <p:spPr>
          <a:xfrm rot="10800000">
            <a:off x="2185516" y="2692917"/>
            <a:ext cx="763410" cy="250317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Franklin Gothic Book" panose="020B05030201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814618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264E7C-C31F-EF48-8AD0-4E312F2547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/>
              <a:t>第九課</a:t>
            </a:r>
            <a:r>
              <a:rPr lang="en-US" altLang="zh-TW" dirty="0"/>
              <a:t>	</a:t>
            </a:r>
            <a:r>
              <a:rPr lang="zh-TW" altLang="en-US" dirty="0"/>
              <a:t>掃羅最後的沒落</a:t>
            </a:r>
            <a:r>
              <a:rPr lang="en-US" dirty="0"/>
              <a:t> </a:t>
            </a:r>
            <a:r>
              <a:rPr lang="en-US" altLang="zh-TW" dirty="0"/>
              <a:t>	</a:t>
            </a:r>
            <a:r>
              <a:rPr lang="en-US" dirty="0"/>
              <a:t> </a:t>
            </a:r>
            <a:r>
              <a:rPr lang="zh-TW" altLang="en-US" dirty="0"/>
              <a:t>（撒上</a:t>
            </a:r>
            <a:r>
              <a:rPr lang="en-US" altLang="zh-TW" dirty="0"/>
              <a:t>28-31</a:t>
            </a:r>
            <a:r>
              <a:rPr lang="zh-TW" altLang="en-US" dirty="0"/>
              <a:t>章）</a:t>
            </a:r>
            <a:endParaRPr kumimoji="1" lang="zh-TW" alt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AE9A96-4A52-8F46-AE1D-B50C615149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599" y="1847654"/>
            <a:ext cx="9955531" cy="4495996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>
                <a:solidFill>
                  <a:srgbClr val="0070C0"/>
                </a:solidFill>
              </a:rPr>
              <a:t>觀察與分析</a:t>
            </a:r>
            <a:endParaRPr lang="en-US" altLang="zh-TW" dirty="0"/>
          </a:p>
          <a:p>
            <a:pPr marL="457200" indent="-457200">
              <a:buFont typeface="+mj-lt"/>
              <a:buAutoNum type="arabicPeriod"/>
            </a:pPr>
            <a:r>
              <a:rPr kumimoji="1" lang="zh-TW" altLang="en-US" dirty="0"/>
              <a:t>掃羅的結局</a:t>
            </a:r>
            <a:endParaRPr kumimoji="1" lang="en-US" altLang="zh-TW" dirty="0"/>
          </a:p>
          <a:p>
            <a:pPr marL="987552" lvl="1" indent="-457200">
              <a:buFont typeface="+mj-lt"/>
              <a:buAutoNum type="alphaLcPeriod"/>
            </a:pPr>
            <a:r>
              <a:rPr kumimoji="1" lang="zh-TW" altLang="en-US" dirty="0"/>
              <a:t>“害怕”貫穿了掃羅的一生</a:t>
            </a:r>
            <a:endParaRPr kumimoji="1" lang="en-US" altLang="zh-TW" dirty="0"/>
          </a:p>
          <a:p>
            <a:pPr lvl="2"/>
            <a:r>
              <a:rPr kumimoji="1" lang="zh-TW" altLang="en-US" dirty="0"/>
              <a:t>提早獻祭 </a:t>
            </a:r>
            <a:r>
              <a:rPr kumimoji="1" lang="en-US" altLang="zh-TW" dirty="0"/>
              <a:t>–</a:t>
            </a:r>
            <a:r>
              <a:rPr kumimoji="1" lang="zh-TW" altLang="en-US" dirty="0"/>
              <a:t> 害怕百姓離開 （</a:t>
            </a:r>
            <a:r>
              <a:rPr kumimoji="1" lang="en-US" altLang="zh-TW" dirty="0"/>
              <a:t>13</a:t>
            </a:r>
            <a:r>
              <a:rPr kumimoji="1" lang="zh-TW" altLang="en-US" dirty="0"/>
              <a:t>章）</a:t>
            </a:r>
            <a:endParaRPr kumimoji="1" lang="en-US" altLang="zh-TW" dirty="0"/>
          </a:p>
          <a:p>
            <a:pPr lvl="2"/>
            <a:r>
              <a:rPr kumimoji="1" lang="zh-TW" altLang="en-US" dirty="0"/>
              <a:t>沒有消滅亞瑪力人 </a:t>
            </a:r>
            <a:r>
              <a:rPr kumimoji="1" lang="en-US" altLang="zh-TW" dirty="0"/>
              <a:t>–</a:t>
            </a:r>
            <a:r>
              <a:rPr kumimoji="1" lang="zh-TW" altLang="en-US" dirty="0"/>
              <a:t> 懼怕百姓 （</a:t>
            </a:r>
            <a:r>
              <a:rPr kumimoji="1" lang="en-US" altLang="zh-TW" dirty="0"/>
              <a:t>15</a:t>
            </a:r>
            <a:r>
              <a:rPr kumimoji="1" lang="zh-TW" altLang="en-US" dirty="0"/>
              <a:t>章）</a:t>
            </a:r>
            <a:endParaRPr kumimoji="1" lang="en-US" altLang="zh-TW" dirty="0"/>
          </a:p>
          <a:p>
            <a:pPr lvl="2"/>
            <a:r>
              <a:rPr kumimoji="1" lang="zh-TW" altLang="en-US" dirty="0"/>
              <a:t>不敢應戰 </a:t>
            </a:r>
            <a:r>
              <a:rPr kumimoji="1" lang="en-US" altLang="zh-TW" dirty="0"/>
              <a:t>-</a:t>
            </a:r>
            <a:r>
              <a:rPr kumimoji="1" lang="zh-TW" altLang="en-US" dirty="0"/>
              <a:t> 懼怕歌利亞 （</a:t>
            </a:r>
            <a:r>
              <a:rPr kumimoji="1" lang="en-US" altLang="zh-TW" dirty="0"/>
              <a:t>17</a:t>
            </a:r>
            <a:r>
              <a:rPr kumimoji="1" lang="zh-TW" altLang="en-US" dirty="0"/>
              <a:t>章）</a:t>
            </a:r>
            <a:endParaRPr kumimoji="1" lang="en-US" altLang="zh-TW" dirty="0"/>
          </a:p>
          <a:p>
            <a:pPr lvl="2"/>
            <a:r>
              <a:rPr kumimoji="1" lang="zh-TW" altLang="en-US" dirty="0"/>
              <a:t>嫉妒耶和華與大衛同在 </a:t>
            </a:r>
            <a:r>
              <a:rPr kumimoji="1" lang="en-US" altLang="zh-TW" dirty="0"/>
              <a:t>–</a:t>
            </a:r>
            <a:r>
              <a:rPr kumimoji="1" lang="zh-TW" altLang="en-US" dirty="0"/>
              <a:t> 懼怕大衛 （</a:t>
            </a:r>
            <a:r>
              <a:rPr kumimoji="1" lang="en-US" altLang="zh-TW" dirty="0"/>
              <a:t>18-26</a:t>
            </a:r>
            <a:r>
              <a:rPr kumimoji="1" lang="zh-TW" altLang="en-US" dirty="0"/>
              <a:t>章）</a:t>
            </a:r>
            <a:endParaRPr kumimoji="1" lang="en-US" altLang="zh-TW" dirty="0"/>
          </a:p>
          <a:p>
            <a:pPr lvl="2"/>
            <a:r>
              <a:rPr kumimoji="1" lang="zh-TW" altLang="en-US" dirty="0"/>
              <a:t>非利士人大軍壓境 </a:t>
            </a:r>
            <a:r>
              <a:rPr kumimoji="1" lang="en-US" altLang="zh-TW" dirty="0"/>
              <a:t>–</a:t>
            </a:r>
            <a:r>
              <a:rPr kumimoji="1" lang="zh-TW" altLang="en-US" dirty="0"/>
              <a:t> 懼怕非利士人 （</a:t>
            </a:r>
            <a:r>
              <a:rPr kumimoji="1" lang="en-US" altLang="zh-TW" dirty="0"/>
              <a:t>28</a:t>
            </a:r>
            <a:r>
              <a:rPr kumimoji="1" lang="zh-TW" altLang="en-US" dirty="0"/>
              <a:t>章）</a:t>
            </a:r>
            <a:endParaRPr kumimoji="1" lang="en-US" altLang="zh-TW" dirty="0"/>
          </a:p>
          <a:p>
            <a:pPr lvl="2"/>
            <a:r>
              <a:rPr kumimoji="1" lang="zh-TW" altLang="en-US" dirty="0"/>
              <a:t>撒母耳宣告他的下場 </a:t>
            </a:r>
            <a:r>
              <a:rPr kumimoji="1" lang="en-US" altLang="zh-TW" dirty="0"/>
              <a:t>–</a:t>
            </a:r>
            <a:r>
              <a:rPr kumimoji="1" lang="zh-TW" altLang="en-US" dirty="0"/>
              <a:t> 懼怕神的審判 （</a:t>
            </a:r>
            <a:r>
              <a:rPr kumimoji="1" lang="en-US" altLang="zh-TW" dirty="0"/>
              <a:t>28</a:t>
            </a:r>
            <a:r>
              <a:rPr kumimoji="1" lang="zh-TW" altLang="en-US" dirty="0"/>
              <a:t>章）</a:t>
            </a:r>
            <a:endParaRPr kumimoji="1" lang="en-US" altLang="zh-TW" dirty="0"/>
          </a:p>
          <a:p>
            <a:pPr marL="987552" lvl="1" indent="-457200">
              <a:buFont typeface="+mj-lt"/>
              <a:buAutoNum type="alphaLcPeriod"/>
            </a:pPr>
            <a:r>
              <a:rPr kumimoji="1" lang="zh-TW" altLang="en-US" dirty="0"/>
              <a:t>撒母耳在告別的時候 </a:t>
            </a:r>
            <a:r>
              <a:rPr kumimoji="1" lang="en-US" altLang="zh-TW" dirty="0"/>
              <a:t>12:20-25</a:t>
            </a:r>
          </a:p>
          <a:p>
            <a:pPr lvl="2"/>
            <a:r>
              <a:rPr kumimoji="1" lang="zh-TW" altLang="en-US" dirty="0"/>
              <a:t>撒母耳對百姓說“不要懼怕”</a:t>
            </a:r>
            <a:endParaRPr kumimoji="1" lang="en-US" altLang="zh-TW" dirty="0"/>
          </a:p>
          <a:p>
            <a:pPr lvl="2"/>
            <a:r>
              <a:rPr kumimoji="1" lang="zh-TW" altLang="en-US" dirty="0"/>
              <a:t>只要你們敬畏耶和華，誠誠實實地盡心侍奉他，想念他向你們所行的事何等大，耶和華就不會撇棄你們</a:t>
            </a:r>
            <a:endParaRPr kumimoji="1" lang="en-US" altLang="zh-TW" dirty="0"/>
          </a:p>
          <a:p>
            <a:pPr lvl="2"/>
            <a:r>
              <a:rPr kumimoji="1" lang="zh-TW" altLang="en-US" dirty="0"/>
              <a:t>你們若仍然作惡，你們和你們的王必一同滅亡。</a:t>
            </a:r>
            <a:endParaRPr kumimoji="1" lang="en-US" altLang="zh-TW" dirty="0"/>
          </a:p>
          <a:p>
            <a:pPr lvl="2"/>
            <a:endParaRPr kumimoji="1" lang="en-US" altLang="zh-TW" dirty="0"/>
          </a:p>
          <a:p>
            <a:pPr marL="987552" lvl="1" indent="-457200">
              <a:buFont typeface="+mj-lt"/>
              <a:buAutoNum type="alphaLcPeriod"/>
            </a:pPr>
            <a:endParaRPr kumimoji="1" lang="en-US" altLang="zh-TW" dirty="0"/>
          </a:p>
          <a:p>
            <a:pPr marL="987552" lvl="1" indent="-457200">
              <a:buFont typeface="+mj-lt"/>
              <a:buAutoNum type="alphaLcPeriod"/>
            </a:pPr>
            <a:endParaRPr kumimoji="1" lang="zh-TW" alt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7BADE3C-6890-DC4E-BD13-2561EF954E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BABEB98-37D1-5C49-827F-EF87AC176EB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Franklin Gothic Book" panose="020B0503020102020204"/>
              <a:ea typeface="+mn-ea"/>
              <a:cs typeface="+mn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8595D8A-7DF4-E747-9E16-52936F7C8DDA}"/>
              </a:ext>
            </a:extLst>
          </p:cNvPr>
          <p:cNvSpPr txBox="1"/>
          <p:nvPr/>
        </p:nvSpPr>
        <p:spPr>
          <a:xfrm>
            <a:off x="8999034" y="2888165"/>
            <a:ext cx="2165675" cy="646331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掃羅選擇了懼怕人</a:t>
            </a:r>
            <a:r>
              <a:rPr kumimoji="0" lang="zh-TW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，而不是敬畏神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3258E5B-1767-274F-868B-03473569A7A6}"/>
              </a:ext>
            </a:extLst>
          </p:cNvPr>
          <p:cNvSpPr txBox="1"/>
          <p:nvPr/>
        </p:nvSpPr>
        <p:spPr>
          <a:xfrm>
            <a:off x="8999034" y="3534496"/>
            <a:ext cx="265399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太</a:t>
            </a:r>
            <a:r>
              <a:rPr kumimoji="0" lang="en-US" altLang="zh-TW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16:25</a:t>
            </a:r>
            <a:r>
              <a:rPr kumimoji="0" lang="zh-TW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 凡要救自己生命的，比喪掉生命；凡為我喪掉生命的，必得著生命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51605431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2129</Words>
  <Application>Microsoft Macintosh PowerPoint</Application>
  <PresentationFormat>Widescreen</PresentationFormat>
  <Paragraphs>177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LiSong Pro Light</vt:lpstr>
      <vt:lpstr>Arial</vt:lpstr>
      <vt:lpstr>Franklin Gothic Book</vt:lpstr>
      <vt:lpstr>Wingdings</vt:lpstr>
      <vt:lpstr>Crop</vt:lpstr>
      <vt:lpstr>第九課 掃羅最後的沒落   （撒上28-31章）</vt:lpstr>
      <vt:lpstr>PowerPoint Presentation</vt:lpstr>
      <vt:lpstr>第九課 掃羅最後的沒落   （撒上28-31章）</vt:lpstr>
      <vt:lpstr>PowerPoint Presentation</vt:lpstr>
      <vt:lpstr>第九課 掃羅最後的沒落   （撒上28-31章）</vt:lpstr>
      <vt:lpstr>第九課 掃羅最後的沒落   （撒上28-31章）</vt:lpstr>
      <vt:lpstr>第九課 掃羅最後的沒落   （撒上28-31章）</vt:lpstr>
      <vt:lpstr>第九課 掃羅最後的沒落   （撒上28-31章）</vt:lpstr>
      <vt:lpstr>第九課 掃羅最後的沒落   （撒上28-31章）</vt:lpstr>
      <vt:lpstr>第九課 掃羅最後的沒落   （撒上28-31章）</vt:lpstr>
      <vt:lpstr>第九課 掃羅最後的沒落   （撒上28-31章）</vt:lpstr>
      <vt:lpstr>第九課 掃羅最後的沒落   （撒上28-31章）</vt:lpstr>
      <vt:lpstr>第九課 掃羅最後的沒落   （撒上28-31章）</vt:lpstr>
      <vt:lpstr>第九課 掃羅最後的沒落   （撒上28-31章）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第九課 掃羅最後的沒落   （撒上28-31章）</dc:title>
  <dc:creator>Sandy Mau</dc:creator>
  <cp:lastModifiedBy>Sandy Mau</cp:lastModifiedBy>
  <cp:revision>1</cp:revision>
  <dcterms:created xsi:type="dcterms:W3CDTF">2020-11-04T00:56:43Z</dcterms:created>
  <dcterms:modified xsi:type="dcterms:W3CDTF">2020-11-04T00:57:07Z</dcterms:modified>
</cp:coreProperties>
</file>