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491" r:id="rId2"/>
    <p:sldId id="514" r:id="rId3"/>
    <p:sldId id="503" r:id="rId4"/>
    <p:sldId id="504" r:id="rId5"/>
    <p:sldId id="505" r:id="rId6"/>
    <p:sldId id="506" r:id="rId7"/>
    <p:sldId id="507" r:id="rId8"/>
    <p:sldId id="508" r:id="rId9"/>
    <p:sldId id="509" r:id="rId10"/>
    <p:sldId id="510" r:id="rId11"/>
    <p:sldId id="511" r:id="rId12"/>
    <p:sldId id="512" r:id="rId13"/>
    <p:sldId id="51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20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3D82F9-FC9A-EF4E-BF8B-635F815EEED6}" type="doc">
      <dgm:prSet loTypeId="urn:microsoft.com/office/officeart/2005/8/layout/radial4" loCatId="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 altLang="zh-TW"/>
        </a:p>
      </dgm:t>
    </dgm:pt>
    <dgm:pt modelId="{C17E899B-778B-7E41-A72C-F604C62BCF75}">
      <dgm:prSet phldrT="[Text]"/>
      <dgm:spPr/>
      <dgm:t>
        <a:bodyPr/>
        <a:lstStyle/>
        <a:p>
          <a:r>
            <a:rPr lang="zh-TW" altLang="en-US" dirty="0"/>
            <a:t>耶和華</a:t>
          </a:r>
          <a:endParaRPr lang="en-US" altLang="zh-TW" dirty="0"/>
        </a:p>
      </dgm:t>
    </dgm:pt>
    <dgm:pt modelId="{090D505B-62A2-BB4A-972F-0B8569F88D8E}" type="parTrans" cxnId="{86093486-D326-3E4B-A4C6-5E3F2C3047BB}">
      <dgm:prSet/>
      <dgm:spPr/>
      <dgm:t>
        <a:bodyPr/>
        <a:lstStyle/>
        <a:p>
          <a:endParaRPr lang="en-US" altLang="zh-TW"/>
        </a:p>
      </dgm:t>
    </dgm:pt>
    <dgm:pt modelId="{D15EFFA1-C318-FA48-B328-99173FF18FD6}" type="sibTrans" cxnId="{86093486-D326-3E4B-A4C6-5E3F2C3047BB}">
      <dgm:prSet/>
      <dgm:spPr/>
      <dgm:t>
        <a:bodyPr/>
        <a:lstStyle/>
        <a:p>
          <a:endParaRPr lang="en-US" altLang="zh-TW"/>
        </a:p>
      </dgm:t>
    </dgm:pt>
    <dgm:pt modelId="{BED9AEE2-F76F-F34D-9E7A-DB63A1E1F3F8}">
      <dgm:prSet phldrT="[Text]"/>
      <dgm:spPr/>
      <dgm:t>
        <a:bodyPr/>
        <a:lstStyle/>
        <a:p>
          <a:r>
            <a:rPr lang="en-US" altLang="zh-TW" dirty="0"/>
            <a:t>15</a:t>
          </a:r>
        </a:p>
        <a:p>
          <a:r>
            <a:rPr lang="zh-TW" altLang="en-US" dirty="0"/>
            <a:t>撒母耳</a:t>
          </a:r>
          <a:r>
            <a:rPr lang="en-US" altLang="zh-TW" dirty="0"/>
            <a:t>/</a:t>
          </a:r>
          <a:r>
            <a:rPr lang="zh-TW" altLang="en-US" dirty="0"/>
            <a:t>掃羅</a:t>
          </a:r>
          <a:endParaRPr lang="en-US" altLang="zh-TW" dirty="0"/>
        </a:p>
      </dgm:t>
    </dgm:pt>
    <dgm:pt modelId="{5E9C9653-0AAD-C943-9213-B17D2CEFAE52}" type="parTrans" cxnId="{2326059E-C109-8A45-9F03-15024384FD7C}">
      <dgm:prSet/>
      <dgm:spPr/>
      <dgm:t>
        <a:bodyPr/>
        <a:lstStyle/>
        <a:p>
          <a:endParaRPr lang="en-US" altLang="zh-TW"/>
        </a:p>
      </dgm:t>
    </dgm:pt>
    <dgm:pt modelId="{754F1B00-98B8-A34D-A086-E423C2EC4126}" type="sibTrans" cxnId="{2326059E-C109-8A45-9F03-15024384FD7C}">
      <dgm:prSet/>
      <dgm:spPr/>
      <dgm:t>
        <a:bodyPr/>
        <a:lstStyle/>
        <a:p>
          <a:endParaRPr lang="en-US" altLang="zh-TW"/>
        </a:p>
      </dgm:t>
    </dgm:pt>
    <dgm:pt modelId="{47AE8F2C-4BD7-7946-9F2D-624FE6619512}">
      <dgm:prSet phldrT="[Text]"/>
      <dgm:spPr/>
      <dgm:t>
        <a:bodyPr/>
        <a:lstStyle/>
        <a:p>
          <a:r>
            <a:rPr lang="en-US" altLang="zh-TW" dirty="0"/>
            <a:t>16</a:t>
          </a:r>
        </a:p>
        <a:p>
          <a:r>
            <a:rPr lang="zh-TW" altLang="en-US" dirty="0"/>
            <a:t>撒母耳</a:t>
          </a:r>
          <a:r>
            <a:rPr lang="en-US" altLang="zh-TW" dirty="0"/>
            <a:t>/</a:t>
          </a:r>
          <a:r>
            <a:rPr lang="zh-TW" altLang="en-US" dirty="0"/>
            <a:t>大衛</a:t>
          </a:r>
          <a:endParaRPr lang="en-US" altLang="zh-TW" dirty="0"/>
        </a:p>
        <a:p>
          <a:r>
            <a:rPr lang="zh-TW" altLang="en-US" dirty="0"/>
            <a:t>掃羅</a:t>
          </a:r>
          <a:r>
            <a:rPr lang="en-US" altLang="zh-TW" dirty="0"/>
            <a:t>/</a:t>
          </a:r>
          <a:r>
            <a:rPr lang="zh-TW" altLang="en-US" dirty="0"/>
            <a:t>大衛</a:t>
          </a:r>
          <a:endParaRPr lang="en-US" altLang="zh-TW" dirty="0"/>
        </a:p>
      </dgm:t>
    </dgm:pt>
    <dgm:pt modelId="{B7CC605F-6311-3D47-97CE-3C9F488EC566}" type="parTrans" cxnId="{76D4276C-8CB2-A641-83C0-5144B9F1B47B}">
      <dgm:prSet/>
      <dgm:spPr/>
      <dgm:t>
        <a:bodyPr/>
        <a:lstStyle/>
        <a:p>
          <a:endParaRPr lang="en-US" altLang="zh-TW"/>
        </a:p>
      </dgm:t>
    </dgm:pt>
    <dgm:pt modelId="{4E500A9E-45F9-3545-90FE-5DB38C27F4B0}" type="sibTrans" cxnId="{76D4276C-8CB2-A641-83C0-5144B9F1B47B}">
      <dgm:prSet/>
      <dgm:spPr/>
      <dgm:t>
        <a:bodyPr/>
        <a:lstStyle/>
        <a:p>
          <a:endParaRPr lang="en-US" altLang="zh-TW"/>
        </a:p>
      </dgm:t>
    </dgm:pt>
    <dgm:pt modelId="{48891ADE-9921-6F4B-BB7B-66AE7E2F146E}">
      <dgm:prSet phldrT="[Text]"/>
      <dgm:spPr/>
      <dgm:t>
        <a:bodyPr/>
        <a:lstStyle/>
        <a:p>
          <a:r>
            <a:rPr lang="en-US" altLang="zh-TW" dirty="0"/>
            <a:t>17</a:t>
          </a:r>
        </a:p>
        <a:p>
          <a:r>
            <a:rPr lang="zh-TW" altLang="en-US" dirty="0"/>
            <a:t>大衛</a:t>
          </a:r>
          <a:r>
            <a:rPr lang="en-US" altLang="zh-TW" dirty="0"/>
            <a:t>/</a:t>
          </a:r>
          <a:r>
            <a:rPr lang="zh-TW" altLang="en-US" dirty="0"/>
            <a:t>哥利亞</a:t>
          </a:r>
          <a:endParaRPr lang="en-US" altLang="zh-TW" dirty="0"/>
        </a:p>
        <a:p>
          <a:r>
            <a:rPr lang="zh-TW" altLang="en-US" dirty="0"/>
            <a:t>大衛</a:t>
          </a:r>
          <a:r>
            <a:rPr lang="en-US" altLang="zh-TW" dirty="0"/>
            <a:t>/</a:t>
          </a:r>
          <a:r>
            <a:rPr lang="zh-TW" altLang="en-US" dirty="0"/>
            <a:t>掃羅</a:t>
          </a:r>
          <a:endParaRPr lang="en-US" altLang="zh-TW" dirty="0"/>
        </a:p>
      </dgm:t>
    </dgm:pt>
    <dgm:pt modelId="{14A1CD13-1005-7440-8A06-7003A00B3FC7}" type="parTrans" cxnId="{FB32A769-59CB-9249-8997-9A398B2F74C1}">
      <dgm:prSet/>
      <dgm:spPr/>
      <dgm:t>
        <a:bodyPr/>
        <a:lstStyle/>
        <a:p>
          <a:endParaRPr lang="en-US" altLang="zh-TW"/>
        </a:p>
      </dgm:t>
    </dgm:pt>
    <dgm:pt modelId="{A7890360-9123-7A4C-AD5E-5FAA643E0EDA}" type="sibTrans" cxnId="{FB32A769-59CB-9249-8997-9A398B2F74C1}">
      <dgm:prSet/>
      <dgm:spPr/>
      <dgm:t>
        <a:bodyPr/>
        <a:lstStyle/>
        <a:p>
          <a:endParaRPr lang="en-US" altLang="zh-TW"/>
        </a:p>
      </dgm:t>
    </dgm:pt>
    <dgm:pt modelId="{2F19BE0E-537A-9943-838C-8423C1B1A0AF}" type="pres">
      <dgm:prSet presAssocID="{C13D82F9-FC9A-EF4E-BF8B-635F815EEED6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1F8A4F8-1897-0D4A-949A-67BA77A357C1}" type="pres">
      <dgm:prSet presAssocID="{C17E899B-778B-7E41-A72C-F604C62BCF75}" presName="centerShape" presStyleLbl="node0" presStyleIdx="0" presStyleCnt="1"/>
      <dgm:spPr/>
    </dgm:pt>
    <dgm:pt modelId="{35AFC058-CE1F-7040-B9A0-62D173FB7144}" type="pres">
      <dgm:prSet presAssocID="{5E9C9653-0AAD-C943-9213-B17D2CEFAE52}" presName="parTrans" presStyleLbl="bgSibTrans2D1" presStyleIdx="0" presStyleCnt="3"/>
      <dgm:spPr/>
    </dgm:pt>
    <dgm:pt modelId="{86DD7626-49DB-F24D-973B-F1F01FC93F1D}" type="pres">
      <dgm:prSet presAssocID="{BED9AEE2-F76F-F34D-9E7A-DB63A1E1F3F8}" presName="node" presStyleLbl="node1" presStyleIdx="0" presStyleCnt="3">
        <dgm:presLayoutVars>
          <dgm:bulletEnabled val="1"/>
        </dgm:presLayoutVars>
      </dgm:prSet>
      <dgm:spPr/>
    </dgm:pt>
    <dgm:pt modelId="{566A4A1D-2B69-0C41-8116-8D41D7788D7F}" type="pres">
      <dgm:prSet presAssocID="{B7CC605F-6311-3D47-97CE-3C9F488EC566}" presName="parTrans" presStyleLbl="bgSibTrans2D1" presStyleIdx="1" presStyleCnt="3"/>
      <dgm:spPr/>
    </dgm:pt>
    <dgm:pt modelId="{A89AE606-5680-7B40-A89F-E22BED7BC62C}" type="pres">
      <dgm:prSet presAssocID="{47AE8F2C-4BD7-7946-9F2D-624FE6619512}" presName="node" presStyleLbl="node1" presStyleIdx="1" presStyleCnt="3">
        <dgm:presLayoutVars>
          <dgm:bulletEnabled val="1"/>
        </dgm:presLayoutVars>
      </dgm:prSet>
      <dgm:spPr/>
    </dgm:pt>
    <dgm:pt modelId="{71339DE9-6535-B542-896F-06E369DC235B}" type="pres">
      <dgm:prSet presAssocID="{14A1CD13-1005-7440-8A06-7003A00B3FC7}" presName="parTrans" presStyleLbl="bgSibTrans2D1" presStyleIdx="2" presStyleCnt="3"/>
      <dgm:spPr/>
    </dgm:pt>
    <dgm:pt modelId="{1D9F1E6E-728E-6F46-A360-142166FE338B}" type="pres">
      <dgm:prSet presAssocID="{48891ADE-9921-6F4B-BB7B-66AE7E2F146E}" presName="node" presStyleLbl="node1" presStyleIdx="2" presStyleCnt="3">
        <dgm:presLayoutVars>
          <dgm:bulletEnabled val="1"/>
        </dgm:presLayoutVars>
      </dgm:prSet>
      <dgm:spPr/>
    </dgm:pt>
  </dgm:ptLst>
  <dgm:cxnLst>
    <dgm:cxn modelId="{4FF4CA0A-CA3A-6C43-96A2-94F2AF759B22}" type="presOf" srcId="{C13D82F9-FC9A-EF4E-BF8B-635F815EEED6}" destId="{2F19BE0E-537A-9943-838C-8423C1B1A0AF}" srcOrd="0" destOrd="0" presId="urn:microsoft.com/office/officeart/2005/8/layout/radial4"/>
    <dgm:cxn modelId="{7BBC380B-3A4D-FB49-89D2-84B1EF26578C}" type="presOf" srcId="{C17E899B-778B-7E41-A72C-F604C62BCF75}" destId="{A1F8A4F8-1897-0D4A-949A-67BA77A357C1}" srcOrd="0" destOrd="0" presId="urn:microsoft.com/office/officeart/2005/8/layout/radial4"/>
    <dgm:cxn modelId="{E14C3343-49EA-6B49-82FE-45F898E04ED1}" type="presOf" srcId="{B7CC605F-6311-3D47-97CE-3C9F488EC566}" destId="{566A4A1D-2B69-0C41-8116-8D41D7788D7F}" srcOrd="0" destOrd="0" presId="urn:microsoft.com/office/officeart/2005/8/layout/radial4"/>
    <dgm:cxn modelId="{F194EC48-CDB8-9741-B354-AE98E8D4F3A2}" type="presOf" srcId="{5E9C9653-0AAD-C943-9213-B17D2CEFAE52}" destId="{35AFC058-CE1F-7040-B9A0-62D173FB7144}" srcOrd="0" destOrd="0" presId="urn:microsoft.com/office/officeart/2005/8/layout/radial4"/>
    <dgm:cxn modelId="{FB32A769-59CB-9249-8997-9A398B2F74C1}" srcId="{C17E899B-778B-7E41-A72C-F604C62BCF75}" destId="{48891ADE-9921-6F4B-BB7B-66AE7E2F146E}" srcOrd="2" destOrd="0" parTransId="{14A1CD13-1005-7440-8A06-7003A00B3FC7}" sibTransId="{A7890360-9123-7A4C-AD5E-5FAA643E0EDA}"/>
    <dgm:cxn modelId="{76D4276C-8CB2-A641-83C0-5144B9F1B47B}" srcId="{C17E899B-778B-7E41-A72C-F604C62BCF75}" destId="{47AE8F2C-4BD7-7946-9F2D-624FE6619512}" srcOrd="1" destOrd="0" parTransId="{B7CC605F-6311-3D47-97CE-3C9F488EC566}" sibTransId="{4E500A9E-45F9-3545-90FE-5DB38C27F4B0}"/>
    <dgm:cxn modelId="{A37AE67E-73E1-F745-9B5D-01B51D909173}" type="presOf" srcId="{47AE8F2C-4BD7-7946-9F2D-624FE6619512}" destId="{A89AE606-5680-7B40-A89F-E22BED7BC62C}" srcOrd="0" destOrd="0" presId="urn:microsoft.com/office/officeart/2005/8/layout/radial4"/>
    <dgm:cxn modelId="{86093486-D326-3E4B-A4C6-5E3F2C3047BB}" srcId="{C13D82F9-FC9A-EF4E-BF8B-635F815EEED6}" destId="{C17E899B-778B-7E41-A72C-F604C62BCF75}" srcOrd="0" destOrd="0" parTransId="{090D505B-62A2-BB4A-972F-0B8569F88D8E}" sibTransId="{D15EFFA1-C318-FA48-B328-99173FF18FD6}"/>
    <dgm:cxn modelId="{651BF898-21FA-3B41-90DB-7A7B9A47945E}" type="presOf" srcId="{48891ADE-9921-6F4B-BB7B-66AE7E2F146E}" destId="{1D9F1E6E-728E-6F46-A360-142166FE338B}" srcOrd="0" destOrd="0" presId="urn:microsoft.com/office/officeart/2005/8/layout/radial4"/>
    <dgm:cxn modelId="{2326059E-C109-8A45-9F03-15024384FD7C}" srcId="{C17E899B-778B-7E41-A72C-F604C62BCF75}" destId="{BED9AEE2-F76F-F34D-9E7A-DB63A1E1F3F8}" srcOrd="0" destOrd="0" parTransId="{5E9C9653-0AAD-C943-9213-B17D2CEFAE52}" sibTransId="{754F1B00-98B8-A34D-A086-E423C2EC4126}"/>
    <dgm:cxn modelId="{7528C3A8-C595-BD4F-AF78-271B7E537313}" type="presOf" srcId="{BED9AEE2-F76F-F34D-9E7A-DB63A1E1F3F8}" destId="{86DD7626-49DB-F24D-973B-F1F01FC93F1D}" srcOrd="0" destOrd="0" presId="urn:microsoft.com/office/officeart/2005/8/layout/radial4"/>
    <dgm:cxn modelId="{311E22DB-F2FF-4C4B-984B-D325BC106D4F}" type="presOf" srcId="{14A1CD13-1005-7440-8A06-7003A00B3FC7}" destId="{71339DE9-6535-B542-896F-06E369DC235B}" srcOrd="0" destOrd="0" presId="urn:microsoft.com/office/officeart/2005/8/layout/radial4"/>
    <dgm:cxn modelId="{F2A48605-3A19-CC41-A17E-92A67CD626A1}" type="presParOf" srcId="{2F19BE0E-537A-9943-838C-8423C1B1A0AF}" destId="{A1F8A4F8-1897-0D4A-949A-67BA77A357C1}" srcOrd="0" destOrd="0" presId="urn:microsoft.com/office/officeart/2005/8/layout/radial4"/>
    <dgm:cxn modelId="{5A717EA6-7315-CC4F-B299-E94120705FD1}" type="presParOf" srcId="{2F19BE0E-537A-9943-838C-8423C1B1A0AF}" destId="{35AFC058-CE1F-7040-B9A0-62D173FB7144}" srcOrd="1" destOrd="0" presId="urn:microsoft.com/office/officeart/2005/8/layout/radial4"/>
    <dgm:cxn modelId="{53247B5B-47E0-0540-BCFE-DF5C63E8686E}" type="presParOf" srcId="{2F19BE0E-537A-9943-838C-8423C1B1A0AF}" destId="{86DD7626-49DB-F24D-973B-F1F01FC93F1D}" srcOrd="2" destOrd="0" presId="urn:microsoft.com/office/officeart/2005/8/layout/radial4"/>
    <dgm:cxn modelId="{B3307B49-BC44-9B4A-A5D8-8B9223A025C8}" type="presParOf" srcId="{2F19BE0E-537A-9943-838C-8423C1B1A0AF}" destId="{566A4A1D-2B69-0C41-8116-8D41D7788D7F}" srcOrd="3" destOrd="0" presId="urn:microsoft.com/office/officeart/2005/8/layout/radial4"/>
    <dgm:cxn modelId="{9330245F-8A8A-F64D-802C-CE42B5EC636F}" type="presParOf" srcId="{2F19BE0E-537A-9943-838C-8423C1B1A0AF}" destId="{A89AE606-5680-7B40-A89F-E22BED7BC62C}" srcOrd="4" destOrd="0" presId="urn:microsoft.com/office/officeart/2005/8/layout/radial4"/>
    <dgm:cxn modelId="{57B0E28B-02D5-C240-9FBB-8F60C367F1E0}" type="presParOf" srcId="{2F19BE0E-537A-9943-838C-8423C1B1A0AF}" destId="{71339DE9-6535-B542-896F-06E369DC235B}" srcOrd="5" destOrd="0" presId="urn:microsoft.com/office/officeart/2005/8/layout/radial4"/>
    <dgm:cxn modelId="{664F0DCC-3628-6442-B8E1-BF2D5C8F902A}" type="presParOf" srcId="{2F19BE0E-537A-9943-838C-8423C1B1A0AF}" destId="{1D9F1E6E-728E-6F46-A360-142166FE338B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F8A4F8-1897-0D4A-949A-67BA77A357C1}">
      <dsp:nvSpPr>
        <dsp:cNvPr id="0" name=""/>
        <dsp:cNvSpPr/>
      </dsp:nvSpPr>
      <dsp:spPr>
        <a:xfrm>
          <a:off x="2606148" y="2268319"/>
          <a:ext cx="1904700" cy="190470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400" kern="1200" dirty="0"/>
            <a:t>耶和華</a:t>
          </a:r>
          <a:endParaRPr lang="en-US" altLang="zh-TW" sz="3400" kern="1200" dirty="0"/>
        </a:p>
      </dsp:txBody>
      <dsp:txXfrm>
        <a:off x="2885085" y="2547256"/>
        <a:ext cx="1346826" cy="1346826"/>
      </dsp:txXfrm>
    </dsp:sp>
    <dsp:sp modelId="{35AFC058-CE1F-7040-B9A0-62D173FB7144}">
      <dsp:nvSpPr>
        <dsp:cNvPr id="0" name=""/>
        <dsp:cNvSpPr/>
      </dsp:nvSpPr>
      <dsp:spPr>
        <a:xfrm rot="12900000">
          <a:off x="1382639" y="1936172"/>
          <a:ext cx="1458069" cy="542839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DD7626-49DB-F24D-973B-F1F01FC93F1D}">
      <dsp:nvSpPr>
        <dsp:cNvPr id="0" name=""/>
        <dsp:cNvSpPr/>
      </dsp:nvSpPr>
      <dsp:spPr>
        <a:xfrm>
          <a:off x="609751" y="1065649"/>
          <a:ext cx="1809465" cy="144757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900" kern="1200" dirty="0"/>
            <a:t>15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900" kern="1200" dirty="0"/>
            <a:t>撒母耳</a:t>
          </a:r>
          <a:r>
            <a:rPr lang="en-US" altLang="zh-TW" sz="1900" kern="1200" dirty="0"/>
            <a:t>/</a:t>
          </a:r>
          <a:r>
            <a:rPr lang="zh-TW" altLang="en-US" sz="1900" kern="1200" dirty="0"/>
            <a:t>掃羅</a:t>
          </a:r>
          <a:endParaRPr lang="en-US" altLang="zh-TW" sz="1900" kern="1200" dirty="0"/>
        </a:p>
      </dsp:txBody>
      <dsp:txXfrm>
        <a:off x="652149" y="1108047"/>
        <a:ext cx="1724669" cy="1362776"/>
      </dsp:txXfrm>
    </dsp:sp>
    <dsp:sp modelId="{566A4A1D-2B69-0C41-8116-8D41D7788D7F}">
      <dsp:nvSpPr>
        <dsp:cNvPr id="0" name=""/>
        <dsp:cNvSpPr/>
      </dsp:nvSpPr>
      <dsp:spPr>
        <a:xfrm rot="16200000">
          <a:off x="2829463" y="1183003"/>
          <a:ext cx="1458069" cy="542839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9AE606-5680-7B40-A89F-E22BED7BC62C}">
      <dsp:nvSpPr>
        <dsp:cNvPr id="0" name=""/>
        <dsp:cNvSpPr/>
      </dsp:nvSpPr>
      <dsp:spPr>
        <a:xfrm>
          <a:off x="2653765" y="1602"/>
          <a:ext cx="1809465" cy="144757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900" kern="1200" dirty="0"/>
            <a:t>16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900" kern="1200" dirty="0"/>
            <a:t>撒母耳</a:t>
          </a:r>
          <a:r>
            <a:rPr lang="en-US" altLang="zh-TW" sz="1900" kern="1200" dirty="0"/>
            <a:t>/</a:t>
          </a:r>
          <a:r>
            <a:rPr lang="zh-TW" altLang="en-US" sz="1900" kern="1200" dirty="0"/>
            <a:t>大衛</a:t>
          </a:r>
          <a:endParaRPr lang="en-US" altLang="zh-TW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900" kern="1200" dirty="0"/>
            <a:t>掃羅</a:t>
          </a:r>
          <a:r>
            <a:rPr lang="en-US" altLang="zh-TW" sz="1900" kern="1200" dirty="0"/>
            <a:t>/</a:t>
          </a:r>
          <a:r>
            <a:rPr lang="zh-TW" altLang="en-US" sz="1900" kern="1200" dirty="0"/>
            <a:t>大衛</a:t>
          </a:r>
          <a:endParaRPr lang="en-US" altLang="zh-TW" sz="1900" kern="1200" dirty="0"/>
        </a:p>
      </dsp:txBody>
      <dsp:txXfrm>
        <a:off x="2696163" y="44000"/>
        <a:ext cx="1724669" cy="1362776"/>
      </dsp:txXfrm>
    </dsp:sp>
    <dsp:sp modelId="{71339DE9-6535-B542-896F-06E369DC235B}">
      <dsp:nvSpPr>
        <dsp:cNvPr id="0" name=""/>
        <dsp:cNvSpPr/>
      </dsp:nvSpPr>
      <dsp:spPr>
        <a:xfrm rot="19500000">
          <a:off x="4276287" y="1936172"/>
          <a:ext cx="1458069" cy="542839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9F1E6E-728E-6F46-A360-142166FE338B}">
      <dsp:nvSpPr>
        <dsp:cNvPr id="0" name=""/>
        <dsp:cNvSpPr/>
      </dsp:nvSpPr>
      <dsp:spPr>
        <a:xfrm>
          <a:off x="4697780" y="1065649"/>
          <a:ext cx="1809465" cy="144757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900" kern="1200" dirty="0"/>
            <a:t>17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900" kern="1200" dirty="0"/>
            <a:t>大衛</a:t>
          </a:r>
          <a:r>
            <a:rPr lang="en-US" altLang="zh-TW" sz="1900" kern="1200" dirty="0"/>
            <a:t>/</a:t>
          </a:r>
          <a:r>
            <a:rPr lang="zh-TW" altLang="en-US" sz="1900" kern="1200" dirty="0"/>
            <a:t>哥利亞</a:t>
          </a:r>
          <a:endParaRPr lang="en-US" altLang="zh-TW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900" kern="1200" dirty="0"/>
            <a:t>大衛</a:t>
          </a:r>
          <a:r>
            <a:rPr lang="en-US" altLang="zh-TW" sz="1900" kern="1200" dirty="0"/>
            <a:t>/</a:t>
          </a:r>
          <a:r>
            <a:rPr lang="zh-TW" altLang="en-US" sz="1900" kern="1200" dirty="0"/>
            <a:t>掃羅</a:t>
          </a:r>
          <a:endParaRPr lang="en-US" altLang="zh-TW" sz="1900" kern="1200" dirty="0"/>
        </a:p>
      </dsp:txBody>
      <dsp:txXfrm>
        <a:off x="4740178" y="1108047"/>
        <a:ext cx="1724669" cy="1362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741975D-EC9C-A84A-A20B-1C36B1E66B93}" type="datetime1">
              <a:rPr lang="en-US" smtClean="0"/>
              <a:t>10/17/20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354772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9793111" cy="109586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847654"/>
            <a:ext cx="8601957" cy="40888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DDE4-4072-874D-A870-AD21A3E70141}" type="datetime1">
              <a:rPr lang="en-US" smtClean="0"/>
              <a:t>10/17/20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461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8663-DE96-BA49-9BDD-E57EB5C3E290}" type="datetime1">
              <a:rPr lang="en-US" smtClean="0"/>
              <a:t>10/17/20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478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412-B7E3-2545-B3F2-412FA0C3CB42}" type="datetime1">
              <a:rPr lang="en-US" smtClean="0"/>
              <a:t>10/17/20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997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6636C8-80E9-734F-8C29-C87C82526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3D057E-1120-6341-B4A9-6901E5DEB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19A8F-3563-F148-9551-B9AED16A3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15202-2E4F-6442-9E45-923444CBC151}" type="slidenum">
              <a:rPr lang="zh-TW" altLang="en-US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60277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C0EE8A6-03F3-BB40-94A4-88505F69CE9B}" type="datetime1">
              <a:rPr lang="en-US" smtClean="0"/>
              <a:t>10/17/20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38072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第六課  掃羅與大衛的交接（撒上</a:t>
            </a:r>
            <a:r>
              <a:rPr lang="en-US" altLang="zh-TW" sz="3600" dirty="0"/>
              <a:t>15-17</a:t>
            </a:r>
            <a:r>
              <a:rPr lang="zh-TW" altLang="en-US" sz="3600" dirty="0"/>
              <a:t>章）</a:t>
            </a:r>
            <a:endParaRPr lang="en-US" sz="3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B5BEFB1-42B7-054E-BE17-46E7B7A6A527}"/>
              </a:ext>
            </a:extLst>
          </p:cNvPr>
          <p:cNvGraphicFramePr/>
          <p:nvPr/>
        </p:nvGraphicFramePr>
        <p:xfrm>
          <a:off x="3043002" y="1963711"/>
          <a:ext cx="7116997" cy="4174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9714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第六課  掃羅與大衛的交接（撒上</a:t>
            </a:r>
            <a:r>
              <a:rPr lang="en-US" altLang="zh-TW" sz="3600" dirty="0"/>
              <a:t>15-17</a:t>
            </a:r>
            <a:r>
              <a:rPr lang="zh-TW" altLang="en-US" sz="3600" dirty="0"/>
              <a:t>章）</a:t>
            </a:r>
            <a:endParaRPr lang="en-US" sz="3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9C9FFC-BF3E-AE47-8F00-AD44B8646AEB}"/>
              </a:ext>
            </a:extLst>
          </p:cNvPr>
          <p:cNvSpPr txBox="1">
            <a:spLocks/>
          </p:cNvSpPr>
          <p:nvPr/>
        </p:nvSpPr>
        <p:spPr>
          <a:xfrm>
            <a:off x="1371599" y="1888435"/>
            <a:ext cx="9960015" cy="4564951"/>
          </a:xfrm>
          <a:prstGeom prst="rect">
            <a:avLst/>
          </a:prstGeom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重點與應用</a:t>
            </a: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忠心的服事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大衛在平常事上忠心的服事，預備他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對神建立信心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對敵人爭戰的勇氣（對非利士人像獅子和熊）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對百姓的愛護（像牧羊人愛護羊群）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大衛在草場上經歷了神的塑造，神才把他放在戰場上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神在隱藏之處塑造我們，然後才把我們放在別人看得到的地方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我們在公開的服事，不會超過私下與神的關係（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who we are determines what we do)</a:t>
            </a:r>
          </a:p>
          <a:p>
            <a:pPr marL="987552" marR="0" lvl="2" indent="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約瑟（為奴，監牢），摩西（牧羊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40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年）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530352" marR="0" lvl="1" indent="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我們要在本地傳福音，從周圍的人開始，才去遠處傳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530352" marR="0" lvl="1" indent="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如果你覺得你是英雄無用武之地，就從身邊的事情做起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9396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第六課  掃羅與大衛的交接（撒上</a:t>
            </a:r>
            <a:r>
              <a:rPr lang="en-US" altLang="zh-TW" sz="3600" dirty="0"/>
              <a:t>15-17</a:t>
            </a:r>
            <a:r>
              <a:rPr lang="zh-TW" altLang="en-US" sz="3600" dirty="0"/>
              <a:t>章）</a:t>
            </a:r>
            <a:endParaRPr lang="en-US" sz="3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9C9FFC-BF3E-AE47-8F00-AD44B8646AEB}"/>
              </a:ext>
            </a:extLst>
          </p:cNvPr>
          <p:cNvSpPr txBox="1">
            <a:spLocks/>
          </p:cNvSpPr>
          <p:nvPr/>
        </p:nvSpPr>
        <p:spPr>
          <a:xfrm>
            <a:off x="1371599" y="1888435"/>
            <a:ext cx="9960015" cy="4564951"/>
          </a:xfrm>
          <a:prstGeom prst="rect">
            <a:avLst/>
          </a:prstGeom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重點與應用</a:t>
            </a: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關切神的榮耀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大衛走出他平時生活的圈子，不顧兄長的藐視和他人的歡迎，自願迎戰哥利亞，不是為了掃羅的賞賜（大財，女婿，免稅），而是為了神的榮耀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在沒有人願意站出來抵擋敵人的時候，大衛願意站在破口，洗清以色列的恥辱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530352" marR="0" lvl="1" indent="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我們今天最關切的是什麼？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我們的財產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			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神的子民（關心信徒的成長，為肢體代禱）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我們的身份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		or	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神的榮耀（關注社會的轉變，維護神的名）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我們的地位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			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神的國度（關切未得之民，傳揚神的名）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2" indent="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站在破口上，為神爭戰</a:t>
            </a:r>
            <a:r>
              <a:rPr kumimoji="0" lang="en-US" altLang="zh-TW" sz="1800" b="0" i="0" u="sng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;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93FDC6-B3CA-7745-B4B6-ED4BF5AA5608}"/>
              </a:ext>
            </a:extLst>
          </p:cNvPr>
          <p:cNvSpPr txBox="1"/>
          <p:nvPr/>
        </p:nvSpPr>
        <p:spPr>
          <a:xfrm>
            <a:off x="5040358" y="5686197"/>
            <a:ext cx="6291256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有時候對傳福音我們有畏懼，就像面對哥利亞一樣，但只有關切神的榮耀，相信神的大能能給我們足夠的信心和勇氣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0577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第六課  掃羅與大衛的交接（撒上</a:t>
            </a:r>
            <a:r>
              <a:rPr lang="en-US" altLang="zh-TW" sz="3600" dirty="0"/>
              <a:t>15-17</a:t>
            </a:r>
            <a:r>
              <a:rPr lang="zh-TW" altLang="en-US" sz="3600" dirty="0"/>
              <a:t>章）</a:t>
            </a:r>
            <a:endParaRPr lang="en-US" sz="3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9C9FFC-BF3E-AE47-8F00-AD44B8646AEB}"/>
              </a:ext>
            </a:extLst>
          </p:cNvPr>
          <p:cNvSpPr txBox="1">
            <a:spLocks/>
          </p:cNvSpPr>
          <p:nvPr/>
        </p:nvSpPr>
        <p:spPr>
          <a:xfrm>
            <a:off x="1371599" y="1888435"/>
            <a:ext cx="9960015" cy="4564951"/>
          </a:xfrm>
          <a:prstGeom prst="rect">
            <a:avLst/>
          </a:prstGeom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禱告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求神接著掃羅的衰敗和大衛的興起給我們很好的提醒，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讓我們明白神的心意，追隨神的心意，成為祂合用的器皿</a:t>
            </a:r>
            <a:endParaRPr kumimoji="0" lang="en-US" altLang="zh-TW" sz="2000" b="0" i="0" u="sng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637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第六課  掃羅與大衛的交接（撒上</a:t>
            </a:r>
            <a:r>
              <a:rPr lang="en-US" altLang="zh-TW" sz="3600" dirty="0"/>
              <a:t>15-17</a:t>
            </a:r>
            <a:r>
              <a:rPr lang="zh-TW" altLang="en-US" sz="3600" dirty="0"/>
              <a:t>章）</a:t>
            </a:r>
            <a:endParaRPr lang="en-US" sz="3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9C9FFC-BF3E-AE47-8F00-AD44B8646AEB}"/>
              </a:ext>
            </a:extLst>
          </p:cNvPr>
          <p:cNvSpPr txBox="1">
            <a:spLocks/>
          </p:cNvSpPr>
          <p:nvPr/>
        </p:nvSpPr>
        <p:spPr>
          <a:xfrm>
            <a:off x="1371599" y="1888435"/>
            <a:ext cx="9960015" cy="4564951"/>
          </a:xfrm>
          <a:prstGeom prst="rect">
            <a:avLst/>
          </a:prstGeom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小組討論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AutoNum type="arabicPeriod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你今天學習這課最大的收獲是什麼？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AutoNum type="arabicPeriod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你最難順服神的是在哪方面？請分享你順服的難處，請大家代禱。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AutoNum type="arabicPeriod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你覺得你對神的名關切嗎？你希望在哪方面更多地傳言神的名。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5976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第六課  掃羅與大衛的交接（撒上</a:t>
            </a:r>
            <a:r>
              <a:rPr lang="en-US" altLang="zh-TW" sz="3600" dirty="0"/>
              <a:t>15-17</a:t>
            </a:r>
            <a:r>
              <a:rPr lang="zh-TW" altLang="en-US" sz="3600" dirty="0"/>
              <a:t>章）</a:t>
            </a:r>
            <a:endParaRPr lang="en-US" sz="3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9C9FFC-BF3E-AE47-8F00-AD44B8646AEB}"/>
              </a:ext>
            </a:extLst>
          </p:cNvPr>
          <p:cNvSpPr txBox="1">
            <a:spLocks/>
          </p:cNvSpPr>
          <p:nvPr/>
        </p:nvSpPr>
        <p:spPr>
          <a:xfrm>
            <a:off x="1371599" y="2171700"/>
            <a:ext cx="9960015" cy="4281686"/>
          </a:xfrm>
          <a:prstGeom prst="rect">
            <a:avLst/>
          </a:prstGeom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 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掃羅的不順服帶來從王位上被黜（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15:1-15:35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873252" marR="0" lvl="1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耶和華差遣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掃羅去滅絕亞瑪力人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擊打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/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滅盡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/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盡行殺死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二十一萬人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873252" marR="0" lvl="1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掃羅擊打亞瑪力人卻留下上好的牛羊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憐惜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...</a:t>
            </a:r>
          </a:p>
          <a:p>
            <a:pPr marL="873252" marR="0" lvl="1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耶和華後悔立掃羅為王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並非耶和華改變，而是掃羅改變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873252" marR="0" lvl="1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撒母耳到掃羅那裡質問他的所作所為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掃羅步步為營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873252" marR="0" lvl="1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亞甲被處死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873252" marR="0" lvl="1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endParaRPr kumimoji="0" lang="en-US" altLang="zh-TW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altLang="zh-TW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altLang="zh-TW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因為自己的私心而沒有順服撒母耳要他殺盡亞瑪力人與牲畜的命令，導致耶和華棄絕他作王（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15:1-35</a:t>
            </a:r>
            <a:r>
              <a:rPr kumimoji="0" lang="zh-TW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-457200" algn="l" defTabSz="914400" rtl="0" eaLnBrk="1" fontAlgn="auto" latinLnBrk="0" hangingPunct="1">
              <a:lnSpc>
                <a:spcPct val="11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8340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第六課  掃羅與大衛的交接（撒上</a:t>
            </a:r>
            <a:r>
              <a:rPr lang="en-US" altLang="zh-TW" sz="3600" dirty="0"/>
              <a:t>15-17</a:t>
            </a:r>
            <a:r>
              <a:rPr lang="zh-TW" altLang="en-US" sz="3600" dirty="0"/>
              <a:t>章）</a:t>
            </a:r>
            <a:endParaRPr lang="en-US" sz="3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9C9FFC-BF3E-AE47-8F00-AD44B8646AEB}"/>
              </a:ext>
            </a:extLst>
          </p:cNvPr>
          <p:cNvSpPr txBox="1">
            <a:spLocks/>
          </p:cNvSpPr>
          <p:nvPr/>
        </p:nvSpPr>
        <p:spPr>
          <a:xfrm>
            <a:off x="1371599" y="2171700"/>
            <a:ext cx="9960015" cy="4281686"/>
          </a:xfrm>
          <a:prstGeom prst="rect">
            <a:avLst/>
          </a:prstGeom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lphaUcPeriod" startAt="2"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 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撒母耳膏大衛；大衛服侍掃羅（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6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:1-1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6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: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23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873252" marR="0" lvl="1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耶和華差遣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撒母耳去膏大衛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用獻祭的方式，不會被掃羅猜疑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耶和華親自指引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873252" marR="0" lvl="1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撒母耳與大衛的父兄見面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撒母耳看上以利押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七個兒子都不是神的揀選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873252" marR="0" lvl="1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撒母耳膏了大衛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在諸兄中膏了他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耶和華的靈大大感動大衛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873252" marR="0" lvl="1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掃羅有惡魔來擾亂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873252" marR="0" lvl="1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大衛服侍掃羅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873252" marR="0" lvl="1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UcPeriod" startAt="2"/>
              <a:tabLst/>
              <a:defRPr/>
            </a:pPr>
            <a:endParaRPr kumimoji="0" lang="en-US" altLang="zh-TW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altLang="zh-TW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altLang="zh-TW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-457200" algn="l" defTabSz="914400" rtl="0" eaLnBrk="1" fontAlgn="auto" latinLnBrk="0" hangingPunct="1">
              <a:lnSpc>
                <a:spcPct val="11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9083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第六課  掃羅與大衛的交接（撒上</a:t>
            </a:r>
            <a:r>
              <a:rPr lang="en-US" altLang="zh-TW" sz="3600" dirty="0"/>
              <a:t>15-17</a:t>
            </a:r>
            <a:r>
              <a:rPr lang="zh-TW" altLang="en-US" sz="3600" dirty="0"/>
              <a:t>章）</a:t>
            </a:r>
            <a:endParaRPr lang="en-US" sz="3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9C9FFC-BF3E-AE47-8F00-AD44B8646AEB}"/>
              </a:ext>
            </a:extLst>
          </p:cNvPr>
          <p:cNvSpPr txBox="1">
            <a:spLocks/>
          </p:cNvSpPr>
          <p:nvPr/>
        </p:nvSpPr>
        <p:spPr>
          <a:xfrm>
            <a:off x="1371599" y="2171700"/>
            <a:ext cx="9960015" cy="4281686"/>
          </a:xfrm>
          <a:prstGeom prst="rect">
            <a:avLst/>
          </a:prstGeom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lphaUcPeriod" startAt="3"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 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大衛與歌利亞（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7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:1-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17:58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873252" marR="0" lvl="1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與非利士人爭戰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；歌利亞來罵陣 （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v1-11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873252" marR="0" lvl="1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大衛給哥哥們送食物（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v12-24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873252" marR="0" lvl="1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大衛為了神的名主動請戰（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v25-37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長兄以利押向大衛發怒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掃羅看輕大衛的年紀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大衛表述自己的決心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873252" marR="0" lvl="1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大衛走上戰場（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v38-47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有所準備（不用慣用的裝備，用自己合適的武器）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靠著耶和華的名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873252" marR="0" lvl="1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大衛擊倒哥利亞，以色列人得勝（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v48-58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altLang="zh-TW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altLang="zh-TW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-457200" algn="l" defTabSz="914400" rtl="0" eaLnBrk="1" fontAlgn="auto" latinLnBrk="0" hangingPunct="1">
              <a:lnSpc>
                <a:spcPct val="11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8652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第六課  掃羅與大衛的交接（撒上</a:t>
            </a:r>
            <a:r>
              <a:rPr lang="en-US" altLang="zh-TW" sz="3600" dirty="0"/>
              <a:t>15-17</a:t>
            </a:r>
            <a:r>
              <a:rPr lang="zh-TW" altLang="en-US" sz="3600" dirty="0"/>
              <a:t>章）</a:t>
            </a:r>
            <a:endParaRPr lang="en-US" sz="3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pic>
        <p:nvPicPr>
          <p:cNvPr id="16386" name="Picture 2">
            <a:extLst>
              <a:ext uri="{FF2B5EF4-FFF2-40B4-BE49-F238E27FC236}">
                <a16:creationId xmlns:a16="http://schemas.microsoft.com/office/drawing/2014/main" id="{3DBF8420-5665-B54D-BD02-9BEC888B6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599" y="1451807"/>
            <a:ext cx="6819935" cy="541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7FA7EB9-2F53-3A43-8240-CF6F6623EF37}"/>
              </a:ext>
            </a:extLst>
          </p:cNvPr>
          <p:cNvSpPr txBox="1"/>
          <p:nvPr/>
        </p:nvSpPr>
        <p:spPr>
          <a:xfrm>
            <a:off x="8438322" y="1520687"/>
            <a:ext cx="361784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1. </a:t>
            </a: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撒上 </a:t>
            </a: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15:1-9 </a:t>
            </a: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掃羅領廿一萬人攻打亞瑪力人的京城 </a:t>
            </a: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(1027BC?) ﹐</a:t>
            </a: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殺盡了亞瑪力人。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2. </a:t>
            </a: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撒上 </a:t>
            </a: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15:10-31 </a:t>
            </a: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掃羅擄掠了亞瑪力人的牛羊和美物，經過迦密，在迦密立紀念碑，再回到吉甲，撒母耳也到吉甲，責備掃羅違背了耶和華的命令，耶和華厭棄他作王。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*撒上</a:t>
            </a: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16:1-13 </a:t>
            </a: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撒母耳到伯利恆膏大衛作以色列王 </a:t>
            </a: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( </a:t>
            </a: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大衛約</a:t>
            </a: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15 </a:t>
            </a: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歲，</a:t>
            </a: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1025BC?)</a:t>
            </a: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3. </a:t>
            </a: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撒上 </a:t>
            </a: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17:1-51 </a:t>
            </a: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非利士的巨人歌利亞對以色列人索戰，無人能敵。大衛奉父命往戰場探望兄長時，就擊殺了歌利亞。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4. </a:t>
            </a: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撒上 </a:t>
            </a: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17:51-53 </a:t>
            </a: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歌利亞被殺，以色列乘勝追殺非利士人直到以革倫和迦特。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7448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第六課  掃羅與大衛的交接（撒上</a:t>
            </a:r>
            <a:r>
              <a:rPr lang="en-US" altLang="zh-TW" sz="3600" dirty="0"/>
              <a:t>15-17</a:t>
            </a:r>
            <a:r>
              <a:rPr lang="zh-TW" altLang="en-US" sz="3600" dirty="0"/>
              <a:t>章）</a:t>
            </a:r>
            <a:endParaRPr lang="en-US" sz="3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9C9FFC-BF3E-AE47-8F00-AD44B8646AEB}"/>
              </a:ext>
            </a:extLst>
          </p:cNvPr>
          <p:cNvSpPr txBox="1">
            <a:spLocks/>
          </p:cNvSpPr>
          <p:nvPr/>
        </p:nvSpPr>
        <p:spPr>
          <a:xfrm>
            <a:off x="1371599" y="2171700"/>
            <a:ext cx="9960015" cy="4281686"/>
          </a:xfrm>
          <a:prstGeom prst="rect">
            <a:avLst/>
          </a:prstGeom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觀察與分析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掃羅如何自以爲義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主動請功 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--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耶和華的命令我已遵守了（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15:13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撇清責任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--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這是“百姓”從亞瑪力人那裡帶來的。（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15:15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似是而非 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--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我實在聽從了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.... 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百姓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.....(15:20-21)</a:t>
            </a: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情有可原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--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我因懼怕百姓，聽從他們的話（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15:24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顧惜臉面 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–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求你在我百姓的長老和以色列人面前抬舉我 （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15:30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掃羅不聽從耶和華的命令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，貪戀財物，企圖用各種藉口掩蓋自己的動機和內心；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530352" marR="0" lvl="1" indent="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被撒母耳步步揭露後，希望推託責任，用敬拜耶和華為理由求撒母耳赦免他的罪。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掃羅不是“悔改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repent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”，他只是“後悔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regret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”和 “悔恨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remorse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”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530352" marR="0" lvl="1" indent="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悔改會帶來改變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，但掃羅只是後悔所做的給他帶來的後果，並不了解他的所作所為如何傷了神的心，也不預備有任何真心的改變。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altLang="zh-TW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altLang="zh-TW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-457200" algn="l" defTabSz="914400" rtl="0" eaLnBrk="1" fontAlgn="auto" latinLnBrk="0" hangingPunct="1">
              <a:lnSpc>
                <a:spcPct val="11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6622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第六課  掃羅與大衛的交接（撒上</a:t>
            </a:r>
            <a:r>
              <a:rPr lang="en-US" altLang="zh-TW" sz="3600" dirty="0"/>
              <a:t>15-17</a:t>
            </a:r>
            <a:r>
              <a:rPr lang="zh-TW" altLang="en-US" sz="3600" dirty="0"/>
              <a:t>章）</a:t>
            </a:r>
            <a:endParaRPr lang="en-US" sz="3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9C9FFC-BF3E-AE47-8F00-AD44B8646AEB}"/>
              </a:ext>
            </a:extLst>
          </p:cNvPr>
          <p:cNvSpPr txBox="1">
            <a:spLocks/>
          </p:cNvSpPr>
          <p:nvPr/>
        </p:nvSpPr>
        <p:spPr>
          <a:xfrm>
            <a:off x="1371599" y="2171700"/>
            <a:ext cx="9960015" cy="4281686"/>
          </a:xfrm>
          <a:prstGeom prst="rect">
            <a:avLst/>
          </a:prstGeom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觀察與分析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耶和華所看重的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對於邪惡從不手軟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亞瑪力人在出埃及時對以色列人的所作所為 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–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出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17:8-16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；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他們不敬畏神，神要將亞瑪力的名號從天下塗抹了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--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申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25:17-19</a:t>
            </a: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喜悅聽命勝於獻祭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（不順服的獻祭）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獻祭的宗旨是敬拜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不能順服的獻祭不是真正的敬拜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看人不像人看人，人是看外貌，耶和華是看內心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人對相貌，財富，職位都重視，因此我們也下意識用敬虔的外表來得到人和神的肯定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耶和華挑選合用的人，只看他的內心是否向著神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我們了解神的好惡，才能做真正按照神的心意行事</a:t>
            </a:r>
            <a:endParaRPr kumimoji="0" lang="en-US" altLang="zh-TW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-457200" algn="l" defTabSz="914400" rtl="0" eaLnBrk="1" fontAlgn="auto" latinLnBrk="0" hangingPunct="1">
              <a:lnSpc>
                <a:spcPct val="11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4799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第六課  掃羅與大衛的交接（撒上</a:t>
            </a:r>
            <a:r>
              <a:rPr lang="en-US" altLang="zh-TW" sz="3600" dirty="0"/>
              <a:t>15-17</a:t>
            </a:r>
            <a:r>
              <a:rPr lang="zh-TW" altLang="en-US" sz="3600" dirty="0"/>
              <a:t>章）</a:t>
            </a:r>
            <a:endParaRPr lang="en-US" sz="3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9C9FFC-BF3E-AE47-8F00-AD44B8646AEB}"/>
              </a:ext>
            </a:extLst>
          </p:cNvPr>
          <p:cNvSpPr txBox="1">
            <a:spLocks/>
          </p:cNvSpPr>
          <p:nvPr/>
        </p:nvSpPr>
        <p:spPr>
          <a:xfrm>
            <a:off x="1371599" y="1888435"/>
            <a:ext cx="9960015" cy="4564951"/>
          </a:xfrm>
          <a:prstGeom prst="rect">
            <a:avLst/>
          </a:prstGeom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觀察與分析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耶和華如何預備大衛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不被重視，謙卑服事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被父兄忽略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做辛苦的牧羊人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順從掌權，為王彈琴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認識耶和華，高舉主名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未受割禮的非利士人向永生神的軍隊罵陣 （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17:36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使普天下的人都知道以色列中有神（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17:46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倚靠耶和華，無懼危險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耶和華救我脫離獅子和熊的爪（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17:37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靠著萬軍之耶和華的名（</a:t>
            </a:r>
            <a:r>
              <a: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17:45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-457200" algn="l" defTabSz="914400" rtl="0" eaLnBrk="1" fontAlgn="auto" latinLnBrk="0" hangingPunct="1">
              <a:lnSpc>
                <a:spcPct val="11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大衛的得勝不是那天才發生的，而是那天才顯現的</a:t>
            </a:r>
          </a:p>
        </p:txBody>
      </p:sp>
    </p:spTree>
    <p:extLst>
      <p:ext uri="{BB962C8B-B14F-4D97-AF65-F5344CB8AC3E}">
        <p14:creationId xmlns:p14="http://schemas.microsoft.com/office/powerpoint/2010/main" val="34166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第六課  掃羅與大衛的交接（撒上</a:t>
            </a:r>
            <a:r>
              <a:rPr lang="en-US" altLang="zh-TW" sz="3600" dirty="0"/>
              <a:t>15-17</a:t>
            </a:r>
            <a:r>
              <a:rPr lang="zh-TW" altLang="en-US" sz="3600" dirty="0"/>
              <a:t>章）</a:t>
            </a:r>
            <a:endParaRPr lang="en-US" sz="3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9C9FFC-BF3E-AE47-8F00-AD44B8646AEB}"/>
              </a:ext>
            </a:extLst>
          </p:cNvPr>
          <p:cNvSpPr txBox="1">
            <a:spLocks/>
          </p:cNvSpPr>
          <p:nvPr/>
        </p:nvSpPr>
        <p:spPr>
          <a:xfrm>
            <a:off x="1371599" y="1888435"/>
            <a:ext cx="9960015" cy="4564951"/>
          </a:xfrm>
          <a:prstGeom prst="rect">
            <a:avLst/>
          </a:prstGeom>
          <a:ln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重點與應用</a:t>
            </a: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真正的敬拜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掃羅被斥責是他對耶和華的心不正，他已經習慣自己為王了，忘記了真正的王是耶和華</a:t>
            </a:r>
            <a:endParaRPr kumimoji="0" lang="en-US" altLang="zh-TW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掃羅之前因為百姓的壓力獻祭 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–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違反神的命令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掃羅現在為什麼再次違反神的命令呢？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828800" marR="0" lvl="3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以為大部分順從，就可以了，無須百分百的服從（合理化）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828800" marR="0" lvl="3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認為把上好的牛羊留下來獻與耶和華，是取悅耶和華的事情（合理化）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828800" marR="0" lvl="3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同時也是貪戀這些上好的牛羊，反映出對神的供應沒有信心（掩蓋私心）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828800" marR="0" lvl="3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自認為做了王一陣子，可以自作主張（掩蓋私心）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2" indent="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我們順服的對象就是真正在我們生命中做王的；掃羅要自己做主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沒有順服的敬拜不是真正的敬拜  （我們一邊來敬拜，一邊不能原諒別人）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“基督的門徒”的特徵是“愛”與“順服”</a:t>
            </a: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579492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1724</Words>
  <Application>Microsoft Macintosh PowerPoint</Application>
  <PresentationFormat>Widescreen</PresentationFormat>
  <Paragraphs>163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LiSong Pro Light</vt:lpstr>
      <vt:lpstr>Arial</vt:lpstr>
      <vt:lpstr>Franklin Gothic Book</vt:lpstr>
      <vt:lpstr>Wingdings</vt:lpstr>
      <vt:lpstr>Crop</vt:lpstr>
      <vt:lpstr>第六課  掃羅與大衛的交接（撒上15-17章）</vt:lpstr>
      <vt:lpstr>第六課  掃羅與大衛的交接（撒上15-17章）</vt:lpstr>
      <vt:lpstr>第六課  掃羅與大衛的交接（撒上15-17章）</vt:lpstr>
      <vt:lpstr>第六課  掃羅與大衛的交接（撒上15-17章）</vt:lpstr>
      <vt:lpstr>第六課  掃羅與大衛的交接（撒上15-17章）</vt:lpstr>
      <vt:lpstr>第六課  掃羅與大衛的交接（撒上15-17章）</vt:lpstr>
      <vt:lpstr>第六課  掃羅與大衛的交接（撒上15-17章）</vt:lpstr>
      <vt:lpstr>第六課  掃羅與大衛的交接（撒上15-17章）</vt:lpstr>
      <vt:lpstr>第六課  掃羅與大衛的交接（撒上15-17章）</vt:lpstr>
      <vt:lpstr>第六課  掃羅與大衛的交接（撒上15-17章）</vt:lpstr>
      <vt:lpstr>第六課  掃羅與大衛的交接（撒上15-17章）</vt:lpstr>
      <vt:lpstr>第六課  掃羅與大衛的交接（撒上15-17章）</vt:lpstr>
      <vt:lpstr>第六課  掃羅與大衛的交接（撒上15-17章）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第六課  掃羅與大衛的交接（撒上15-17章）</dc:title>
  <dc:creator>Sandy Mau</dc:creator>
  <cp:lastModifiedBy>Sandy Mau</cp:lastModifiedBy>
  <cp:revision>1</cp:revision>
  <dcterms:created xsi:type="dcterms:W3CDTF">2020-10-20T05:48:17Z</dcterms:created>
  <dcterms:modified xsi:type="dcterms:W3CDTF">2020-10-20T05:48:44Z</dcterms:modified>
</cp:coreProperties>
</file>