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110" r:id="rId2"/>
    <p:sldId id="1111" r:id="rId3"/>
    <p:sldId id="1112" r:id="rId4"/>
    <p:sldId id="1113" r:id="rId5"/>
    <p:sldId id="1114" r:id="rId6"/>
    <p:sldId id="1093" r:id="rId7"/>
    <p:sldId id="1099" r:id="rId8"/>
    <p:sldId id="1103" r:id="rId9"/>
    <p:sldId id="1095" r:id="rId10"/>
    <p:sldId id="1094" r:id="rId11"/>
    <p:sldId id="1096" r:id="rId12"/>
    <p:sldId id="1098" r:id="rId13"/>
    <p:sldId id="1101" r:id="rId14"/>
    <p:sldId id="1097" r:id="rId15"/>
    <p:sldId id="1102" r:id="rId16"/>
    <p:sldId id="1108" r:id="rId17"/>
    <p:sldId id="110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55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957567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70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5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99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58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E346A8-C29F-4640-8F3C-3CDE04CC0D3F}"/>
              </a:ext>
            </a:extLst>
          </p:cNvPr>
          <p:cNvSpPr txBox="1"/>
          <p:nvPr/>
        </p:nvSpPr>
        <p:spPr>
          <a:xfrm>
            <a:off x="804979" y="925975"/>
            <a:ext cx="1058204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撒母耳记下第九章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背景： 大卫做以色列王，建都耶路撒冷。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经文讲解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♦大卫纪念约拿单的盟约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参考撒母耳记上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20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14-15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）：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♦寻找扫罗家人后裔：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2-5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洗巴提供信息：约拿单有一个儿子，在罗底巴亚，米利儿子玛吉家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大卫派人去找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♦相认米非波设（参考撒记下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4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4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有提到过）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♦恩待：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6-13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归还：一切田地，家产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款待： 和王同席吃饭，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赐予仆人：洗巴和众子，仆人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（大卫处理米非波设和洗巴之间关系的故事后面会提到）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F0F6C6-6958-3A42-8A8B-37FB2CF90F09}"/>
              </a:ext>
            </a:extLst>
          </p:cNvPr>
          <p:cNvSpPr txBox="1">
            <a:spLocks/>
          </p:cNvSpPr>
          <p:nvPr/>
        </p:nvSpPr>
        <p:spPr>
          <a:xfrm>
            <a:off x="898752" y="212036"/>
            <a:ext cx="10224656" cy="7139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第十二課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大衛王犯罪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（撒下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9-12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CE4C2C-6DEA-034E-A495-349489F0D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7968" y="685799"/>
            <a:ext cx="4154032" cy="612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4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462305" cy="4324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lang="en-US" altLang="zh-TW" dirty="0"/>
          </a:p>
          <a:p>
            <a:r>
              <a:rPr kumimoji="1" lang="zh-TW" altLang="en-US" dirty="0"/>
              <a:t>大衛對付烏利亞的陰謀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UcPeriod"/>
            </a:pPr>
            <a:r>
              <a:rPr lang="en-US" dirty="0"/>
              <a:t>召烏利亞回來</a:t>
            </a:r>
            <a:r>
              <a:rPr lang="zh-TW" altLang="en-US" dirty="0"/>
              <a:t>，希望他自然而然地回家</a:t>
            </a:r>
            <a:endParaRPr lang="en-US" altLang="zh-TW" dirty="0"/>
          </a:p>
          <a:p>
            <a:pPr lvl="2">
              <a:buFont typeface="Wingdings" pitchFamily="2" charset="2"/>
              <a:buChar char="Ø"/>
            </a:pPr>
            <a:r>
              <a:rPr lang="zh-TW" altLang="en-US" dirty="0"/>
              <a:t>烏利亞不回家，睡在宮門外</a:t>
            </a:r>
            <a:endParaRPr lang="en-US" altLang="zh-TW" dirty="0"/>
          </a:p>
          <a:p>
            <a:pPr marL="987552" lvl="1" indent="-457200">
              <a:buFont typeface="+mj-lt"/>
              <a:buAutoNum type="alphaUcPeriod"/>
            </a:pPr>
            <a:r>
              <a:rPr lang="en-US" dirty="0"/>
              <a:t>第二天特別強調要烏利亞回家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烏利亞起誓不能自己獨自享樂</a:t>
            </a:r>
            <a:r>
              <a:rPr lang="zh-TW" altLang="en-US" dirty="0"/>
              <a:t>（</a:t>
            </a:r>
            <a:r>
              <a:rPr lang="en-US" dirty="0"/>
              <a:t>約櫃和將領都宿在帳篷和郊外</a:t>
            </a:r>
            <a:r>
              <a:rPr lang="zh-TW" altLang="en-US" dirty="0"/>
              <a:t>）</a:t>
            </a:r>
            <a:r>
              <a:rPr lang="en-US" altLang="zh-TW" dirty="0"/>
              <a:t>--</a:t>
            </a:r>
            <a:r>
              <a:rPr lang="zh-TW" altLang="en-US" dirty="0"/>
              <a:t> 對比大衛</a:t>
            </a:r>
            <a:endParaRPr lang="en-US" dirty="0"/>
          </a:p>
          <a:p>
            <a:pPr marL="987552" lvl="1" indent="-457200">
              <a:buFont typeface="+mj-lt"/>
              <a:buAutoNum type="alphaUcPeriod"/>
            </a:pPr>
            <a:r>
              <a:rPr lang="en-US" dirty="0"/>
              <a:t>用酒精讓烏利亞放鬆</a:t>
            </a:r>
            <a:r>
              <a:rPr lang="zh-TW" altLang="en-US" dirty="0"/>
              <a:t>，而放棄原則</a:t>
            </a:r>
            <a:endParaRPr lang="en-US" altLang="zh-TW" dirty="0"/>
          </a:p>
          <a:p>
            <a:pPr lvl="2">
              <a:buFont typeface="Wingdings" pitchFamily="2" charset="2"/>
              <a:buChar char="Ø"/>
            </a:pPr>
            <a:r>
              <a:rPr lang="zh-TW" altLang="en-US" dirty="0"/>
              <a:t>烏利亞聽令喝酒，卻不放鬆 </a:t>
            </a:r>
            <a:r>
              <a:rPr lang="en-US" altLang="zh-TW" dirty="0"/>
              <a:t>–</a:t>
            </a:r>
            <a:r>
              <a:rPr lang="zh-TW" altLang="en-US" dirty="0"/>
              <a:t> 對比大衛</a:t>
            </a:r>
            <a:endParaRPr lang="en-US" altLang="zh-TW" dirty="0"/>
          </a:p>
          <a:p>
            <a:pPr marL="987552" lvl="1" indent="-457200">
              <a:buFont typeface="+mj-lt"/>
              <a:buAutoNum type="alphaUcPeriod"/>
            </a:pPr>
            <a:r>
              <a:rPr lang="en-US" dirty="0"/>
              <a:t>最後殺人以掩蓋罪行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烏利亞可能對事情有所覺察</a:t>
            </a:r>
            <a:r>
              <a:rPr lang="zh-TW" altLang="en-US" dirty="0"/>
              <a:t>，卻仍舊效忠大衛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8DD383-F353-E143-B2DF-7FFCFF3CF5A2}"/>
              </a:ext>
            </a:extLst>
          </p:cNvPr>
          <p:cNvSpPr/>
          <p:nvPr/>
        </p:nvSpPr>
        <p:spPr>
          <a:xfrm>
            <a:off x="6733014" y="5530056"/>
            <a:ext cx="48013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4EB3CF"/>
                </a:solidFill>
                <a:effectLst>
                  <a:outerShdw blurRad="12700" dist="38100" dir="2700000" algn="tl" rotWithShape="0">
                    <a:srgbClr val="4EB3CF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大衛失去掌控的挫敗感</a:t>
            </a:r>
            <a:endParaRPr kumimoji="0" lang="en-US" sz="36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4EB3CF"/>
              </a:solidFill>
              <a:effectLst>
                <a:outerShdw blurRad="12700" dist="38100" dir="2700000" algn="tl" rotWithShape="0">
                  <a:srgbClr val="4EB3CF">
                    <a:lumMod val="60000"/>
                    <a:lumOff val="40000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350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605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sz="1800" dirty="0"/>
              <a:t>大衛對外在的敵人的輕視，引起一系列的後果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大衛覺得自己已經打敗天下無敵手，出去打仗已經沒有挑戰性 </a:t>
            </a:r>
            <a:r>
              <a:rPr kumimoji="1" lang="en-US" altLang="zh-TW" sz="1800" dirty="0"/>
              <a:t>–</a:t>
            </a:r>
            <a:r>
              <a:rPr kumimoji="1" lang="zh-TW" altLang="en-US" sz="1800" dirty="0"/>
              <a:t> 高看自己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大衛覺得長期戰爭，可以休息一下了，睡到自然醒 </a:t>
            </a:r>
            <a:r>
              <a:rPr kumimoji="1" lang="en-US" altLang="zh-TW" sz="1800" dirty="0"/>
              <a:t>–</a:t>
            </a:r>
            <a:r>
              <a:rPr kumimoji="1" lang="zh-TW" altLang="en-US" sz="1800" dirty="0"/>
              <a:t> 懈怠</a:t>
            </a:r>
            <a:endParaRPr kumimoji="1" lang="en-US" altLang="zh-TW" sz="1800" dirty="0"/>
          </a:p>
          <a:p>
            <a:pPr lvl="1"/>
            <a:endParaRPr kumimoji="1" lang="en-US" altLang="zh-TW" sz="1800" dirty="0"/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sz="1800" dirty="0"/>
              <a:t>大衛每一步都是有意識的（</a:t>
            </a:r>
            <a:r>
              <a:rPr kumimoji="1" lang="en-US" altLang="zh-TW" sz="1800" dirty="0"/>
              <a:t>intentional</a:t>
            </a:r>
            <a:r>
              <a:rPr kumimoji="1" lang="zh-TW" altLang="en-US" sz="1800" dirty="0"/>
              <a:t>）離神的誡命越來越遠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大衛犯罪一步步發生的很快，沒有記載旁人的勸阻，也沒有神親自出手阻擋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相信大衛在這過程中是有掙扎的，可惜順從肉體而不順從聖靈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很有可能，大衛用“維護神揀選</a:t>
            </a:r>
            <a:r>
              <a:rPr kumimoji="1" lang="en-US" altLang="zh-TW" sz="1800" dirty="0"/>
              <a:t>/</a:t>
            </a:r>
            <a:r>
              <a:rPr kumimoji="1" lang="zh-TW" altLang="en-US" sz="1800" dirty="0"/>
              <a:t>膏抹的君王”為理由一步步越走越遠 </a:t>
            </a:r>
            <a:r>
              <a:rPr kumimoji="1" lang="en-US" altLang="zh-TW" sz="1800" dirty="0"/>
              <a:t>-</a:t>
            </a:r>
          </a:p>
          <a:p>
            <a:pPr lvl="2"/>
            <a:r>
              <a:rPr kumimoji="1" lang="zh-TW" altLang="en-US" sz="1600" dirty="0"/>
              <a:t>我們不能“正義的結果可以忽略邪惡的過程”（</a:t>
            </a:r>
            <a:r>
              <a:rPr kumimoji="1" lang="en-US" altLang="zh-TW" sz="1600" dirty="0"/>
              <a:t>end justify means)</a:t>
            </a:r>
          </a:p>
          <a:p>
            <a:pPr lvl="2"/>
            <a:r>
              <a:rPr kumimoji="1" lang="zh-TW" altLang="en-US" sz="1600" dirty="0"/>
              <a:t>政治上我們常常看到這樣的現象（歷史上的君王），信徒不應該如此</a:t>
            </a:r>
            <a:endParaRPr kumimoji="1" lang="en-US" altLang="zh-TW" sz="1600" dirty="0"/>
          </a:p>
          <a:p>
            <a:pPr marL="987552" lvl="2" indent="0">
              <a:buNone/>
            </a:pPr>
            <a:r>
              <a:rPr kumimoji="1" lang="en-US" altLang="zh-TW" sz="1600" dirty="0"/>
              <a:t>	</a:t>
            </a:r>
          </a:p>
          <a:p>
            <a:pPr marL="530352" lvl="1" indent="0">
              <a:buNone/>
            </a:pPr>
            <a:endParaRPr kumimoji="1" lang="en-US" altLang="zh-TW" sz="1800" dirty="0">
              <a:solidFill>
                <a:schemeClr val="tx1"/>
              </a:solidFill>
            </a:endParaRPr>
          </a:p>
          <a:p>
            <a:pPr lvl="1"/>
            <a:endParaRPr kumimoji="1" lang="en-US" altLang="zh-TW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en-US" altLang="zh-TW" sz="1800" dirty="0">
              <a:solidFill>
                <a:schemeClr val="tx1"/>
              </a:solidFill>
            </a:endParaRPr>
          </a:p>
          <a:p>
            <a:pPr marL="530352" lvl="1" indent="0">
              <a:buNone/>
            </a:pPr>
            <a:endParaRPr lang="en-US" dirty="0"/>
          </a:p>
          <a:p>
            <a:pPr marL="987552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8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605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 startAt="3"/>
            </a:pPr>
            <a:r>
              <a:rPr kumimoji="1" lang="zh-TW" altLang="en-US" sz="1800" dirty="0"/>
              <a:t>就像大衛的得勝不是在打敗歌利亞的戰場上才發生，而是在那天才顯現。同樣，大衛的失敗也不是在姦淫謀殺的犯罪時才發生，而是在那件事上才顯現</a:t>
            </a:r>
            <a:endParaRPr kumimoji="1" lang="en-US" altLang="zh-TW" sz="1800" dirty="0"/>
          </a:p>
          <a:p>
            <a:pPr lvl="1">
              <a:lnSpc>
                <a:spcPct val="100000"/>
              </a:lnSpc>
            </a:pPr>
            <a:r>
              <a:rPr kumimoji="1" lang="zh-TW" altLang="en-US" sz="1800" dirty="0"/>
              <a:t>大衛和所有人一樣，都有罪性，沒有人能完全免於罪的誘惑</a:t>
            </a:r>
            <a:endParaRPr kumimoji="1" lang="en-US" altLang="zh-TW" sz="1800" dirty="0"/>
          </a:p>
          <a:p>
            <a:pPr lvl="1">
              <a:lnSpc>
                <a:spcPct val="100000"/>
              </a:lnSpc>
            </a:pPr>
            <a:r>
              <a:rPr kumimoji="1" lang="zh-TW" altLang="en-US" sz="1800" dirty="0"/>
              <a:t>大衛在君王的位置，更容易受試探，所以神早就警告了</a:t>
            </a:r>
            <a:r>
              <a:rPr kumimoji="1" lang="en-US" altLang="zh-TW" sz="1800" dirty="0"/>
              <a:t>【</a:t>
            </a:r>
            <a:r>
              <a:rPr kumimoji="1" lang="zh-TW" altLang="en-US" sz="1800" dirty="0"/>
              <a:t>申命記</a:t>
            </a:r>
            <a:r>
              <a:rPr kumimoji="1" lang="en-US" altLang="zh-TW" sz="1800" dirty="0"/>
              <a:t>17</a:t>
            </a:r>
            <a:r>
              <a:rPr kumimoji="1" lang="zh-TW" altLang="en-US" sz="1800" dirty="0"/>
              <a:t>章</a:t>
            </a:r>
            <a:r>
              <a:rPr kumimoji="1" lang="en-US" altLang="zh-TW" sz="1800" dirty="0"/>
              <a:t>】</a:t>
            </a:r>
          </a:p>
          <a:p>
            <a:pPr marL="987552" lvl="2" indent="0">
              <a:buNone/>
            </a:pPr>
            <a:r>
              <a:rPr kumimoji="1" lang="en-US" altLang="zh-TW" sz="1600" dirty="0"/>
              <a:t>17 </a:t>
            </a:r>
            <a:r>
              <a:rPr kumimoji="1" lang="zh-TW" altLang="en-US" sz="1600" dirty="0"/>
              <a:t>他 也 不 可 為 自 己 多 立 妃 嬪 ， 恐 怕 他 的 心 偏 邪 ； 也 不 可 為 自 己 多 積 金 銀 。</a:t>
            </a:r>
          </a:p>
          <a:p>
            <a:pPr marL="987552" lvl="2" indent="0">
              <a:buNone/>
            </a:pPr>
            <a:r>
              <a:rPr kumimoji="1" lang="en-US" altLang="zh-TW" sz="1600" dirty="0"/>
              <a:t>18 </a:t>
            </a:r>
            <a:r>
              <a:rPr kumimoji="1" lang="zh-TW" altLang="en-US" sz="1600" dirty="0"/>
              <a:t>他 登 了 國 位 ， 就 要 將 祭 司 利 未 人 面 前 的 這 律 法 書 ， 為 自 己 抄 錄 一 本 ，</a:t>
            </a:r>
          </a:p>
          <a:p>
            <a:pPr marL="987552" lvl="2" indent="0">
              <a:buNone/>
            </a:pPr>
            <a:r>
              <a:rPr kumimoji="1" lang="en-US" altLang="zh-TW" sz="1600" dirty="0"/>
              <a:t>19 </a:t>
            </a:r>
            <a:r>
              <a:rPr kumimoji="1" lang="zh-TW" altLang="en-US" sz="1600" dirty="0"/>
              <a:t>存 在 他 那 裡 ， 要 平 生 誦 讀 ， 好 學 習 敬 畏 耶 和 華 ─ 他 的 神 ， 謹 守 遵 行 這 律 法 書 上 的 一 切 言 語 和 這 些 律 例 ，</a:t>
            </a:r>
          </a:p>
          <a:p>
            <a:pPr marL="987552" lvl="2" indent="0">
              <a:buNone/>
            </a:pPr>
            <a:r>
              <a:rPr kumimoji="1" lang="en-US" altLang="zh-TW" sz="1600" dirty="0"/>
              <a:t>20 </a:t>
            </a:r>
            <a:r>
              <a:rPr kumimoji="1" lang="zh-TW" altLang="en-US" sz="1600" dirty="0"/>
              <a:t>免 得 他 向 弟 兄 心 高 氣 傲 ， 偏 左 偏 右 ， 離 了 這 誡 命 。 這 樣 ， 他 和 他 的 子 孫 便 可 在 以 色 列 中 ， 在 國 位 上 年 長 日 久 。</a:t>
            </a:r>
          </a:p>
          <a:p>
            <a:pPr lvl="1"/>
            <a:r>
              <a:rPr kumimoji="1" lang="zh-TW" altLang="en-US" sz="1800" dirty="0"/>
              <a:t>當掃羅死去以後，大衛其實失去一個讓他堅定倚靠神的動力（我們的對手或難處往往是讓我們成長最快的因素）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驕傲是引發一切罪的導火線；敬畏是擋住邪惡傾倒的大門</a:t>
            </a:r>
            <a:endParaRPr kumimoji="1" lang="en-US" altLang="zh-TW" sz="1800" dirty="0"/>
          </a:p>
          <a:p>
            <a:pPr lvl="2"/>
            <a:r>
              <a:rPr kumimoji="1" lang="en-US" altLang="zh-TW" sz="1600" dirty="0"/>
              <a:t>【</a:t>
            </a:r>
            <a:r>
              <a:rPr kumimoji="1" lang="zh-TW" altLang="en-US" sz="1600" dirty="0"/>
              <a:t>驕傲在敗壞以先；狂心在跌倒之前</a:t>
            </a:r>
            <a:r>
              <a:rPr kumimoji="1" lang="en-US" altLang="zh-TW" sz="1600" dirty="0"/>
              <a:t>】</a:t>
            </a:r>
            <a:r>
              <a:rPr kumimoji="1" lang="zh-TW" altLang="en-US" sz="1600" dirty="0"/>
              <a:t> 箴言</a:t>
            </a:r>
            <a:r>
              <a:rPr kumimoji="1" lang="en-US" altLang="zh-TW" sz="1600" dirty="0"/>
              <a:t>16:18</a:t>
            </a:r>
          </a:p>
          <a:p>
            <a:pPr marL="0" indent="0">
              <a:buNone/>
            </a:pPr>
            <a:endParaRPr kumimoji="1" lang="en-US" altLang="zh-TW" sz="1800" dirty="0"/>
          </a:p>
          <a:p>
            <a:pPr marL="530352" lvl="1" indent="0">
              <a:buNone/>
            </a:pPr>
            <a:endParaRPr lang="en-US" dirty="0"/>
          </a:p>
          <a:p>
            <a:pPr marL="987552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1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605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 startAt="4"/>
            </a:pPr>
            <a:r>
              <a:rPr kumimoji="1" lang="zh-TW" altLang="en-US" sz="1800" dirty="0"/>
              <a:t>大衛雖然犯罪，卻能夠真正「悔改」，掃羅只是認罪，沒有迴轉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認罪，沒有找藉口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禱告，懇請神憐憫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接受，伏服神管教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改變，安慰拔示巴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帶領，回到戰場上</a:t>
            </a:r>
            <a:endParaRPr kumimoji="1" lang="en-US" altLang="zh-TW" sz="1800" dirty="0"/>
          </a:p>
          <a:p>
            <a:pPr marL="530352" lvl="1" indent="0">
              <a:buNone/>
            </a:pPr>
            <a:endParaRPr lang="en-US" dirty="0"/>
          </a:p>
          <a:p>
            <a:pPr marL="987552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8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7614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重點與應用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kumimoji="1" lang="zh-TW" altLang="en-US" dirty="0"/>
              <a:t>罪的殺傷力通常都比我們想像的大，罪的影響力也比我們預料的長久</a:t>
            </a:r>
            <a:endParaRPr kumimoji="1" lang="en-US" altLang="zh-TW" dirty="0"/>
          </a:p>
          <a:p>
            <a:pPr lvl="1">
              <a:lnSpc>
                <a:spcPct val="120000"/>
              </a:lnSpc>
            </a:pPr>
            <a:r>
              <a:rPr kumimoji="1" lang="zh-TW" altLang="en-US" dirty="0"/>
              <a:t>“我肯定不會這麼做！” 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你說過這樣的話嗎？</a:t>
            </a:r>
            <a:endParaRPr kumimoji="1" lang="en-US" altLang="zh-TW" dirty="0"/>
          </a:p>
          <a:p>
            <a:pPr lvl="1">
              <a:lnSpc>
                <a:spcPct val="120000"/>
              </a:lnSpc>
            </a:pPr>
            <a:r>
              <a:rPr kumimoji="1" lang="zh-TW" altLang="en-US" dirty="0"/>
              <a:t>“這是最後一次”</a:t>
            </a:r>
            <a:r>
              <a:rPr kumimoji="1" lang="en-US" altLang="zh-TW" dirty="0"/>
              <a:t>-</a:t>
            </a:r>
            <a:r>
              <a:rPr kumimoji="1" lang="zh-TW" altLang="en-US" dirty="0"/>
              <a:t> 當你這樣想的時候，想想大衛的例子，立刻離開罪的誘惑</a:t>
            </a:r>
            <a:endParaRPr kumimoji="1" lang="en-US" altLang="zh-TW" dirty="0"/>
          </a:p>
          <a:p>
            <a:pPr marL="987552" lvl="2" indent="0">
              <a:lnSpc>
                <a:spcPct val="120000"/>
              </a:lnSpc>
              <a:buNone/>
            </a:pPr>
            <a:r>
              <a:rPr kumimoji="1" lang="en-US" altLang="zh-TW" sz="1700" i="0" dirty="0"/>
              <a:t>『12</a:t>
            </a:r>
            <a:r>
              <a:rPr kumimoji="1" lang="zh-TW" altLang="en-US" sz="1700" i="0" dirty="0"/>
              <a:t>自己以為站得穩的、須要謹慎、免得跌倒。 </a:t>
            </a:r>
            <a:r>
              <a:rPr kumimoji="1" lang="en-US" altLang="zh-TW" sz="1700" i="0" dirty="0"/>
              <a:t>13</a:t>
            </a:r>
            <a:r>
              <a:rPr kumimoji="1" lang="zh-TW" altLang="en-US" sz="1700" i="0" dirty="0"/>
              <a:t>你們所遇見的試探、無非是人所能受的、　神是信實的、必不叫你們受試探過於所能受的．在受試探的時候、總要給你們開一條出路、叫你們能忍受得住。</a:t>
            </a:r>
            <a:r>
              <a:rPr kumimoji="1" lang="en-US" altLang="zh-TW" sz="1700" i="0" dirty="0"/>
              <a:t>』(</a:t>
            </a:r>
            <a:r>
              <a:rPr kumimoji="1" lang="zh-TW" altLang="en-US" sz="1700" i="0" dirty="0"/>
              <a:t>林前</a:t>
            </a:r>
            <a:r>
              <a:rPr kumimoji="1" lang="en-US" altLang="zh-TW" sz="1700" i="0" dirty="0"/>
              <a:t>10:12-13)</a:t>
            </a:r>
          </a:p>
          <a:p>
            <a:pPr lvl="1">
              <a:lnSpc>
                <a:spcPct val="120000"/>
              </a:lnSpc>
            </a:pPr>
            <a:r>
              <a:rPr kumimoji="1" lang="zh-TW" altLang="en-US" sz="1900" dirty="0"/>
              <a:t>父母的罪往往影響到下一代</a:t>
            </a:r>
            <a:endParaRPr kumimoji="1" lang="en-US" altLang="zh-TW" sz="19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kumimoji="1" lang="zh-TW" altLang="en-US" dirty="0"/>
              <a:t>大衛的失敗不是他一個人，是神的家的失敗。</a:t>
            </a:r>
            <a:endParaRPr kumimoji="1" lang="en-US" altLang="zh-TW" dirty="0"/>
          </a:p>
          <a:p>
            <a:pPr lvl="1">
              <a:lnSpc>
                <a:spcPct val="120000"/>
              </a:lnSpc>
            </a:pPr>
            <a:r>
              <a:rPr kumimoji="1" lang="zh-TW" altLang="en-US" dirty="0"/>
              <a:t>我們如果看到有弟兄姐妹跌倒，不要隨便定罪別人，而要想到我是否有盡責為他們禱告，因為撒旦來是要做偷竊，殺害，毀壞的工作，特別要攻擊屬靈的領袖</a:t>
            </a:r>
            <a:endParaRPr kumimoji="1" lang="en-US" altLang="zh-TW" dirty="0"/>
          </a:p>
          <a:p>
            <a:pPr lvl="1">
              <a:lnSpc>
                <a:spcPct val="120000"/>
              </a:lnSpc>
            </a:pPr>
            <a:r>
              <a:rPr kumimoji="1" lang="zh-TW" altLang="en-US" dirty="0"/>
              <a:t>我們的婚姻家庭不是兩個人的事情，是用來彰顯基督與教會的關係的。原比兩個人更重要</a:t>
            </a:r>
            <a:endParaRPr kumimoji="1" lang="en-US" altLang="zh-TW" dirty="0"/>
          </a:p>
          <a:p>
            <a:pPr lvl="1">
              <a:lnSpc>
                <a:spcPct val="120000"/>
              </a:lnSpc>
            </a:pPr>
            <a:endParaRPr kumimoji="1" lang="en-US" altLang="zh-TW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endParaRPr kumimoji="1" lang="en-US" altLang="zh-TW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8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761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重點與應用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 startAt="3"/>
            </a:pPr>
            <a:r>
              <a:rPr kumimoji="1" lang="zh-TW" altLang="en-US" sz="1800" dirty="0"/>
              <a:t>聖經詳細記載了大衛的犯罪過程，不僅要提醒我們任何人都有犯罪的能力，更是讓我們看到沒有任何罪是神想不到的，也沒有任何的罪是神不能赦免的，關鍵在悔改</a:t>
            </a:r>
            <a:endParaRPr kumimoji="1" lang="en-US" altLang="zh-TW" sz="1800" dirty="0"/>
          </a:p>
          <a:p>
            <a:pPr lvl="1">
              <a:lnSpc>
                <a:spcPct val="120000"/>
              </a:lnSpc>
            </a:pPr>
            <a:r>
              <a:rPr kumimoji="1" lang="zh-TW" altLang="en-US" sz="1800" dirty="0"/>
              <a:t>停止犯罪，迴轉，給自己找屬靈夥伴彼此督促</a:t>
            </a:r>
            <a:endParaRPr kumimoji="1" lang="en-US" altLang="zh-TW" sz="1800" dirty="0"/>
          </a:p>
          <a:p>
            <a:pPr lvl="1">
              <a:lnSpc>
                <a:spcPct val="120000"/>
              </a:lnSpc>
            </a:pPr>
            <a:r>
              <a:rPr kumimoji="1" lang="zh-TW" altLang="en-US" sz="1800" dirty="0"/>
              <a:t>深刻反省自己在哪裡跌倒</a:t>
            </a:r>
            <a:endParaRPr kumimoji="1" lang="en-US" altLang="zh-TW" sz="1800" dirty="0"/>
          </a:p>
          <a:p>
            <a:pPr lvl="1">
              <a:lnSpc>
                <a:spcPct val="120000"/>
              </a:lnSpc>
            </a:pPr>
            <a:r>
              <a:rPr kumimoji="1" lang="zh-TW" altLang="en-US" sz="1800" dirty="0"/>
              <a:t>預防跌倒的最好辦法是每天將神的話吃進去，活出來</a:t>
            </a:r>
            <a:r>
              <a:rPr kumimoji="1" lang="en-US" altLang="zh-TW" sz="1800" dirty="0"/>
              <a:t>【</a:t>
            </a:r>
            <a:r>
              <a:rPr kumimoji="1" lang="zh-TW" altLang="en-US" sz="1800" dirty="0"/>
              <a:t>雅各書一章</a:t>
            </a:r>
            <a:r>
              <a:rPr kumimoji="1" lang="en-US" altLang="zh-TW" sz="1800" dirty="0"/>
              <a:t>】</a:t>
            </a:r>
          </a:p>
          <a:p>
            <a:pPr marL="987552" lvl="2" indent="0">
              <a:lnSpc>
                <a:spcPct val="120000"/>
              </a:lnSpc>
              <a:buNone/>
            </a:pPr>
            <a:endParaRPr kumimoji="1" lang="en-US" altLang="zh-TW" dirty="0"/>
          </a:p>
          <a:p>
            <a:pPr marL="987552" lvl="2" indent="0">
              <a:lnSpc>
                <a:spcPct val="120000"/>
              </a:lnSpc>
              <a:buNone/>
            </a:pPr>
            <a:endParaRPr kumimoji="1" lang="en-US" altLang="zh-TW" dirty="0"/>
          </a:p>
          <a:p>
            <a:pPr lvl="1">
              <a:lnSpc>
                <a:spcPct val="120000"/>
              </a:lnSpc>
            </a:pPr>
            <a:endParaRPr kumimoji="1" lang="en-US" altLang="zh-TW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en-US" altLang="zh-TW" sz="1800" dirty="0"/>
              <a:t>4.	</a:t>
            </a:r>
            <a:r>
              <a:rPr kumimoji="1" lang="zh-TW" altLang="en-US" sz="1800" dirty="0"/>
              <a:t>神愛的他必管教</a:t>
            </a:r>
            <a:endParaRPr kumimoji="1" lang="en-US" altLang="zh-TW" sz="1800" dirty="0"/>
          </a:p>
          <a:p>
            <a:pPr marL="530352" lvl="1" indent="0">
              <a:lnSpc>
                <a:spcPct val="120000"/>
              </a:lnSpc>
              <a:buNone/>
            </a:pPr>
            <a:endParaRPr kumimoji="1" lang="en-US" altLang="zh-TW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7CA4A8-2509-F142-AE7D-15F527FFC4DC}"/>
              </a:ext>
            </a:extLst>
          </p:cNvPr>
          <p:cNvSpPr txBox="1"/>
          <p:nvPr/>
        </p:nvSpPr>
        <p:spPr>
          <a:xfrm>
            <a:off x="4890052" y="347870"/>
            <a:ext cx="5496339" cy="1878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8DA835-26D1-DC4D-8D06-EB2DB4D7C8F2}"/>
              </a:ext>
            </a:extLst>
          </p:cNvPr>
          <p:cNvSpPr txBox="1"/>
          <p:nvPr/>
        </p:nvSpPr>
        <p:spPr>
          <a:xfrm>
            <a:off x="4621696" y="4317974"/>
            <a:ext cx="7272280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152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21 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所 以 ， 你 們 要 脫 去 一 切 的 污 穢 和 盈 餘 的 邪 惡 ， 存 溫 柔 的 心 領 受 那 所 栽 種 的 道 ， 就 是 能 救 你 們 靈 魂 的 道 。</a:t>
            </a:r>
          </a:p>
          <a:p>
            <a:pPr marL="73152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22 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只 是 你 們 要 行 道 ， 不 要 單 單 聽 道 ， 自 己 欺 哄 自 己 。</a:t>
            </a:r>
          </a:p>
          <a:p>
            <a:pPr marL="73152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23 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因 為 聽 道 而 不 行 道 的 ， 就 像 人 對 著 鏡 子 看 自 己 本 來 的 面 目 ，</a:t>
            </a:r>
          </a:p>
          <a:p>
            <a:pPr marL="73152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24 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看 見 ， 走 後 ， 隨 即 忘 了 他 的 相 貌 如 何 。</a:t>
            </a:r>
          </a:p>
          <a:p>
            <a:pPr marL="73152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25 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惟 有 詳 細 察 看 那 全 備 、 使 人 自 由 之 律 法 的 ， 並 且 時 常 如 此 ， 這 人 既 不 是 聽 了 就 忘 ， 乃 是 實 在 行 出 來 ， 就 在 他 所 行 的 事 上 必 然 得 福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9165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7614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禱告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530352" lvl="1" indent="0">
              <a:lnSpc>
                <a:spcPct val="120000"/>
              </a:lnSpc>
              <a:buNone/>
            </a:pPr>
            <a:endParaRPr kumimoji="1" lang="en-US" altLang="zh-TW" dirty="0">
              <a:solidFill>
                <a:schemeClr val="tx1"/>
              </a:solidFill>
            </a:endParaRPr>
          </a:p>
          <a:p>
            <a:pPr marL="530352" lvl="1" indent="0" algn="ctr">
              <a:lnSpc>
                <a:spcPct val="120000"/>
              </a:lnSpc>
              <a:buNone/>
            </a:pPr>
            <a:r>
              <a:rPr kumimoji="1" lang="zh-TW" altLang="en-US" dirty="0">
                <a:solidFill>
                  <a:schemeClr val="tx1"/>
                </a:solidFill>
              </a:rPr>
              <a:t>感謝主，雖然我們常常犯罪，背棄你的教導，你卻一次次將我們挽救回來！</a:t>
            </a:r>
            <a:endParaRPr kumimoji="1" lang="en-US" altLang="zh-TW" dirty="0">
              <a:solidFill>
                <a:schemeClr val="tx1"/>
              </a:solidFill>
            </a:endParaRPr>
          </a:p>
          <a:p>
            <a:pPr marL="530352" lvl="1" indent="0" algn="ctr">
              <a:lnSpc>
                <a:spcPct val="120000"/>
              </a:lnSpc>
              <a:buNone/>
            </a:pPr>
            <a:r>
              <a:rPr kumimoji="1" lang="zh-TW" altLang="en-US" dirty="0">
                <a:solidFill>
                  <a:schemeClr val="tx1"/>
                </a:solidFill>
              </a:rPr>
              <a:t>謝謝主耶穌的犧牲，替我們付上贖價，讓我們可以被看為義！</a:t>
            </a:r>
            <a:endParaRPr kumimoji="1" lang="en-US" altLang="zh-TW" dirty="0">
              <a:solidFill>
                <a:schemeClr val="tx1"/>
              </a:solidFill>
            </a:endParaRPr>
          </a:p>
          <a:p>
            <a:pPr marL="530352" lvl="1" indent="0" algn="ctr">
              <a:lnSpc>
                <a:spcPct val="120000"/>
              </a:lnSpc>
              <a:buNone/>
            </a:pPr>
            <a:r>
              <a:rPr kumimoji="1" lang="zh-TW" altLang="en-US" dirty="0">
                <a:solidFill>
                  <a:schemeClr val="tx1"/>
                </a:solidFill>
              </a:rPr>
              <a:t>願聖靈常常提醒我們，不要遠離神！</a:t>
            </a:r>
            <a:endParaRPr kumimoji="1" lang="en-US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797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5ABF4E-FF29-9845-98C5-FE1B5CED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100342" cy="476149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小組討論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lvl="0"/>
            <a:endParaRPr kumimoji="1" lang="en-US" altLang="zh-TW" dirty="0">
              <a:solidFill>
                <a:srgbClr val="0432FF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dirty="0"/>
              <a:t>你今天學習這課最大的收獲是什麼？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zh-TW" altLang="en-US" dirty="0"/>
              <a:t>大衛這裡提到所犯的罪，有哪幾點你覺得人們通常會容易忽略的？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zh-TW" altLang="en-US" dirty="0"/>
              <a:t>如果你有靠神戰勝罪的經歷，可以和小組成員分享嗎？或者你或者你的親人現在有需要，如何為你們禱告？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7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D90628-1B63-4E6E-93C3-EB07D73047C2}"/>
              </a:ext>
            </a:extLst>
          </p:cNvPr>
          <p:cNvSpPr txBox="1"/>
          <p:nvPr/>
        </p:nvSpPr>
        <p:spPr>
          <a:xfrm>
            <a:off x="763929" y="1042754"/>
            <a:ext cx="11428071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撒母耳记下第十章： 大卫与亚扪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/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亚兰人的战争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经文讲解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大卫慰问想厚待亚扪王拿辖儿子哈嫩：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1-2.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以色列人和亚扪人的渊源。撒母耳记上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：亚扪人欺负雅比人，扫罗帮助雅比人击败亚扪人。但很可能亚扪王拿辖知道扫罗追杀大卫，而大卫是个大能的勇士，拿辖因为恨恶扫罗，所以对大卫特别好。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♦亚扪人的反应：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3-4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不信大卫：认为是来窥探详察，倾覆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并羞辱使者：剃胡须， 割断下半截衣服，打发回去。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♦大卫的反应：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5.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觉得被大大地羞辱；使者先住耶利哥等到长胡子再回去。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♦亚扪人招兵买马：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6.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伯利合和琐巴的亚兰人，玛迦人，陀伯人。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♦双方摆阵布兵：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7-12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亚扪人在城门前，盟军在城郊；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约押和亚比筛迎战：约押对亚兰人，亚比筛对亚扪人。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   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战略：当刚强；为本国的民和神的城邑；愿耶和华凭他的旨意而行。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	   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战术： 亚兰人若强过我，你来帮助我；亚扪人若强过你，我去帮助你。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34D16B-7832-C04B-BCD8-3915DBFC4AD6}"/>
              </a:ext>
            </a:extLst>
          </p:cNvPr>
          <p:cNvSpPr txBox="1">
            <a:spLocks/>
          </p:cNvSpPr>
          <p:nvPr/>
        </p:nvSpPr>
        <p:spPr>
          <a:xfrm>
            <a:off x="856694" y="430664"/>
            <a:ext cx="10224656" cy="7139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第十二課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大衛王犯罪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（撒下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9-12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090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8802C7-7CAC-4F64-95CE-77D8029FDD4C}"/>
              </a:ext>
            </a:extLst>
          </p:cNvPr>
          <p:cNvSpPr txBox="1"/>
          <p:nvPr/>
        </p:nvSpPr>
        <p:spPr>
          <a:xfrm>
            <a:off x="898752" y="1793536"/>
            <a:ext cx="10224656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撒母耳记下第十章：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♦约押攻打亚兰人：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13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。 亚兰人逃跑。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♦亚扪人逃进城内：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约押部队回耶路撒冷：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大卫再败亚兰人：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15-19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亚兰人失败后，心中不服。亚兰王再一次调动大批人马，纠结另外地方的亚兰人，要与大卫决胜负。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 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大卫迎战，打败亚兰人。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这是大卫第三次打败亚兰人。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第一次记载在撒母耳记下第八章，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第二次，亚兰人又派了二万步兵来，帮助亚扪人，却被约押打败。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第三次（这一次）大卫杀了亚兰人四万马兵，更杀了亚兰人的大将军朔法，是死伤最惨重的一次。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 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最后以大卫征服了亚兰人，亚兰人归服，不敢再帮助亚扪人而结束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9474D0A-B6C2-F948-9969-1916C8A88C50}"/>
              </a:ext>
            </a:extLst>
          </p:cNvPr>
          <p:cNvSpPr txBox="1">
            <a:spLocks/>
          </p:cNvSpPr>
          <p:nvPr/>
        </p:nvSpPr>
        <p:spPr>
          <a:xfrm>
            <a:off x="898752" y="429400"/>
            <a:ext cx="10224656" cy="7139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第十二課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大衛王犯罪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（撒下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9-12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960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0BAB50-E052-4F90-9799-5C9B92F057FB}"/>
              </a:ext>
            </a:extLst>
          </p:cNvPr>
          <p:cNvSpPr txBox="1"/>
          <p:nvPr/>
        </p:nvSpPr>
        <p:spPr>
          <a:xfrm>
            <a:off x="728869" y="1278315"/>
            <a:ext cx="116486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学习和观察：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华文楷体" panose="02010600040101010101" pitchFamily="2" charset="-122"/>
                <a:cs typeface="Arial" panose="020B0604020202020204" pitchFamily="34" charset="0"/>
              </a:rPr>
              <a:t>♦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大卫守约：尽管扫罗追杀他，但因为和约拿单的盟约（撒母耳记上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20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 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14-15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），守约施恩。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华文楷体" panose="02010600040101010101" pitchFamily="2" charset="-122"/>
                <a:cs typeface="Arial" panose="020B0604020202020204" pitchFamily="34" charset="0"/>
              </a:rPr>
              <a:t>♦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报恩之心：撒下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10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：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2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照哈嫩父亲拿辖厚待我的恩典厚待哈嫩。（以前逃亡时得到照顾）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华文楷体" panose="02010600040101010101" pitchFamily="2" charset="-122"/>
                <a:cs typeface="Arial" panose="020B0604020202020204" pitchFamily="34" charset="0"/>
              </a:rPr>
              <a:t>♦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为谁争战：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-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亚扪人在自己的城门前摆阵，占尽了地利的优势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.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他们招来的亚兰人、玛迦人和陀伯人，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在城的对面郊野的地方摆阵，把以色列的军兵夹在中间，情势对以色列人相当不利。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-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元帅约押把自己的军兵分成两队，一队由自己带领，另一队由他的兄弟亚比筛带领，分头迎敌。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以色列人与亚扪人、亚兰人打仗，凭着三种力量。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第一，他们彼此同心，互相帮助，互相照应。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第二，他们爱国爱民，愿意为人民献上自己。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第三，他们倚靠耶和华。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亚扪人和亚兰的军兵，败在以色列人手里。他们缺乏的，正是以色列人所拥有的。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第一，以色列的军兵，互相帮助，互相照应，可是，亚扪人和亚兰人的军兵，一边在城外，一边在城内，各打各的仗。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第二，以色列的军兵，为自己的人民争战。亚兰人的军兵为别人而打仗，所以亚兰人先逃跑。亚扪人见亚兰人逃跑，他们也就跟着逃跑。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第三，以色列人倚靠耶和华他们的神。亚扪人、亚兰人、玛迦人、陀伯人，各有各的神，互不相干，不知该倚靠那一个神。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华文楷体" panose="02010600040101010101" pitchFamily="2" charset="-122"/>
                <a:cs typeface="Arial" panose="020B0604020202020204" pitchFamily="34" charset="0"/>
              </a:rPr>
              <a:t>♦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留下恩典：亚扪人在亚比筛面前逃跑进城。约押就离开亚扪人那里，回耶路撒冷去了。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-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当亚扪人逃跑进入他们的城里，约押并没有继续追赶，这场战争就此结束。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 -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大卫也没有再追究亚扪人侮辱大卫的使者的事。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9D7C4EC-6B50-3442-9CF3-F42D9DD31355}"/>
              </a:ext>
            </a:extLst>
          </p:cNvPr>
          <p:cNvSpPr txBox="1">
            <a:spLocks/>
          </p:cNvSpPr>
          <p:nvPr/>
        </p:nvSpPr>
        <p:spPr>
          <a:xfrm>
            <a:off x="898752" y="429400"/>
            <a:ext cx="10224656" cy="7139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第十二課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大衛王犯罪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（撒下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9-12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869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245D69-2AC1-45B7-9DA4-DC7A33BD2CCD}"/>
              </a:ext>
            </a:extLst>
          </p:cNvPr>
          <p:cNvSpPr txBox="1"/>
          <p:nvPr/>
        </p:nvSpPr>
        <p:spPr>
          <a:xfrm>
            <a:off x="1077665" y="1379908"/>
            <a:ext cx="986682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生活与应用：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♦我们要守约：我们已经归入主的名下。时刻提醒我们基督徒应该守的约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♦人与人之间的恩怨，是可以用爱心化解的。厚待别人。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许多年以后，撒母耳记下第十七章告诉我们，大卫逃避他儿子押沙龙的追杀，慌忙逃命，没有藏身之处，狼狈不堪。大卫到了玛哈念，亚扪王拿辖的另外一个儿子朔比，与收留米非波设的玛吉一同迎接大卫，还拿被盖、褥子，让大卫有得睡，又拿大麦、小麦、红豆，蜂蜜，奶油，绵羊来，让大卫有得吃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大卫在落难的时候，亚扪人朔比这样恩待大卫，大概是因为大卫先前没有追究亚扪人侮辱以色列的使者。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-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我们晓得万事都互相效力，叫爱神的人得益处，就是按他旨意被召的人。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华文楷体" panose="02010600040101010101" pitchFamily="2" charset="-122"/>
                <a:cs typeface="+mn-cs"/>
              </a:rPr>
              <a:t>♦我们平时做事也是应该寻求神的旨意。“主若愿意，我们就可以活着，也可以做这事或做那事。”以色列人和亚扪人，亚兰人争战时，他们为本国的民和神的城邑而战；愿耶和华凭他的旨意而行。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04342A-103A-9F47-AC8F-848D41100215}"/>
              </a:ext>
            </a:extLst>
          </p:cNvPr>
          <p:cNvSpPr txBox="1">
            <a:spLocks/>
          </p:cNvSpPr>
          <p:nvPr/>
        </p:nvSpPr>
        <p:spPr>
          <a:xfrm>
            <a:off x="898752" y="429400"/>
            <a:ext cx="10224656" cy="7139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第十二課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大衛王犯罪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（撒下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9-12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673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9FFD7-260D-E640-8929-045898A2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731907"/>
            <a:ext cx="10224656" cy="527077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dirty="0" err="1"/>
              <a:t>大衛犯罪</a:t>
            </a:r>
            <a:r>
              <a:rPr lang="zh-TW" altLang="en-US" dirty="0"/>
              <a:t> （</a:t>
            </a:r>
            <a:r>
              <a:rPr lang="en-US" altLang="zh-TW" dirty="0"/>
              <a:t>11</a:t>
            </a:r>
            <a:r>
              <a:rPr lang="zh-TW" altLang="en-US" dirty="0"/>
              <a:t>章）</a:t>
            </a:r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en-US" dirty="0" err="1"/>
              <a:t>背景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與亞捫人爭戰</a:t>
            </a:r>
            <a:endParaRPr lang="en-US" altLang="zh-CN" dirty="0"/>
          </a:p>
          <a:p>
            <a:pPr marL="987552" lvl="1" indent="-457200">
              <a:buFont typeface="+mj-lt"/>
              <a:buAutoNum type="arabicPeriod"/>
            </a:pPr>
            <a:r>
              <a:rPr lang="zh-CN" altLang="en-US" dirty="0"/>
              <a:t>時間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第二年的春天（乾季）</a:t>
            </a:r>
            <a:endParaRPr lang="en-US" altLang="zh-CN" dirty="0"/>
          </a:p>
          <a:p>
            <a:pPr marL="987552" lvl="1" indent="-457200">
              <a:buFont typeface="+mj-lt"/>
              <a:buAutoNum type="arabicPeriod"/>
            </a:pPr>
            <a:r>
              <a:rPr lang="zh-CN" altLang="en-US" dirty="0"/>
              <a:t>地點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CN" dirty="0"/>
              <a:t>	</a:t>
            </a:r>
            <a:r>
              <a:rPr lang="zh-CN" altLang="en-US" dirty="0"/>
              <a:t>耶路撒冷</a:t>
            </a:r>
            <a:endParaRPr lang="en-US" altLang="zh-CN" dirty="0"/>
          </a:p>
          <a:p>
            <a:pPr marL="987552" lvl="1" indent="-457200">
              <a:buFont typeface="+mj-lt"/>
              <a:buAutoNum type="arabicPeriod"/>
            </a:pPr>
            <a:r>
              <a:rPr lang="zh-CN" altLang="en-US" dirty="0"/>
              <a:t>人物</a:t>
            </a:r>
            <a:r>
              <a:rPr lang="en-US" altLang="zh-CN" dirty="0"/>
              <a:t>–</a:t>
            </a:r>
            <a:r>
              <a:rPr lang="zh-CN" altLang="en-US" dirty="0"/>
              <a:t> 大衛，拔示巴，烏利亞</a:t>
            </a:r>
            <a:r>
              <a:rPr lang="zh-TW" altLang="en-US" dirty="0"/>
              <a:t>，約押</a:t>
            </a:r>
            <a:endParaRPr lang="en-US" altLang="zh-CN" dirty="0"/>
          </a:p>
          <a:p>
            <a:pPr marL="987552" lvl="1" indent="-457200">
              <a:buFont typeface="+mj-lt"/>
              <a:buAutoNum type="arabicPeriod"/>
            </a:pPr>
            <a:r>
              <a:rPr lang="en-US" dirty="0" err="1"/>
              <a:t>事件</a:t>
            </a:r>
            <a:endParaRPr lang="en-US" dirty="0"/>
          </a:p>
          <a:p>
            <a:pPr marL="1444752" lvl="2" indent="-457200">
              <a:buFont typeface="+mj-lt"/>
              <a:buAutoNum type="alphaLcPeriod"/>
            </a:pPr>
            <a:r>
              <a:rPr lang="en-US" dirty="0" err="1"/>
              <a:t>大衛留在耶路撒冷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 err="1"/>
              <a:t>大衛</a:t>
            </a:r>
            <a:r>
              <a:rPr lang="zh-CN" altLang="en-US" dirty="0"/>
              <a:t>睡到傍晚</a:t>
            </a:r>
            <a:r>
              <a:rPr lang="en-US" altLang="zh-CN" dirty="0">
                <a:sym typeface="Wingdings" pitchFamily="2" charset="2"/>
              </a:rPr>
              <a:t></a:t>
            </a:r>
            <a:r>
              <a:rPr lang="zh-CN" altLang="en-US" dirty="0">
                <a:sym typeface="Wingdings" pitchFamily="2" charset="2"/>
              </a:rPr>
              <a:t> </a:t>
            </a:r>
            <a:r>
              <a:rPr lang="en-US" dirty="0" err="1"/>
              <a:t>大衛</a:t>
            </a:r>
            <a:r>
              <a:rPr lang="zh-CN" altLang="en-US" dirty="0">
                <a:sym typeface="Wingdings" pitchFamily="2" charset="2"/>
              </a:rPr>
              <a:t>看见婦人沐浴</a:t>
            </a:r>
            <a:r>
              <a:rPr lang="en-US" altLang="zh-CN" dirty="0">
                <a:sym typeface="Wingdings" pitchFamily="2" charset="2"/>
              </a:rPr>
              <a:t></a:t>
            </a:r>
            <a:r>
              <a:rPr lang="en-US" dirty="0" err="1"/>
              <a:t>大衛</a:t>
            </a:r>
            <a:r>
              <a:rPr lang="zh-CN" altLang="en-US" dirty="0">
                <a:sym typeface="Wingdings" pitchFamily="2" charset="2"/>
              </a:rPr>
              <a:t>去打听 </a:t>
            </a:r>
            <a:r>
              <a:rPr lang="en-US" altLang="zh-CN" dirty="0">
                <a:sym typeface="Wingdings" pitchFamily="2" charset="2"/>
              </a:rPr>
              <a:t></a:t>
            </a:r>
            <a:r>
              <a:rPr lang="en-US" dirty="0" err="1"/>
              <a:t>大衛</a:t>
            </a:r>
            <a:r>
              <a:rPr lang="zh-CN" altLang="en-US" dirty="0">
                <a:sym typeface="Wingdings" pitchFamily="2" charset="2"/>
              </a:rPr>
              <a:t>得知她是手下將領的妻子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 err="1"/>
              <a:t>大衛</a:t>
            </a:r>
            <a:r>
              <a:rPr lang="en-US" dirty="0" err="1">
                <a:sym typeface="Wingdings" pitchFamily="2" charset="2"/>
              </a:rPr>
              <a:t>差人接來</a:t>
            </a:r>
            <a:r>
              <a:rPr lang="en-US" altLang="zh-CN" dirty="0">
                <a:sym typeface="Wingdings" pitchFamily="2" charset="2"/>
              </a:rPr>
              <a:t> </a:t>
            </a:r>
            <a:r>
              <a:rPr lang="en-US" dirty="0" err="1"/>
              <a:t>大衛</a:t>
            </a:r>
            <a:r>
              <a:rPr lang="zh-CN" altLang="en-US" dirty="0">
                <a:sym typeface="Wingdings" pitchFamily="2" charset="2"/>
              </a:rPr>
              <a:t>与她同房</a:t>
            </a:r>
            <a:r>
              <a:rPr lang="en-US" altLang="zh-CN" dirty="0">
                <a:sym typeface="Wingdings" pitchFamily="2" charset="2"/>
              </a:rPr>
              <a:t></a:t>
            </a:r>
            <a:r>
              <a:rPr lang="zh-TW" altLang="en-US" dirty="0">
                <a:sym typeface="Wingdings" pitchFamily="2" charset="2"/>
              </a:rPr>
              <a:t>？</a:t>
            </a:r>
            <a:endParaRPr lang="en-US" altLang="zh-CN" dirty="0">
              <a:sym typeface="Wingdings" pitchFamily="2" charset="2"/>
            </a:endParaRPr>
          </a:p>
          <a:p>
            <a:pPr marL="1444752" lvl="2" indent="-457200">
              <a:buFont typeface="+mj-lt"/>
              <a:buAutoNum type="alphaLcPeriod"/>
            </a:pPr>
            <a:r>
              <a:rPr lang="en-US" dirty="0" err="1"/>
              <a:t>拔示巴懷孕</a:t>
            </a:r>
            <a:r>
              <a:rPr lang="zh-TW" altLang="en-US" dirty="0"/>
              <a:t>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 err="1">
                <a:sym typeface="Wingdings" pitchFamily="2" charset="2"/>
              </a:rPr>
              <a:t>告知大衛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大衛差人讓約押將烏利亞差回來</a:t>
            </a:r>
            <a:r>
              <a:rPr lang="en-US" altLang="zh-CN" dirty="0">
                <a:sym typeface="Wingdings" pitchFamily="2" charset="2"/>
              </a:rPr>
              <a:t></a:t>
            </a:r>
            <a:r>
              <a:rPr lang="zh-CN" altLang="en-US" dirty="0">
                <a:sym typeface="Wingdings" pitchFamily="2" charset="2"/>
              </a:rPr>
              <a:t>大衛讓烏利亞回家</a:t>
            </a:r>
            <a:r>
              <a:rPr lang="en-US" altLang="zh-CN" dirty="0">
                <a:sym typeface="Wingdings" pitchFamily="2" charset="2"/>
              </a:rPr>
              <a:t></a:t>
            </a:r>
            <a:r>
              <a:rPr lang="zh-CN" altLang="en-US" dirty="0">
                <a:sym typeface="Wingdings" pitchFamily="2" charset="2"/>
              </a:rPr>
              <a:t>烏利亞拒絕回家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 err="1">
                <a:sym typeface="Wingdings" pitchFamily="2" charset="2"/>
              </a:rPr>
              <a:t>烏利亞返回戰場</a:t>
            </a:r>
            <a:endParaRPr lang="en-US" dirty="0">
              <a:sym typeface="Wingdings" pitchFamily="2" charset="2"/>
            </a:endParaRPr>
          </a:p>
          <a:p>
            <a:pPr marL="1444752" lvl="2" indent="-457200">
              <a:buFont typeface="+mj-lt"/>
              <a:buAutoNum type="alphaLcPeriod"/>
            </a:pPr>
            <a:r>
              <a:rPr lang="zh-CN" altLang="en-US" dirty="0">
                <a:sym typeface="Wingdings" pitchFamily="2" charset="2"/>
              </a:rPr>
              <a:t>大衛寫信給約押</a:t>
            </a:r>
            <a:r>
              <a:rPr lang="zh-TW" altLang="en-US" dirty="0">
                <a:sym typeface="Wingdings" pitchFamily="2" charset="2"/>
              </a:rPr>
              <a:t>，要約押借刀殺人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 err="1">
                <a:sym typeface="Wingdings" pitchFamily="2" charset="2"/>
              </a:rPr>
              <a:t>約押派遣烏利亞攻擊危險的地方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烏利亞戰死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約押報告給大衛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拔示巴為烏利亞哀哭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大衛將她接進宮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拔示巴生了兒子</a:t>
            </a:r>
            <a:endParaRPr lang="en-US" dirty="0">
              <a:sym typeface="Wingdings" pitchFamily="2" charset="2"/>
            </a:endParaRPr>
          </a:p>
          <a:p>
            <a:pPr lvl="2">
              <a:buFont typeface="Wingdings" pitchFamily="2" charset="2"/>
              <a:buChar char="v"/>
            </a:pPr>
            <a:r>
              <a:rPr lang="zh-CN" altLang="en-US" dirty="0">
                <a:sym typeface="Wingdings" pitchFamily="2" charset="2"/>
              </a:rPr>
              <a:t>大衛犯的罪包括</a:t>
            </a:r>
            <a:r>
              <a:rPr lang="zh-TW" altLang="en-US" dirty="0">
                <a:sym typeface="Wingdings" pitchFamily="2" charset="2"/>
              </a:rPr>
              <a:t>：懈怠，貪戀別人的妻子，以勢壓人，詭詐，掩蓋真相，借刀殺人，虛偽，對下屬不義，對太太不忠</a:t>
            </a:r>
            <a:endParaRPr lang="en-US" altLang="zh-CN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7234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9FFD7-260D-E640-8929-045898A2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731907"/>
            <a:ext cx="10224656" cy="457629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en-US" dirty="0" err="1"/>
              <a:t>大衛悔改</a:t>
            </a:r>
            <a:r>
              <a:rPr lang="zh-TW" altLang="en-US" dirty="0"/>
              <a:t> （</a:t>
            </a:r>
            <a:r>
              <a:rPr lang="en-US" altLang="zh-TW" dirty="0"/>
              <a:t>12</a:t>
            </a:r>
            <a:r>
              <a:rPr lang="zh-TW" altLang="en-US" dirty="0"/>
              <a:t>章）</a:t>
            </a:r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en-US" dirty="0" err="1"/>
              <a:t>耶和華差遣拿單去見大衛</a:t>
            </a:r>
            <a:endParaRPr lang="en-US" dirty="0"/>
          </a:p>
          <a:p>
            <a:pPr lvl="2"/>
            <a:r>
              <a:rPr lang="en-US" dirty="0" err="1"/>
              <a:t>拿單給大衛講了一個故事</a:t>
            </a:r>
            <a:endParaRPr lang="en-US" dirty="0"/>
          </a:p>
          <a:p>
            <a:pPr lvl="2"/>
            <a:r>
              <a:rPr lang="en-US" dirty="0" err="1"/>
              <a:t>大衛為故事中的富戶惱怒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仍能分善惡，按律法</a:t>
            </a:r>
            <a:r>
              <a:rPr lang="en-US" altLang="zh-TW" dirty="0"/>
              <a:t>1</a:t>
            </a:r>
            <a:r>
              <a:rPr lang="zh-TW" altLang="en-US" dirty="0"/>
              <a:t>陪</a:t>
            </a:r>
            <a:r>
              <a:rPr lang="en-US" altLang="zh-TW" dirty="0"/>
              <a:t>4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大衛自己的兒子有四個死亡</a:t>
            </a:r>
            <a:endParaRPr lang="en-US" dirty="0"/>
          </a:p>
          <a:p>
            <a:pPr lvl="2"/>
            <a:r>
              <a:rPr lang="en-US" dirty="0" err="1"/>
              <a:t>拿單明示大衛說這個富戶就是他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「強取豪奪」「虛偽」</a:t>
            </a:r>
            <a:endParaRPr lang="en-US" altLang="zh-TW" dirty="0"/>
          </a:p>
          <a:p>
            <a:pPr marL="987552" lvl="2" indent="0">
              <a:buNone/>
            </a:pP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lang="en-US" dirty="0" err="1"/>
              <a:t>耶和華藉著拿單斥責大衛</a:t>
            </a:r>
            <a:endParaRPr lang="en-US" dirty="0"/>
          </a:p>
          <a:p>
            <a:pPr lvl="2"/>
            <a:r>
              <a:rPr lang="en-US" dirty="0" err="1"/>
              <a:t>大衛犯的罪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得罪神，侵犯人</a:t>
            </a:r>
            <a:endParaRPr lang="en-US" dirty="0"/>
          </a:p>
          <a:p>
            <a:pPr lvl="3"/>
            <a:r>
              <a:rPr lang="en-US" dirty="0" err="1"/>
              <a:t>對耶和華所賜的不滿足</a:t>
            </a:r>
            <a:r>
              <a:rPr lang="zh-TW" altLang="en-US" dirty="0"/>
              <a:t> </a:t>
            </a:r>
            <a:r>
              <a:rPr lang="en-US" altLang="zh-TW" dirty="0"/>
              <a:t>-</a:t>
            </a:r>
            <a:endParaRPr lang="en-US" dirty="0"/>
          </a:p>
          <a:p>
            <a:pPr lvl="3"/>
            <a:r>
              <a:rPr lang="en-US" dirty="0" err="1"/>
              <a:t>藐視神的命令</a:t>
            </a:r>
            <a:r>
              <a:rPr lang="zh-TW" altLang="en-US" dirty="0"/>
              <a:t>，行耶和華眼中看為惡的事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endParaRPr lang="en-US" altLang="zh-TW" dirty="0"/>
          </a:p>
          <a:p>
            <a:pPr lvl="3"/>
            <a:r>
              <a:rPr lang="zh-TW" altLang="en-US" dirty="0"/>
              <a:t>殺害烏利亞 </a:t>
            </a:r>
            <a:endParaRPr lang="en-US" altLang="zh-TW" dirty="0"/>
          </a:p>
          <a:p>
            <a:pPr lvl="2"/>
            <a:r>
              <a:rPr lang="en-US" dirty="0" err="1"/>
              <a:t>大衛要受到的懲罰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暗中行的事，要在日光之下得報應</a:t>
            </a:r>
            <a:endParaRPr lang="en-US" dirty="0"/>
          </a:p>
          <a:p>
            <a:pPr lvl="3"/>
            <a:r>
              <a:rPr lang="en-US" dirty="0" err="1"/>
              <a:t>刀劍永不離開大衛的家</a:t>
            </a:r>
            <a:endParaRPr lang="en-US" dirty="0"/>
          </a:p>
          <a:p>
            <a:pPr lvl="3"/>
            <a:r>
              <a:rPr lang="en-US" dirty="0" err="1"/>
              <a:t>家中起禍亂</a:t>
            </a:r>
            <a:endParaRPr lang="en-US" dirty="0"/>
          </a:p>
          <a:p>
            <a:pPr lvl="3"/>
            <a:r>
              <a:rPr lang="en-US" dirty="0" err="1"/>
              <a:t>妃嬪在眾人面前被侵犯</a:t>
            </a:r>
            <a:endParaRPr lang="en-US" dirty="0"/>
          </a:p>
          <a:p>
            <a:pPr lvl="2"/>
            <a:endParaRPr lang="en-US" dirty="0"/>
          </a:p>
          <a:p>
            <a:pPr marL="987552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46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9FFD7-260D-E640-8929-045898A2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731907"/>
            <a:ext cx="10224656" cy="43332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en-US" dirty="0" err="1"/>
              <a:t>大衛悔改</a:t>
            </a:r>
            <a:r>
              <a:rPr lang="zh-TW" altLang="en-US" dirty="0"/>
              <a:t> （</a:t>
            </a:r>
            <a:r>
              <a:rPr lang="en-US" altLang="zh-TW" dirty="0"/>
              <a:t>12</a:t>
            </a:r>
            <a:r>
              <a:rPr lang="zh-TW" altLang="en-US" dirty="0"/>
              <a:t>章）</a:t>
            </a:r>
            <a:endParaRPr lang="en-US" dirty="0"/>
          </a:p>
          <a:p>
            <a:pPr marL="987552" lvl="1" indent="-457200">
              <a:buFont typeface="+mj-lt"/>
              <a:buAutoNum type="arabicPeriod" startAt="3"/>
            </a:pPr>
            <a:r>
              <a:rPr lang="en-US" dirty="0" err="1"/>
              <a:t>大衛承認得罪了耶和華</a:t>
            </a:r>
            <a:endParaRPr lang="en-US" dirty="0"/>
          </a:p>
          <a:p>
            <a:pPr lvl="2"/>
            <a:r>
              <a:rPr lang="en-US" dirty="0" err="1"/>
              <a:t>耶和華免了他死罪</a:t>
            </a:r>
            <a:endParaRPr lang="en-US" dirty="0"/>
          </a:p>
          <a:p>
            <a:pPr lvl="2"/>
            <a:r>
              <a:rPr lang="en-US" dirty="0" err="1"/>
              <a:t>耶和華說</a:t>
            </a:r>
            <a:r>
              <a:rPr lang="zh-TW" altLang="en-US" dirty="0"/>
              <a:t>“</a:t>
            </a:r>
            <a:r>
              <a:rPr lang="en-US" dirty="0" err="1"/>
              <a:t>大衛的孩子必定要死</a:t>
            </a:r>
            <a:r>
              <a:rPr lang="zh-TW" altLang="en-US" dirty="0"/>
              <a:t>”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endParaRPr lang="en-US" altLang="zh-TW" dirty="0"/>
          </a:p>
          <a:p>
            <a:pPr lvl="3"/>
            <a:r>
              <a:rPr lang="zh-TW" altLang="en-US" dirty="0"/>
              <a:t>這個孩子是大衛犯罪的後果，讓耶和華的仇敵大得褻瀆的機會</a:t>
            </a:r>
            <a:endParaRPr lang="en-US" altLang="zh-TW" dirty="0"/>
          </a:p>
          <a:p>
            <a:pPr lvl="2"/>
            <a:r>
              <a:rPr lang="zh-TW" altLang="en-US" dirty="0"/>
              <a:t>大衛為孩子禁食禱告</a:t>
            </a:r>
            <a:endParaRPr lang="en-US" altLang="zh-TW" dirty="0"/>
          </a:p>
          <a:p>
            <a:pPr lvl="2"/>
            <a:r>
              <a:rPr lang="zh-TW" altLang="en-US" dirty="0"/>
              <a:t>孩子死了，大衛起來沐浴敬拜</a:t>
            </a:r>
            <a:endParaRPr lang="en-US" altLang="zh-TW" dirty="0"/>
          </a:p>
          <a:p>
            <a:pPr lvl="2"/>
            <a:r>
              <a:rPr lang="zh-TW" altLang="en-US" dirty="0"/>
              <a:t>大衛和拔示巴又生了一個兒子，所羅門，得耶和華喜愛</a:t>
            </a:r>
            <a:endParaRPr lang="en-US" altLang="zh-TW" dirty="0"/>
          </a:p>
          <a:p>
            <a:pPr lvl="2">
              <a:buFont typeface="Wingdings" pitchFamily="2" charset="2"/>
              <a:buChar char="v"/>
            </a:pPr>
            <a:r>
              <a:rPr lang="en-US" dirty="0" err="1"/>
              <a:t>注意</a:t>
            </a:r>
            <a:r>
              <a:rPr lang="zh-TW" altLang="en-US" dirty="0"/>
              <a:t>：</a:t>
            </a:r>
            <a:r>
              <a:rPr lang="en-US" altLang="zh-TW" dirty="0"/>
              <a:t>v10 </a:t>
            </a:r>
            <a:r>
              <a:rPr lang="zh-TW" altLang="en-US" dirty="0"/>
              <a:t>稱拔示巴“烏利亞的妻”， </a:t>
            </a:r>
            <a:r>
              <a:rPr lang="en-US" altLang="zh-TW" dirty="0"/>
              <a:t>v24</a:t>
            </a:r>
            <a:r>
              <a:rPr lang="zh-TW" altLang="en-US" dirty="0"/>
              <a:t>大衛安慰他的妻拔示巴 </a:t>
            </a:r>
            <a:r>
              <a:rPr lang="en-US" altLang="zh-TW" dirty="0"/>
              <a:t>=》</a:t>
            </a:r>
            <a:r>
              <a:rPr lang="zh-TW" altLang="en-US" dirty="0"/>
              <a:t>當大衛認罪悔改後，他們的婚姻才在神的面前得到承認</a:t>
            </a:r>
            <a:endParaRPr lang="en-US" altLang="zh-TW" dirty="0"/>
          </a:p>
          <a:p>
            <a:pPr marL="987552" lvl="2" indent="0">
              <a:buNone/>
            </a:pPr>
            <a:endParaRPr lang="en-US" altLang="zh-TW" dirty="0"/>
          </a:p>
          <a:p>
            <a:pPr marL="987552" lvl="1" indent="-457200">
              <a:buFont typeface="+mj-lt"/>
              <a:buAutoNum type="arabicPeriod" startAt="4"/>
            </a:pPr>
            <a:r>
              <a:rPr lang="en-US" dirty="0" err="1"/>
              <a:t>大衛攻取亞捫人的京城拉巴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重回戰場，重新做王</a:t>
            </a:r>
            <a:endParaRPr lang="en-US" dirty="0"/>
          </a:p>
          <a:p>
            <a:pPr marL="530352" lvl="1" indent="0">
              <a:buNone/>
            </a:pPr>
            <a:endParaRPr lang="en-US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8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大衛王犯罪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9-12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9FFD7-260D-E640-8929-045898A2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731907"/>
            <a:ext cx="10224656" cy="43332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lang="en-US" dirty="0"/>
          </a:p>
          <a:p>
            <a:r>
              <a:rPr lang="en-US" dirty="0" err="1"/>
              <a:t>拔示巴是否有罪</a:t>
            </a:r>
            <a:r>
              <a:rPr lang="zh-CN" altLang="en-US" dirty="0"/>
              <a:t>？</a:t>
            </a:r>
            <a:endParaRPr lang="en-US" altLang="zh-CN" dirty="0"/>
          </a:p>
          <a:p>
            <a:pPr lvl="1"/>
            <a:r>
              <a:rPr lang="zh-CN" altLang="en-US" i="0" dirty="0"/>
              <a:t>在古代近东，女子对權威是不能拒絕的（参考羅得献上女儿）</a:t>
            </a:r>
            <a:endParaRPr lang="en-US" altLang="zh-CN" i="0" dirty="0"/>
          </a:p>
          <a:p>
            <a:pPr lvl="1"/>
            <a:r>
              <a:rPr lang="zh-CN" altLang="en-US" i="0" dirty="0"/>
              <a:t>“沐浴”不一定指当时赤身裸体，不能断定是拔示巴的不謹慎引起大衛对她起意</a:t>
            </a:r>
            <a:endParaRPr lang="en-US" altLang="zh-CN" i="0" dirty="0"/>
          </a:p>
          <a:p>
            <a:pPr lvl="1"/>
            <a:r>
              <a:rPr lang="zh-CN" altLang="en-US" i="0" dirty="0"/>
              <a:t>当时男人都出去打仗，拔示巴并不知道大衛会在宫里，所以要說故意引誘也是牽強</a:t>
            </a:r>
            <a:endParaRPr lang="en-US" altLang="zh-CN" i="0" dirty="0"/>
          </a:p>
          <a:p>
            <a:pPr lvl="1"/>
            <a:endParaRPr lang="en-US" altLang="zh-CN" i="0" dirty="0"/>
          </a:p>
          <a:p>
            <a:r>
              <a:rPr lang="en-US" dirty="0" err="1"/>
              <a:t>大衛為什麼不應該留在耶路撒冷</a:t>
            </a:r>
            <a:r>
              <a:rPr lang="zh-TW" altLang="en-US" dirty="0"/>
              <a:t> </a:t>
            </a:r>
            <a:endParaRPr lang="en-US" dirty="0"/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他是神膏的</a:t>
            </a:r>
            <a:r>
              <a:rPr lang="zh-CN" altLang="en-US" dirty="0"/>
              <a:t>王，首要任务就是帶領百姓争战，保四方平安 ，不是在宫殿休息（联想到掃羅也曾经不去对抗歌利亚）</a:t>
            </a:r>
            <a:endParaRPr lang="en-US" altLang="zh-CN" dirty="0"/>
          </a:p>
          <a:p>
            <a:pPr lvl="1"/>
            <a:r>
              <a:rPr lang="en-US" dirty="0" err="1"/>
              <a:t>大衛不亲自帶領軍隊</a:t>
            </a:r>
            <a:r>
              <a:rPr lang="en-US" dirty="0" err="1">
                <a:cs typeface="Arial" panose="020B0604020202020204" pitchFamily="34" charset="0"/>
              </a:rPr>
              <a:t>出去打仗</a:t>
            </a:r>
            <a:r>
              <a:rPr lang="zh-CN" altLang="en-US" dirty="0">
                <a:cs typeface="Arial" panose="020B0604020202020204" pitchFamily="34" charset="0"/>
              </a:rPr>
              <a:t>，只能派約押（一个他并不信任，也不喜欢的）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大衛留在耶路撒冷，并没有忙于政务，或者到神面前禱告，而是睡到日头平西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552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3296</Words>
  <Application>Microsoft Macintosh PowerPoint</Application>
  <PresentationFormat>Widescreen</PresentationFormat>
  <Paragraphs>241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LiSong Pro Light</vt:lpstr>
      <vt:lpstr>Arial</vt:lpstr>
      <vt:lpstr>Franklin Gothic Book</vt:lpstr>
      <vt:lpstr>Wingdings</vt:lpstr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  <vt:lpstr>第十二課 大衛王犯罪 （撒下9-12章）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 Mau</dc:creator>
  <cp:lastModifiedBy>Sandy Mau</cp:lastModifiedBy>
  <cp:revision>1</cp:revision>
  <dcterms:created xsi:type="dcterms:W3CDTF">2020-11-23T03:29:30Z</dcterms:created>
  <dcterms:modified xsi:type="dcterms:W3CDTF">2020-11-23T03:30:19Z</dcterms:modified>
</cp:coreProperties>
</file>