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517" r:id="rId2"/>
    <p:sldId id="535" r:id="rId3"/>
    <p:sldId id="1043" r:id="rId4"/>
    <p:sldId id="518" r:id="rId5"/>
    <p:sldId id="536" r:id="rId6"/>
    <p:sldId id="519" r:id="rId7"/>
    <p:sldId id="520" r:id="rId8"/>
    <p:sldId id="537" r:id="rId9"/>
    <p:sldId id="1044" r:id="rId10"/>
    <p:sldId id="104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21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EDC80-0941-E245-81B8-82BB7D0FDA99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0E7DC-CC50-6048-BD4F-3CC324663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7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86E97E-4E2A-584F-B93F-1D9163565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04C03F-CD96-D94A-A630-3A100E5A7545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B2C30E7C-CCB1-BD43-B4C6-BC747A0BC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F3BD24D-C4DA-CE4E-B325-CCF974B56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18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460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7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5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03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18360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644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450730" cy="4605732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zh-TW" altLang="en-US" dirty="0"/>
              <a:t>大衛</a:t>
            </a:r>
            <a:r>
              <a:rPr lang="en-US" dirty="0" err="1"/>
              <a:t>在挪伯</a:t>
            </a:r>
            <a:r>
              <a:rPr lang="zh-TW" altLang="en-US" dirty="0"/>
              <a:t>，</a:t>
            </a:r>
            <a:r>
              <a:rPr lang="en-US" dirty="0" err="1"/>
              <a:t>在迦特</a:t>
            </a:r>
            <a:r>
              <a:rPr lang="zh-TW" altLang="en-US" dirty="0"/>
              <a:t>（</a:t>
            </a:r>
            <a:r>
              <a:rPr lang="en-US" altLang="zh-TW" dirty="0"/>
              <a:t>21:1-15</a:t>
            </a:r>
            <a:r>
              <a:rPr lang="zh-TW" altLang="en-US" dirty="0"/>
              <a:t>）</a:t>
            </a:r>
            <a:endParaRPr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內容大綱</a:t>
            </a:r>
            <a:endParaRPr kumimoji="1" lang="en-US" altLang="zh-TW" u="sng" dirty="0"/>
          </a:p>
          <a:p>
            <a:r>
              <a:rPr kumimoji="1" lang="zh-TW" altLang="en-US" dirty="0"/>
              <a:t>挪伯充飢陳設餅，武器來自歌利亞</a:t>
            </a:r>
            <a:endParaRPr kumimoji="1" lang="en-US" altLang="zh-TW" dirty="0"/>
          </a:p>
          <a:p>
            <a:r>
              <a:rPr kumimoji="1" lang="zh-TW" altLang="en-US" dirty="0"/>
              <a:t>迦特王前來避難，裝瘋賣傻大衛王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觀察與分析</a:t>
            </a:r>
            <a:endParaRPr kumimoji="1" lang="en-US" altLang="zh-TW" u="sng" dirty="0"/>
          </a:p>
          <a:p>
            <a:r>
              <a:rPr kumimoji="1" lang="zh-TW" altLang="en-US" dirty="0"/>
              <a:t>大衛的情形越來越窘迫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沒有吃的，沒有武器，沒有安身立命之處，被迫逃到敵人那裡</a:t>
            </a:r>
            <a:endParaRPr kumimoji="1" lang="en-US" altLang="zh-TW" dirty="0"/>
          </a:p>
          <a:p>
            <a:r>
              <a:rPr kumimoji="1" lang="zh-TW" altLang="en-US" dirty="0"/>
              <a:t>大衛開始用欺哄的手段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對亞希米勒隱瞞他的來由，對非利士人假裝瘋癲</a:t>
            </a:r>
            <a:r>
              <a:rPr kumimoji="1" lang="en-US" altLang="zh-TW" dirty="0"/>
              <a:t>	</a:t>
            </a:r>
          </a:p>
          <a:p>
            <a:pPr marL="0" indent="0">
              <a:buNone/>
            </a:pPr>
            <a:r>
              <a:rPr kumimoji="1" lang="zh-TW" altLang="en-US" u="sng" dirty="0"/>
              <a:t>重點與應用</a:t>
            </a:r>
            <a:endParaRPr kumimoji="1" lang="en-US" altLang="zh-TW" u="sng" dirty="0"/>
          </a:p>
          <a:p>
            <a:r>
              <a:rPr kumimoji="1" lang="zh-TW" altLang="en-US" dirty="0"/>
              <a:t>是大衛用自己的“機智”救了自己免除被殺的危險嗎？</a:t>
            </a:r>
            <a:endParaRPr kumimoji="1" lang="en-US" altLang="zh-TW" dirty="0"/>
          </a:p>
          <a:p>
            <a:pPr marL="0" indent="0">
              <a:buNone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0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TW" dirty="0"/>
          </a:p>
          <a:p>
            <a:pPr marL="457200" indent="-457200">
              <a:buFont typeface="+mj-lt"/>
              <a:buAutoNum type="alphaUcPeriod" startAt="4"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C5BE8375-2760-3D44-AB49-493EBB135AD2}"/>
              </a:ext>
            </a:extLst>
          </p:cNvPr>
          <p:cNvGraphicFramePr>
            <a:graphicFrameLocks noGrp="1"/>
          </p:cNvGraphicFramePr>
          <p:nvPr/>
        </p:nvGraphicFramePr>
        <p:xfrm>
          <a:off x="2644288" y="1466391"/>
          <a:ext cx="5111180" cy="4851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1643">
                  <a:extLst>
                    <a:ext uri="{9D8B030D-6E8A-4147-A177-3AD203B41FA5}">
                      <a16:colId xmlns:a16="http://schemas.microsoft.com/office/drawing/2014/main" val="1733143777"/>
                    </a:ext>
                  </a:extLst>
                </a:gridCol>
                <a:gridCol w="4099537">
                  <a:extLst>
                    <a:ext uri="{9D8B030D-6E8A-4147-A177-3AD203B41FA5}">
                      <a16:colId xmlns:a16="http://schemas.microsoft.com/office/drawing/2014/main" val="7694981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章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內容提要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812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21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挪伯充飢陳設餅，武器來自歌利亞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迦特王前來避難，裝瘋賣傻大衛王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82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22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民眾追隨亞杜蘭，父母安頓與摩押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掃羅四處尋大衛，多益出賣祭司家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975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23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非利士人來攻擊，大衛拯救基伊拉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掃羅追捕至基城，大衛逃離漂曠野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691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24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掃羅山洞危險近，大衛尊主棄良機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出洞相認訴衷腸，掃羅似有悔過意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96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25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愚頑拿八招禍事，衝動大衛前報復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睿智夫人親來迎，和風細雨化干戈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07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26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掃羅追殺到西弗，曠野營地被潛入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大衛再次不出手，掃羅終知大勢去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604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27</a:t>
                      </a:r>
                      <a:endParaRPr lang="en-US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大衛無奈靠仇敵，領軍幽居洗革拉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  <a:p>
                      <a:r>
                        <a:rPr kumimoji="1" lang="zh-TW" altLang="en-US" dirty="0">
                          <a:latin typeface="LiSong Pro Light" panose="02020300000000000000" pitchFamily="18" charset="-120"/>
                          <a:ea typeface="LiSong Pro Light" panose="02020300000000000000" pitchFamily="18" charset="-120"/>
                        </a:rPr>
                        <a:t>侵奪外族為國民，身在曹營心在漢</a:t>
                      </a:r>
                      <a:endParaRPr kumimoji="1" lang="en-US" altLang="zh-TW" dirty="0">
                        <a:latin typeface="LiSong Pro Light" panose="02020300000000000000" pitchFamily="18" charset="-120"/>
                        <a:ea typeface="LiSong Pro Light" panose="020203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913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91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793111" cy="4518422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UcPeriod" startAt="2"/>
            </a:pPr>
            <a:r>
              <a:rPr lang="zh-TW" altLang="en-US" dirty="0"/>
              <a:t>大衛在亞杜蘭洞與米斯巴（</a:t>
            </a:r>
            <a:r>
              <a:rPr lang="en-US" altLang="zh-TW" dirty="0"/>
              <a:t>22:1—22:23</a:t>
            </a:r>
            <a:r>
              <a:rPr lang="zh-TW" altLang="en-US" dirty="0"/>
              <a:t>）</a:t>
            </a:r>
            <a:endParaRPr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內容大綱</a:t>
            </a:r>
            <a:endParaRPr kumimoji="1" lang="en-US" altLang="zh-TW" u="sng" dirty="0"/>
          </a:p>
          <a:p>
            <a:r>
              <a:rPr kumimoji="1" lang="zh-TW" altLang="en-US" dirty="0"/>
              <a:t>民眾追隨亞杜蘭，父母安頓與摩押</a:t>
            </a:r>
            <a:endParaRPr kumimoji="1" lang="en-US" altLang="zh-TW" dirty="0"/>
          </a:p>
          <a:p>
            <a:r>
              <a:rPr kumimoji="1" lang="zh-TW" altLang="en-US" dirty="0"/>
              <a:t>掃羅四處尋大衛，多益出賣祭司家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觀察與分析</a:t>
            </a:r>
            <a:endParaRPr kumimoji="1" lang="en-US" altLang="zh-TW" u="sng" dirty="0"/>
          </a:p>
          <a:p>
            <a:r>
              <a:rPr kumimoji="1" lang="zh-TW" altLang="en-US" dirty="0"/>
              <a:t>大衛吸引了那些和他一樣遭遇不幸的，開始有了自己的隊伍</a:t>
            </a:r>
            <a:endParaRPr kumimoji="1" lang="en-US" altLang="zh-TW" dirty="0"/>
          </a:p>
          <a:p>
            <a:r>
              <a:rPr kumimoji="1" lang="zh-TW" altLang="en-US" dirty="0"/>
              <a:t>掃羅開始公開追殺大衛，遷怒祭司，殺害全家，流無辜人的血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周圍沒有忠臣勸阻，只有小人作怪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亞希米勒的被殺也兌現了神對以利一家的審判</a:t>
            </a:r>
            <a:r>
              <a:rPr kumimoji="1" lang="en-US" altLang="zh-TW" dirty="0"/>
              <a:t>	</a:t>
            </a:r>
          </a:p>
          <a:p>
            <a:pPr marL="0" indent="0">
              <a:buNone/>
            </a:pPr>
            <a:r>
              <a:rPr kumimoji="1" lang="zh-TW" altLang="en-US" u="sng" dirty="0"/>
              <a:t>重點與應用</a:t>
            </a:r>
            <a:endParaRPr kumimoji="1" lang="en-US" altLang="zh-TW" u="sng" dirty="0"/>
          </a:p>
          <a:p>
            <a:r>
              <a:rPr kumimoji="1" lang="zh-TW" altLang="en-US" dirty="0"/>
              <a:t>如果大衛在去挪伯之前，求問耶和華，那他的決定和後果可能不同。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56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>
            <a:extLst>
              <a:ext uri="{FF2B5EF4-FFF2-40B4-BE49-F238E27FC236}">
                <a16:creationId xmlns:a16="http://schemas.microsoft.com/office/drawing/2014/main" id="{22090B23-F457-C141-AE5F-FDC3B5401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458788"/>
            <a:ext cx="1268412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亞倫</a:t>
            </a:r>
          </a:p>
        </p:txBody>
      </p:sp>
      <p:sp>
        <p:nvSpPr>
          <p:cNvPr id="1018883" name="Rectangle 3">
            <a:extLst>
              <a:ext uri="{FF2B5EF4-FFF2-40B4-BE49-F238E27FC236}">
                <a16:creationId xmlns:a16="http://schemas.microsoft.com/office/drawing/2014/main" id="{3278CABC-2F51-7143-8ABB-4F5550FF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1" y="1325563"/>
            <a:ext cx="1268413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拿答</a:t>
            </a:r>
          </a:p>
        </p:txBody>
      </p:sp>
      <p:sp>
        <p:nvSpPr>
          <p:cNvPr id="1018884" name="Rectangle 4">
            <a:extLst>
              <a:ext uri="{FF2B5EF4-FFF2-40B4-BE49-F238E27FC236}">
                <a16:creationId xmlns:a16="http://schemas.microsoft.com/office/drawing/2014/main" id="{37A3114A-DD24-DF42-9620-3636FA723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638" y="1325563"/>
            <a:ext cx="1268412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亞比戶</a:t>
            </a:r>
          </a:p>
        </p:txBody>
      </p:sp>
      <p:sp>
        <p:nvSpPr>
          <p:cNvPr id="1018885" name="Rectangle 5">
            <a:extLst>
              <a:ext uri="{FF2B5EF4-FFF2-40B4-BE49-F238E27FC236}">
                <a16:creationId xmlns:a16="http://schemas.microsoft.com/office/drawing/2014/main" id="{EC4A494D-1171-D346-8C50-CC59B6B7C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1" y="1325563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以利亞撒</a:t>
            </a:r>
          </a:p>
        </p:txBody>
      </p:sp>
      <p:sp>
        <p:nvSpPr>
          <p:cNvPr id="1018886" name="Rectangle 6">
            <a:extLst>
              <a:ext uri="{FF2B5EF4-FFF2-40B4-BE49-F238E27FC236}">
                <a16:creationId xmlns:a16="http://schemas.microsoft.com/office/drawing/2014/main" id="{7FC65347-CEBA-E44C-96BC-E538A13A5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4163" y="1325563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以他瑪</a:t>
            </a:r>
          </a:p>
        </p:txBody>
      </p:sp>
      <p:sp>
        <p:nvSpPr>
          <p:cNvPr id="1018887" name="Rectangle 7">
            <a:extLst>
              <a:ext uri="{FF2B5EF4-FFF2-40B4-BE49-F238E27FC236}">
                <a16:creationId xmlns:a16="http://schemas.microsoft.com/office/drawing/2014/main" id="{AF2D685F-F3BF-7F45-8C6B-0171BF2A3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4163" y="2547938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以利</a:t>
            </a:r>
          </a:p>
        </p:txBody>
      </p:sp>
      <p:sp>
        <p:nvSpPr>
          <p:cNvPr id="1018888" name="Rectangle 8">
            <a:extLst>
              <a:ext uri="{FF2B5EF4-FFF2-40B4-BE49-F238E27FC236}">
                <a16:creationId xmlns:a16="http://schemas.microsoft.com/office/drawing/2014/main" id="{65DA8244-43AF-4D42-8BC2-F9D8A0352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951" y="4902200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亞希米勒</a:t>
            </a:r>
          </a:p>
        </p:txBody>
      </p:sp>
      <p:sp>
        <p:nvSpPr>
          <p:cNvPr id="1018889" name="Rectangle 9">
            <a:extLst>
              <a:ext uri="{FF2B5EF4-FFF2-40B4-BE49-F238E27FC236}">
                <a16:creationId xmlns:a16="http://schemas.microsoft.com/office/drawing/2014/main" id="{357DCE5B-1705-D24D-9D85-15FD4CD04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951" y="5664200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亞比亞他</a:t>
            </a:r>
          </a:p>
        </p:txBody>
      </p:sp>
      <p:sp>
        <p:nvSpPr>
          <p:cNvPr id="1018890" name="Rectangle 10">
            <a:extLst>
              <a:ext uri="{FF2B5EF4-FFF2-40B4-BE49-F238E27FC236}">
                <a16:creationId xmlns:a16="http://schemas.microsoft.com/office/drawing/2014/main" id="{D0800255-E8C5-B346-BFDE-CFBFF29B9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426" y="3322638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非尼哈</a:t>
            </a:r>
          </a:p>
        </p:txBody>
      </p:sp>
      <p:sp>
        <p:nvSpPr>
          <p:cNvPr id="1018891" name="Rectangle 11">
            <a:extLst>
              <a:ext uri="{FF2B5EF4-FFF2-40B4-BE49-F238E27FC236}">
                <a16:creationId xmlns:a16="http://schemas.microsoft.com/office/drawing/2014/main" id="{00FFF2D1-545A-1444-B493-AD0137B63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1" y="3322638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何弗尼</a:t>
            </a:r>
          </a:p>
        </p:txBody>
      </p:sp>
      <p:sp>
        <p:nvSpPr>
          <p:cNvPr id="1018892" name="Rectangle 12">
            <a:extLst>
              <a:ext uri="{FF2B5EF4-FFF2-40B4-BE49-F238E27FC236}">
                <a16:creationId xmlns:a16="http://schemas.microsoft.com/office/drawing/2014/main" id="{793D3F3F-5B50-4445-A97C-C5DEB5759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451" y="4105275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以迦博</a:t>
            </a:r>
          </a:p>
        </p:txBody>
      </p:sp>
      <p:sp>
        <p:nvSpPr>
          <p:cNvPr id="1018893" name="Rectangle 13">
            <a:extLst>
              <a:ext uri="{FF2B5EF4-FFF2-40B4-BE49-F238E27FC236}">
                <a16:creationId xmlns:a16="http://schemas.microsoft.com/office/drawing/2014/main" id="{6F6A5575-8CB3-6145-9984-BF4D87229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6" y="4105275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亞希突</a:t>
            </a:r>
          </a:p>
        </p:txBody>
      </p:sp>
      <p:sp>
        <p:nvSpPr>
          <p:cNvPr id="1018894" name="Rectangle 14">
            <a:extLst>
              <a:ext uri="{FF2B5EF4-FFF2-40B4-BE49-F238E27FC236}">
                <a16:creationId xmlns:a16="http://schemas.microsoft.com/office/drawing/2014/main" id="{4352CAFA-6C1E-674A-A303-12A90C71A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301" y="4902200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亞希亞</a:t>
            </a:r>
          </a:p>
        </p:txBody>
      </p:sp>
      <p:cxnSp>
        <p:nvCxnSpPr>
          <p:cNvPr id="1018895" name="AutoShape 15">
            <a:extLst>
              <a:ext uri="{FF2B5EF4-FFF2-40B4-BE49-F238E27FC236}">
                <a16:creationId xmlns:a16="http://schemas.microsoft.com/office/drawing/2014/main" id="{749B73AE-A1FD-E04D-8B0D-2B3C20417940}"/>
              </a:ext>
            </a:extLst>
          </p:cNvPr>
          <p:cNvCxnSpPr>
            <a:cxnSpLocks noChangeShapeType="1"/>
            <a:stCxn id="1018882" idx="2"/>
            <a:endCxn id="1018883" idx="0"/>
          </p:cNvCxnSpPr>
          <p:nvPr/>
        </p:nvCxnSpPr>
        <p:spPr bwMode="auto">
          <a:xfrm rot="5400000">
            <a:off x="3750470" y="-116681"/>
            <a:ext cx="409575" cy="24749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896" name="AutoShape 16">
            <a:extLst>
              <a:ext uri="{FF2B5EF4-FFF2-40B4-BE49-F238E27FC236}">
                <a16:creationId xmlns:a16="http://schemas.microsoft.com/office/drawing/2014/main" id="{DB6354E3-0AA3-F440-ABE0-4C1537052D42}"/>
              </a:ext>
            </a:extLst>
          </p:cNvPr>
          <p:cNvCxnSpPr>
            <a:cxnSpLocks noChangeShapeType="1"/>
            <a:stCxn id="1018882" idx="2"/>
            <a:endCxn id="1018884" idx="0"/>
          </p:cNvCxnSpPr>
          <p:nvPr/>
        </p:nvCxnSpPr>
        <p:spPr bwMode="auto">
          <a:xfrm rot="5400000">
            <a:off x="4497389" y="630239"/>
            <a:ext cx="409575" cy="981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897" name="AutoShape 17">
            <a:extLst>
              <a:ext uri="{FF2B5EF4-FFF2-40B4-BE49-F238E27FC236}">
                <a16:creationId xmlns:a16="http://schemas.microsoft.com/office/drawing/2014/main" id="{E0B1A05C-94F9-394C-B58B-019D2F7F2F99}"/>
              </a:ext>
            </a:extLst>
          </p:cNvPr>
          <p:cNvCxnSpPr>
            <a:cxnSpLocks noChangeShapeType="1"/>
            <a:stCxn id="1018882" idx="2"/>
            <a:endCxn id="1018885" idx="0"/>
          </p:cNvCxnSpPr>
          <p:nvPr/>
        </p:nvCxnSpPr>
        <p:spPr bwMode="auto">
          <a:xfrm rot="16200000" flipH="1">
            <a:off x="5264945" y="843758"/>
            <a:ext cx="409575" cy="5540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898" name="AutoShape 18">
            <a:extLst>
              <a:ext uri="{FF2B5EF4-FFF2-40B4-BE49-F238E27FC236}">
                <a16:creationId xmlns:a16="http://schemas.microsoft.com/office/drawing/2014/main" id="{A70A39F5-8413-354F-B0E4-EF4575F28A5D}"/>
              </a:ext>
            </a:extLst>
          </p:cNvPr>
          <p:cNvCxnSpPr>
            <a:cxnSpLocks noChangeShapeType="1"/>
            <a:stCxn id="1018882" idx="2"/>
            <a:endCxn id="1018886" idx="0"/>
          </p:cNvCxnSpPr>
          <p:nvPr/>
        </p:nvCxnSpPr>
        <p:spPr bwMode="auto">
          <a:xfrm rot="16200000" flipH="1">
            <a:off x="6026151" y="82551"/>
            <a:ext cx="409575" cy="2076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899" name="AutoShape 19">
            <a:extLst>
              <a:ext uri="{FF2B5EF4-FFF2-40B4-BE49-F238E27FC236}">
                <a16:creationId xmlns:a16="http://schemas.microsoft.com/office/drawing/2014/main" id="{FC55D999-CC77-F646-AD3B-2515B0195820}"/>
              </a:ext>
            </a:extLst>
          </p:cNvPr>
          <p:cNvCxnSpPr>
            <a:cxnSpLocks noChangeShapeType="1"/>
            <a:stCxn id="1018886" idx="2"/>
            <a:endCxn id="1018887" idx="0"/>
          </p:cNvCxnSpPr>
          <p:nvPr/>
        </p:nvCxnSpPr>
        <p:spPr bwMode="auto">
          <a:xfrm rot="5400000">
            <a:off x="6886576" y="2165351"/>
            <a:ext cx="765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00" name="AutoShape 20">
            <a:extLst>
              <a:ext uri="{FF2B5EF4-FFF2-40B4-BE49-F238E27FC236}">
                <a16:creationId xmlns:a16="http://schemas.microsoft.com/office/drawing/2014/main" id="{F22654BC-74E2-BB47-8BA0-E91BEDDBA4D4}"/>
              </a:ext>
            </a:extLst>
          </p:cNvPr>
          <p:cNvCxnSpPr>
            <a:cxnSpLocks noChangeShapeType="1"/>
            <a:stCxn id="1018887" idx="2"/>
            <a:endCxn id="1018891" idx="0"/>
          </p:cNvCxnSpPr>
          <p:nvPr/>
        </p:nvCxnSpPr>
        <p:spPr bwMode="auto">
          <a:xfrm rot="5400000">
            <a:off x="6761957" y="2815432"/>
            <a:ext cx="317500" cy="6969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01" name="AutoShape 21">
            <a:extLst>
              <a:ext uri="{FF2B5EF4-FFF2-40B4-BE49-F238E27FC236}">
                <a16:creationId xmlns:a16="http://schemas.microsoft.com/office/drawing/2014/main" id="{541CA1B4-39D2-CB47-8CF6-77579CF92BDE}"/>
              </a:ext>
            </a:extLst>
          </p:cNvPr>
          <p:cNvCxnSpPr>
            <a:cxnSpLocks noChangeShapeType="1"/>
            <a:stCxn id="1018887" idx="2"/>
            <a:endCxn id="1018890" idx="0"/>
          </p:cNvCxnSpPr>
          <p:nvPr/>
        </p:nvCxnSpPr>
        <p:spPr bwMode="auto">
          <a:xfrm rot="16200000" flipH="1">
            <a:off x="7462044" y="2812257"/>
            <a:ext cx="317500" cy="7032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02" name="AutoShape 22">
            <a:extLst>
              <a:ext uri="{FF2B5EF4-FFF2-40B4-BE49-F238E27FC236}">
                <a16:creationId xmlns:a16="http://schemas.microsoft.com/office/drawing/2014/main" id="{EF4B4911-1564-8648-AAF6-6A0F56817EEE}"/>
              </a:ext>
            </a:extLst>
          </p:cNvPr>
          <p:cNvCxnSpPr>
            <a:cxnSpLocks noChangeShapeType="1"/>
            <a:stCxn id="1018890" idx="2"/>
            <a:endCxn id="1018893" idx="0"/>
          </p:cNvCxnSpPr>
          <p:nvPr/>
        </p:nvCxnSpPr>
        <p:spPr bwMode="auto">
          <a:xfrm rot="5400000">
            <a:off x="7469982" y="3602832"/>
            <a:ext cx="325437" cy="679450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03" name="AutoShape 23">
            <a:extLst>
              <a:ext uri="{FF2B5EF4-FFF2-40B4-BE49-F238E27FC236}">
                <a16:creationId xmlns:a16="http://schemas.microsoft.com/office/drawing/2014/main" id="{74A6F608-22E0-FE4B-9B2F-E7B492BB497C}"/>
              </a:ext>
            </a:extLst>
          </p:cNvPr>
          <p:cNvCxnSpPr>
            <a:cxnSpLocks noChangeShapeType="1"/>
            <a:stCxn id="1018890" idx="2"/>
            <a:endCxn id="1018892" idx="0"/>
          </p:cNvCxnSpPr>
          <p:nvPr/>
        </p:nvCxnSpPr>
        <p:spPr bwMode="auto">
          <a:xfrm rot="16200000" flipH="1">
            <a:off x="8163720" y="3588545"/>
            <a:ext cx="325437" cy="708025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04" name="AutoShape 24">
            <a:extLst>
              <a:ext uri="{FF2B5EF4-FFF2-40B4-BE49-F238E27FC236}">
                <a16:creationId xmlns:a16="http://schemas.microsoft.com/office/drawing/2014/main" id="{DB1C996E-0F94-3F4D-925B-432A7F7D07A7}"/>
              </a:ext>
            </a:extLst>
          </p:cNvPr>
          <p:cNvCxnSpPr>
            <a:cxnSpLocks noChangeShapeType="1"/>
            <a:stCxn id="1018893" idx="2"/>
            <a:endCxn id="1018894" idx="0"/>
          </p:cNvCxnSpPr>
          <p:nvPr/>
        </p:nvCxnSpPr>
        <p:spPr bwMode="auto">
          <a:xfrm rot="5400000">
            <a:off x="6772276" y="4381501"/>
            <a:ext cx="339725" cy="7016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05" name="AutoShape 25">
            <a:extLst>
              <a:ext uri="{FF2B5EF4-FFF2-40B4-BE49-F238E27FC236}">
                <a16:creationId xmlns:a16="http://schemas.microsoft.com/office/drawing/2014/main" id="{C753EBEE-25B3-B04C-A3FC-376392793D79}"/>
              </a:ext>
            </a:extLst>
          </p:cNvPr>
          <p:cNvCxnSpPr>
            <a:cxnSpLocks noChangeShapeType="1"/>
            <a:stCxn id="1018893" idx="2"/>
            <a:endCxn id="1018888" idx="0"/>
          </p:cNvCxnSpPr>
          <p:nvPr/>
        </p:nvCxnSpPr>
        <p:spPr bwMode="auto">
          <a:xfrm rot="16200000" flipH="1">
            <a:off x="7474744" y="4380707"/>
            <a:ext cx="325438" cy="688975"/>
          </a:xfrm>
          <a:prstGeom prst="bentConnector3">
            <a:avLst>
              <a:gd name="adj1" fmla="val 52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06" name="AutoShape 26">
            <a:extLst>
              <a:ext uri="{FF2B5EF4-FFF2-40B4-BE49-F238E27FC236}">
                <a16:creationId xmlns:a16="http://schemas.microsoft.com/office/drawing/2014/main" id="{F4949962-0963-5640-83C2-80084D0A49DC}"/>
              </a:ext>
            </a:extLst>
          </p:cNvPr>
          <p:cNvCxnSpPr>
            <a:cxnSpLocks noChangeShapeType="1"/>
            <a:stCxn id="1018888" idx="2"/>
            <a:endCxn id="1018889" idx="0"/>
          </p:cNvCxnSpPr>
          <p:nvPr/>
        </p:nvCxnSpPr>
        <p:spPr bwMode="auto">
          <a:xfrm rot="5400000">
            <a:off x="7836694" y="5518944"/>
            <a:ext cx="290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8909" name="Rectangle 29">
            <a:extLst>
              <a:ext uri="{FF2B5EF4-FFF2-40B4-BE49-F238E27FC236}">
                <a16:creationId xmlns:a16="http://schemas.microsoft.com/office/drawing/2014/main" id="{A41AB2F5-5670-0547-B7A7-2FDCB9EA8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4213" y="4105275"/>
            <a:ext cx="2411412" cy="4572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大約和撒母耳同輩</a:t>
            </a:r>
          </a:p>
        </p:txBody>
      </p:sp>
      <p:sp>
        <p:nvSpPr>
          <p:cNvPr id="1018910" name="Rectangle 30">
            <a:extLst>
              <a:ext uri="{FF2B5EF4-FFF2-40B4-BE49-F238E27FC236}">
                <a16:creationId xmlns:a16="http://schemas.microsoft.com/office/drawing/2014/main" id="{9FA45093-BC60-CF48-ABC7-744E2A6FE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4213" y="4902200"/>
            <a:ext cx="2411412" cy="4572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大約和掃羅同輩</a:t>
            </a:r>
          </a:p>
        </p:txBody>
      </p:sp>
      <p:sp>
        <p:nvSpPr>
          <p:cNvPr id="1018911" name="Rectangle 31">
            <a:extLst>
              <a:ext uri="{FF2B5EF4-FFF2-40B4-BE49-F238E27FC236}">
                <a16:creationId xmlns:a16="http://schemas.microsoft.com/office/drawing/2014/main" id="{4C798A59-28A6-8648-AA28-343D43586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4213" y="5664200"/>
            <a:ext cx="2411412" cy="4572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大約和大衛同輩</a:t>
            </a:r>
          </a:p>
        </p:txBody>
      </p:sp>
      <p:cxnSp>
        <p:nvCxnSpPr>
          <p:cNvPr id="1018912" name="AutoShape 32">
            <a:extLst>
              <a:ext uri="{FF2B5EF4-FFF2-40B4-BE49-F238E27FC236}">
                <a16:creationId xmlns:a16="http://schemas.microsoft.com/office/drawing/2014/main" id="{D9F67019-0283-5243-9799-AEA4426B7C04}"/>
              </a:ext>
            </a:extLst>
          </p:cNvPr>
          <p:cNvCxnSpPr>
            <a:cxnSpLocks noChangeShapeType="1"/>
            <a:stCxn id="1018909" idx="3"/>
            <a:endCxn id="1018893" idx="1"/>
          </p:cNvCxnSpPr>
          <p:nvPr/>
        </p:nvCxnSpPr>
        <p:spPr bwMode="auto">
          <a:xfrm>
            <a:off x="5635625" y="4333875"/>
            <a:ext cx="1022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13" name="AutoShape 33">
            <a:extLst>
              <a:ext uri="{FF2B5EF4-FFF2-40B4-BE49-F238E27FC236}">
                <a16:creationId xmlns:a16="http://schemas.microsoft.com/office/drawing/2014/main" id="{A4E48589-24BE-A640-9824-202FDA545C51}"/>
              </a:ext>
            </a:extLst>
          </p:cNvPr>
          <p:cNvCxnSpPr>
            <a:cxnSpLocks noChangeShapeType="1"/>
            <a:stCxn id="1018910" idx="3"/>
            <a:endCxn id="1018894" idx="1"/>
          </p:cNvCxnSpPr>
          <p:nvPr/>
        </p:nvCxnSpPr>
        <p:spPr bwMode="auto">
          <a:xfrm>
            <a:off x="5635626" y="5130800"/>
            <a:ext cx="320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8914" name="AutoShape 34">
            <a:extLst>
              <a:ext uri="{FF2B5EF4-FFF2-40B4-BE49-F238E27FC236}">
                <a16:creationId xmlns:a16="http://schemas.microsoft.com/office/drawing/2014/main" id="{C1543505-CE70-544B-BD38-65FF9162937E}"/>
              </a:ext>
            </a:extLst>
          </p:cNvPr>
          <p:cNvCxnSpPr>
            <a:cxnSpLocks noChangeShapeType="1"/>
            <a:stCxn id="1018911" idx="3"/>
            <a:endCxn id="1018889" idx="1"/>
          </p:cNvCxnSpPr>
          <p:nvPr/>
        </p:nvCxnSpPr>
        <p:spPr bwMode="auto">
          <a:xfrm>
            <a:off x="5635626" y="5892800"/>
            <a:ext cx="1711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8915" name="AutoShape 35">
            <a:extLst>
              <a:ext uri="{FF2B5EF4-FFF2-40B4-BE49-F238E27FC236}">
                <a16:creationId xmlns:a16="http://schemas.microsoft.com/office/drawing/2014/main" id="{EB64458C-5E88-194D-8E34-10B44D670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3417888"/>
            <a:ext cx="1371600" cy="457200"/>
          </a:xfrm>
          <a:prstGeom prst="wedgeRectCallout">
            <a:avLst>
              <a:gd name="adj1" fmla="val -71412"/>
              <a:gd name="adj2" fmla="val -20833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均死在中年</a:t>
            </a:r>
          </a:p>
        </p:txBody>
      </p:sp>
      <p:sp>
        <p:nvSpPr>
          <p:cNvPr id="1018916" name="AutoShape 36">
            <a:extLst>
              <a:ext uri="{FF2B5EF4-FFF2-40B4-BE49-F238E27FC236}">
                <a16:creationId xmlns:a16="http://schemas.microsoft.com/office/drawing/2014/main" id="{FEEC801A-F014-3F41-AA86-42C48D018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4995863"/>
            <a:ext cx="1371600" cy="457200"/>
          </a:xfrm>
          <a:prstGeom prst="wedgeRectCallout">
            <a:avLst>
              <a:gd name="adj1" fmla="val -71412"/>
              <a:gd name="adj2" fmla="val -20833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均死在中年</a:t>
            </a:r>
          </a:p>
        </p:txBody>
      </p:sp>
    </p:spTree>
    <p:extLst>
      <p:ext uri="{BB962C8B-B14F-4D97-AF65-F5344CB8AC3E}">
        <p14:creationId xmlns:p14="http://schemas.microsoft.com/office/powerpoint/2010/main" val="375990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4" y="1602769"/>
            <a:ext cx="10726220" cy="4850617"/>
          </a:xfrm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zh-TW" altLang="en-US" dirty="0"/>
              <a:t>大衛拯救基伊拉，掃羅追捕大衛（</a:t>
            </a:r>
            <a:r>
              <a:rPr lang="en-US" altLang="zh-TW" dirty="0"/>
              <a:t>23:1-23:29</a:t>
            </a:r>
            <a:r>
              <a:rPr lang="zh-TW" altLang="en-US" dirty="0"/>
              <a:t>）</a:t>
            </a:r>
            <a:endParaRPr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內容大綱</a:t>
            </a:r>
            <a:endParaRPr kumimoji="1" lang="en-US" altLang="zh-TW" u="sng" dirty="0"/>
          </a:p>
          <a:p>
            <a:r>
              <a:rPr kumimoji="1" lang="zh-TW" altLang="en-US" dirty="0"/>
              <a:t>非利士人來攻擊，大衛拯救基伊拉</a:t>
            </a:r>
            <a:endParaRPr kumimoji="1" lang="en-US" altLang="zh-TW" dirty="0"/>
          </a:p>
          <a:p>
            <a:r>
              <a:rPr kumimoji="1" lang="zh-TW" altLang="en-US" dirty="0"/>
              <a:t>掃羅追捕至基城，大衛逃離漂曠野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觀察與分析</a:t>
            </a:r>
            <a:endParaRPr kumimoji="1" lang="en-US" altLang="zh-TW" u="sng" dirty="0"/>
          </a:p>
          <a:p>
            <a:r>
              <a:rPr kumimoji="1" lang="zh-TW" altLang="en-US" dirty="0"/>
              <a:t>大衛在自己自顧不暇之際還要幫助基伊拉，看到他對以色列民的愛護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大衛看重部下的建議，但更相信神的應許</a:t>
            </a:r>
            <a:endParaRPr kumimoji="1" lang="en-US" altLang="zh-TW" dirty="0"/>
          </a:p>
          <a:p>
            <a:r>
              <a:rPr kumimoji="1" lang="zh-TW" altLang="en-US" dirty="0"/>
              <a:t>大衛每一步都求問耶和華，所以有驚無險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神在大衛危險的時候就會出手（聲東擊西）</a:t>
            </a:r>
            <a:endParaRPr kumimoji="1" lang="en-US" altLang="zh-TW" dirty="0"/>
          </a:p>
          <a:p>
            <a:r>
              <a:rPr kumimoji="1" lang="zh-TW" altLang="en-US" dirty="0"/>
              <a:t>掃羅看似穩操勝券，其實只是垂死掙扎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在殺死神的祭司後，還自欺欺人，抬出神的招牌 （</a:t>
            </a:r>
            <a:r>
              <a:rPr kumimoji="1" lang="en-US" altLang="zh-TW" dirty="0"/>
              <a:t>v.7,21)	</a:t>
            </a:r>
          </a:p>
          <a:p>
            <a:pPr marL="0" indent="0">
              <a:buNone/>
            </a:pPr>
            <a:r>
              <a:rPr kumimoji="1" lang="zh-TW" altLang="en-US" u="sng" dirty="0"/>
              <a:t>重點與應用</a:t>
            </a:r>
            <a:endParaRPr kumimoji="1" lang="en-US" altLang="zh-TW" u="sng" dirty="0"/>
          </a:p>
          <a:p>
            <a:r>
              <a:rPr kumimoji="1" lang="zh-TW" altLang="en-US" dirty="0"/>
              <a:t>在走投無路，無人援手的情況下，我門只有求問神；只有神一直不離開，只有神能夠幫助我們</a:t>
            </a:r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865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098" y="1471961"/>
            <a:ext cx="10917043" cy="5140712"/>
          </a:xfrm>
          <a:ln>
            <a:solidFill>
              <a:schemeClr val="bg1"/>
            </a:solidFill>
          </a:ln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UcPeriod" startAt="4"/>
            </a:pPr>
            <a:r>
              <a:rPr lang="zh-TW" altLang="en-US" sz="2600" dirty="0"/>
              <a:t>大衛不殺掃羅</a:t>
            </a:r>
            <a:r>
              <a:rPr lang="en-US" sz="2600" dirty="0"/>
              <a:t>	</a:t>
            </a:r>
            <a:r>
              <a:rPr lang="zh-TW" altLang="en-US" sz="2600" dirty="0"/>
              <a:t>（</a:t>
            </a:r>
            <a:r>
              <a:rPr lang="en-US" altLang="zh-TW" sz="2600" dirty="0"/>
              <a:t>24:1-22</a:t>
            </a:r>
            <a:r>
              <a:rPr lang="zh-TW" altLang="en-US" sz="2600" dirty="0"/>
              <a:t>）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kumimoji="1" lang="zh-TW" altLang="en-US" u="sng" dirty="0"/>
              <a:t>內容大綱</a:t>
            </a:r>
            <a:endParaRPr kumimoji="1" lang="en-US" altLang="zh-TW" u="sng" dirty="0"/>
          </a:p>
          <a:p>
            <a:r>
              <a:rPr kumimoji="1" lang="zh-TW" altLang="en-US" dirty="0"/>
              <a:t>掃羅山洞危險近，大衛尊主棄良機</a:t>
            </a:r>
            <a:endParaRPr kumimoji="1" lang="en-US" altLang="zh-TW" dirty="0"/>
          </a:p>
          <a:p>
            <a:r>
              <a:rPr kumimoji="1" lang="zh-TW" altLang="en-US" dirty="0"/>
              <a:t>出洞相認訴衷腸，掃羅似有悔過意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觀察與分析</a:t>
            </a:r>
            <a:endParaRPr kumimoji="1" lang="en-US" altLang="zh-TW" u="sng" dirty="0"/>
          </a:p>
          <a:p>
            <a:r>
              <a:rPr kumimoji="1" lang="zh-TW" altLang="en-US" dirty="0"/>
              <a:t>大衛在擊殺掃羅的機會前，用神的原則來做決定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耶和華的應許立大衛為王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掃羅是耶和華的受膏者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耶和華是判定是非，鑒察申冤的主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不要讓手做不義的事（诗 </a:t>
            </a:r>
            <a:r>
              <a:rPr kumimoji="1" lang="en-US" altLang="zh-TW" dirty="0"/>
              <a:t>18:20</a:t>
            </a:r>
            <a:r>
              <a:rPr kumimoji="1" lang="zh-TW" altLang="en-US" dirty="0"/>
              <a:t>耶和华按着我的公义报答我、按着我手中的清洁赏赐我）</a:t>
            </a:r>
            <a:endParaRPr kumimoji="1" lang="en-US" altLang="zh-TW" dirty="0"/>
          </a:p>
          <a:p>
            <a:r>
              <a:rPr kumimoji="1" lang="zh-TW" altLang="en-US" dirty="0"/>
              <a:t>大衛向掃羅表明忠誠，看上去是一個智慧的做法，其實有些瑕疵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過分誇大自己的公義（</a:t>
            </a:r>
            <a:r>
              <a:rPr kumimoji="1" lang="en-US" altLang="zh-TW" dirty="0"/>
              <a:t>v.10); </a:t>
            </a:r>
            <a:r>
              <a:rPr kumimoji="1" lang="zh-TW" altLang="en-US" dirty="0"/>
              <a:t>過分貶低自己的身份（</a:t>
            </a:r>
            <a:r>
              <a:rPr kumimoji="1" lang="en-US" altLang="zh-TW" dirty="0"/>
              <a:t>v.14)</a:t>
            </a:r>
          </a:p>
          <a:p>
            <a:pPr marL="0" indent="0">
              <a:buNone/>
            </a:pPr>
            <a:r>
              <a:rPr kumimoji="1" lang="zh-TW" altLang="en-US" u="sng" dirty="0"/>
              <a:t>重點與應用</a:t>
            </a:r>
            <a:endParaRPr kumimoji="1" lang="en-US" altLang="zh-TW" u="sng" dirty="0"/>
          </a:p>
          <a:p>
            <a:r>
              <a:rPr lang="en-US" dirty="0"/>
              <a:t>在我們做決定的時候</a:t>
            </a:r>
            <a:r>
              <a:rPr lang="zh-TW" altLang="en-US" dirty="0"/>
              <a:t>，常常有不同的神的原則可以使用，如何知道這是最合適的原則（</a:t>
            </a:r>
            <a:r>
              <a:rPr lang="en-US" altLang="zh-TW" dirty="0" err="1"/>
              <a:t>eg.</a:t>
            </a:r>
            <a:r>
              <a:rPr lang="en-US" altLang="zh-TW" dirty="0"/>
              <a:t> </a:t>
            </a:r>
            <a:r>
              <a:rPr lang="zh-TW" altLang="en-US" dirty="0"/>
              <a:t>有信心神會醫治，就不去求醫問藥，或者做一個負責的基督徒？</a:t>
            </a:r>
            <a:endParaRPr lang="en-US" altLang="zh-TW" dirty="0"/>
          </a:p>
          <a:p>
            <a:pPr lvl="1"/>
            <a:r>
              <a:rPr lang="zh-TW" altLang="en-US" dirty="0"/>
              <a:t>直接求問神</a:t>
            </a:r>
            <a:r>
              <a:rPr lang="en-US" altLang="zh-TW" dirty="0"/>
              <a:t>/</a:t>
            </a:r>
            <a:r>
              <a:rPr lang="zh-TW" altLang="en-US" dirty="0"/>
              <a:t> 請周圍的肢體家人為你禱告</a:t>
            </a:r>
            <a:r>
              <a:rPr lang="en-US" altLang="zh-TW" dirty="0"/>
              <a:t>/</a:t>
            </a:r>
            <a:r>
              <a:rPr lang="zh-TW" altLang="en-US" dirty="0"/>
              <a:t>自己問如果今天面對神，你會為你的決定羞愧嗎？</a:t>
            </a:r>
            <a:endParaRPr lang="en-US" altLang="zh-TW" dirty="0"/>
          </a:p>
          <a:p>
            <a:pPr marL="0" indent="0">
              <a:buNone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161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127" y="1450428"/>
            <a:ext cx="10623478" cy="5002958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UcPeriod" startAt="5"/>
            </a:pPr>
            <a:r>
              <a:rPr lang="zh-TW" altLang="en-US" dirty="0"/>
              <a:t>大衛，拿八及亞比該 （</a:t>
            </a:r>
            <a:r>
              <a:rPr lang="en-US" altLang="zh-TW" dirty="0"/>
              <a:t>25:1—44</a:t>
            </a:r>
            <a:r>
              <a:rPr lang="zh-TW" altLang="en-US" dirty="0"/>
              <a:t>）</a:t>
            </a:r>
            <a:endParaRPr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內容大綱</a:t>
            </a:r>
            <a:endParaRPr kumimoji="1" lang="en-US" altLang="zh-TW" u="sng" dirty="0"/>
          </a:p>
          <a:p>
            <a:r>
              <a:rPr kumimoji="1" lang="zh-TW" altLang="en-US" dirty="0"/>
              <a:t>愚頑拿八招禍事，衝動大衛前報復</a:t>
            </a:r>
            <a:endParaRPr kumimoji="1" lang="en-US" altLang="zh-TW" dirty="0"/>
          </a:p>
          <a:p>
            <a:r>
              <a:rPr kumimoji="1" lang="zh-TW" altLang="en-US" dirty="0"/>
              <a:t>睿智夫人親來迎，和風細雨化干戈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觀察與分析</a:t>
            </a:r>
            <a:endParaRPr kumimoji="1" lang="en-US" altLang="zh-TW" u="sng" dirty="0"/>
          </a:p>
          <a:p>
            <a:r>
              <a:rPr kumimoji="1" lang="zh-TW" altLang="en-US" dirty="0"/>
              <a:t>大衛在被拿八拒絕的時候，為什麼這麼生氣？神又如何保守他免他失腳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長期被追殺讓他心裡有怨氣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為了給追隨者尋找食物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在關鍵時刻，藉著亞比該給他進言</a:t>
            </a:r>
            <a:endParaRPr kumimoji="1" lang="en-US" altLang="zh-TW" dirty="0"/>
          </a:p>
          <a:p>
            <a:r>
              <a:rPr kumimoji="1" lang="zh-TW" altLang="en-US" dirty="0"/>
              <a:t>亞比該臨危不亂，指揮若定，在於她平時的積累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對神的心意的了解（知道大衛是神揀選）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對周圍的人和環境的了解（拿八的人品，當時的局勢）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對自己家庭的管理 （僕人對她的尊敬，迅速集合資源）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重點與應用</a:t>
            </a:r>
            <a:endParaRPr kumimoji="1" lang="en-US" altLang="zh-TW" u="sng" dirty="0"/>
          </a:p>
          <a:p>
            <a:r>
              <a:rPr lang="en-US" dirty="0"/>
              <a:t>即使敬畏神的人也會有衝動的時候</a:t>
            </a:r>
            <a:r>
              <a:rPr lang="zh-TW" altLang="en-US" dirty="0"/>
              <a:t>，但是神會在我們周圍安排合適的人來幫助我們，關鍵是要存謙卑的心</a:t>
            </a:r>
            <a:endParaRPr lang="en-US" altLang="zh-TW" dirty="0"/>
          </a:p>
          <a:p>
            <a:pPr marL="0" indent="0">
              <a:buNone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90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974834"/>
          </a:xfrm>
        </p:spPr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290" y="1534510"/>
            <a:ext cx="10250309" cy="491887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UcPeriod" startAt="6"/>
            </a:pPr>
            <a:r>
              <a:rPr lang="en-US" sz="2400" i="0" dirty="0"/>
              <a:t>大衛再次放過掃羅</a:t>
            </a:r>
            <a:r>
              <a:rPr lang="zh-TW" altLang="en-US" sz="2400" i="0" dirty="0"/>
              <a:t> （</a:t>
            </a:r>
            <a:r>
              <a:rPr lang="en-US" altLang="zh-TW" sz="2400" i="0" dirty="0"/>
              <a:t>26:1-25</a:t>
            </a:r>
            <a:r>
              <a:rPr lang="zh-TW" altLang="en-US" sz="2400" i="0" dirty="0"/>
              <a:t>）</a:t>
            </a:r>
            <a:endParaRPr lang="en-US" altLang="zh-TW" sz="2400" i="0" dirty="0"/>
          </a:p>
          <a:p>
            <a:pPr marL="0" indent="0">
              <a:buNone/>
            </a:pPr>
            <a:r>
              <a:rPr kumimoji="1" lang="zh-TW" altLang="en-US" u="sng" dirty="0"/>
              <a:t>內容大綱</a:t>
            </a:r>
            <a:endParaRPr kumimoji="1" lang="en-US" altLang="zh-TW" u="sng" dirty="0"/>
          </a:p>
          <a:p>
            <a:r>
              <a:rPr kumimoji="1" lang="zh-TW" altLang="en-US" dirty="0"/>
              <a:t>掃羅追殺到西弗，曠野營地被潛入</a:t>
            </a:r>
            <a:endParaRPr kumimoji="1" lang="en-US" altLang="zh-TW" dirty="0"/>
          </a:p>
          <a:p>
            <a:r>
              <a:rPr kumimoji="1" lang="zh-TW" altLang="en-US" dirty="0"/>
              <a:t>大衛再次不出手，掃羅終知大勢去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觀察與分析</a:t>
            </a:r>
            <a:endParaRPr kumimoji="1" lang="en-US" altLang="zh-TW" u="sng" dirty="0"/>
          </a:p>
          <a:p>
            <a:r>
              <a:rPr kumimoji="1" lang="zh-TW" altLang="en-US" dirty="0"/>
              <a:t>大衛再次有機會擊殺掃羅，意志比第一次更堅定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馬上否定了亞比篩的建議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沒有動掃羅的身上物件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殺拿八的經歷堅定了大衛靠神施行審判的決心</a:t>
            </a:r>
            <a:endParaRPr kumimoji="1" lang="en-US" altLang="zh-TW" dirty="0"/>
          </a:p>
          <a:p>
            <a:r>
              <a:rPr kumimoji="1" lang="zh-TW" altLang="en-US" dirty="0"/>
              <a:t>大衛與掃羅對話的方式也有所改變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大衛沒有向掃羅下拜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沒有直接說掃羅聽信讒言，而是指出兩種可能性（神的推動，人的激發）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如果是後者，大衛希望不要被逼到離開以色列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重點與應用</a:t>
            </a:r>
            <a:endParaRPr kumimoji="1" lang="en-US" altLang="zh-TW" u="sng" dirty="0"/>
          </a:p>
          <a:p>
            <a:r>
              <a:rPr lang="en-US" dirty="0"/>
              <a:t>神可以讓</a:t>
            </a:r>
            <a:r>
              <a:rPr lang="en-US" altLang="zh-TW" dirty="0"/>
              <a:t>3000</a:t>
            </a:r>
            <a:r>
              <a:rPr lang="zh-TW" altLang="en-US" dirty="0"/>
              <a:t>人沈睡，也可以讓大衛隔著山谷說話的時候醒來，耶和華的名是可以稱頌的！</a:t>
            </a:r>
            <a:endParaRPr kumimoji="1" lang="en-US" altLang="zh-TW" dirty="0"/>
          </a:p>
          <a:p>
            <a:pPr marL="0" indent="0">
              <a:buNone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182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3" y="1781666"/>
            <a:ext cx="10207180" cy="467172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lphaUcPeriod" startAt="7"/>
            </a:pPr>
            <a:r>
              <a:rPr lang="en-US" sz="2200" dirty="0"/>
              <a:t>大衛在非利士人中間</a:t>
            </a:r>
            <a:r>
              <a:rPr lang="zh-TW" altLang="en-US" sz="2200" dirty="0"/>
              <a:t> （</a:t>
            </a:r>
            <a:r>
              <a:rPr lang="en-US" altLang="zh-TW" sz="2200" dirty="0"/>
              <a:t>27:1-12</a:t>
            </a:r>
            <a:r>
              <a:rPr lang="zh-TW" altLang="en-US" sz="2200" dirty="0"/>
              <a:t>）</a:t>
            </a:r>
            <a:endParaRPr lang="en-US" altLang="zh-TW" sz="2200" dirty="0"/>
          </a:p>
          <a:p>
            <a:pPr marL="0" indent="0">
              <a:buNone/>
            </a:pPr>
            <a:r>
              <a:rPr kumimoji="1" lang="zh-TW" altLang="en-US" u="sng" dirty="0"/>
              <a:t>內容大綱</a:t>
            </a:r>
            <a:endParaRPr kumimoji="1" lang="en-US" altLang="zh-TW" u="sng" dirty="0"/>
          </a:p>
          <a:p>
            <a:r>
              <a:rPr kumimoji="1" lang="zh-TW" altLang="en-US" dirty="0"/>
              <a:t>大衛無奈靠仇敵，領軍幽居洗革拉</a:t>
            </a:r>
            <a:endParaRPr kumimoji="1" lang="en-US" altLang="zh-TW" dirty="0"/>
          </a:p>
          <a:p>
            <a:r>
              <a:rPr kumimoji="1" lang="zh-TW" altLang="en-US" dirty="0"/>
              <a:t>侵奪外族為國民，身在曹營心在漢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觀察與分析</a:t>
            </a:r>
            <a:endParaRPr kumimoji="1" lang="en-US" altLang="zh-TW" u="sng" dirty="0"/>
          </a:p>
          <a:p>
            <a:r>
              <a:rPr kumimoji="1" lang="zh-TW" altLang="en-US" dirty="0"/>
              <a:t>大衛再次逃到非利士，這次比上次有策略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要求有一個地方集中住在一起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悄悄地幫助猶大南部驅逐外族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同時讓非利士的迦特王兒子亞吉對他放心</a:t>
            </a:r>
            <a:endParaRPr kumimoji="1" lang="en-US" altLang="zh-TW" dirty="0"/>
          </a:p>
          <a:p>
            <a:r>
              <a:rPr kumimoji="1" lang="zh-TW" altLang="en-US" dirty="0"/>
              <a:t>大衛的做法雖說迫於形勢，但還是欺哄了人</a:t>
            </a:r>
            <a:endParaRPr kumimoji="1" lang="en-US" altLang="zh-TW" dirty="0"/>
          </a:p>
          <a:p>
            <a:pPr lvl="1"/>
            <a:r>
              <a:rPr kumimoji="1" lang="zh-TW" altLang="en-US" dirty="0"/>
              <a:t>雖然沒有提到大衛需要在非利士人和以色列人的爭鬥中取捨，可以想像他會常常遇到這樣的危險</a:t>
            </a:r>
            <a:endParaRPr kumimoji="1" lang="en-US" altLang="zh-TW" dirty="0"/>
          </a:p>
          <a:p>
            <a:pPr marL="0" indent="0">
              <a:buNone/>
            </a:pPr>
            <a:r>
              <a:rPr kumimoji="1" lang="zh-TW" altLang="en-US" u="sng" dirty="0"/>
              <a:t>重點與應用</a:t>
            </a:r>
            <a:endParaRPr kumimoji="1" lang="en-US" altLang="zh-TW" u="sng" dirty="0"/>
          </a:p>
          <a:p>
            <a:r>
              <a:rPr lang="en-US" dirty="0"/>
              <a:t>在神的保守下是最妥當的</a:t>
            </a:r>
            <a:r>
              <a:rPr lang="zh-TW" altLang="en-US" dirty="0"/>
              <a:t>，大衛雖然找到在夾縫中生存的方法，沒有求問神，讓人沒有平安</a:t>
            </a:r>
            <a:endParaRPr lang="en-US" altLang="zh-TW" dirty="0"/>
          </a:p>
          <a:p>
            <a:pPr marL="0" indent="0">
              <a:buNone/>
            </a:pPr>
            <a:r>
              <a:rPr kumimoji="1" lang="zh-TW" altLang="en-US" dirty="0"/>
              <a:t>我們有時在生活中也會同樣地會鑽一些空子，為了減少麻煩。神也可能不出手管教，但不是上策</a:t>
            </a:r>
            <a:endParaRPr kumimoji="1" lang="en-US" altLang="zh-TW" dirty="0"/>
          </a:p>
          <a:p>
            <a:pPr marL="457200" indent="-457200">
              <a:buFont typeface="+mj-lt"/>
              <a:buAutoNum type="alphaUcPeriod" startAt="4"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923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第八課</a:t>
            </a:r>
            <a:r>
              <a:rPr lang="en-US" altLang="zh-TW" dirty="0"/>
              <a:t>	</a:t>
            </a:r>
            <a:r>
              <a:rPr lang="zh-TW" altLang="en-US" dirty="0"/>
              <a:t>大衛王流亡</a:t>
            </a:r>
            <a:r>
              <a:rPr lang="en-US" altLang="zh-TW" dirty="0"/>
              <a:t>	</a:t>
            </a:r>
            <a:r>
              <a:rPr lang="en-US" dirty="0"/>
              <a:t> </a:t>
            </a:r>
            <a:r>
              <a:rPr lang="zh-TW" altLang="en-US" dirty="0"/>
              <a:t>（撒上</a:t>
            </a:r>
            <a:r>
              <a:rPr lang="en-US" altLang="zh-TW" dirty="0"/>
              <a:t>21-27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E9A96-4A52-8F46-AE1D-B50C6151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TW" dirty="0"/>
          </a:p>
          <a:p>
            <a:pPr marL="457200" indent="-457200">
              <a:buFont typeface="+mj-lt"/>
              <a:buAutoNum type="alphaUcPeriod" startAt="4"/>
            </a:pP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19FFB8B-B268-1844-87CF-03569E8EA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Heptagon 4">
            <a:extLst>
              <a:ext uri="{FF2B5EF4-FFF2-40B4-BE49-F238E27FC236}">
                <a16:creationId xmlns:a16="http://schemas.microsoft.com/office/drawing/2014/main" id="{462A9599-18CB-5D4A-90D7-CF89A4E4A4B2}"/>
              </a:ext>
            </a:extLst>
          </p:cNvPr>
          <p:cNvSpPr/>
          <p:nvPr/>
        </p:nvSpPr>
        <p:spPr>
          <a:xfrm>
            <a:off x="6330455" y="1649046"/>
            <a:ext cx="427697" cy="29135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21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Heptagon 6">
            <a:extLst>
              <a:ext uri="{FF2B5EF4-FFF2-40B4-BE49-F238E27FC236}">
                <a16:creationId xmlns:a16="http://schemas.microsoft.com/office/drawing/2014/main" id="{19C8B651-F17C-324A-B8F1-BDFFC2721A2F}"/>
              </a:ext>
            </a:extLst>
          </p:cNvPr>
          <p:cNvSpPr/>
          <p:nvPr/>
        </p:nvSpPr>
        <p:spPr>
          <a:xfrm>
            <a:off x="4529197" y="3429001"/>
            <a:ext cx="442196" cy="291661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22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Heptagon 7">
            <a:extLst>
              <a:ext uri="{FF2B5EF4-FFF2-40B4-BE49-F238E27FC236}">
                <a16:creationId xmlns:a16="http://schemas.microsoft.com/office/drawing/2014/main" id="{E337AC9E-6113-1744-A22C-E27DDAAC5EB3}"/>
              </a:ext>
            </a:extLst>
          </p:cNvPr>
          <p:cNvSpPr/>
          <p:nvPr/>
        </p:nvSpPr>
        <p:spPr>
          <a:xfrm>
            <a:off x="6031671" y="4252674"/>
            <a:ext cx="427697" cy="29135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23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Heptagon 8">
            <a:extLst>
              <a:ext uri="{FF2B5EF4-FFF2-40B4-BE49-F238E27FC236}">
                <a16:creationId xmlns:a16="http://schemas.microsoft.com/office/drawing/2014/main" id="{0BDE085D-EBC9-154D-AB55-4031E21C7F50}"/>
              </a:ext>
            </a:extLst>
          </p:cNvPr>
          <p:cNvSpPr/>
          <p:nvPr/>
        </p:nvSpPr>
        <p:spPr>
          <a:xfrm>
            <a:off x="7117749" y="5871757"/>
            <a:ext cx="449699" cy="26152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24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id="{C980519A-309C-6F4F-B563-839D6CAC7BB2}"/>
              </a:ext>
            </a:extLst>
          </p:cNvPr>
          <p:cNvSpPr/>
          <p:nvPr/>
        </p:nvSpPr>
        <p:spPr>
          <a:xfrm>
            <a:off x="4276568" y="4633072"/>
            <a:ext cx="442196" cy="29166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id="{73F23ECC-2F0E-AC45-AB2F-13AB32F0BACC}"/>
              </a:ext>
            </a:extLst>
          </p:cNvPr>
          <p:cNvSpPr/>
          <p:nvPr/>
        </p:nvSpPr>
        <p:spPr>
          <a:xfrm>
            <a:off x="6351068" y="5378161"/>
            <a:ext cx="449699" cy="300443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25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id="{406C4742-E015-6743-A405-999C2AA583D6}"/>
              </a:ext>
            </a:extLst>
          </p:cNvPr>
          <p:cNvSpPr/>
          <p:nvPr/>
        </p:nvSpPr>
        <p:spPr>
          <a:xfrm>
            <a:off x="5801561" y="5090056"/>
            <a:ext cx="449699" cy="300443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26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27976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1456</Words>
  <Application>Microsoft Macintosh PowerPoint</Application>
  <PresentationFormat>Widescreen</PresentationFormat>
  <Paragraphs>161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LiSong Pro Light</vt:lpstr>
      <vt:lpstr>Arial</vt:lpstr>
      <vt:lpstr>Calibri</vt:lpstr>
      <vt:lpstr>Franklin Gothic Book</vt:lpstr>
      <vt:lpstr>Crop</vt:lpstr>
      <vt:lpstr>第八課 大衛王流亡  （撒上21-27章）</vt:lpstr>
      <vt:lpstr>第八課 大衛王流亡  （撒上21-27章）</vt:lpstr>
      <vt:lpstr>PowerPoint Presentation</vt:lpstr>
      <vt:lpstr>第八課 大衛王流亡  （撒上21-27章）</vt:lpstr>
      <vt:lpstr>第八課 大衛王流亡  （撒上21-27章）</vt:lpstr>
      <vt:lpstr>第八課 大衛王流亡  （撒上21-27章）</vt:lpstr>
      <vt:lpstr>第八課 大衛王流亡  （撒上21-27章）</vt:lpstr>
      <vt:lpstr>第八課 大衛王流亡  （撒上21-27章）</vt:lpstr>
      <vt:lpstr>第八課 大衛王流亡  （撒上21-27章）</vt:lpstr>
      <vt:lpstr>第八課 大衛王流亡  （撒上21-27章）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第八課 大衛王流亡  （撒上21-27章）</dc:title>
  <dc:creator>Sandy Mau</dc:creator>
  <cp:lastModifiedBy>Sandy Mau</cp:lastModifiedBy>
  <cp:revision>1</cp:revision>
  <dcterms:created xsi:type="dcterms:W3CDTF">2020-10-25T18:46:59Z</dcterms:created>
  <dcterms:modified xsi:type="dcterms:W3CDTF">2020-10-25T18:47:40Z</dcterms:modified>
</cp:coreProperties>
</file>