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1091" r:id="rId2"/>
    <p:sldId id="1080" r:id="rId3"/>
    <p:sldId id="1077" r:id="rId4"/>
    <p:sldId id="1082" r:id="rId5"/>
    <p:sldId id="1085" r:id="rId6"/>
    <p:sldId id="1084" r:id="rId7"/>
    <p:sldId id="1078" r:id="rId8"/>
    <p:sldId id="1079" r:id="rId9"/>
    <p:sldId id="1081" r:id="rId10"/>
    <p:sldId id="1087" r:id="rId11"/>
    <p:sldId id="1086" r:id="rId12"/>
    <p:sldId id="1090" r:id="rId13"/>
    <p:sldId id="1089" r:id="rId14"/>
    <p:sldId id="10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75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C90D4-FEFB-F74B-B97D-9DBD59AED48D}" type="doc">
      <dgm:prSet loTypeId="urn:microsoft.com/office/officeart/2005/8/layout/arrow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E00C0-BC1A-FA46-BC39-F0F201BEE7E5}">
      <dgm:prSet phldrT="[Text]" custT="1"/>
      <dgm:spPr/>
      <dgm:t>
        <a:bodyPr/>
        <a:lstStyle/>
        <a:p>
          <a:r>
            <a:rPr lang="en-US" sz="2000" dirty="0" err="1">
              <a:latin typeface="LiSong Pro Light" panose="02020300000000000000" pitchFamily="18" charset="-120"/>
              <a:ea typeface="LiSong Pro Light" panose="02020300000000000000" pitchFamily="18" charset="-120"/>
            </a:rPr>
            <a:t>敬畏神</a:t>
          </a:r>
          <a:endParaRPr lang="en-US" sz="2000" dirty="0">
            <a:latin typeface="LiSong Pro Light" panose="02020300000000000000" pitchFamily="18" charset="-120"/>
            <a:ea typeface="LiSong Pro Light" panose="02020300000000000000" pitchFamily="18" charset="-120"/>
          </a:endParaRPr>
        </a:p>
      </dgm:t>
    </dgm:pt>
    <dgm:pt modelId="{EEBB745D-18BE-0542-84E8-AD9FBC295C71}" type="parTrans" cxnId="{4F1A6C9E-CC95-F845-9BCF-38EAAAA6BDBF}">
      <dgm:prSet/>
      <dgm:spPr/>
      <dgm:t>
        <a:bodyPr/>
        <a:lstStyle/>
        <a:p>
          <a:endParaRPr lang="en-US"/>
        </a:p>
      </dgm:t>
    </dgm:pt>
    <dgm:pt modelId="{904441C4-5085-6249-8551-6E99BE4EFA40}" type="sibTrans" cxnId="{4F1A6C9E-CC95-F845-9BCF-38EAAAA6BDBF}">
      <dgm:prSet/>
      <dgm:spPr/>
      <dgm:t>
        <a:bodyPr/>
        <a:lstStyle/>
        <a:p>
          <a:endParaRPr lang="en-US"/>
        </a:p>
      </dgm:t>
    </dgm:pt>
    <dgm:pt modelId="{9E3AAACF-3FA3-E14B-9FC3-631BD72DA5CA}">
      <dgm:prSet phldrT="[Text]" custT="1"/>
      <dgm:spPr/>
      <dgm:t>
        <a:bodyPr/>
        <a:lstStyle/>
        <a:p>
          <a:r>
            <a:rPr lang="en-US" sz="2000" dirty="0" err="1">
              <a:latin typeface="LiSong Pro Light" panose="02020300000000000000" pitchFamily="18" charset="-120"/>
              <a:ea typeface="LiSong Pro Light" panose="02020300000000000000" pitchFamily="18" charset="-120"/>
            </a:rPr>
            <a:t>救贖人</a:t>
          </a:r>
          <a:endParaRPr lang="en-US" sz="2000" dirty="0">
            <a:latin typeface="LiSong Pro Light" panose="02020300000000000000" pitchFamily="18" charset="-120"/>
            <a:ea typeface="LiSong Pro Light" panose="02020300000000000000" pitchFamily="18" charset="-120"/>
          </a:endParaRPr>
        </a:p>
      </dgm:t>
    </dgm:pt>
    <dgm:pt modelId="{8C5FF336-C186-DC4B-A390-180F433C177A}" type="parTrans" cxnId="{B636B9AF-4C65-BF40-A575-FBE5690C2FBD}">
      <dgm:prSet/>
      <dgm:spPr/>
      <dgm:t>
        <a:bodyPr/>
        <a:lstStyle/>
        <a:p>
          <a:endParaRPr lang="en-US"/>
        </a:p>
      </dgm:t>
    </dgm:pt>
    <dgm:pt modelId="{74237637-26FD-B04F-B74C-378FEC8F0CF9}" type="sibTrans" cxnId="{B636B9AF-4C65-BF40-A575-FBE5690C2FBD}">
      <dgm:prSet/>
      <dgm:spPr/>
      <dgm:t>
        <a:bodyPr/>
        <a:lstStyle/>
        <a:p>
          <a:endParaRPr lang="en-US"/>
        </a:p>
      </dgm:t>
    </dgm:pt>
    <dgm:pt modelId="{089842B7-B8D9-134F-9F60-735777727021}" type="pres">
      <dgm:prSet presAssocID="{347C90D4-FEFB-F74B-B97D-9DBD59AED48D}" presName="compositeShape" presStyleCnt="0">
        <dgm:presLayoutVars>
          <dgm:chMax val="2"/>
          <dgm:dir/>
          <dgm:resizeHandles val="exact"/>
        </dgm:presLayoutVars>
      </dgm:prSet>
      <dgm:spPr/>
    </dgm:pt>
    <dgm:pt modelId="{62A35AC1-F46F-254C-BAA9-FE27487D2D77}" type="pres">
      <dgm:prSet presAssocID="{A39E00C0-BC1A-FA46-BC39-F0F201BEE7E5}" presName="upArrow" presStyleLbl="node1" presStyleIdx="0" presStyleCnt="2"/>
      <dgm:spPr/>
    </dgm:pt>
    <dgm:pt modelId="{B802807B-4CB2-1643-BB0D-44E9B7B08C1D}" type="pres">
      <dgm:prSet presAssocID="{A39E00C0-BC1A-FA46-BC39-F0F201BEE7E5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2E7FB603-4F84-4B41-8EA1-6AFCFB6DA295}" type="pres">
      <dgm:prSet presAssocID="{9E3AAACF-3FA3-E14B-9FC3-631BD72DA5CA}" presName="downArrow" presStyleLbl="node1" presStyleIdx="1" presStyleCnt="2"/>
      <dgm:spPr/>
    </dgm:pt>
    <dgm:pt modelId="{68EB78E4-E3D4-CA40-96B5-EFCB5F6C6AAA}" type="pres">
      <dgm:prSet presAssocID="{9E3AAACF-3FA3-E14B-9FC3-631BD72DA5CA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A352639-537F-1541-8983-E1CAF547376D}" type="presOf" srcId="{A39E00C0-BC1A-FA46-BC39-F0F201BEE7E5}" destId="{B802807B-4CB2-1643-BB0D-44E9B7B08C1D}" srcOrd="0" destOrd="0" presId="urn:microsoft.com/office/officeart/2005/8/layout/arrow4"/>
    <dgm:cxn modelId="{165F4659-F2CA-5248-9C2D-5CA82E617F37}" type="presOf" srcId="{347C90D4-FEFB-F74B-B97D-9DBD59AED48D}" destId="{089842B7-B8D9-134F-9F60-735777727021}" srcOrd="0" destOrd="0" presId="urn:microsoft.com/office/officeart/2005/8/layout/arrow4"/>
    <dgm:cxn modelId="{4F1A6C9E-CC95-F845-9BCF-38EAAAA6BDBF}" srcId="{347C90D4-FEFB-F74B-B97D-9DBD59AED48D}" destId="{A39E00C0-BC1A-FA46-BC39-F0F201BEE7E5}" srcOrd="0" destOrd="0" parTransId="{EEBB745D-18BE-0542-84E8-AD9FBC295C71}" sibTransId="{904441C4-5085-6249-8551-6E99BE4EFA40}"/>
    <dgm:cxn modelId="{B636B9AF-4C65-BF40-A575-FBE5690C2FBD}" srcId="{347C90D4-FEFB-F74B-B97D-9DBD59AED48D}" destId="{9E3AAACF-3FA3-E14B-9FC3-631BD72DA5CA}" srcOrd="1" destOrd="0" parTransId="{8C5FF336-C186-DC4B-A390-180F433C177A}" sibTransId="{74237637-26FD-B04F-B74C-378FEC8F0CF9}"/>
    <dgm:cxn modelId="{9F8B14CB-CFE2-8743-A0A2-7856273219A2}" type="presOf" srcId="{9E3AAACF-3FA3-E14B-9FC3-631BD72DA5CA}" destId="{68EB78E4-E3D4-CA40-96B5-EFCB5F6C6AAA}" srcOrd="0" destOrd="0" presId="urn:microsoft.com/office/officeart/2005/8/layout/arrow4"/>
    <dgm:cxn modelId="{8667C0A0-C5A3-C04F-9368-0C46688727FC}" type="presParOf" srcId="{089842B7-B8D9-134F-9F60-735777727021}" destId="{62A35AC1-F46F-254C-BAA9-FE27487D2D77}" srcOrd="0" destOrd="0" presId="urn:microsoft.com/office/officeart/2005/8/layout/arrow4"/>
    <dgm:cxn modelId="{43051D68-DC31-1B46-BD06-FF40A1325383}" type="presParOf" srcId="{089842B7-B8D9-134F-9F60-735777727021}" destId="{B802807B-4CB2-1643-BB0D-44E9B7B08C1D}" srcOrd="1" destOrd="0" presId="urn:microsoft.com/office/officeart/2005/8/layout/arrow4"/>
    <dgm:cxn modelId="{3C50FECF-BA22-E145-B0CF-2A9090587498}" type="presParOf" srcId="{089842B7-B8D9-134F-9F60-735777727021}" destId="{2E7FB603-4F84-4B41-8EA1-6AFCFB6DA295}" srcOrd="2" destOrd="0" presId="urn:microsoft.com/office/officeart/2005/8/layout/arrow4"/>
    <dgm:cxn modelId="{75C20E56-E10A-9943-A735-C64907458535}" type="presParOf" srcId="{089842B7-B8D9-134F-9F60-735777727021}" destId="{68EB78E4-E3D4-CA40-96B5-EFCB5F6C6AA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35AC1-F46F-254C-BAA9-FE27487D2D77}">
      <dsp:nvSpPr>
        <dsp:cNvPr id="0" name=""/>
        <dsp:cNvSpPr/>
      </dsp:nvSpPr>
      <dsp:spPr>
        <a:xfrm>
          <a:off x="1426" y="0"/>
          <a:ext cx="855600" cy="175189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2807B-4CB2-1643-BB0D-44E9B7B08C1D}">
      <dsp:nvSpPr>
        <dsp:cNvPr id="0" name=""/>
        <dsp:cNvSpPr/>
      </dsp:nvSpPr>
      <dsp:spPr>
        <a:xfrm>
          <a:off x="882694" y="0"/>
          <a:ext cx="1451928" cy="175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LiSong Pro Light" panose="02020300000000000000" pitchFamily="18" charset="-120"/>
              <a:ea typeface="LiSong Pro Light" panose="02020300000000000000" pitchFamily="18" charset="-120"/>
            </a:rPr>
            <a:t>敬畏神</a:t>
          </a:r>
          <a:endParaRPr lang="en-US" sz="2000" kern="1200" dirty="0">
            <a:latin typeface="LiSong Pro Light" panose="02020300000000000000" pitchFamily="18" charset="-120"/>
            <a:ea typeface="LiSong Pro Light" panose="02020300000000000000" pitchFamily="18" charset="-120"/>
          </a:endParaRPr>
        </a:p>
      </dsp:txBody>
      <dsp:txXfrm>
        <a:off x="882694" y="0"/>
        <a:ext cx="1451928" cy="1751892"/>
      </dsp:txXfrm>
    </dsp:sp>
    <dsp:sp modelId="{2E7FB603-4F84-4B41-8EA1-6AFCFB6DA295}">
      <dsp:nvSpPr>
        <dsp:cNvPr id="0" name=""/>
        <dsp:cNvSpPr/>
      </dsp:nvSpPr>
      <dsp:spPr>
        <a:xfrm>
          <a:off x="258106" y="1897883"/>
          <a:ext cx="855600" cy="17518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B78E4-E3D4-CA40-96B5-EFCB5F6C6AAA}">
      <dsp:nvSpPr>
        <dsp:cNvPr id="0" name=""/>
        <dsp:cNvSpPr/>
      </dsp:nvSpPr>
      <dsp:spPr>
        <a:xfrm>
          <a:off x="1139374" y="1897883"/>
          <a:ext cx="1451928" cy="175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LiSong Pro Light" panose="02020300000000000000" pitchFamily="18" charset="-120"/>
              <a:ea typeface="LiSong Pro Light" panose="02020300000000000000" pitchFamily="18" charset="-120"/>
            </a:rPr>
            <a:t>救贖人</a:t>
          </a:r>
          <a:endParaRPr lang="en-US" sz="2000" kern="1200" dirty="0">
            <a:latin typeface="LiSong Pro Light" panose="02020300000000000000" pitchFamily="18" charset="-120"/>
            <a:ea typeface="LiSong Pro Light" panose="02020300000000000000" pitchFamily="18" charset="-120"/>
          </a:endParaRPr>
        </a:p>
      </dsp:txBody>
      <dsp:txXfrm>
        <a:off x="1139374" y="1897883"/>
        <a:ext cx="1451928" cy="1751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0323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6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636C8-80E9-734F-8C29-C87C8252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D057E-1120-6341-B4A9-6901E5D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19A8F-3563-F148-9551-B9AED16A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15202-2E4F-6442-9E45-923444CBC151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0145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11/17/20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214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85" y="1893855"/>
            <a:ext cx="10498010" cy="47036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kumimoji="1" lang="zh-TW" altLang="en-US" dirty="0"/>
              <a:t>大衛作全以色列王 （撒下</a:t>
            </a:r>
            <a:r>
              <a:rPr kumimoji="1" lang="en-US" altLang="zh-TW" dirty="0"/>
              <a:t>5</a:t>
            </a:r>
            <a:r>
              <a:rPr kumimoji="1" lang="zh-TW" altLang="en-US" dirty="0"/>
              <a:t>章）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/>
            </a:pPr>
            <a:r>
              <a:rPr lang="zh-CN" altLang="en-US" dirty="0"/>
              <a:t>以色列長老在希伯崙膏大卫为王，</a:t>
            </a:r>
            <a:r>
              <a:rPr lang="zh-CN" altLang="en-US" u="sng" dirty="0"/>
              <a:t>統一王國開始</a:t>
            </a:r>
            <a:endParaRPr lang="en-US" dirty="0"/>
          </a:p>
          <a:p>
            <a:pPr lvl="2"/>
            <a:r>
              <a:rPr lang="zh-TW" altLang="en-US" dirty="0"/>
              <a:t>大衛和百姓的親密關係</a:t>
            </a:r>
            <a:endParaRPr lang="en-US" dirty="0"/>
          </a:p>
          <a:p>
            <a:pPr lvl="2"/>
            <a:r>
              <a:rPr lang="zh-TW" altLang="en-US" dirty="0"/>
              <a:t>大衛為國家和人民奮戰</a:t>
            </a:r>
            <a:endParaRPr lang="en-US" dirty="0"/>
          </a:p>
          <a:p>
            <a:pPr lvl="2"/>
            <a:r>
              <a:rPr lang="zh-TW" altLang="en-US" dirty="0"/>
              <a:t>大衛是神的揀選</a:t>
            </a:r>
            <a:endParaRPr lang="en-US" altLang="zh-TW" dirty="0"/>
          </a:p>
          <a:p>
            <a:pPr marL="987552" lvl="2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rabicPeriod"/>
            </a:pPr>
            <a:r>
              <a:rPr lang="zh-CN" altLang="en-US" dirty="0"/>
              <a:t>攻取耶路撒冷，</a:t>
            </a:r>
            <a:r>
              <a:rPr lang="zh-CN" altLang="en-US" u="sng" dirty="0"/>
              <a:t>統一王國定都</a:t>
            </a:r>
            <a:endParaRPr lang="en-US" dirty="0"/>
          </a:p>
          <a:p>
            <a:pPr lvl="2"/>
            <a:r>
              <a:rPr lang="zh-TW" altLang="en-US" dirty="0"/>
              <a:t>耶布斯人嗤笑大衛</a:t>
            </a:r>
            <a:endParaRPr lang="en-US" dirty="0"/>
          </a:p>
          <a:p>
            <a:pPr lvl="2"/>
            <a:r>
              <a:rPr lang="zh-CN" altLang="en-US" dirty="0"/>
              <a:t>大</a:t>
            </a:r>
            <a:r>
              <a:rPr lang="zh-TW" altLang="en-US" dirty="0"/>
              <a:t>衛攻取耶布斯</a:t>
            </a:r>
            <a:endParaRPr lang="en-US" dirty="0"/>
          </a:p>
          <a:p>
            <a:pPr lvl="2"/>
            <a:r>
              <a:rPr lang="zh-TW" altLang="en-US" dirty="0"/>
              <a:t>大衛日見強盛、以色列國興旺</a:t>
            </a:r>
            <a:endParaRPr lang="en-US" dirty="0"/>
          </a:p>
          <a:p>
            <a:pPr lvl="2"/>
            <a:r>
              <a:rPr lang="zh-TW" altLang="en-US" dirty="0"/>
              <a:t>大衛又娶嬪妃、又生兒女</a:t>
            </a:r>
            <a:endParaRPr lang="en-US" dirty="0"/>
          </a:p>
          <a:p>
            <a:pPr marL="987552" lvl="1" indent="-457200">
              <a:buFont typeface="+mj-lt"/>
              <a:buAutoNum type="arabicPeriod"/>
            </a:pP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50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828800"/>
            <a:ext cx="10519441" cy="46245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zh-TW" altLang="en-US" sz="2900" dirty="0">
                <a:solidFill>
                  <a:srgbClr val="0432FF"/>
                </a:solidFill>
              </a:rPr>
              <a:t>觀察與分析</a:t>
            </a:r>
            <a:endParaRPr lang="en-US" altLang="zh-TW" sz="29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300" dirty="0"/>
              <a:t>開始，大衛並不完全了解神的心意 </a:t>
            </a:r>
            <a:r>
              <a:rPr lang="en-US" sz="2300" dirty="0"/>
              <a:t>--- </a:t>
            </a:r>
            <a:r>
              <a:rPr lang="zh-TW" altLang="en-US" sz="2300" dirty="0"/>
              <a:t>大衛獻給神敬畏之心；神回應他一個王朝</a:t>
            </a:r>
            <a:endParaRPr lang="en-US" sz="2300" dirty="0"/>
          </a:p>
          <a:p>
            <a:pPr lvl="1"/>
            <a:r>
              <a:rPr lang="zh-TW" altLang="en-US" sz="2300" dirty="0"/>
              <a:t>大衛對自己的成就已經滿意了，沒想到神給他預備的是“眼睛未曾看見，耳朵未曾聽見，人心也未曾想到的”</a:t>
            </a:r>
            <a:endParaRPr lang="en-US" altLang="zh-TW" sz="2300" dirty="0"/>
          </a:p>
          <a:p>
            <a:pPr lvl="1"/>
            <a:r>
              <a:rPr lang="zh-TW" altLang="en-US" sz="2300" dirty="0"/>
              <a:t>大衛想要為耶和華建立一個殿宇（</a:t>
            </a:r>
            <a:r>
              <a:rPr lang="en-US" altLang="zh-TW" sz="2300" dirty="0"/>
              <a:t>house</a:t>
            </a:r>
            <a:r>
              <a:rPr lang="zh-TW" altLang="en-US" sz="2300" dirty="0"/>
              <a:t>）；沒想到神要為大衛家建立王朝（</a:t>
            </a:r>
            <a:r>
              <a:rPr lang="en-US" altLang="zh-TW" sz="2300" dirty="0"/>
              <a:t>house</a:t>
            </a:r>
            <a:r>
              <a:rPr lang="zh-TW" altLang="en-US" sz="2300" dirty="0"/>
              <a:t>）</a:t>
            </a:r>
            <a:endParaRPr lang="en-US" altLang="zh-TW" sz="2300" dirty="0"/>
          </a:p>
          <a:p>
            <a:pPr lvl="1"/>
            <a:r>
              <a:rPr lang="zh-TW" altLang="en-US" sz="2300" dirty="0"/>
              <a:t>大衛想到的是有輝煌的殿宇彰顯神的榮耀，耶和華要大衛得大名，通過大衛親自治理以色列 （大衛的名與神的名連在一起）</a:t>
            </a:r>
            <a:endParaRPr lang="en-US" sz="2300" dirty="0"/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神行事的時間和方式不一定按照我們所思想的</a:t>
            </a:r>
          </a:p>
          <a:p>
            <a:pPr lvl="1"/>
            <a:r>
              <a:rPr lang="en-US" sz="2300" dirty="0"/>
              <a:t>大衛以為為神建殿是理所當然的</a:t>
            </a:r>
            <a:r>
              <a:rPr lang="zh-TW" altLang="en-US" sz="2300" dirty="0"/>
              <a:t>，無須求問神</a:t>
            </a:r>
            <a:endParaRPr lang="en-US" altLang="zh-TW" sz="2300" dirty="0"/>
          </a:p>
          <a:p>
            <a:pPr lvl="1"/>
            <a:r>
              <a:rPr lang="en-US" sz="2300" dirty="0"/>
              <a:t>我們為神做工很多時候也以為是理所當然的</a:t>
            </a:r>
            <a:r>
              <a:rPr lang="zh-TW" altLang="en-US" sz="2300" dirty="0"/>
              <a:t>，忘了求問神</a:t>
            </a:r>
            <a:endParaRPr lang="en-US" altLang="zh-TW" sz="2300" dirty="0"/>
          </a:p>
          <a:p>
            <a:pPr lvl="1"/>
            <a:r>
              <a:rPr lang="zh-TW" altLang="en-US" sz="2300" dirty="0"/>
              <a:t>大衛不能建殿的原因包括</a:t>
            </a:r>
            <a:r>
              <a:rPr lang="en-US" altLang="zh-TW" sz="2300" dirty="0"/>
              <a:t>--</a:t>
            </a:r>
            <a:r>
              <a:rPr lang="zh-TW" altLang="en-US" sz="2300" dirty="0"/>
              <a:t>時間性（還要爭戰）；聖潔性（流人血）；規模性（所羅門王時期）</a:t>
            </a:r>
            <a:endParaRPr lang="en-US" altLang="zh-TW" sz="2300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300" dirty="0"/>
              <a:t>神與大衛立的約是無條件的，單方面的約</a:t>
            </a:r>
            <a:endParaRPr lang="en-US" sz="2300" dirty="0"/>
          </a:p>
          <a:p>
            <a:pPr lvl="1"/>
            <a:r>
              <a:rPr lang="en-US" sz="2300" dirty="0"/>
              <a:t>“</a:t>
            </a:r>
            <a:r>
              <a:rPr lang="zh-TW" altLang="en-US" sz="2300" dirty="0"/>
              <a:t>永遠</a:t>
            </a:r>
            <a:r>
              <a:rPr lang="en-US" sz="2300" dirty="0"/>
              <a:t>”—</a:t>
            </a:r>
            <a:r>
              <a:rPr lang="zh-TW" altLang="en-US" sz="2300" dirty="0"/>
              <a:t>不取決以色列人的行為</a:t>
            </a:r>
            <a:endParaRPr lang="en-US" sz="2300" dirty="0"/>
          </a:p>
          <a:p>
            <a:pPr lvl="1"/>
            <a:r>
              <a:rPr lang="zh-TW" altLang="en-US" sz="2300" dirty="0"/>
              <a:t>神知道以色列人是不斷的悖逆神的</a:t>
            </a:r>
            <a:endParaRPr lang="en-US" sz="2300" dirty="0"/>
          </a:p>
          <a:p>
            <a:pPr lvl="1"/>
            <a:r>
              <a:rPr lang="zh-TW" altLang="en-US" sz="2300" dirty="0"/>
              <a:t>大衛之約是亞伯拉罕之約的延伸，同樣是無條件的約</a:t>
            </a:r>
            <a:endParaRPr lang="en-US" sz="2300" dirty="0"/>
          </a:p>
          <a:p>
            <a:pPr marL="987552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931" y="1468584"/>
            <a:ext cx="10498010" cy="470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solidFill>
                  <a:srgbClr val="0432FF"/>
                </a:solidFill>
              </a:rPr>
              <a:t>觀察與分析</a:t>
            </a:r>
            <a:r>
              <a:rPr kumimoji="1" lang="en-US" altLang="zh-TW" dirty="0">
                <a:solidFill>
                  <a:srgbClr val="0432FF"/>
                </a:solidFill>
              </a:rPr>
              <a:t>	</a:t>
            </a:r>
            <a:r>
              <a:rPr lang="zh-TW" altLang="en-US" dirty="0"/>
              <a:t>大衛明白神的心意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739076-6BD8-2B42-84F3-9F3F9ADE8283}"/>
              </a:ext>
            </a:extLst>
          </p:cNvPr>
          <p:cNvGraphicFramePr>
            <a:graphicFrameLocks noGrp="1"/>
          </p:cNvGraphicFramePr>
          <p:nvPr/>
        </p:nvGraphicFramePr>
        <p:xfrm>
          <a:off x="1741046" y="2036267"/>
          <a:ext cx="9730895" cy="44171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4178">
                  <a:extLst>
                    <a:ext uri="{9D8B030D-6E8A-4147-A177-3AD203B41FA5}">
                      <a16:colId xmlns:a16="http://schemas.microsoft.com/office/drawing/2014/main" val="785836653"/>
                    </a:ext>
                  </a:extLst>
                </a:gridCol>
                <a:gridCol w="3271319">
                  <a:extLst>
                    <a:ext uri="{9D8B030D-6E8A-4147-A177-3AD203B41FA5}">
                      <a16:colId xmlns:a16="http://schemas.microsoft.com/office/drawing/2014/main" val="2080265272"/>
                    </a:ext>
                  </a:extLst>
                </a:gridCol>
                <a:gridCol w="4765398">
                  <a:extLst>
                    <a:ext uri="{9D8B030D-6E8A-4147-A177-3AD203B41FA5}">
                      <a16:colId xmlns:a16="http://schemas.microsoft.com/office/drawing/2014/main" val="1544031619"/>
                    </a:ext>
                  </a:extLst>
                </a:gridCol>
              </a:tblGrid>
              <a:tr h="459887">
                <a:tc>
                  <a:txBody>
                    <a:bodyPr/>
                    <a:lstStyle/>
                    <a:p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耶和華對大衛宣告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大衛對耶和華回應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740158"/>
                  </a:ext>
                </a:extLst>
              </a:tr>
              <a:tr h="598684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身份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我僕人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</a:t>
                      </a:r>
                      <a:endParaRPr lang="en-US" altLang="zh-TW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  <a:p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萬軍之耶和華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highlight>
                            <a:srgbClr val="FFFF00"/>
                          </a:highlight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你僕人</a:t>
                      </a:r>
                      <a:endParaRPr lang="en-US" sz="1600" dirty="0">
                        <a:highlight>
                          <a:srgbClr val="FFFF00"/>
                        </a:highlight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主耶和華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92586"/>
                  </a:ext>
                </a:extLst>
              </a:tr>
              <a:tr h="37254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出身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從羊圈中召出來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我是誰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？我的家算什麼？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1578"/>
                  </a:ext>
                </a:extLst>
              </a:tr>
              <a:tr h="45988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計劃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立你做以色列的君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你竟使我到這地步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515678"/>
                  </a:ext>
                </a:extLst>
              </a:tr>
              <a:tr h="604051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對大衛的應許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你無論到哪裡去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，我常與你同在，剪除你的仇敵，使你得</a:t>
                      </a:r>
                      <a:r>
                        <a:rPr lang="zh-TW" altLang="en-US" sz="1600" dirty="0">
                          <a:highlight>
                            <a:srgbClr val="FFFF00"/>
                          </a:highlight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大名</a:t>
                      </a:r>
                      <a:endParaRPr lang="en-US" sz="1600" dirty="0">
                        <a:highlight>
                          <a:srgbClr val="FFFF00"/>
                        </a:highlight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我還有何言可以對你說呢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？</a:t>
                      </a:r>
                      <a:r>
                        <a:rPr lang="zh-TW" altLang="en-US" sz="1600" dirty="0">
                          <a:highlight>
                            <a:srgbClr val="FFFF00"/>
                          </a:highlight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你行這大事「因你所應許的話，也是照你的心意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」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18569"/>
                  </a:ext>
                </a:extLst>
              </a:tr>
              <a:tr h="85526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對以色列的應許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選定一個地方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，有自己的地方，不再遷移，凶惡之子不來擾害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主耶和華啊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！你本為大，除你以外再無神。你從埃及救贖以色列做子民，驅逐列邦人和他們的神，曾堅立你的民以色列作你的子民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08823"/>
                  </a:ext>
                </a:extLst>
              </a:tr>
              <a:tr h="1028116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對大衛王朝的應許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你的後裔接續王位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，必堅立王位，</a:t>
                      </a:r>
                      <a:r>
                        <a:rPr lang="zh-TW" altLang="en-US" sz="1600" dirty="0">
                          <a:highlight>
                            <a:srgbClr val="FFFF00"/>
                          </a:highlight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作他的父，他要作子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，犯罪時必責罰，</a:t>
                      </a:r>
                      <a:r>
                        <a:rPr lang="zh-TW" altLang="en-US" sz="1600" dirty="0">
                          <a:highlight>
                            <a:srgbClr val="FFFF00"/>
                          </a:highlight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慈愛不會離開他</a:t>
                      </a:r>
                      <a:endParaRPr lang="en-US" sz="1600" dirty="0">
                        <a:highlight>
                          <a:srgbClr val="FFFF00"/>
                        </a:highlight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耶和華神啊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，你所應許僕人和僕人家的話，求你堅定，直到永遠，照你所說的而行。</a:t>
                      </a:r>
                      <a:endParaRPr lang="en-US" altLang="zh-TW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  <a:p>
                      <a:r>
                        <a:rPr lang="zh-TW" altLang="en-US" sz="1600" dirty="0">
                          <a:highlight>
                            <a:srgbClr val="FFFF00"/>
                          </a:highlight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耶和華是治理以色列的神</a:t>
                      </a:r>
                      <a:r>
                        <a:rPr lang="zh-TW" altLang="en-US" sz="1600" dirty="0">
                          <a:latin typeface="LiSong Pro Light" panose="02020300000000000000" pitchFamily="18" charset="-120"/>
                          <a:ea typeface="LiSong Pro Light" panose="02020300000000000000" pitchFamily="18" charset="-120"/>
                        </a:rPr>
                        <a:t>，這樣，你僕人大衛的家必在你面前堅立</a:t>
                      </a:r>
                      <a:endParaRPr lang="en-US" sz="1600" dirty="0">
                        <a:latin typeface="LiSong Pro Light" panose="02020300000000000000" pitchFamily="18" charset="-120"/>
                        <a:ea typeface="LiSong Pro Light" panose="020203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4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9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949" y="2195362"/>
            <a:ext cx="5176664" cy="4572000"/>
          </a:xfrm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2900" dirty="0"/>
              <a:t>舊約的聖約</a:t>
            </a:r>
            <a:endParaRPr lang="en-US" altLang="zh-TW" sz="2900" dirty="0"/>
          </a:p>
          <a:p>
            <a:r>
              <a:rPr lang="en-US" sz="2900" dirty="0"/>
              <a:t>挪亞之約</a:t>
            </a:r>
            <a:r>
              <a:rPr lang="zh-TW" altLang="en-US" sz="2900" dirty="0"/>
              <a:t> （生命）</a:t>
            </a:r>
            <a:endParaRPr lang="en-US" sz="2900" dirty="0"/>
          </a:p>
          <a:p>
            <a:r>
              <a:rPr lang="en-US" sz="2900" dirty="0"/>
              <a:t>亞伯拉罕之約</a:t>
            </a:r>
            <a:r>
              <a:rPr lang="zh-TW" altLang="en-US" sz="2900" dirty="0"/>
              <a:t> （土地，後裔，君王）</a:t>
            </a:r>
            <a:endParaRPr lang="en-US" altLang="zh-TW" sz="2900" dirty="0"/>
          </a:p>
          <a:p>
            <a:pPr lvl="1"/>
            <a:r>
              <a:rPr lang="en-US" sz="2900" b="1" dirty="0"/>
              <a:t>Blessing </a:t>
            </a:r>
            <a:r>
              <a:rPr lang="zh-TW" altLang="en-US" sz="2900" b="1" dirty="0"/>
              <a:t>賜福 </a:t>
            </a:r>
            <a:r>
              <a:rPr lang="en-US" altLang="zh-TW" sz="2900" b="1" dirty="0"/>
              <a:t>12:2</a:t>
            </a:r>
            <a:r>
              <a:rPr lang="en-US" sz="2900" b="1" dirty="0"/>
              <a:t>b</a:t>
            </a:r>
          </a:p>
          <a:p>
            <a:pPr lvl="1"/>
            <a:r>
              <a:rPr lang="en-US" sz="2900" b="1" dirty="0"/>
              <a:t>Fame </a:t>
            </a:r>
            <a:r>
              <a:rPr lang="zh-TW" altLang="en-US" sz="2900" b="1" dirty="0"/>
              <a:t>大名</a:t>
            </a:r>
            <a:r>
              <a:rPr lang="en-US" altLang="zh-TW" sz="2900" b="1" dirty="0"/>
              <a:t> 12:2</a:t>
            </a:r>
            <a:r>
              <a:rPr lang="en-US" sz="2900" b="1" dirty="0"/>
              <a:t>c</a:t>
            </a:r>
          </a:p>
          <a:p>
            <a:pPr lvl="1"/>
            <a:r>
              <a:rPr lang="en-US" sz="2900" b="1" dirty="0"/>
              <a:t>Nation </a:t>
            </a:r>
            <a:r>
              <a:rPr lang="zh-TW" altLang="en-US" sz="2900" b="1" dirty="0"/>
              <a:t>國度 </a:t>
            </a:r>
            <a:r>
              <a:rPr lang="en-US" altLang="zh-TW" sz="2900" b="1" dirty="0"/>
              <a:t>12:2</a:t>
            </a:r>
            <a:r>
              <a:rPr lang="en-US" sz="2900" b="1" dirty="0"/>
              <a:t>a; 17:6a</a:t>
            </a:r>
          </a:p>
          <a:p>
            <a:pPr lvl="1"/>
            <a:r>
              <a:rPr lang="en-US" sz="2900" b="1" dirty="0"/>
              <a:t>Promised Land </a:t>
            </a:r>
            <a:r>
              <a:rPr lang="zh-TW" altLang="en-US" sz="2900" b="1" dirty="0"/>
              <a:t>應許之地 </a:t>
            </a:r>
            <a:r>
              <a:rPr lang="en-US" altLang="zh-TW" sz="2900" b="1" dirty="0"/>
              <a:t>12:7; 13:14-15</a:t>
            </a:r>
          </a:p>
          <a:p>
            <a:pPr lvl="1"/>
            <a:r>
              <a:rPr lang="en-US" sz="2900" b="1" dirty="0"/>
              <a:t>Descendants </a:t>
            </a:r>
            <a:r>
              <a:rPr lang="zh-TW" altLang="en-US" sz="2900" b="1" dirty="0"/>
              <a:t>後裔 </a:t>
            </a:r>
            <a:r>
              <a:rPr lang="en-US" altLang="zh-TW" sz="2900" b="1" dirty="0"/>
              <a:t>15:5</a:t>
            </a:r>
          </a:p>
          <a:p>
            <a:pPr lvl="1"/>
            <a:r>
              <a:rPr lang="en-US" sz="2900" b="1" dirty="0"/>
              <a:t>Kings </a:t>
            </a:r>
            <a:r>
              <a:rPr lang="zh-TW" altLang="en-US" sz="2900" b="1" dirty="0"/>
              <a:t>君王</a:t>
            </a:r>
            <a:r>
              <a:rPr lang="en-US" altLang="zh-TW" sz="2900" b="1" dirty="0"/>
              <a:t> 17:6b</a:t>
            </a:r>
            <a:endParaRPr lang="en-US" sz="2900" b="1" dirty="0"/>
          </a:p>
          <a:p>
            <a:pPr lvl="1"/>
            <a:r>
              <a:rPr lang="en-US" sz="2900" b="1" dirty="0"/>
              <a:t>Be A Blessing </a:t>
            </a:r>
            <a:r>
              <a:rPr lang="zh-TW" altLang="en-US" sz="2900" b="1" dirty="0"/>
              <a:t>成為祝福 </a:t>
            </a:r>
            <a:r>
              <a:rPr lang="en-US" altLang="zh-TW" sz="2900" b="1" dirty="0"/>
              <a:t>12:3</a:t>
            </a:r>
            <a:endParaRPr lang="en-US" sz="2900" b="1" dirty="0"/>
          </a:p>
          <a:p>
            <a:pPr lvl="1"/>
            <a:endParaRPr lang="en-US" sz="2900" dirty="0"/>
          </a:p>
          <a:p>
            <a:r>
              <a:rPr lang="en-US" sz="2900" dirty="0" err="1"/>
              <a:t>摩西之約</a:t>
            </a:r>
            <a:r>
              <a:rPr lang="zh-TW" altLang="en-US" sz="2900" dirty="0"/>
              <a:t> （律法）</a:t>
            </a:r>
            <a:endParaRPr lang="en-US" sz="2900" dirty="0"/>
          </a:p>
          <a:p>
            <a:r>
              <a:rPr lang="en-US" sz="2900" dirty="0"/>
              <a:t>大衛之約</a:t>
            </a:r>
          </a:p>
          <a:p>
            <a:r>
              <a:rPr lang="en-US" sz="2900" dirty="0"/>
              <a:t>舊約中的新約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B90AF-F23C-EC45-A52D-3592B8BF8C67}"/>
              </a:ext>
            </a:extLst>
          </p:cNvPr>
          <p:cNvSpPr txBox="1"/>
          <p:nvPr/>
        </p:nvSpPr>
        <p:spPr>
          <a:xfrm>
            <a:off x="1247285" y="1795252"/>
            <a:ext cx="180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觀察與分析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9FB0A54-C0CE-F44F-959E-EAB542C42646}"/>
              </a:ext>
            </a:extLst>
          </p:cNvPr>
          <p:cNvGraphicFramePr/>
          <p:nvPr/>
        </p:nvGraphicFramePr>
        <p:xfrm>
          <a:off x="7678153" y="2806504"/>
          <a:ext cx="2592729" cy="364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unched Tape 10">
            <a:extLst>
              <a:ext uri="{FF2B5EF4-FFF2-40B4-BE49-F238E27FC236}">
                <a16:creationId xmlns:a16="http://schemas.microsoft.com/office/drawing/2014/main" id="{D593733E-9C18-8641-BCC3-E3006A4F3040}"/>
              </a:ext>
            </a:extLst>
          </p:cNvPr>
          <p:cNvSpPr/>
          <p:nvPr/>
        </p:nvSpPr>
        <p:spPr>
          <a:xfrm>
            <a:off x="6805913" y="1633326"/>
            <a:ext cx="4560425" cy="88909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我要做他的父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n-cs"/>
              </a:rPr>
              <a:t>，他要做我的子（父子關係）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n-cs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AC76A7EF-33FC-F04E-8EAD-39145220D6AC}"/>
              </a:ext>
            </a:extLst>
          </p:cNvPr>
          <p:cNvSpPr/>
          <p:nvPr/>
        </p:nvSpPr>
        <p:spPr>
          <a:xfrm>
            <a:off x="10270881" y="3469950"/>
            <a:ext cx="1732065" cy="164606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大衛的子孫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耶穌基督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0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828800"/>
            <a:ext cx="1051944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solidFill>
                  <a:srgbClr val="0432FF"/>
                </a:solidFill>
              </a:rPr>
              <a:t>重點與應用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en-US" i="0" dirty="0" err="1"/>
              <a:t>我們心目中的神是怎樣的神會決定我們對神的計劃有什麼樣的期待</a:t>
            </a:r>
            <a:endParaRPr lang="en-US" i="0" dirty="0"/>
          </a:p>
          <a:p>
            <a:pPr lvl="2"/>
            <a:r>
              <a:rPr lang="en-US" dirty="0" err="1"/>
              <a:t>我們禱告時候要用聖經的應許來求</a:t>
            </a:r>
            <a:endParaRPr lang="en-US" dirty="0"/>
          </a:p>
          <a:p>
            <a:pPr marL="987552" lvl="2" indent="0">
              <a:buNone/>
            </a:pPr>
            <a:endParaRPr lang="en-US" i="0" dirty="0"/>
          </a:p>
          <a:p>
            <a:pPr marL="987552" lvl="1" indent="-457200">
              <a:buFont typeface="+mj-lt"/>
              <a:buAutoNum type="arabicPeriod"/>
            </a:pPr>
            <a:r>
              <a:rPr lang="en-US" i="0" dirty="0" err="1"/>
              <a:t>我們的神對我們的愛總是遠遠超過我們所想所求</a:t>
            </a:r>
            <a:endParaRPr lang="en-US" i="0" dirty="0"/>
          </a:p>
          <a:p>
            <a:pPr lvl="2"/>
            <a:r>
              <a:rPr lang="en-US" dirty="0" err="1"/>
              <a:t>常常回顧神在我們身上的作為</a:t>
            </a:r>
            <a:r>
              <a:rPr lang="zh-TW" altLang="en-US" dirty="0"/>
              <a:t>，更加清楚看到神的計劃</a:t>
            </a:r>
            <a:endParaRPr lang="en-US" altLang="zh-TW" dirty="0"/>
          </a:p>
          <a:p>
            <a:pPr marL="987552" lvl="2" indent="0">
              <a:buNone/>
            </a:pPr>
            <a:endParaRPr lang="en-US" i="0" dirty="0"/>
          </a:p>
          <a:p>
            <a:pPr marL="987552" lvl="1" indent="-457200">
              <a:buFont typeface="+mj-lt"/>
              <a:buAutoNum type="arabicPeriod"/>
            </a:pPr>
            <a:r>
              <a:rPr lang="en-US" i="0" dirty="0" err="1"/>
              <a:t>大衛的禱告可以成為我們禱告的榜樣</a:t>
            </a:r>
            <a:r>
              <a:rPr lang="zh-TW" altLang="en-US" i="0" dirty="0"/>
              <a:t>（</a:t>
            </a:r>
            <a:endParaRPr lang="en-US" i="0" dirty="0"/>
          </a:p>
          <a:p>
            <a:pPr lvl="2">
              <a:buFont typeface="Wingdings" pitchFamily="2" charset="2"/>
              <a:buChar char="§"/>
            </a:pPr>
            <a:r>
              <a:rPr lang="en-US" dirty="0" err="1"/>
              <a:t>謙卑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自稱僕人，承認一切所得都是不配的</a:t>
            </a:r>
            <a:endParaRPr lang="en-US" dirty="0"/>
          </a:p>
          <a:p>
            <a:pPr lvl="2">
              <a:buFont typeface="Wingdings" pitchFamily="2" charset="2"/>
              <a:buChar char="§"/>
            </a:pPr>
            <a:r>
              <a:rPr lang="en-US" i="0" dirty="0" err="1"/>
              <a:t>讚美</a:t>
            </a:r>
            <a:r>
              <a:rPr lang="zh-TW" altLang="en-US" i="0" dirty="0"/>
              <a:t> </a:t>
            </a:r>
            <a:r>
              <a:rPr lang="en-US" altLang="zh-TW" i="0" dirty="0"/>
              <a:t>–</a:t>
            </a:r>
            <a:r>
              <a:rPr lang="zh-TW" altLang="en-US" i="0" dirty="0"/>
              <a:t> 讚美神的大名，偉大</a:t>
            </a:r>
            <a:endParaRPr lang="en-US" i="0" dirty="0"/>
          </a:p>
          <a:p>
            <a:pPr lvl="2">
              <a:buFont typeface="Wingdings" pitchFamily="2" charset="2"/>
              <a:buChar char="§"/>
            </a:pPr>
            <a:r>
              <a:rPr lang="en-US" i="0" dirty="0" err="1"/>
              <a:t>感恩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神對自己和家人，國家對救贖大恩</a:t>
            </a:r>
            <a:endParaRPr lang="en-US" i="0" dirty="0"/>
          </a:p>
          <a:p>
            <a:pPr lvl="2">
              <a:buFont typeface="Wingdings" pitchFamily="2" charset="2"/>
              <a:buChar char="§"/>
            </a:pPr>
            <a:r>
              <a:rPr lang="en-US" i="0" dirty="0" err="1"/>
              <a:t>抓住應許</a:t>
            </a:r>
            <a:r>
              <a:rPr lang="zh-TW" altLang="en-US" i="0" dirty="0"/>
              <a:t> </a:t>
            </a:r>
            <a:r>
              <a:rPr lang="en-US" altLang="zh-TW" i="0" dirty="0"/>
              <a:t>–</a:t>
            </a:r>
            <a:r>
              <a:rPr lang="zh-TW" altLang="en-US" i="0" dirty="0"/>
              <a:t> 一切的需要都靠神的應許來求，不是自己應得的</a:t>
            </a:r>
            <a:endParaRPr lang="en-US" i="0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3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2AB8-857B-5148-89DB-4E14F13B5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問題討論</a:t>
            </a:r>
            <a:endParaRPr lang="en-US" dirty="0"/>
          </a:p>
          <a:p>
            <a:pPr marL="0" indent="0">
              <a:buNone/>
            </a:pPr>
            <a:br>
              <a:rPr lang="zh-TW" altLang="en-US" dirty="0"/>
            </a:br>
            <a:r>
              <a:rPr lang="en-US" altLang="zh-TW" dirty="0"/>
              <a:t>1</a:t>
            </a:r>
            <a:r>
              <a:rPr lang="zh-TW" altLang="en-US" dirty="0"/>
              <a:t>）你覺得烏撒被擊殺是合理的嗎？我們從中能學習到什麼教訓？</a:t>
            </a:r>
          </a:p>
          <a:p>
            <a:pPr marL="0" indent="0">
              <a:buNone/>
            </a:pPr>
            <a:r>
              <a:rPr lang="en-US" altLang="zh-TW" dirty="0"/>
              <a:t>2</a:t>
            </a:r>
            <a:r>
              <a:rPr lang="zh-TW" altLang="en-US" dirty="0"/>
              <a:t>）大衛之約已經應驗了嗎？為什麼？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163E5-16F6-4E40-A20B-52EC7498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2AA685-A011-A945-9664-2B3F40E33751}"/>
              </a:ext>
            </a:extLst>
          </p:cNvPr>
          <p:cNvSpPr txBox="1">
            <a:spLocks/>
          </p:cNvSpPr>
          <p:nvPr/>
        </p:nvSpPr>
        <p:spPr>
          <a:xfrm>
            <a:off x="1247285" y="685800"/>
            <a:ext cx="10224656" cy="947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rPr>
              <a:t>第十一課 大衛王鼎盛期，大衛之約（撒下</a:t>
            </a:r>
            <a:r>
              <a:rPr kumimoji="0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rPr>
              <a:t>5-8</a:t>
            </a: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rPr>
              <a:t>章）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LiSong Pro Light" panose="02020300000000000000" pitchFamily="18" charset="-120"/>
              <a:ea typeface="LiSong Pro Light" panose="020203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924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453966"/>
            <a:ext cx="10224656" cy="94752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br>
              <a:rPr lang="en-US" altLang="zh-TW" dirty="0"/>
            </a:b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940" y="1621702"/>
            <a:ext cx="5535988" cy="47036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kumimoji="1" lang="zh-TW" altLang="en-US" dirty="0"/>
              <a:t>大衛作全以色列王 （撒下</a:t>
            </a:r>
            <a:r>
              <a:rPr kumimoji="1" lang="en-US" altLang="zh-TW" dirty="0"/>
              <a:t>5</a:t>
            </a:r>
            <a:r>
              <a:rPr kumimoji="1" lang="zh-TW" altLang="en-US" dirty="0"/>
              <a:t>章）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 startAt="3"/>
            </a:pPr>
            <a:r>
              <a:rPr lang="zh-TW" altLang="en-US" dirty="0"/>
              <a:t>打敗非利人的挑釁， </a:t>
            </a:r>
            <a:r>
              <a:rPr lang="zh-TW" altLang="en-US" u="sng" dirty="0"/>
              <a:t>統一王國的第一場戰爭</a:t>
            </a:r>
            <a:endParaRPr lang="en-US" dirty="0"/>
          </a:p>
          <a:p>
            <a:pPr lvl="2"/>
            <a:r>
              <a:rPr lang="zh-TW" altLang="en-US" dirty="0"/>
              <a:t>非利士人聚集挑戰</a:t>
            </a:r>
            <a:endParaRPr lang="en-US" dirty="0"/>
          </a:p>
          <a:p>
            <a:pPr lvl="2"/>
            <a:r>
              <a:rPr lang="zh-TW" altLang="en-US" dirty="0"/>
              <a:t>大衛出擊並求問神</a:t>
            </a:r>
            <a:endParaRPr lang="en-US" dirty="0"/>
          </a:p>
          <a:p>
            <a:pPr lvl="2"/>
            <a:r>
              <a:rPr lang="zh-TW" altLang="en-US" dirty="0"/>
              <a:t>大衛擊退非利士人，毀壞非利士的偶像，並歸榮耀於神</a:t>
            </a:r>
            <a:endParaRPr lang="en-US" dirty="0"/>
          </a:p>
          <a:p>
            <a:pPr lvl="2"/>
            <a:r>
              <a:rPr lang="zh-TW" altLang="en-US" dirty="0"/>
              <a:t>非利士人再度聚集挑戰</a:t>
            </a:r>
            <a:endParaRPr lang="en-US" dirty="0"/>
          </a:p>
          <a:p>
            <a:pPr lvl="2"/>
            <a:r>
              <a:rPr lang="zh-TW" altLang="en-US" dirty="0"/>
              <a:t>大衛二次求問耶和華</a:t>
            </a:r>
            <a:endParaRPr lang="en-US" dirty="0"/>
          </a:p>
          <a:p>
            <a:pPr lvl="2"/>
            <a:r>
              <a:rPr lang="zh-TW" altLang="en-US" dirty="0"/>
              <a:t>大衛遵耶和華所吩咐的，將非利士人徹底趕出山地，直到基色</a:t>
            </a:r>
            <a:endParaRPr lang="en-US" dirty="0"/>
          </a:p>
          <a:p>
            <a:pPr marL="987552" lvl="1" indent="-457200">
              <a:buFont typeface="+mj-lt"/>
              <a:buAutoNum type="arabicPeriod" startAt="3"/>
            </a:pP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 descr="撒下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93" y="1071060"/>
            <a:ext cx="4835883" cy="5786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9207" y="6268720"/>
            <a:ext cx="171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聖光聖經地理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1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403568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2" y="1763954"/>
            <a:ext cx="5724961" cy="45714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kumimoji="1" lang="zh-TW" altLang="en-US" dirty="0"/>
              <a:t>運約櫃到耶路撒冷（撒下</a:t>
            </a:r>
            <a:r>
              <a:rPr kumimoji="1" lang="en-US" altLang="zh-TW" dirty="0"/>
              <a:t>6</a:t>
            </a:r>
            <a:r>
              <a:rPr kumimoji="1" lang="zh-TW" altLang="en-US" dirty="0"/>
              <a:t>章）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/>
            </a:pPr>
            <a:r>
              <a:rPr lang="zh-TW" altLang="en-US" dirty="0"/>
              <a:t>第一次運送約櫃失敗</a:t>
            </a:r>
            <a:endParaRPr lang="en-US" altLang="zh-TW" dirty="0"/>
          </a:p>
          <a:p>
            <a:pPr lvl="2"/>
            <a:r>
              <a:rPr lang="zh-TW" altLang="en-US" dirty="0"/>
              <a:t>約櫃離開亞比拿達家</a:t>
            </a:r>
            <a:endParaRPr lang="en-US" dirty="0"/>
          </a:p>
          <a:p>
            <a:pPr lvl="2"/>
            <a:r>
              <a:rPr lang="zh-TW" altLang="en-US" dirty="0"/>
              <a:t>新車運送約櫃</a:t>
            </a:r>
            <a:endParaRPr lang="en-US" dirty="0"/>
          </a:p>
          <a:p>
            <a:pPr lvl="2"/>
            <a:r>
              <a:rPr lang="zh-TW" altLang="en-US" dirty="0"/>
              <a:t>拿艮的禾場，烏撒被擊殺</a:t>
            </a:r>
            <a:endParaRPr lang="en-US" dirty="0"/>
          </a:p>
          <a:p>
            <a:pPr lvl="2"/>
            <a:r>
              <a:rPr lang="zh-TW" altLang="en-US" dirty="0"/>
              <a:t>大衛害怕，約櫃停留俄別以東家</a:t>
            </a:r>
            <a:endParaRPr lang="en-US" dirty="0"/>
          </a:p>
          <a:p>
            <a:pPr marL="987552" lvl="1" indent="-457200">
              <a:buFont typeface="+mj-lt"/>
              <a:buAutoNum type="arabicPeriod"/>
            </a:pPr>
            <a:endParaRPr lang="en-US" dirty="0"/>
          </a:p>
          <a:p>
            <a:pPr marL="987552" lvl="1" indent="-457200">
              <a:buFont typeface="+mj-lt"/>
              <a:buAutoNum type="arabicPeriod"/>
            </a:pPr>
            <a:r>
              <a:rPr lang="zh-TW" altLang="en-US" dirty="0"/>
              <a:t>約櫃成功進入大衛城</a:t>
            </a:r>
            <a:r>
              <a:rPr lang="en-US" altLang="zh-TW" dirty="0"/>
              <a:t>,  </a:t>
            </a:r>
            <a:r>
              <a:rPr lang="zh-TW" altLang="en-US" u="sng" dirty="0"/>
              <a:t>統一王國有神同在</a:t>
            </a:r>
            <a:endParaRPr lang="en-US" dirty="0"/>
          </a:p>
          <a:p>
            <a:pPr lvl="2"/>
            <a:r>
              <a:rPr lang="zh-TW" altLang="en-US" dirty="0"/>
              <a:t>利未人杠肩抬約櫃</a:t>
            </a:r>
            <a:endParaRPr lang="en-US" dirty="0"/>
          </a:p>
          <a:p>
            <a:pPr lvl="2"/>
            <a:r>
              <a:rPr lang="zh-TW" altLang="en-US" dirty="0"/>
              <a:t>自潔、謙卑、獻祭</a:t>
            </a:r>
            <a:endParaRPr lang="en-US" dirty="0"/>
          </a:p>
          <a:p>
            <a:pPr lvl="2"/>
            <a:r>
              <a:rPr lang="zh-TW" altLang="en-US" dirty="0"/>
              <a:t>讚美、擊鼓、跳舞、吹角</a:t>
            </a:r>
            <a:endParaRPr lang="en-US" dirty="0"/>
          </a:p>
          <a:p>
            <a:pPr marL="530352" lvl="1" indent="0">
              <a:buNone/>
            </a:pPr>
            <a:endParaRPr kumimoji="1" lang="en-US" altLang="zh-TW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35" y="1112767"/>
            <a:ext cx="3688717" cy="2558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373" y="3845921"/>
            <a:ext cx="5341953" cy="2678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5417" y="6523945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HT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基督教論壇報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99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85" y="1893855"/>
            <a:ext cx="10498010" cy="470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solidFill>
                  <a:srgbClr val="0432FF"/>
                </a:solidFill>
              </a:rPr>
              <a:t>觀察與分析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lvl="2"/>
            <a:endParaRPr lang="en-US" altLang="zh-TW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神的應許 </a:t>
            </a:r>
            <a:endParaRPr lang="en-US" dirty="0"/>
          </a:p>
          <a:p>
            <a:pPr lvl="1"/>
            <a:r>
              <a:rPr lang="en-US" altLang="zh-TW" dirty="0"/>
              <a:t>《</a:t>
            </a:r>
            <a:r>
              <a:rPr lang="zh-TW" altLang="en-US" dirty="0"/>
              <a:t>羅馬書</a:t>
            </a:r>
            <a:r>
              <a:rPr lang="en-US" altLang="zh-TW" dirty="0"/>
              <a:t>》</a:t>
            </a:r>
            <a:r>
              <a:rPr lang="en-US" dirty="0"/>
              <a:t>4:20 </a:t>
            </a:r>
            <a:r>
              <a:rPr lang="zh-TW" altLang="en-US" dirty="0"/>
              <a:t>“並且仰望神的應許，總沒有因不信心里起疑惑。反倒因信堅固，將榮耀歸給神”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耶布斯人依靠城墙，非利士人倚靠偶像</a:t>
            </a:r>
            <a:r>
              <a:rPr lang="en-US" dirty="0"/>
              <a:t>   </a:t>
            </a:r>
          </a:p>
          <a:p>
            <a:pPr lvl="1"/>
            <a:r>
              <a:rPr lang="en-US" altLang="zh-TW" dirty="0"/>
              <a:t>《</a:t>
            </a:r>
            <a:r>
              <a:rPr lang="zh-TW" altLang="en-US" dirty="0"/>
              <a:t>箴言</a:t>
            </a:r>
            <a:r>
              <a:rPr lang="en-US" altLang="zh-TW" dirty="0"/>
              <a:t>》</a:t>
            </a:r>
            <a:r>
              <a:rPr lang="en-US" dirty="0"/>
              <a:t>21:22 </a:t>
            </a:r>
            <a:r>
              <a:rPr lang="zh-TW" altLang="en-US" dirty="0"/>
              <a:t>“智慧人爬上勇士的城牆，傾覆他所倚靠的堅壘”</a:t>
            </a:r>
            <a:endParaRPr lang="en-US" dirty="0"/>
          </a:p>
          <a:p>
            <a:pPr lvl="1"/>
            <a:r>
              <a:rPr lang="en-US" altLang="zh-TW" dirty="0"/>
              <a:t>《</a:t>
            </a:r>
            <a:r>
              <a:rPr lang="zh-TW" altLang="en-US" dirty="0"/>
              <a:t>詩篇</a:t>
            </a:r>
            <a:r>
              <a:rPr lang="en-US" altLang="zh-TW" dirty="0"/>
              <a:t>》</a:t>
            </a:r>
            <a:r>
              <a:rPr lang="en-US" dirty="0"/>
              <a:t>115:3-8 </a:t>
            </a:r>
            <a:r>
              <a:rPr lang="zh-TW" altLang="en-US" dirty="0"/>
              <a:t>“他們的偶像是金的銀的，是人手所造的，有口卻不能言，有眼卻不能看，有耳卻不能聽，有鼻卻不能聞，有手卻不能走，有喉嚨也不能出聲；造他的要和他一樣，凡靠他的也是如此。”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耶和華堅固、興旺以色列國</a:t>
            </a:r>
            <a:endParaRPr lang="en-US" dirty="0"/>
          </a:p>
          <a:p>
            <a:pPr lvl="1"/>
            <a:r>
              <a:rPr lang="en-US" altLang="zh-TW" dirty="0"/>
              <a:t>《</a:t>
            </a:r>
            <a:r>
              <a:rPr lang="zh-TW" altLang="en-US" dirty="0"/>
              <a:t>詩篇</a:t>
            </a:r>
            <a:r>
              <a:rPr lang="en-US" altLang="zh-TW" dirty="0"/>
              <a:t>》</a:t>
            </a:r>
            <a:r>
              <a:rPr lang="en-US" dirty="0"/>
              <a:t>124:8</a:t>
            </a:r>
            <a:r>
              <a:rPr lang="zh-TW" altLang="en-US" dirty="0"/>
              <a:t>“我們得幫助，是在乎倚靠天地之耶和華的名。”</a:t>
            </a:r>
            <a:endParaRPr lang="en-US" dirty="0"/>
          </a:p>
          <a:p>
            <a:pPr marL="987552" lvl="2" indent="0">
              <a:buNone/>
            </a:pPr>
            <a:endParaRPr lang="en-US" sz="2200" dirty="0"/>
          </a:p>
          <a:p>
            <a:pPr marL="987552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4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85" y="1893855"/>
            <a:ext cx="10498010" cy="470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solidFill>
                  <a:srgbClr val="0432FF"/>
                </a:solidFill>
              </a:rPr>
              <a:t>觀察與分析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lvl="2"/>
            <a:endParaRPr lang="en-US" altLang="zh-TW" dirty="0"/>
          </a:p>
          <a:p>
            <a:pPr marL="457200" lvl="0" indent="-457200">
              <a:buFont typeface="+mj-lt"/>
              <a:buAutoNum type="arabicPeriod" startAt="4"/>
            </a:pPr>
            <a:r>
              <a:rPr lang="zh-TW" altLang="en-US" dirty="0"/>
              <a:t>服事和事工的原則，違反神律例典章的“好心”</a:t>
            </a:r>
            <a:endParaRPr lang="en-US" dirty="0"/>
          </a:p>
          <a:p>
            <a:pPr lvl="1"/>
            <a:r>
              <a:rPr lang="en-US" altLang="zh-TW" dirty="0"/>
              <a:t>《</a:t>
            </a:r>
            <a:r>
              <a:rPr lang="zh-TW" altLang="en-US" dirty="0"/>
              <a:t>約書亞記</a:t>
            </a:r>
            <a:r>
              <a:rPr lang="en-US" altLang="zh-TW" dirty="0"/>
              <a:t>》</a:t>
            </a:r>
            <a:r>
              <a:rPr lang="en-US" dirty="0"/>
              <a:t>1:8 </a:t>
            </a:r>
            <a:r>
              <a:rPr lang="zh-TW" altLang="en-US" dirty="0"/>
              <a:t>“這律法書不可離開你的口，總要晝夜思想，好使你謹守遵行這書上索寫的一切話，如此你的道路就可以亨通，凡事順利”</a:t>
            </a:r>
            <a:endParaRPr lang="en-US" dirty="0"/>
          </a:p>
          <a:p>
            <a:pPr marL="457200" lvl="0" indent="-457200">
              <a:buFont typeface="+mj-lt"/>
              <a:buAutoNum type="arabicPeriod" startAt="4"/>
            </a:pPr>
            <a:r>
              <a:rPr lang="zh-TW" altLang="en-US" dirty="0"/>
              <a:t>大衛和神美好的關係（求問、遵行、顧念、迴轉、歌唱、讚美、謙卑）</a:t>
            </a:r>
            <a:endParaRPr lang="en-US" dirty="0"/>
          </a:p>
          <a:p>
            <a:pPr marL="457200" lvl="0" indent="-457200">
              <a:buFont typeface="+mj-lt"/>
              <a:buAutoNum type="arabicPeriod" startAt="4"/>
            </a:pPr>
            <a:r>
              <a:rPr lang="zh-TW" altLang="en-US" dirty="0"/>
              <a:t>米甲按人的標準譏諷大衛和神的關係</a:t>
            </a:r>
            <a:endParaRPr lang="en-US" dirty="0"/>
          </a:p>
          <a:p>
            <a:pPr marL="987552" lvl="2" indent="0">
              <a:buNone/>
            </a:pPr>
            <a:endParaRPr lang="en-US" sz="2200" dirty="0"/>
          </a:p>
          <a:p>
            <a:pPr marL="987552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4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85" y="1893855"/>
            <a:ext cx="10498010" cy="470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solidFill>
                  <a:srgbClr val="0432FF"/>
                </a:solidFill>
              </a:rPr>
              <a:t>重點與應用</a:t>
            </a:r>
            <a:endParaRPr kumimoji="1" lang="en-US" altLang="zh-TW" dirty="0"/>
          </a:p>
          <a:p>
            <a:pPr lvl="2">
              <a:buFont typeface="+mj-lt"/>
              <a:buAutoNum type="arabicPeriod"/>
            </a:pPr>
            <a:endParaRPr lang="en-US" altLang="zh-TW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神對我們的應許是什麼？在困苦迷茫中如何相信並等候神的應許？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我們的依靠和幫助从何而来？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/>
              <a:t>什么是討神喜悅的服事或事工？</a:t>
            </a:r>
            <a:endParaRPr lang="en-US" dirty="0"/>
          </a:p>
          <a:p>
            <a:pPr marL="987552" lvl="2" indent="0">
              <a:buNone/>
            </a:pPr>
            <a:endParaRPr lang="en-US" sz="2200" dirty="0"/>
          </a:p>
          <a:p>
            <a:pPr marL="987552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82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85" y="1893855"/>
            <a:ext cx="10498010" cy="47036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kumimoji="1" lang="zh-TW" altLang="en-US" dirty="0"/>
              <a:t>神對大衛的應許 （撒下</a:t>
            </a:r>
            <a:r>
              <a:rPr kumimoji="1" lang="en-US" altLang="zh-TW" dirty="0"/>
              <a:t>7</a:t>
            </a:r>
            <a:r>
              <a:rPr kumimoji="1" lang="zh-TW" altLang="en-US" dirty="0"/>
              <a:t>章）</a:t>
            </a:r>
            <a:endParaRPr kumimoji="1" lang="en-US" altLang="zh-TW" dirty="0"/>
          </a:p>
          <a:p>
            <a:pPr marL="987552" lvl="1" indent="-457200">
              <a:buFont typeface="+mj-lt"/>
              <a:buAutoNum type="arabicPeriod"/>
            </a:pPr>
            <a:r>
              <a:rPr lang="zh-TW" altLang="en-US" dirty="0"/>
              <a:t>大衛被拿單鼓勵要為耶和華建造聖殿（</a:t>
            </a:r>
            <a:r>
              <a:rPr lang="en-US" dirty="0"/>
              <a:t>7:1-3</a:t>
            </a:r>
            <a:r>
              <a:rPr lang="zh-TW" altLang="en-US" dirty="0"/>
              <a:t>）</a:t>
            </a:r>
            <a:endParaRPr lang="en-US" altLang="zh-TW" dirty="0"/>
          </a:p>
          <a:p>
            <a:pPr marL="530352" lvl="1" indent="0">
              <a:buNone/>
            </a:pPr>
            <a:endParaRPr lang="en-US" altLang="zh-TW" dirty="0"/>
          </a:p>
          <a:p>
            <a:pPr marL="987552" lvl="1" indent="-457200">
              <a:buFont typeface="+mj-lt"/>
              <a:buAutoNum type="arabicPeriod" startAt="2"/>
            </a:pPr>
            <a:r>
              <a:rPr lang="zh-TW" altLang="en-US" dirty="0"/>
              <a:t>耶和華推翻此念，告訴拿單大衛的國位必堅定到永遠（</a:t>
            </a:r>
            <a:r>
              <a:rPr lang="en-US" dirty="0"/>
              <a:t>7:4-17</a:t>
            </a:r>
            <a:r>
              <a:rPr lang="zh-TW" altLang="en-US" dirty="0"/>
              <a:t>）</a:t>
            </a:r>
            <a:endParaRPr lang="en-US" altLang="zh-TW" dirty="0"/>
          </a:p>
          <a:p>
            <a:pPr lvl="2"/>
            <a:r>
              <a:rPr lang="en-US" dirty="0" err="1"/>
              <a:t>耶和華從未要求居殿宇</a:t>
            </a:r>
            <a:r>
              <a:rPr lang="zh-TW" altLang="en-US" dirty="0"/>
              <a:t> （</a:t>
            </a:r>
            <a:r>
              <a:rPr lang="en-US" altLang="zh-TW" dirty="0"/>
              <a:t>7:5-7</a:t>
            </a:r>
            <a:r>
              <a:rPr lang="zh-TW" altLang="en-US" dirty="0"/>
              <a:t>）</a:t>
            </a:r>
            <a:endParaRPr lang="en-US" dirty="0"/>
          </a:p>
          <a:p>
            <a:pPr lvl="2"/>
            <a:r>
              <a:rPr lang="en-US" dirty="0" err="1"/>
              <a:t>耶和華召大衛來做以色列的王</a:t>
            </a:r>
            <a:r>
              <a:rPr lang="zh-TW" altLang="en-US" dirty="0"/>
              <a:t>，必與他同在（</a:t>
            </a:r>
            <a:r>
              <a:rPr lang="en-US" altLang="zh-TW" dirty="0"/>
              <a:t>7:8-9</a:t>
            </a:r>
            <a:r>
              <a:rPr lang="zh-TW" altLang="en-US" dirty="0"/>
              <a:t>）</a:t>
            </a:r>
            <a:endParaRPr lang="en-US" altLang="zh-TW" dirty="0"/>
          </a:p>
          <a:p>
            <a:pPr lvl="2"/>
            <a:r>
              <a:rPr lang="zh-TW" altLang="en-US" dirty="0"/>
              <a:t>耶和華必保守以色列得以安居樂業（</a:t>
            </a:r>
            <a:r>
              <a:rPr lang="en-US" altLang="zh-TW" dirty="0"/>
              <a:t>7:10-11</a:t>
            </a:r>
            <a:r>
              <a:rPr lang="zh-TW" altLang="en-US" dirty="0"/>
              <a:t>）</a:t>
            </a:r>
            <a:endParaRPr lang="en-US" altLang="zh-TW" dirty="0"/>
          </a:p>
          <a:p>
            <a:pPr lvl="2"/>
            <a:r>
              <a:rPr lang="zh-TW" altLang="en-US" dirty="0"/>
              <a:t>耶和華必為大衛建立家室（</a:t>
            </a:r>
            <a:r>
              <a:rPr lang="en-US" altLang="zh-TW" dirty="0"/>
              <a:t>7:11-16</a:t>
            </a:r>
            <a:r>
              <a:rPr lang="zh-TW" altLang="en-US" dirty="0"/>
              <a:t>）</a:t>
            </a:r>
            <a:endParaRPr lang="en-US" altLang="zh-TW" dirty="0"/>
          </a:p>
          <a:p>
            <a:pPr lvl="3"/>
            <a:r>
              <a:rPr lang="zh-TW" altLang="en-US" dirty="0"/>
              <a:t>後裔接續王位</a:t>
            </a:r>
            <a:endParaRPr lang="en-US" altLang="zh-TW" dirty="0"/>
          </a:p>
          <a:p>
            <a:pPr lvl="3"/>
            <a:r>
              <a:rPr lang="en-US" dirty="0" err="1"/>
              <a:t>大衛的後裔會為神建立殿宇</a:t>
            </a:r>
            <a:endParaRPr lang="en-US" dirty="0"/>
          </a:p>
          <a:p>
            <a:pPr lvl="3"/>
            <a:r>
              <a:rPr lang="en-US" dirty="0" err="1"/>
              <a:t>神會堅定大衛後裔的王位</a:t>
            </a:r>
            <a:r>
              <a:rPr lang="zh-TW" altLang="en-US" dirty="0"/>
              <a:t>，也會</a:t>
            </a:r>
            <a:r>
              <a:rPr lang="en-US" dirty="0" err="1"/>
              <a:t>親自管教</a:t>
            </a:r>
            <a:endParaRPr lang="en-US" dirty="0"/>
          </a:p>
          <a:p>
            <a:pPr lvl="3"/>
            <a:r>
              <a:rPr lang="en-US" dirty="0" err="1"/>
              <a:t>神的慈愛不離開</a:t>
            </a:r>
            <a:r>
              <a:rPr lang="zh-TW" altLang="en-US" dirty="0"/>
              <a:t>，大衛的家和國在神面前永遠堅立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4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85" y="1893855"/>
            <a:ext cx="10498010" cy="47036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kumimoji="1" lang="zh-TW" altLang="en-US" dirty="0"/>
              <a:t>神對大衛的應許</a:t>
            </a:r>
            <a:endParaRPr lang="en-US" dirty="0"/>
          </a:p>
          <a:p>
            <a:pPr marL="987552" lvl="1" indent="-457200">
              <a:buFont typeface="+mj-lt"/>
              <a:buAutoNum type="arabicPeriod" startAt="3"/>
            </a:pPr>
            <a:r>
              <a:rPr lang="zh-TW" altLang="en-US" dirty="0"/>
              <a:t>大衛為神向他家的恩典頌讚神並歸榮耀於主（</a:t>
            </a:r>
            <a:r>
              <a:rPr lang="en-US" dirty="0"/>
              <a:t>7:18-29</a:t>
            </a:r>
            <a:r>
              <a:rPr lang="zh-TW" altLang="en-US" dirty="0"/>
              <a:t>）</a:t>
            </a:r>
            <a:endParaRPr lang="en-US" altLang="zh-TW" dirty="0"/>
          </a:p>
          <a:p>
            <a:pPr marL="987552" lvl="2" indent="0">
              <a:buNone/>
            </a:pPr>
            <a:r>
              <a:rPr lang="zh-TW" altLang="en-US" dirty="0"/>
              <a:t>“主耶和華”</a:t>
            </a:r>
            <a:r>
              <a:rPr lang="en-US" altLang="zh-TW" dirty="0"/>
              <a:t>–</a:t>
            </a:r>
            <a:r>
              <a:rPr lang="zh-TW" altLang="en-US" dirty="0"/>
              <a:t> 僕人</a:t>
            </a:r>
            <a:endParaRPr lang="en-US" altLang="zh-TW" dirty="0"/>
          </a:p>
          <a:p>
            <a:pPr lvl="2"/>
            <a:r>
              <a:rPr lang="zh-TW" altLang="en-US" dirty="0"/>
              <a:t>承認自己的卑微不配</a:t>
            </a:r>
            <a:endParaRPr lang="en-US" altLang="zh-TW" dirty="0"/>
          </a:p>
          <a:p>
            <a:pPr lvl="2"/>
            <a:r>
              <a:rPr lang="zh-TW" altLang="en-US" dirty="0"/>
              <a:t>讚美神的主權和應許</a:t>
            </a:r>
            <a:endParaRPr lang="en-US" altLang="zh-TW" dirty="0"/>
          </a:p>
          <a:p>
            <a:pPr lvl="2"/>
            <a:r>
              <a:rPr lang="zh-TW" altLang="en-US" dirty="0"/>
              <a:t>感謝神對以色列的拯救和保守</a:t>
            </a:r>
            <a:endParaRPr lang="en-US" altLang="zh-TW" dirty="0"/>
          </a:p>
          <a:p>
            <a:pPr lvl="2"/>
            <a:r>
              <a:rPr lang="zh-TW" altLang="en-US" dirty="0"/>
              <a:t>祈求神紀念祂的應許，賜福給僕人的家</a:t>
            </a:r>
            <a:endParaRPr lang="en-US" altLang="zh-TW" dirty="0"/>
          </a:p>
          <a:p>
            <a:pPr lvl="2"/>
            <a:endParaRPr lang="en-US" altLang="zh-TW" dirty="0"/>
          </a:p>
          <a:p>
            <a:pPr marL="987552" lvl="2" indent="0">
              <a:buNone/>
            </a:pPr>
            <a:endParaRPr lang="en-US" sz="2200" dirty="0"/>
          </a:p>
          <a:p>
            <a:pPr marL="987552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A2E37-9557-D345-A6DC-3AD464112668}"/>
              </a:ext>
            </a:extLst>
          </p:cNvPr>
          <p:cNvSpPr/>
          <p:nvPr/>
        </p:nvSpPr>
        <p:spPr>
          <a:xfrm>
            <a:off x="8701222" y="163332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99CB3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Franklin Gothic Book" panose="020B0503020102020204"/>
                <a:ea typeface="+mn-ea"/>
                <a:cs typeface="+mn-cs"/>
              </a:rPr>
              <a:t>朗誦</a:t>
            </a:r>
          </a:p>
        </p:txBody>
      </p:sp>
    </p:spTree>
    <p:extLst>
      <p:ext uri="{BB962C8B-B14F-4D97-AF65-F5344CB8AC3E}">
        <p14:creationId xmlns:p14="http://schemas.microsoft.com/office/powerpoint/2010/main" val="185289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7C-C31F-EF48-8AD0-4E312F25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85" y="685800"/>
            <a:ext cx="10224656" cy="947526"/>
          </a:xfrm>
        </p:spPr>
        <p:txBody>
          <a:bodyPr>
            <a:normAutofit/>
          </a:bodyPr>
          <a:lstStyle/>
          <a:p>
            <a:r>
              <a:rPr lang="zh-TW" altLang="en-US" dirty="0"/>
              <a:t>第十一課 大衛王鼎盛期，大衛之約（撒下</a:t>
            </a:r>
            <a:r>
              <a:rPr lang="en-US" altLang="zh-TW" dirty="0"/>
              <a:t>5-8</a:t>
            </a:r>
            <a:r>
              <a:rPr lang="zh-TW" altLang="en-US" dirty="0"/>
              <a:t>章）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9A96-4A52-8F46-AE1D-B50C6151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285" y="1893855"/>
            <a:ext cx="10498010" cy="470361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zh-TW" altLang="en-US" dirty="0"/>
              <a:t>大衛王朝較周邊國家更穩定堅固（</a:t>
            </a:r>
            <a:r>
              <a:rPr lang="en-US" dirty="0"/>
              <a:t>8:1-18</a:t>
            </a:r>
            <a:r>
              <a:rPr lang="zh-TW" altLang="en-US" dirty="0"/>
              <a:t>）</a:t>
            </a:r>
            <a:endParaRPr lang="en-US" dirty="0"/>
          </a:p>
          <a:p>
            <a:pPr marL="987552" lvl="1" indent="-457200">
              <a:buFont typeface="+mj-lt"/>
              <a:buAutoNum type="arabicPeriod"/>
            </a:pPr>
            <a:r>
              <a:rPr lang="zh-TW" altLang="en-US" dirty="0"/>
              <a:t>他在與周邊國家的戰爭中得勝（</a:t>
            </a:r>
            <a:r>
              <a:rPr lang="en-US" dirty="0"/>
              <a:t>8:1-14</a:t>
            </a:r>
            <a:r>
              <a:rPr lang="zh-TW" altLang="en-US" dirty="0"/>
              <a:t>）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非利士人</a:t>
            </a:r>
          </a:p>
          <a:p>
            <a:pPr lvl="2"/>
            <a:r>
              <a:rPr lang="en-US" dirty="0"/>
              <a:t>摩押人</a:t>
            </a:r>
          </a:p>
          <a:p>
            <a:pPr lvl="2"/>
            <a:r>
              <a:rPr lang="en-US" dirty="0"/>
              <a:t>瑣巴王的兒子哈大底謝</a:t>
            </a:r>
          </a:p>
          <a:p>
            <a:pPr lvl="2"/>
            <a:r>
              <a:rPr lang="en-US" dirty="0"/>
              <a:t>大馬士革的亞蘭人</a:t>
            </a:r>
          </a:p>
          <a:p>
            <a:pPr lvl="2"/>
            <a:r>
              <a:rPr lang="en-US" dirty="0"/>
              <a:t>哈馬王陀以</a:t>
            </a:r>
          </a:p>
          <a:p>
            <a:pPr lvl="2"/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dirty="0"/>
              <a:t>大衛像所得的金銀都分別為聖</a:t>
            </a:r>
            <a:r>
              <a:rPr lang="zh-TW" altLang="en-US" dirty="0"/>
              <a:t>，獻給耶和華 </a:t>
            </a:r>
            <a:r>
              <a:rPr lang="en-US" altLang="zh-TW" dirty="0"/>
              <a:t>–</a:t>
            </a:r>
            <a:r>
              <a:rPr lang="zh-TW" altLang="en-US" dirty="0"/>
              <a:t>留給所羅門</a:t>
            </a:r>
            <a:endParaRPr lang="en-US" altLang="zh-TW" dirty="0"/>
          </a:p>
          <a:p>
            <a:pPr lvl="1">
              <a:buFont typeface="Wingdings" pitchFamily="2" charset="2"/>
              <a:buChar char="v"/>
            </a:pPr>
            <a:r>
              <a:rPr lang="zh-TW" altLang="en-US" dirty="0"/>
              <a:t>大衛得了大名</a:t>
            </a:r>
            <a:endParaRPr lang="en-US" altLang="zh-TW" dirty="0"/>
          </a:p>
          <a:p>
            <a:pPr lvl="1">
              <a:buFont typeface="Wingdings" pitchFamily="2" charset="2"/>
              <a:buChar char="v"/>
            </a:pPr>
            <a:r>
              <a:rPr lang="zh-TW" altLang="en-US" dirty="0"/>
              <a:t>大衛無論往哪裏去，耶和華都使他得勝</a:t>
            </a:r>
            <a:endParaRPr lang="en-US" dirty="0"/>
          </a:p>
          <a:p>
            <a:pPr lvl="1">
              <a:buFont typeface="+mj-lt"/>
              <a:buAutoNum type="arabicPeriod"/>
            </a:pPr>
            <a:endParaRPr lang="en-US" altLang="zh-TW" dirty="0"/>
          </a:p>
          <a:p>
            <a:pPr marL="987552" lvl="1" indent="-457200">
              <a:buFont typeface="+mj-lt"/>
              <a:buAutoNum type="arabicPeriod" startAt="2"/>
            </a:pPr>
            <a:r>
              <a:rPr lang="zh-TW" altLang="en-US" dirty="0"/>
              <a:t>他統治全以色列（</a:t>
            </a:r>
            <a:r>
              <a:rPr lang="en-US" dirty="0"/>
              <a:t>8:15-18</a:t>
            </a:r>
            <a:r>
              <a:rPr lang="zh-TW" altLang="en-US" dirty="0"/>
              <a:t>）</a:t>
            </a:r>
            <a:endParaRPr lang="en-US" dirty="0"/>
          </a:p>
          <a:p>
            <a:pPr lvl="2"/>
            <a:endParaRPr lang="en-US" altLang="zh-TW" dirty="0"/>
          </a:p>
          <a:p>
            <a:pPr marL="987552" lvl="2" indent="0">
              <a:buNone/>
            </a:pPr>
            <a:endParaRPr lang="en-US" sz="2200" dirty="0"/>
          </a:p>
          <a:p>
            <a:pPr marL="987552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9023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1556</Words>
  <Application>Microsoft Macintosh PowerPoint</Application>
  <PresentationFormat>Widescreen</PresentationFormat>
  <Paragraphs>187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LiSong Pro Light</vt:lpstr>
      <vt:lpstr>Franklin Gothic Book</vt:lpstr>
      <vt:lpstr>Wingdings</vt:lpstr>
      <vt:lpstr>Crop</vt:lpstr>
      <vt:lpstr>第十一課 大衛王鼎盛期，大衛之約（撒下5-8章）</vt:lpstr>
      <vt:lpstr>第十一課 大衛王鼎盛期，大衛之約（撒下5-8章） 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第十一課 大衛王鼎盛期，大衛之約（撒下5-8章）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第十一課 大衛王鼎盛期，大衛之約（撒下5-8章）</dc:title>
  <dc:creator>Sandy Mau</dc:creator>
  <cp:lastModifiedBy>Sandy Mau</cp:lastModifiedBy>
  <cp:revision>1</cp:revision>
  <dcterms:created xsi:type="dcterms:W3CDTF">2020-11-18T03:15:35Z</dcterms:created>
  <dcterms:modified xsi:type="dcterms:W3CDTF">2020-11-18T03:16:27Z</dcterms:modified>
</cp:coreProperties>
</file>