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6"/>
  </p:notesMasterIdLst>
  <p:sldIdLst>
    <p:sldId id="1127" r:id="rId2"/>
    <p:sldId id="1133" r:id="rId3"/>
    <p:sldId id="1134" r:id="rId4"/>
    <p:sldId id="1135" r:id="rId5"/>
    <p:sldId id="1136" r:id="rId6"/>
    <p:sldId id="1137" r:id="rId7"/>
    <p:sldId id="1131" r:id="rId8"/>
    <p:sldId id="258" r:id="rId9"/>
    <p:sldId id="260" r:id="rId10"/>
    <p:sldId id="1139" r:id="rId11"/>
    <p:sldId id="1140" r:id="rId12"/>
    <p:sldId id="1141" r:id="rId13"/>
    <p:sldId id="1143" r:id="rId14"/>
    <p:sldId id="113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46"/>
  </p:normalViewPr>
  <p:slideViewPr>
    <p:cSldViewPr snapToGrid="0" snapToObjects="1">
      <p:cViewPr varScale="1">
        <p:scale>
          <a:sx n="112" d="100"/>
          <a:sy n="112" d="100"/>
        </p:scale>
        <p:origin x="5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8604ED-DFCA-0547-BC0F-0E64340F98A1}" type="doc">
      <dgm:prSet loTypeId="urn:microsoft.com/office/officeart/2005/8/layout/h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7FB0570-BC87-9D46-91E1-D7AFF64E0F4E}">
      <dgm:prSet phldrT="[Text]"/>
      <dgm:spPr/>
      <dgm:t>
        <a:bodyPr/>
        <a:lstStyle/>
        <a:p>
          <a:r>
            <a:rPr lang="en-US" dirty="0">
              <a:latin typeface="LiSong Pro Light" panose="02020300000000000000" pitchFamily="18" charset="-120"/>
              <a:ea typeface="LiSong Pro Light" panose="02020300000000000000" pitchFamily="18" charset="-120"/>
            </a:rPr>
            <a:t>I. 撒下</a:t>
          </a:r>
          <a:r>
            <a:rPr lang="en-US" altLang="zh-TW" dirty="0">
              <a:latin typeface="LiSong Pro Light" panose="02020300000000000000" pitchFamily="18" charset="-120"/>
              <a:ea typeface="LiSong Pro Light" panose="02020300000000000000" pitchFamily="18" charset="-120"/>
            </a:rPr>
            <a:t>17:24—19:8</a:t>
          </a:r>
          <a:endParaRPr lang="en-US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6E3EF6A2-DF8C-6A41-B7DB-5B4D8E4A39D7}" type="parTrans" cxnId="{E96A61B6-C26D-A240-8275-0EFE15FB05A9}">
      <dgm:prSet/>
      <dgm:spPr/>
      <dgm:t>
        <a:bodyPr/>
        <a:lstStyle/>
        <a:p>
          <a:endParaRPr lang="en-US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A9B5503B-767D-004E-A806-944C63B62316}" type="sibTrans" cxnId="{E96A61B6-C26D-A240-8275-0EFE15FB05A9}">
      <dgm:prSet/>
      <dgm:spPr/>
      <dgm:t>
        <a:bodyPr/>
        <a:lstStyle/>
        <a:p>
          <a:endParaRPr lang="en-US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94990D39-D9BE-8943-B6E0-72576663CA42}">
      <dgm:prSet phldrT="[Text]"/>
      <dgm:spPr/>
      <dgm:t>
        <a:bodyPr/>
        <a:lstStyle/>
        <a:p>
          <a:r>
            <a:rPr lang="en-US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押沙龍死</a:t>
          </a:r>
          <a:endParaRPr lang="en-US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4BEF6F0F-5609-BA42-A093-315C15F1B917}" type="parTrans" cxnId="{0A0B4133-75A5-3247-97AB-0DF4C172D242}">
      <dgm:prSet/>
      <dgm:spPr/>
      <dgm:t>
        <a:bodyPr/>
        <a:lstStyle/>
        <a:p>
          <a:endParaRPr lang="en-US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1CE37267-8A6D-8649-B333-7345E47195FC}" type="sibTrans" cxnId="{0A0B4133-75A5-3247-97AB-0DF4C172D242}">
      <dgm:prSet/>
      <dgm:spPr/>
      <dgm:t>
        <a:bodyPr/>
        <a:lstStyle/>
        <a:p>
          <a:endParaRPr lang="en-US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FD8174E7-D380-F742-8EFC-41201C34FE29}">
      <dgm:prSet phldrT="[Text]"/>
      <dgm:spPr/>
      <dgm:t>
        <a:bodyPr/>
        <a:lstStyle/>
        <a:p>
          <a:r>
            <a:rPr lang="en-US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大衛哀働</a:t>
          </a:r>
          <a:endParaRPr lang="en-US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6C1FF2FB-F832-7945-B459-E14FA3F41815}" type="parTrans" cxnId="{85FB5EB0-20DA-6647-8B19-195E26CCC832}">
      <dgm:prSet/>
      <dgm:spPr/>
      <dgm:t>
        <a:bodyPr/>
        <a:lstStyle/>
        <a:p>
          <a:endParaRPr lang="en-US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54E67496-D92E-A342-A6B8-227592F94A50}" type="sibTrans" cxnId="{85FB5EB0-20DA-6647-8B19-195E26CCC832}">
      <dgm:prSet/>
      <dgm:spPr/>
      <dgm:t>
        <a:bodyPr/>
        <a:lstStyle/>
        <a:p>
          <a:endParaRPr lang="en-US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0E0967A3-C8B0-9841-BF8A-4707919CF3C2}">
      <dgm:prSet phldrT="[Text]"/>
      <dgm:spPr/>
      <dgm:t>
        <a:bodyPr/>
        <a:lstStyle/>
        <a:p>
          <a:r>
            <a:rPr lang="en-US" dirty="0">
              <a:latin typeface="LiSong Pro Light" panose="02020300000000000000" pitchFamily="18" charset="-120"/>
              <a:ea typeface="LiSong Pro Light" panose="02020300000000000000" pitchFamily="18" charset="-120"/>
            </a:rPr>
            <a:t>II. 撒下</a:t>
          </a:r>
          <a:r>
            <a:rPr lang="en-US" altLang="zh-TW" dirty="0">
              <a:latin typeface="LiSong Pro Light" panose="02020300000000000000" pitchFamily="18" charset="-120"/>
              <a:ea typeface="LiSong Pro Light" panose="02020300000000000000" pitchFamily="18" charset="-120"/>
            </a:rPr>
            <a:t>19:9-43</a:t>
          </a:r>
        </a:p>
        <a:p>
          <a:r>
            <a:rPr lang="zh-TW" altLang="en-US" dirty="0">
              <a:latin typeface="LiSong Pro Light" panose="02020300000000000000" pitchFamily="18" charset="-120"/>
              <a:ea typeface="LiSong Pro Light" panose="02020300000000000000" pitchFamily="18" charset="-120"/>
            </a:rPr>
            <a:t>（</a:t>
          </a:r>
          <a:r>
            <a:rPr lang="en-US" dirty="0">
              <a:latin typeface="LiSong Pro Light" panose="02020300000000000000" pitchFamily="18" charset="-120"/>
              <a:ea typeface="LiSong Pro Light" panose="02020300000000000000" pitchFamily="18" charset="-120"/>
            </a:rPr>
            <a:t>撒下</a:t>
          </a:r>
          <a:r>
            <a:rPr lang="en-US" altLang="zh-TW" dirty="0">
              <a:latin typeface="LiSong Pro Light" panose="02020300000000000000" pitchFamily="18" charset="-120"/>
              <a:ea typeface="LiSong Pro Light" panose="02020300000000000000" pitchFamily="18" charset="-120"/>
            </a:rPr>
            <a:t>16:1-14</a:t>
          </a:r>
          <a:r>
            <a:rPr lang="zh-TW" altLang="en-US" dirty="0">
              <a:latin typeface="LiSong Pro Light" panose="02020300000000000000" pitchFamily="18" charset="-120"/>
              <a:ea typeface="LiSong Pro Light" panose="02020300000000000000" pitchFamily="18" charset="-120"/>
            </a:rPr>
            <a:t>）</a:t>
          </a:r>
          <a:endParaRPr lang="en-US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8F05A2CC-45DB-CE4C-8324-DB36B6D4ED2E}" type="parTrans" cxnId="{D0BAFED3-2173-C540-ACFA-25F6BD9A7EFA}">
      <dgm:prSet/>
      <dgm:spPr/>
      <dgm:t>
        <a:bodyPr/>
        <a:lstStyle/>
        <a:p>
          <a:endParaRPr lang="en-US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14E70D60-F149-7F41-B34A-F7ABD66152F0}" type="sibTrans" cxnId="{D0BAFED3-2173-C540-ACFA-25F6BD9A7EFA}">
      <dgm:prSet/>
      <dgm:spPr/>
      <dgm:t>
        <a:bodyPr/>
        <a:lstStyle/>
        <a:p>
          <a:endParaRPr lang="en-US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E81E9061-6D43-324E-A32A-D192ED85059E}">
      <dgm:prSet phldrT="[Text]"/>
      <dgm:spPr/>
      <dgm:t>
        <a:bodyPr/>
        <a:lstStyle/>
        <a:p>
          <a:r>
            <a:rPr lang="en-US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大衛重返耶路撒冷</a:t>
          </a:r>
          <a:endParaRPr lang="en-US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84E27A2C-DE63-2F4B-99E1-13AF991333C2}" type="parTrans" cxnId="{D525CE6D-9461-2849-8B74-E73353C9CA5A}">
      <dgm:prSet/>
      <dgm:spPr/>
      <dgm:t>
        <a:bodyPr/>
        <a:lstStyle/>
        <a:p>
          <a:endParaRPr lang="en-US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4E36C6DC-28CE-9D4D-A032-2864D7134C94}" type="sibTrans" cxnId="{D525CE6D-9461-2849-8B74-E73353C9CA5A}">
      <dgm:prSet/>
      <dgm:spPr/>
      <dgm:t>
        <a:bodyPr/>
        <a:lstStyle/>
        <a:p>
          <a:endParaRPr lang="en-US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A77A1584-E3FA-A143-AB40-C97084C7B441}">
      <dgm:prSet phldrT="[Text]"/>
      <dgm:spPr/>
      <dgm:t>
        <a:bodyPr/>
        <a:lstStyle/>
        <a:p>
          <a:r>
            <a:rPr lang="en-US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以色列與猶大的衝突</a:t>
          </a:r>
          <a:endParaRPr lang="en-US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49D902B6-6FA7-C440-A3AD-93F50BEDE49C}" type="parTrans" cxnId="{3D09D3C6-E6B9-CC44-BAF7-28D6E0D38191}">
      <dgm:prSet/>
      <dgm:spPr/>
      <dgm:t>
        <a:bodyPr/>
        <a:lstStyle/>
        <a:p>
          <a:endParaRPr lang="en-US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CF596AF2-F98A-714E-AEB0-389050381FF8}" type="sibTrans" cxnId="{3D09D3C6-E6B9-CC44-BAF7-28D6E0D38191}">
      <dgm:prSet/>
      <dgm:spPr/>
      <dgm:t>
        <a:bodyPr/>
        <a:lstStyle/>
        <a:p>
          <a:endParaRPr lang="en-US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D264FD50-7177-E24C-92E0-FB52EC2B0AAE}">
      <dgm:prSet phldrT="[Text]"/>
      <dgm:spPr/>
      <dgm:t>
        <a:bodyPr/>
        <a:lstStyle/>
        <a:p>
          <a:r>
            <a:rPr lang="en-US" dirty="0">
              <a:latin typeface="LiSong Pro Light" panose="02020300000000000000" pitchFamily="18" charset="-120"/>
              <a:ea typeface="LiSong Pro Light" panose="02020300000000000000" pitchFamily="18" charset="-120"/>
            </a:rPr>
            <a:t>III. 撒下</a:t>
          </a:r>
          <a:r>
            <a:rPr lang="en-US" altLang="zh-TW" dirty="0">
              <a:latin typeface="LiSong Pro Light" panose="02020300000000000000" pitchFamily="18" charset="-120"/>
              <a:ea typeface="LiSong Pro Light" panose="02020300000000000000" pitchFamily="18" charset="-120"/>
            </a:rPr>
            <a:t>20</a:t>
          </a:r>
          <a:endParaRPr lang="en-US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90B7EDCB-FC05-3746-B82E-85595B17BFC6}" type="parTrans" cxnId="{3DFDF1C0-AC96-694F-81D7-12A25352DE33}">
      <dgm:prSet/>
      <dgm:spPr/>
      <dgm:t>
        <a:bodyPr/>
        <a:lstStyle/>
        <a:p>
          <a:endParaRPr lang="en-US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B5EDC8F9-92DD-EB46-AFEE-31940FBE5186}" type="sibTrans" cxnId="{3DFDF1C0-AC96-694F-81D7-12A25352DE33}">
      <dgm:prSet/>
      <dgm:spPr/>
      <dgm:t>
        <a:bodyPr/>
        <a:lstStyle/>
        <a:p>
          <a:endParaRPr lang="en-US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EDAD1013-DC4E-814C-92E1-C9B221522543}">
      <dgm:prSet phldrT="[Text]"/>
      <dgm:spPr/>
      <dgm:t>
        <a:bodyPr/>
        <a:lstStyle/>
        <a:p>
          <a:r>
            <a:rPr lang="en-US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示巴背叛大衛</a:t>
          </a:r>
          <a:endParaRPr lang="en-US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3D8A911A-9D26-BF40-9004-5831C763D609}" type="parTrans" cxnId="{EC80C8EC-3C22-4D4E-8FFE-1BBFDF6EAF47}">
      <dgm:prSet/>
      <dgm:spPr/>
      <dgm:t>
        <a:bodyPr/>
        <a:lstStyle/>
        <a:p>
          <a:endParaRPr lang="en-US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0E64E9D6-827E-5D4D-B2F4-610C41F0FF13}" type="sibTrans" cxnId="{EC80C8EC-3C22-4D4E-8FFE-1BBFDF6EAF47}">
      <dgm:prSet/>
      <dgm:spPr/>
      <dgm:t>
        <a:bodyPr/>
        <a:lstStyle/>
        <a:p>
          <a:endParaRPr lang="en-US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1675A2E6-F0B5-0442-A044-B3FC28086324}">
      <dgm:prSet phldrT="[Text]"/>
      <dgm:spPr/>
      <dgm:t>
        <a:bodyPr/>
        <a:lstStyle/>
        <a:p>
          <a:r>
            <a:rPr lang="en-US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亞瑪撒被殺</a:t>
          </a:r>
          <a:endParaRPr lang="en-US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0B46BBEA-F1F6-4D4A-BAEB-C3BEB7569851}" type="parTrans" cxnId="{3749500E-830F-5D45-9C00-B06A5FD8DFBF}">
      <dgm:prSet/>
      <dgm:spPr/>
      <dgm:t>
        <a:bodyPr/>
        <a:lstStyle/>
        <a:p>
          <a:endParaRPr lang="en-US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90D1EF4F-6C94-844C-B71D-A760499EED02}" type="sibTrans" cxnId="{3749500E-830F-5D45-9C00-B06A5FD8DFBF}">
      <dgm:prSet/>
      <dgm:spPr/>
      <dgm:t>
        <a:bodyPr/>
        <a:lstStyle/>
        <a:p>
          <a:endParaRPr lang="en-US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DA69D5D9-8FD3-9746-B578-227668C12F88}">
      <dgm:prSet phldrT="[Text]"/>
      <dgm:spPr/>
      <dgm:t>
        <a:bodyPr/>
        <a:lstStyle/>
        <a:p>
          <a:r>
            <a:rPr lang="en-US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示巴被斬首</a:t>
          </a:r>
          <a:endParaRPr lang="en-US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B5A86290-4A1F-5147-BFE9-3B02CFAEE733}" type="parTrans" cxnId="{18FD1AE6-0F9B-9E42-BFBE-A1819968EDE6}">
      <dgm:prSet/>
      <dgm:spPr/>
      <dgm:t>
        <a:bodyPr/>
        <a:lstStyle/>
        <a:p>
          <a:endParaRPr lang="en-US"/>
        </a:p>
      </dgm:t>
    </dgm:pt>
    <dgm:pt modelId="{20F5AB91-D45E-0943-9850-8677D55E16B6}" type="sibTrans" cxnId="{18FD1AE6-0F9B-9E42-BFBE-A1819968EDE6}">
      <dgm:prSet/>
      <dgm:spPr/>
      <dgm:t>
        <a:bodyPr/>
        <a:lstStyle/>
        <a:p>
          <a:endParaRPr lang="en-US"/>
        </a:p>
      </dgm:t>
    </dgm:pt>
    <dgm:pt modelId="{1AF8D69B-31A1-9A4D-8A55-367DA7511B14}">
      <dgm:prSet phldrT="[Text]"/>
      <dgm:spPr/>
      <dgm:t>
        <a:bodyPr/>
        <a:lstStyle/>
        <a:p>
          <a:r>
            <a:rPr lang="en-US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大衛重建政府</a:t>
          </a:r>
          <a:endParaRPr lang="en-US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3807D359-0B30-5B46-8BA5-16E27722C44F}" type="parTrans" cxnId="{888B35A6-6C71-8142-A787-4AFB306D7B79}">
      <dgm:prSet/>
      <dgm:spPr/>
      <dgm:t>
        <a:bodyPr/>
        <a:lstStyle/>
        <a:p>
          <a:endParaRPr lang="en-US"/>
        </a:p>
      </dgm:t>
    </dgm:pt>
    <dgm:pt modelId="{85EE71FD-FAF1-C34B-B005-0D51EBFCBBEE}" type="sibTrans" cxnId="{888B35A6-6C71-8142-A787-4AFB306D7B79}">
      <dgm:prSet/>
      <dgm:spPr/>
      <dgm:t>
        <a:bodyPr/>
        <a:lstStyle/>
        <a:p>
          <a:endParaRPr lang="en-US"/>
        </a:p>
      </dgm:t>
    </dgm:pt>
    <dgm:pt modelId="{BF3F1BD7-513A-D244-BEB4-CA8C59C7E3E2}" type="pres">
      <dgm:prSet presAssocID="{E48604ED-DFCA-0547-BC0F-0E64340F98A1}" presName="Name0" presStyleCnt="0">
        <dgm:presLayoutVars>
          <dgm:dir/>
          <dgm:animLvl val="lvl"/>
          <dgm:resizeHandles val="exact"/>
        </dgm:presLayoutVars>
      </dgm:prSet>
      <dgm:spPr/>
    </dgm:pt>
    <dgm:pt modelId="{C51D08E5-DB02-2142-9820-22B92D508BD3}" type="pres">
      <dgm:prSet presAssocID="{B7FB0570-BC87-9D46-91E1-D7AFF64E0F4E}" presName="composite" presStyleCnt="0"/>
      <dgm:spPr/>
    </dgm:pt>
    <dgm:pt modelId="{5D1D1EF9-5CB7-B645-AFE1-229D65A68DFD}" type="pres">
      <dgm:prSet presAssocID="{B7FB0570-BC87-9D46-91E1-D7AFF64E0F4E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3EEB77AA-853C-3C40-9FEA-3C97CC6E589A}" type="pres">
      <dgm:prSet presAssocID="{B7FB0570-BC87-9D46-91E1-D7AFF64E0F4E}" presName="desTx" presStyleLbl="alignAccFollowNode1" presStyleIdx="0" presStyleCnt="3">
        <dgm:presLayoutVars>
          <dgm:bulletEnabled val="1"/>
        </dgm:presLayoutVars>
      </dgm:prSet>
      <dgm:spPr/>
    </dgm:pt>
    <dgm:pt modelId="{9425E5F1-C733-2E41-83B6-48CA5E2B3761}" type="pres">
      <dgm:prSet presAssocID="{A9B5503B-767D-004E-A806-944C63B62316}" presName="space" presStyleCnt="0"/>
      <dgm:spPr/>
    </dgm:pt>
    <dgm:pt modelId="{E2A8BAC2-F879-F145-A20B-73C8BB780C90}" type="pres">
      <dgm:prSet presAssocID="{0E0967A3-C8B0-9841-BF8A-4707919CF3C2}" presName="composite" presStyleCnt="0"/>
      <dgm:spPr/>
    </dgm:pt>
    <dgm:pt modelId="{363A9880-C27F-3148-9DB5-BC91B2859CF9}" type="pres">
      <dgm:prSet presAssocID="{0E0967A3-C8B0-9841-BF8A-4707919CF3C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BA10E422-B41D-7A46-9E55-9E764E734B93}" type="pres">
      <dgm:prSet presAssocID="{0E0967A3-C8B0-9841-BF8A-4707919CF3C2}" presName="desTx" presStyleLbl="alignAccFollowNode1" presStyleIdx="1" presStyleCnt="3">
        <dgm:presLayoutVars>
          <dgm:bulletEnabled val="1"/>
        </dgm:presLayoutVars>
      </dgm:prSet>
      <dgm:spPr/>
    </dgm:pt>
    <dgm:pt modelId="{7973744F-F8EB-7745-9833-966B2130F62D}" type="pres">
      <dgm:prSet presAssocID="{14E70D60-F149-7F41-B34A-F7ABD66152F0}" presName="space" presStyleCnt="0"/>
      <dgm:spPr/>
    </dgm:pt>
    <dgm:pt modelId="{49F0F087-EA8A-A643-80B4-2F19239057B2}" type="pres">
      <dgm:prSet presAssocID="{D264FD50-7177-E24C-92E0-FB52EC2B0AAE}" presName="composite" presStyleCnt="0"/>
      <dgm:spPr/>
    </dgm:pt>
    <dgm:pt modelId="{F013EB2A-7B6E-C847-9B68-3F2E4DDD7956}" type="pres">
      <dgm:prSet presAssocID="{D264FD50-7177-E24C-92E0-FB52EC2B0AAE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F76D801C-3970-3746-B866-FF325C6A125A}" type="pres">
      <dgm:prSet presAssocID="{D264FD50-7177-E24C-92E0-FB52EC2B0AAE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3749500E-830F-5D45-9C00-B06A5FD8DFBF}" srcId="{D264FD50-7177-E24C-92E0-FB52EC2B0AAE}" destId="{1675A2E6-F0B5-0442-A044-B3FC28086324}" srcOrd="1" destOrd="0" parTransId="{0B46BBEA-F1F6-4D4A-BAEB-C3BEB7569851}" sibTransId="{90D1EF4F-6C94-844C-B71D-A760499EED02}"/>
    <dgm:cxn modelId="{D80F9F0F-4356-EF42-B075-79B256F60BF2}" type="presOf" srcId="{DA69D5D9-8FD3-9746-B578-227668C12F88}" destId="{F76D801C-3970-3746-B866-FF325C6A125A}" srcOrd="0" destOrd="2" presId="urn:microsoft.com/office/officeart/2005/8/layout/hList1"/>
    <dgm:cxn modelId="{FE12101C-4C1B-9346-8D4F-6DDF6E2B7CA1}" type="presOf" srcId="{B7FB0570-BC87-9D46-91E1-D7AFF64E0F4E}" destId="{5D1D1EF9-5CB7-B645-AFE1-229D65A68DFD}" srcOrd="0" destOrd="0" presId="urn:microsoft.com/office/officeart/2005/8/layout/hList1"/>
    <dgm:cxn modelId="{CCAD1631-4D8C-CF4F-BE99-FE0C258A25C4}" type="presOf" srcId="{A77A1584-E3FA-A143-AB40-C97084C7B441}" destId="{BA10E422-B41D-7A46-9E55-9E764E734B93}" srcOrd="0" destOrd="1" presId="urn:microsoft.com/office/officeart/2005/8/layout/hList1"/>
    <dgm:cxn modelId="{0A0B4133-75A5-3247-97AB-0DF4C172D242}" srcId="{B7FB0570-BC87-9D46-91E1-D7AFF64E0F4E}" destId="{94990D39-D9BE-8943-B6E0-72576663CA42}" srcOrd="0" destOrd="0" parTransId="{4BEF6F0F-5609-BA42-A093-315C15F1B917}" sibTransId="{1CE37267-8A6D-8649-B333-7345E47195FC}"/>
    <dgm:cxn modelId="{37A5E455-7C88-F94B-98F6-0A6A5D6F3CA1}" type="presOf" srcId="{1675A2E6-F0B5-0442-A044-B3FC28086324}" destId="{F76D801C-3970-3746-B866-FF325C6A125A}" srcOrd="0" destOrd="1" presId="urn:microsoft.com/office/officeart/2005/8/layout/hList1"/>
    <dgm:cxn modelId="{8A6DB464-4492-7241-90FA-8965BC647736}" type="presOf" srcId="{D264FD50-7177-E24C-92E0-FB52EC2B0AAE}" destId="{F013EB2A-7B6E-C847-9B68-3F2E4DDD7956}" srcOrd="0" destOrd="0" presId="urn:microsoft.com/office/officeart/2005/8/layout/hList1"/>
    <dgm:cxn modelId="{D525CE6D-9461-2849-8B74-E73353C9CA5A}" srcId="{0E0967A3-C8B0-9841-BF8A-4707919CF3C2}" destId="{E81E9061-6D43-324E-A32A-D192ED85059E}" srcOrd="0" destOrd="0" parTransId="{84E27A2C-DE63-2F4B-99E1-13AF991333C2}" sibTransId="{4E36C6DC-28CE-9D4D-A032-2864D7134C94}"/>
    <dgm:cxn modelId="{1C6C3F80-D919-3A44-BB0C-31E77EFF6237}" type="presOf" srcId="{E81E9061-6D43-324E-A32A-D192ED85059E}" destId="{BA10E422-B41D-7A46-9E55-9E764E734B93}" srcOrd="0" destOrd="0" presId="urn:microsoft.com/office/officeart/2005/8/layout/hList1"/>
    <dgm:cxn modelId="{5E8B538C-8EB9-7C4C-939D-BFC91A053F7B}" type="presOf" srcId="{E48604ED-DFCA-0547-BC0F-0E64340F98A1}" destId="{BF3F1BD7-513A-D244-BEB4-CA8C59C7E3E2}" srcOrd="0" destOrd="0" presId="urn:microsoft.com/office/officeart/2005/8/layout/hList1"/>
    <dgm:cxn modelId="{888B35A6-6C71-8142-A787-4AFB306D7B79}" srcId="{D264FD50-7177-E24C-92E0-FB52EC2B0AAE}" destId="{1AF8D69B-31A1-9A4D-8A55-367DA7511B14}" srcOrd="3" destOrd="0" parTransId="{3807D359-0B30-5B46-8BA5-16E27722C44F}" sibTransId="{85EE71FD-FAF1-C34B-B005-0D51EBFCBBEE}"/>
    <dgm:cxn modelId="{85FB5EB0-20DA-6647-8B19-195E26CCC832}" srcId="{B7FB0570-BC87-9D46-91E1-D7AFF64E0F4E}" destId="{FD8174E7-D380-F742-8EFC-41201C34FE29}" srcOrd="1" destOrd="0" parTransId="{6C1FF2FB-F832-7945-B459-E14FA3F41815}" sibTransId="{54E67496-D92E-A342-A6B8-227592F94A50}"/>
    <dgm:cxn modelId="{E96A61B6-C26D-A240-8275-0EFE15FB05A9}" srcId="{E48604ED-DFCA-0547-BC0F-0E64340F98A1}" destId="{B7FB0570-BC87-9D46-91E1-D7AFF64E0F4E}" srcOrd="0" destOrd="0" parTransId="{6E3EF6A2-DF8C-6A41-B7DB-5B4D8E4A39D7}" sibTransId="{A9B5503B-767D-004E-A806-944C63B62316}"/>
    <dgm:cxn modelId="{95EB79B6-A259-514E-B5D1-BDCDCEFB9A24}" type="presOf" srcId="{EDAD1013-DC4E-814C-92E1-C9B221522543}" destId="{F76D801C-3970-3746-B866-FF325C6A125A}" srcOrd="0" destOrd="0" presId="urn:microsoft.com/office/officeart/2005/8/layout/hList1"/>
    <dgm:cxn modelId="{3DFDF1C0-AC96-694F-81D7-12A25352DE33}" srcId="{E48604ED-DFCA-0547-BC0F-0E64340F98A1}" destId="{D264FD50-7177-E24C-92E0-FB52EC2B0AAE}" srcOrd="2" destOrd="0" parTransId="{90B7EDCB-FC05-3746-B82E-85595B17BFC6}" sibTransId="{B5EDC8F9-92DD-EB46-AFEE-31940FBE5186}"/>
    <dgm:cxn modelId="{3D09D3C6-E6B9-CC44-BAF7-28D6E0D38191}" srcId="{0E0967A3-C8B0-9841-BF8A-4707919CF3C2}" destId="{A77A1584-E3FA-A143-AB40-C97084C7B441}" srcOrd="1" destOrd="0" parTransId="{49D902B6-6FA7-C440-A3AD-93F50BEDE49C}" sibTransId="{CF596AF2-F98A-714E-AEB0-389050381FF8}"/>
    <dgm:cxn modelId="{1419A0CD-C094-5A46-841A-12F6558EB318}" type="presOf" srcId="{1AF8D69B-31A1-9A4D-8A55-367DA7511B14}" destId="{F76D801C-3970-3746-B866-FF325C6A125A}" srcOrd="0" destOrd="3" presId="urn:microsoft.com/office/officeart/2005/8/layout/hList1"/>
    <dgm:cxn modelId="{4136C3D1-0130-E448-AEC7-AB6E86247EAC}" type="presOf" srcId="{0E0967A3-C8B0-9841-BF8A-4707919CF3C2}" destId="{363A9880-C27F-3148-9DB5-BC91B2859CF9}" srcOrd="0" destOrd="0" presId="urn:microsoft.com/office/officeart/2005/8/layout/hList1"/>
    <dgm:cxn modelId="{D0BAFED3-2173-C540-ACFA-25F6BD9A7EFA}" srcId="{E48604ED-DFCA-0547-BC0F-0E64340F98A1}" destId="{0E0967A3-C8B0-9841-BF8A-4707919CF3C2}" srcOrd="1" destOrd="0" parTransId="{8F05A2CC-45DB-CE4C-8324-DB36B6D4ED2E}" sibTransId="{14E70D60-F149-7F41-B34A-F7ABD66152F0}"/>
    <dgm:cxn modelId="{EC5AA6E5-9985-1A48-8451-99801248CDA9}" type="presOf" srcId="{FD8174E7-D380-F742-8EFC-41201C34FE29}" destId="{3EEB77AA-853C-3C40-9FEA-3C97CC6E589A}" srcOrd="0" destOrd="1" presId="urn:microsoft.com/office/officeart/2005/8/layout/hList1"/>
    <dgm:cxn modelId="{18FD1AE6-0F9B-9E42-BFBE-A1819968EDE6}" srcId="{D264FD50-7177-E24C-92E0-FB52EC2B0AAE}" destId="{DA69D5D9-8FD3-9746-B578-227668C12F88}" srcOrd="2" destOrd="0" parTransId="{B5A86290-4A1F-5147-BFE9-3B02CFAEE733}" sibTransId="{20F5AB91-D45E-0943-9850-8677D55E16B6}"/>
    <dgm:cxn modelId="{EC80C8EC-3C22-4D4E-8FFE-1BBFDF6EAF47}" srcId="{D264FD50-7177-E24C-92E0-FB52EC2B0AAE}" destId="{EDAD1013-DC4E-814C-92E1-C9B221522543}" srcOrd="0" destOrd="0" parTransId="{3D8A911A-9D26-BF40-9004-5831C763D609}" sibTransId="{0E64E9D6-827E-5D4D-B2F4-610C41F0FF13}"/>
    <dgm:cxn modelId="{BE1243F5-6DB1-654F-9E4F-9535D2D41303}" type="presOf" srcId="{94990D39-D9BE-8943-B6E0-72576663CA42}" destId="{3EEB77AA-853C-3C40-9FEA-3C97CC6E589A}" srcOrd="0" destOrd="0" presId="urn:microsoft.com/office/officeart/2005/8/layout/hList1"/>
    <dgm:cxn modelId="{62F95757-18A7-7E4B-81A6-95CD06E19BB7}" type="presParOf" srcId="{BF3F1BD7-513A-D244-BEB4-CA8C59C7E3E2}" destId="{C51D08E5-DB02-2142-9820-22B92D508BD3}" srcOrd="0" destOrd="0" presId="urn:microsoft.com/office/officeart/2005/8/layout/hList1"/>
    <dgm:cxn modelId="{CFBA4FC3-865A-EB4D-95AC-DEBA3DD402B7}" type="presParOf" srcId="{C51D08E5-DB02-2142-9820-22B92D508BD3}" destId="{5D1D1EF9-5CB7-B645-AFE1-229D65A68DFD}" srcOrd="0" destOrd="0" presId="urn:microsoft.com/office/officeart/2005/8/layout/hList1"/>
    <dgm:cxn modelId="{064544B0-E320-8C49-91EA-0396C766B681}" type="presParOf" srcId="{C51D08E5-DB02-2142-9820-22B92D508BD3}" destId="{3EEB77AA-853C-3C40-9FEA-3C97CC6E589A}" srcOrd="1" destOrd="0" presId="urn:microsoft.com/office/officeart/2005/8/layout/hList1"/>
    <dgm:cxn modelId="{0519F068-2BC5-3B4F-93A2-8377902A58FF}" type="presParOf" srcId="{BF3F1BD7-513A-D244-BEB4-CA8C59C7E3E2}" destId="{9425E5F1-C733-2E41-83B6-48CA5E2B3761}" srcOrd="1" destOrd="0" presId="urn:microsoft.com/office/officeart/2005/8/layout/hList1"/>
    <dgm:cxn modelId="{5078C83A-43F8-1C46-AC0A-F0E374619765}" type="presParOf" srcId="{BF3F1BD7-513A-D244-BEB4-CA8C59C7E3E2}" destId="{E2A8BAC2-F879-F145-A20B-73C8BB780C90}" srcOrd="2" destOrd="0" presId="urn:microsoft.com/office/officeart/2005/8/layout/hList1"/>
    <dgm:cxn modelId="{8852F2D0-E4AF-B143-9487-FFCC0CA95316}" type="presParOf" srcId="{E2A8BAC2-F879-F145-A20B-73C8BB780C90}" destId="{363A9880-C27F-3148-9DB5-BC91B2859CF9}" srcOrd="0" destOrd="0" presId="urn:microsoft.com/office/officeart/2005/8/layout/hList1"/>
    <dgm:cxn modelId="{4596C44E-F056-7643-B0B1-38A456A2CAE6}" type="presParOf" srcId="{E2A8BAC2-F879-F145-A20B-73C8BB780C90}" destId="{BA10E422-B41D-7A46-9E55-9E764E734B93}" srcOrd="1" destOrd="0" presId="urn:microsoft.com/office/officeart/2005/8/layout/hList1"/>
    <dgm:cxn modelId="{C24252CE-BFCA-9641-BDB5-C0C6055E18EF}" type="presParOf" srcId="{BF3F1BD7-513A-D244-BEB4-CA8C59C7E3E2}" destId="{7973744F-F8EB-7745-9833-966B2130F62D}" srcOrd="3" destOrd="0" presId="urn:microsoft.com/office/officeart/2005/8/layout/hList1"/>
    <dgm:cxn modelId="{F9E3E76B-E323-BB41-88FF-84339F1D0E81}" type="presParOf" srcId="{BF3F1BD7-513A-D244-BEB4-CA8C59C7E3E2}" destId="{49F0F087-EA8A-A643-80B4-2F19239057B2}" srcOrd="4" destOrd="0" presId="urn:microsoft.com/office/officeart/2005/8/layout/hList1"/>
    <dgm:cxn modelId="{DE345DE7-10A8-2B42-9246-7816A5D6ECF3}" type="presParOf" srcId="{49F0F087-EA8A-A643-80B4-2F19239057B2}" destId="{F013EB2A-7B6E-C847-9B68-3F2E4DDD7956}" srcOrd="0" destOrd="0" presId="urn:microsoft.com/office/officeart/2005/8/layout/hList1"/>
    <dgm:cxn modelId="{3DCF63BA-81D0-0441-90D0-B5CF3F178457}" type="presParOf" srcId="{49F0F087-EA8A-A643-80B4-2F19239057B2}" destId="{F76D801C-3970-3746-B866-FF325C6A125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1D1EF9-5CB7-B645-AFE1-229D65A68DFD}">
      <dsp:nvSpPr>
        <dsp:cNvPr id="0" name=""/>
        <dsp:cNvSpPr/>
      </dsp:nvSpPr>
      <dsp:spPr>
        <a:xfrm>
          <a:off x="2540" y="1342405"/>
          <a:ext cx="2476500" cy="9613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I. 撒下</a:t>
          </a:r>
          <a:r>
            <a:rPr lang="en-US" altLang="zh-TW" sz="2200" kern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17:24—19:8</a:t>
          </a:r>
          <a:endParaRPr lang="en-US" sz="22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>
        <a:off x="2540" y="1342405"/>
        <a:ext cx="2476500" cy="961314"/>
      </dsp:txXfrm>
    </dsp:sp>
    <dsp:sp modelId="{3EEB77AA-853C-3C40-9FEA-3C97CC6E589A}">
      <dsp:nvSpPr>
        <dsp:cNvPr id="0" name=""/>
        <dsp:cNvSpPr/>
      </dsp:nvSpPr>
      <dsp:spPr>
        <a:xfrm>
          <a:off x="2540" y="2303720"/>
          <a:ext cx="2476500" cy="17725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押沙龍死</a:t>
          </a:r>
          <a:endParaRPr lang="en-US" sz="22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大衛哀働</a:t>
          </a:r>
          <a:endParaRPr lang="en-US" sz="22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>
        <a:off x="2540" y="2303720"/>
        <a:ext cx="2476500" cy="1772540"/>
      </dsp:txXfrm>
    </dsp:sp>
    <dsp:sp modelId="{363A9880-C27F-3148-9DB5-BC91B2859CF9}">
      <dsp:nvSpPr>
        <dsp:cNvPr id="0" name=""/>
        <dsp:cNvSpPr/>
      </dsp:nvSpPr>
      <dsp:spPr>
        <a:xfrm>
          <a:off x="2825750" y="1342405"/>
          <a:ext cx="2476500" cy="9613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II. 撒下</a:t>
          </a:r>
          <a:r>
            <a:rPr lang="en-US" altLang="zh-TW" sz="2200" kern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19:9-43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200" kern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（</a:t>
          </a:r>
          <a:r>
            <a:rPr lang="en-US" sz="2200" kern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撒下</a:t>
          </a:r>
          <a:r>
            <a:rPr lang="en-US" altLang="zh-TW" sz="2200" kern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16:1-14</a:t>
          </a:r>
          <a:r>
            <a:rPr lang="zh-TW" altLang="en-US" sz="2200" kern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）</a:t>
          </a:r>
          <a:endParaRPr lang="en-US" sz="22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>
        <a:off x="2825750" y="1342405"/>
        <a:ext cx="2476500" cy="961314"/>
      </dsp:txXfrm>
    </dsp:sp>
    <dsp:sp modelId="{BA10E422-B41D-7A46-9E55-9E764E734B93}">
      <dsp:nvSpPr>
        <dsp:cNvPr id="0" name=""/>
        <dsp:cNvSpPr/>
      </dsp:nvSpPr>
      <dsp:spPr>
        <a:xfrm>
          <a:off x="2825750" y="2303720"/>
          <a:ext cx="2476500" cy="17725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大衛重返耶路撒冷</a:t>
          </a:r>
          <a:endParaRPr lang="en-US" sz="22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以色列與猶大的衝突</a:t>
          </a:r>
          <a:endParaRPr lang="en-US" sz="22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>
        <a:off x="2825750" y="2303720"/>
        <a:ext cx="2476500" cy="1772540"/>
      </dsp:txXfrm>
    </dsp:sp>
    <dsp:sp modelId="{F013EB2A-7B6E-C847-9B68-3F2E4DDD7956}">
      <dsp:nvSpPr>
        <dsp:cNvPr id="0" name=""/>
        <dsp:cNvSpPr/>
      </dsp:nvSpPr>
      <dsp:spPr>
        <a:xfrm>
          <a:off x="5648960" y="1342405"/>
          <a:ext cx="2476500" cy="9613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III. 撒下</a:t>
          </a:r>
          <a:r>
            <a:rPr lang="en-US" altLang="zh-TW" sz="2200" kern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20</a:t>
          </a:r>
          <a:endParaRPr lang="en-US" sz="22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>
        <a:off x="5648960" y="1342405"/>
        <a:ext cx="2476500" cy="961314"/>
      </dsp:txXfrm>
    </dsp:sp>
    <dsp:sp modelId="{F76D801C-3970-3746-B866-FF325C6A125A}">
      <dsp:nvSpPr>
        <dsp:cNvPr id="0" name=""/>
        <dsp:cNvSpPr/>
      </dsp:nvSpPr>
      <dsp:spPr>
        <a:xfrm>
          <a:off x="5648960" y="2303720"/>
          <a:ext cx="2476500" cy="17725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示巴背叛大衛</a:t>
          </a:r>
          <a:endParaRPr lang="en-US" sz="22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亞瑪撒被殺</a:t>
          </a:r>
          <a:endParaRPr lang="en-US" sz="22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示巴被斬首</a:t>
          </a:r>
          <a:endParaRPr lang="en-US" sz="22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大衛重建政府</a:t>
          </a:r>
          <a:endParaRPr lang="en-US" sz="22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>
        <a:off x="5648960" y="2303720"/>
        <a:ext cx="2476500" cy="17725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570B76-29CD-954F-87F6-267A3CC5CA40}" type="datetimeFigureOut">
              <a:rPr lang="en-US" smtClean="0"/>
              <a:t>12/6/20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E6AF69-EFEA-A848-A87B-769B79084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01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ad6b107a3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ad6b107a3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01189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ad6b107a3f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ad6b107a3f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71576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ad6b107a3f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ad6b107a3f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76547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741975D-EC9C-A84A-A20B-1C36B1E66B93}" type="datetime1">
              <a:rPr lang="en-US" smtClean="0"/>
              <a:t>12/6/20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4445617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685800"/>
            <a:ext cx="9793111" cy="109586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1847654"/>
            <a:ext cx="8601957" cy="40888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DDE4-4072-874D-A870-AD21A3E70141}" type="datetime1">
              <a:rPr lang="en-US" smtClean="0"/>
              <a:t>12/6/20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568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8663-DE96-BA49-9BDD-E57EB5C3E290}" type="datetime1">
              <a:rPr lang="en-US" smtClean="0"/>
              <a:t>12/6/20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906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5412-B7E3-2545-B3F2-412FA0C3CB42}" type="datetime1">
              <a:rPr lang="en-US" smtClean="0"/>
              <a:t>12/6/20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189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6636C8-80E9-734F-8C29-C87C82526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3D057E-1120-6341-B4A9-6901E5DEB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19A8F-3563-F148-9551-B9AED16A3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315202-2E4F-6442-9E45-923444CBC151}" type="slidenum">
              <a:rPr lang="zh-TW" altLang="en-US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540880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640932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32445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C0EE8A6-03F3-BB40-94A4-88505F69CE9B}" type="datetime1">
              <a:rPr lang="en-US" smtClean="0"/>
              <a:t>12/6/20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28584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9KenAiCauro?feature=oembed" TargetMode="Externa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285" y="685800"/>
            <a:ext cx="10224656" cy="947526"/>
          </a:xfrm>
        </p:spPr>
        <p:txBody>
          <a:bodyPr>
            <a:normAutofit/>
          </a:bodyPr>
          <a:lstStyle/>
          <a:p>
            <a:r>
              <a:rPr lang="zh-TW" altLang="en-US" dirty="0"/>
              <a:t>第十四課</a:t>
            </a:r>
            <a:r>
              <a:rPr lang="en-US" altLang="zh-TW" dirty="0"/>
              <a:t>	</a:t>
            </a:r>
            <a:r>
              <a:rPr lang="zh-TW" altLang="en-US" dirty="0"/>
              <a:t>大衛王重拾王權（撒下</a:t>
            </a:r>
            <a:r>
              <a:rPr lang="en-US" altLang="zh-TW" dirty="0"/>
              <a:t>17:24-20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12E3B7-1500-F542-B77C-E2896A458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8" y="1633327"/>
            <a:ext cx="10340237" cy="504304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 </a:t>
            </a:r>
            <a:endParaRPr lang="en-US" dirty="0">
              <a:solidFill>
                <a:srgbClr val="0432FF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7684A81-DB50-4644-8EF8-F1F3DA022E82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BAB55E-AA05-6C4C-8291-60CE2CCC4BC1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CCC15124-B0D0-8546-B8FF-8131A78BE4F5}"/>
              </a:ext>
            </a:extLst>
          </p:cNvPr>
          <p:cNvGraphicFramePr/>
          <p:nvPr/>
        </p:nvGraphicFramePr>
        <p:xfrm>
          <a:off x="1910813" y="115956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68040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485" y="181627"/>
            <a:ext cx="7184235" cy="947526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第十四課</a:t>
            </a:r>
            <a:r>
              <a:rPr lang="en-US" altLang="zh-TW" dirty="0"/>
              <a:t>	</a:t>
            </a:r>
            <a:r>
              <a:rPr lang="zh-TW" altLang="en-US" dirty="0"/>
              <a:t>大衛王重拾王權（撒下</a:t>
            </a:r>
            <a:r>
              <a:rPr lang="en-US" altLang="zh-TW" dirty="0"/>
              <a:t>17:24-20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12E3B7-1500-F542-B77C-E2896A458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8" y="1633327"/>
            <a:ext cx="10340237" cy="5043046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lphaUcPeriod"/>
            </a:pPr>
            <a:r>
              <a:rPr lang="en-US" dirty="0"/>
              <a:t> </a:t>
            </a:r>
            <a:r>
              <a:rPr lang="en-US" dirty="0" err="1"/>
              <a:t>示巴背叛大衛</a:t>
            </a:r>
            <a:r>
              <a:rPr lang="zh-TW" altLang="en-US" dirty="0"/>
              <a:t> （撒下</a:t>
            </a:r>
            <a:r>
              <a:rPr lang="en-US" altLang="zh-TW" dirty="0"/>
              <a:t>20:1-26</a:t>
            </a:r>
            <a:r>
              <a:rPr lang="zh-TW" altLang="en-US" dirty="0"/>
              <a:t>）</a:t>
            </a:r>
            <a:endParaRPr lang="en-US" dirty="0"/>
          </a:p>
          <a:p>
            <a:pPr marL="987552" lvl="1" indent="-457200">
              <a:buFont typeface="+mj-lt"/>
              <a:buAutoNum type="arabicPeriod"/>
            </a:pPr>
            <a:r>
              <a:rPr lang="en-US" sz="1800" dirty="0" err="1"/>
              <a:t>以色列人跟隨示巴離開大衛</a:t>
            </a:r>
            <a:endParaRPr lang="en-US" sz="1800" dirty="0"/>
          </a:p>
          <a:p>
            <a:pPr lvl="2"/>
            <a:r>
              <a:rPr lang="zh-TW" altLang="en-US" dirty="0"/>
              <a:t>示巴出來挑破以色列人與大衛的關係</a:t>
            </a:r>
            <a:endParaRPr lang="en-US" altLang="zh-TW" dirty="0"/>
          </a:p>
          <a:p>
            <a:pPr lvl="2"/>
            <a:r>
              <a:rPr lang="zh-TW" altLang="en-US" dirty="0"/>
              <a:t>猶大人跟從大衛回耶路撒冷</a:t>
            </a:r>
            <a:endParaRPr lang="en-US" altLang="zh-TW" dirty="0"/>
          </a:p>
          <a:p>
            <a:pPr lvl="2"/>
            <a:r>
              <a:rPr lang="zh-TW" altLang="en-US" dirty="0"/>
              <a:t>大衛將十個妃嬪禁在冷宮（參考申</a:t>
            </a:r>
            <a:r>
              <a:rPr lang="en-US" altLang="zh-TW" dirty="0"/>
              <a:t>24:4</a:t>
            </a:r>
            <a:r>
              <a:rPr lang="zh-TW" altLang="en-US" dirty="0"/>
              <a:t>）</a:t>
            </a:r>
            <a:endParaRPr lang="en-US" altLang="zh-TW" dirty="0"/>
          </a:p>
          <a:p>
            <a:pPr marL="987552" lvl="1" indent="-457200">
              <a:buFont typeface="+mj-lt"/>
              <a:buAutoNum type="arabicPeriod"/>
            </a:pPr>
            <a:r>
              <a:rPr lang="en-US" sz="1800" dirty="0" err="1"/>
              <a:t>追殺示巴</a:t>
            </a:r>
            <a:endParaRPr lang="en-US" sz="1800" dirty="0"/>
          </a:p>
          <a:p>
            <a:pPr lvl="2"/>
            <a:r>
              <a:rPr lang="zh-TW" altLang="en-US" dirty="0"/>
              <a:t>大衛派遣亞瑪撒三天之內招聚猶太人，亞瑪撒逾期未歸</a:t>
            </a:r>
            <a:endParaRPr lang="en-US" altLang="zh-TW" dirty="0"/>
          </a:p>
          <a:p>
            <a:pPr lvl="2"/>
            <a:r>
              <a:rPr lang="zh-TW" altLang="en-US" dirty="0"/>
              <a:t>大衛再派亞比篩帶入追趕示巴</a:t>
            </a:r>
            <a:endParaRPr lang="en-US" altLang="zh-TW" dirty="0"/>
          </a:p>
          <a:p>
            <a:pPr lvl="2"/>
            <a:r>
              <a:rPr lang="zh-TW" altLang="en-US" dirty="0"/>
              <a:t>約押暗算了亞瑪撒，重新拿回指揮權</a:t>
            </a:r>
            <a:endParaRPr lang="en-US" altLang="zh-TW" dirty="0"/>
          </a:p>
          <a:p>
            <a:pPr marL="987552" lvl="1" indent="-457200">
              <a:buFont typeface="+mj-lt"/>
              <a:buAutoNum type="arabicPeriod"/>
            </a:pPr>
            <a:r>
              <a:rPr lang="zh-TW" altLang="en-US" sz="1800" dirty="0"/>
              <a:t>亞比拉智慧婦人獻城</a:t>
            </a:r>
            <a:endParaRPr lang="en-US" altLang="zh-TW" sz="1800" dirty="0"/>
          </a:p>
          <a:p>
            <a:pPr lvl="2"/>
            <a:r>
              <a:rPr lang="zh-TW" altLang="en-US" dirty="0"/>
              <a:t>示巴走遍以色列，直至亞比拉</a:t>
            </a:r>
            <a:endParaRPr lang="en-US" altLang="zh-TW" dirty="0"/>
          </a:p>
          <a:p>
            <a:pPr lvl="2"/>
            <a:r>
              <a:rPr lang="zh-TW" altLang="en-US" dirty="0"/>
              <a:t>約押圍困示巴，對城築壘，用錘撞城</a:t>
            </a:r>
            <a:endParaRPr lang="en-US" altLang="zh-TW" dirty="0"/>
          </a:p>
          <a:p>
            <a:pPr lvl="2"/>
            <a:r>
              <a:rPr lang="zh-TW" altLang="en-US" dirty="0"/>
              <a:t>婦人獻示巴首級，挽救全城</a:t>
            </a:r>
            <a:endParaRPr lang="en-US" altLang="zh-TW" dirty="0"/>
          </a:p>
          <a:p>
            <a:pPr lvl="2"/>
            <a:endParaRPr lang="en-US" altLang="zh-TW" dirty="0"/>
          </a:p>
          <a:p>
            <a:pPr marL="457200" indent="-457200">
              <a:buFont typeface="+mj-lt"/>
              <a:buAutoNum type="alphaUcPeriod"/>
            </a:pPr>
            <a:r>
              <a:rPr lang="zh-TW" altLang="en-US" dirty="0"/>
              <a:t>大衛的官員</a:t>
            </a:r>
            <a:endParaRPr lang="en-US" altLang="zh-TW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7684A81-DB50-4644-8EF8-F1F3DA022E82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BAB55E-AA05-6C4C-8291-60CE2CCC4BC1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B503D98D-207D-B74F-BBC9-5BDEA2054B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5538" y="285135"/>
            <a:ext cx="423068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43991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485" y="422910"/>
            <a:ext cx="9961725" cy="605790"/>
          </a:xfrm>
        </p:spPr>
        <p:txBody>
          <a:bodyPr>
            <a:normAutofit/>
          </a:bodyPr>
          <a:lstStyle/>
          <a:p>
            <a:r>
              <a:rPr lang="zh-TW" altLang="en-US" dirty="0"/>
              <a:t>第十四課</a:t>
            </a:r>
            <a:r>
              <a:rPr lang="en-US" altLang="zh-TW" dirty="0"/>
              <a:t>	</a:t>
            </a:r>
            <a:r>
              <a:rPr lang="zh-TW" altLang="en-US" dirty="0"/>
              <a:t>大衛王重拾王權（撒下</a:t>
            </a:r>
            <a:r>
              <a:rPr lang="en-US" altLang="zh-TW" dirty="0"/>
              <a:t>17:24-20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12E3B7-1500-F542-B77C-E2896A458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5840" y="1657349"/>
            <a:ext cx="10705995" cy="501902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kumimoji="1" lang="zh-TW" altLang="en-US" dirty="0">
                <a:solidFill>
                  <a:srgbClr val="0432FF"/>
                </a:solidFill>
              </a:rPr>
              <a:t>觀察與分析</a:t>
            </a:r>
            <a:endParaRPr kumimoji="1" lang="en-US" altLang="zh-TW" dirty="0">
              <a:solidFill>
                <a:srgbClr val="0432FF"/>
              </a:solidFill>
            </a:endParaRPr>
          </a:p>
          <a:p>
            <a:r>
              <a:rPr kumimoji="1" lang="zh-TW" altLang="en-US" dirty="0"/>
              <a:t>大衛的遭遇預表了耶穌</a:t>
            </a:r>
            <a:endParaRPr kumimoji="1" lang="en-US" altLang="zh-TW" dirty="0"/>
          </a:p>
          <a:p>
            <a:pPr lvl="1"/>
            <a:r>
              <a:rPr kumimoji="1" lang="zh-TW" altLang="en-US" dirty="0"/>
              <a:t>以色列人與猶太人對他並非真心跟從</a:t>
            </a:r>
            <a:endParaRPr kumimoji="1" lang="en-US" altLang="zh-TW" dirty="0"/>
          </a:p>
          <a:p>
            <a:pPr lvl="2"/>
            <a:r>
              <a:rPr kumimoji="1" lang="zh-TW" altLang="en-US" dirty="0"/>
              <a:t>以色列人只計較應得的更多（十份）</a:t>
            </a:r>
            <a:endParaRPr kumimoji="1" lang="en-US" altLang="zh-TW" dirty="0"/>
          </a:p>
          <a:p>
            <a:pPr lvl="2"/>
            <a:r>
              <a:rPr kumimoji="1" lang="zh-TW" altLang="en-US" dirty="0"/>
              <a:t>猶太人認為自己與大衛有裙帶關係，更加得天獨厚</a:t>
            </a:r>
            <a:endParaRPr kumimoji="1" lang="en-US" altLang="zh-TW" dirty="0"/>
          </a:p>
          <a:p>
            <a:pPr lvl="2"/>
            <a:r>
              <a:rPr kumimoji="1" lang="zh-TW" altLang="en-US" dirty="0"/>
              <a:t>他們都是關心自我的利益；並非真正地將大衛王看作神的受膏者。</a:t>
            </a:r>
            <a:endParaRPr kumimoji="1" lang="en-US" altLang="zh-TW" dirty="0"/>
          </a:p>
          <a:p>
            <a:pPr lvl="3"/>
            <a:r>
              <a:rPr kumimoji="1" lang="zh-TW" altLang="en-US" dirty="0"/>
              <a:t>猶太人是押沙龍造反的主要主持者</a:t>
            </a:r>
            <a:endParaRPr kumimoji="1" lang="en-US" altLang="zh-TW" dirty="0"/>
          </a:p>
          <a:p>
            <a:pPr lvl="3"/>
            <a:r>
              <a:rPr kumimoji="1" lang="zh-TW" altLang="en-US" dirty="0"/>
              <a:t>以色列人隨便就被一個名不經傳的示巴帶走了，</a:t>
            </a:r>
            <a:endParaRPr kumimoji="1" lang="en-US" altLang="zh-TW" dirty="0"/>
          </a:p>
          <a:p>
            <a:pPr lvl="3"/>
            <a:endParaRPr kumimoji="1" lang="en-US" altLang="zh-TW" dirty="0"/>
          </a:p>
          <a:p>
            <a:pPr lvl="1"/>
            <a:r>
              <a:rPr kumimoji="1" lang="zh-TW" altLang="en-US" dirty="0"/>
              <a:t>耶穌在世上的日子</a:t>
            </a:r>
            <a:endParaRPr kumimoji="1" lang="en-US" altLang="zh-TW" dirty="0"/>
          </a:p>
          <a:p>
            <a:pPr lvl="2"/>
            <a:r>
              <a:rPr kumimoji="1" lang="zh-TW" altLang="en-US" dirty="0"/>
              <a:t>猶太人也以為他是來帶他們反對羅馬統治的王，當事與願違時，他們也厭棄了基督</a:t>
            </a:r>
            <a:endParaRPr kumimoji="1" lang="en-US" altLang="zh-TW" dirty="0"/>
          </a:p>
          <a:p>
            <a:pPr lvl="1"/>
            <a:endParaRPr lang="en-US" altLang="zh-TW" dirty="0"/>
          </a:p>
          <a:p>
            <a:pPr lvl="1"/>
            <a:r>
              <a:rPr lang="zh-TW" altLang="en-US" dirty="0"/>
              <a:t>今天的信徒</a:t>
            </a:r>
            <a:endParaRPr lang="en-US" altLang="zh-TW" dirty="0"/>
          </a:p>
          <a:p>
            <a:pPr lvl="2"/>
            <a:r>
              <a:rPr lang="zh-TW" altLang="en-US" dirty="0"/>
              <a:t>我們也承認主耶穌的權柄，但是當聖經的教導與我們想像的不一樣，或者神沒有馬上給我們求的，我們也就放棄了</a:t>
            </a:r>
            <a:endParaRPr lang="en-US" altLang="zh-TW" dirty="0"/>
          </a:p>
          <a:p>
            <a:pPr lvl="2"/>
            <a:r>
              <a:rPr lang="zh-TW" altLang="en-US" dirty="0"/>
              <a:t>當掌權的（丈夫，父母，在位掌權的，教會領袖）要我們做我們不願意做的，我們也就不承認他們的權威</a:t>
            </a:r>
            <a:endParaRPr lang="en-US" altLang="zh-TW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7684A81-DB50-4644-8EF8-F1F3DA022E82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BAB55E-AA05-6C4C-8291-60CE2CCC4BC1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862273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485" y="422910"/>
            <a:ext cx="9961725" cy="605790"/>
          </a:xfrm>
        </p:spPr>
        <p:txBody>
          <a:bodyPr>
            <a:normAutofit/>
          </a:bodyPr>
          <a:lstStyle/>
          <a:p>
            <a:r>
              <a:rPr lang="zh-TW" altLang="en-US" dirty="0"/>
              <a:t>第十四課</a:t>
            </a:r>
            <a:r>
              <a:rPr lang="en-US" altLang="zh-TW" dirty="0"/>
              <a:t>	</a:t>
            </a:r>
            <a:r>
              <a:rPr lang="zh-TW" altLang="en-US" dirty="0"/>
              <a:t>大衛王重拾王權（撒下</a:t>
            </a:r>
            <a:r>
              <a:rPr lang="en-US" altLang="zh-TW" dirty="0"/>
              <a:t>17:24-20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12E3B7-1500-F542-B77C-E2896A458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5840" y="1657349"/>
            <a:ext cx="10705995" cy="50190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zh-TW" altLang="en-US" dirty="0">
                <a:solidFill>
                  <a:srgbClr val="0432FF"/>
                </a:solidFill>
              </a:rPr>
              <a:t>觀察與分析</a:t>
            </a:r>
            <a:endParaRPr kumimoji="1" lang="en-US" altLang="zh-TW" dirty="0">
              <a:solidFill>
                <a:srgbClr val="0432FF"/>
              </a:solidFill>
            </a:endParaRPr>
          </a:p>
          <a:p>
            <a:r>
              <a:rPr kumimoji="1" lang="zh-TW" altLang="en-US" dirty="0"/>
              <a:t>智慧婦人與堅固城堡</a:t>
            </a:r>
            <a:endParaRPr kumimoji="1" lang="en-US" altLang="zh-TW" dirty="0"/>
          </a:p>
          <a:p>
            <a:pPr lvl="1"/>
            <a:r>
              <a:rPr kumimoji="1" lang="zh-TW" altLang="en-US" sz="1800" dirty="0"/>
              <a:t>智慧婦人了解了約押所要是引起叛亂的示巴，就當機立斷，勸眾人斬首示巴</a:t>
            </a:r>
            <a:endParaRPr kumimoji="1" lang="en-US" altLang="zh-TW" sz="1800" dirty="0"/>
          </a:p>
          <a:p>
            <a:pPr lvl="1"/>
            <a:r>
              <a:rPr kumimoji="1" lang="zh-TW" altLang="en-US" sz="1800" dirty="0"/>
              <a:t>我們的屬靈生命也像一座城堡，如果裡面有讓我們被攻擊的，就需要即時對付，斷絕影響</a:t>
            </a:r>
            <a:endParaRPr kumimoji="1" lang="en-US" altLang="zh-TW" sz="1800" dirty="0"/>
          </a:p>
          <a:p>
            <a:pPr lvl="1"/>
            <a:r>
              <a:rPr kumimoji="1" lang="zh-TW" altLang="en-US" sz="1800" dirty="0"/>
              <a:t>不交出示巴的結果是城毀人亡</a:t>
            </a:r>
            <a:endParaRPr kumimoji="1" lang="en-US" altLang="zh-TW" sz="1800" dirty="0"/>
          </a:p>
          <a:p>
            <a:pPr lvl="1"/>
            <a:r>
              <a:rPr kumimoji="1" lang="zh-TW" altLang="en-US" sz="1800" dirty="0"/>
              <a:t>不滅絕生命的罪就會讓我們有破口，被敵人攻擊，陷於危險境界</a:t>
            </a:r>
            <a:endParaRPr kumimoji="1" lang="en-US" altLang="zh-TW" sz="1800" dirty="0"/>
          </a:p>
          <a:p>
            <a:pPr lvl="1"/>
            <a:r>
              <a:rPr kumimoji="1" lang="zh-TW" altLang="en-US" sz="1800" dirty="0"/>
              <a:t>我們弟兄姐妹可以彼此守望</a:t>
            </a:r>
            <a:endParaRPr kumimoji="1" lang="en-US" altLang="zh-TW" sz="18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7684A81-DB50-4644-8EF8-F1F3DA022E82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BAB55E-AA05-6C4C-8291-60CE2CCC4BC1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176458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F3A1B-6B91-0143-A375-DA39EDAF6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137" y="1655805"/>
            <a:ext cx="8858419" cy="52021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>
                <a:solidFill>
                  <a:srgbClr val="0432FF"/>
                </a:solidFill>
              </a:rPr>
              <a:t>重點與應用</a:t>
            </a:r>
            <a:endParaRPr lang="en-US" dirty="0">
              <a:solidFill>
                <a:srgbClr val="0432FF"/>
              </a:solidFill>
            </a:endParaRPr>
          </a:p>
          <a:p>
            <a:pPr marL="0" indent="0">
              <a:buNone/>
            </a:pPr>
            <a:r>
              <a:rPr lang="en-US" dirty="0" err="1"/>
              <a:t>大衛一切的遭遇都是神管教和保守的結果</a:t>
            </a:r>
            <a:r>
              <a:rPr lang="zh-TW" altLang="en-US" dirty="0"/>
              <a:t>，不管兒子和臣民如何地悖逆，一切都在神的掌控中，他應許了大衛的王朝永遠建立，就不會落空</a:t>
            </a:r>
            <a:endParaRPr lang="en-US" altLang="zh-TW" dirty="0"/>
          </a:p>
          <a:p>
            <a:pPr marL="530352" lvl="1" indent="0">
              <a:buNone/>
            </a:pPr>
            <a:r>
              <a:rPr lang="zh-TW" altLang="en-US" dirty="0"/>
              <a:t>大衛所面對的困難：</a:t>
            </a:r>
            <a:endParaRPr lang="en-US" altLang="zh-TW" dirty="0"/>
          </a:p>
          <a:p>
            <a:pPr lvl="1"/>
            <a:r>
              <a:rPr lang="en-US" dirty="0" err="1"/>
              <a:t>兒子的背叛</a:t>
            </a:r>
            <a:endParaRPr lang="en-US" dirty="0"/>
          </a:p>
          <a:p>
            <a:pPr lvl="1"/>
            <a:r>
              <a:rPr lang="en-US" dirty="0" err="1"/>
              <a:t>亞希多弗的倒戈</a:t>
            </a:r>
            <a:endParaRPr lang="en-US" dirty="0"/>
          </a:p>
          <a:p>
            <a:pPr lvl="1"/>
            <a:r>
              <a:rPr lang="en-US" dirty="0" err="1"/>
              <a:t>洗巴的欺騙</a:t>
            </a:r>
            <a:endParaRPr lang="en-US" dirty="0"/>
          </a:p>
          <a:p>
            <a:pPr lvl="1"/>
            <a:r>
              <a:rPr lang="en-US" dirty="0" err="1"/>
              <a:t>示每咒罵</a:t>
            </a:r>
            <a:endParaRPr lang="en-US" dirty="0"/>
          </a:p>
          <a:p>
            <a:pPr lvl="1"/>
            <a:r>
              <a:rPr lang="en-US" dirty="0" err="1"/>
              <a:t>約押的不從</a:t>
            </a:r>
            <a:endParaRPr lang="en-US" dirty="0"/>
          </a:p>
          <a:p>
            <a:pPr lvl="1"/>
            <a:r>
              <a:rPr lang="en-US" dirty="0" err="1"/>
              <a:t>以色列與猶大的糾紛</a:t>
            </a:r>
            <a:endParaRPr lang="en-US" dirty="0"/>
          </a:p>
          <a:p>
            <a:pPr lvl="1"/>
            <a:r>
              <a:rPr lang="zh-TW" altLang="en-US" dirty="0"/>
              <a:t>示巴的背叛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但是耶和華都幫助大衛一一解決了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0CF141-2209-284A-A441-924EA621C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89F64B7-DA17-D44C-A9B0-4156E4A25132}"/>
              </a:ext>
            </a:extLst>
          </p:cNvPr>
          <p:cNvSpPr txBox="1">
            <a:spLocks/>
          </p:cNvSpPr>
          <p:nvPr/>
        </p:nvSpPr>
        <p:spPr>
          <a:xfrm>
            <a:off x="1115137" y="459980"/>
            <a:ext cx="9961725" cy="6057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36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defRPr>
            </a:lvl1pPr>
          </a:lstStyle>
          <a:p>
            <a:r>
              <a:rPr lang="zh-TW" altLang="en-US" dirty="0"/>
              <a:t>第十四課</a:t>
            </a:r>
            <a:r>
              <a:rPr lang="en-US" altLang="zh-TW" dirty="0"/>
              <a:t>	</a:t>
            </a:r>
            <a:r>
              <a:rPr lang="zh-TW" altLang="en-US" dirty="0"/>
              <a:t>大衛王重拾王權（撒下</a:t>
            </a:r>
            <a:r>
              <a:rPr lang="en-US" altLang="zh-TW" dirty="0"/>
              <a:t>17:24-20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261358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285" y="685800"/>
            <a:ext cx="10224656" cy="947526"/>
          </a:xfrm>
        </p:spPr>
        <p:txBody>
          <a:bodyPr>
            <a:normAutofit/>
          </a:bodyPr>
          <a:lstStyle/>
          <a:p>
            <a:r>
              <a:rPr lang="zh-TW" altLang="en-US" dirty="0"/>
              <a:t>第十四課</a:t>
            </a:r>
            <a:r>
              <a:rPr lang="en-US" altLang="zh-TW" dirty="0"/>
              <a:t>	</a:t>
            </a:r>
            <a:r>
              <a:rPr lang="zh-TW" altLang="en-US" dirty="0"/>
              <a:t>大衛王重拾王權（撒下</a:t>
            </a:r>
            <a:r>
              <a:rPr lang="en-US" altLang="zh-TW" dirty="0"/>
              <a:t>17:24-20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12E3B7-1500-F542-B77C-E2896A458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8" y="1633327"/>
            <a:ext cx="10340237" cy="504304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err="1">
                <a:solidFill>
                  <a:srgbClr val="0432FF"/>
                </a:solidFill>
              </a:rPr>
              <a:t>小組討論</a:t>
            </a:r>
            <a:endParaRPr lang="en-US" dirty="0">
              <a:solidFill>
                <a:srgbClr val="0432FF"/>
              </a:solidFill>
            </a:endParaRP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/>
              <a:t>你今天學習這課最大的收獲是什麼？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/>
              <a:t>在你生命中是否曾有過對你有幫助的長者、親戚或朋友？ 你是否曾因為他們的勸告或行為而迷途知返？ 你對身邊的聲音是如何分辨和回應的呢？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7684A81-DB50-4644-8EF8-F1F3DA022E82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BAB55E-AA05-6C4C-8291-60CE2CCC4BC1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26970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285" y="685800"/>
            <a:ext cx="10224656" cy="947526"/>
          </a:xfrm>
        </p:spPr>
        <p:txBody>
          <a:bodyPr>
            <a:normAutofit/>
          </a:bodyPr>
          <a:lstStyle/>
          <a:p>
            <a:r>
              <a:rPr lang="zh-TW" altLang="en-US" dirty="0"/>
              <a:t>第十四課</a:t>
            </a:r>
            <a:r>
              <a:rPr lang="en-US" altLang="zh-TW" dirty="0"/>
              <a:t>	</a:t>
            </a:r>
            <a:r>
              <a:rPr lang="zh-TW" altLang="en-US" dirty="0"/>
              <a:t>大衛王重拾王權（撒下</a:t>
            </a:r>
            <a:r>
              <a:rPr lang="en-US" altLang="zh-TW" dirty="0"/>
              <a:t>17:24-20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12E3B7-1500-F542-B77C-E2896A458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8" y="1633327"/>
            <a:ext cx="10340237" cy="504304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en-US" dirty="0"/>
              <a:t> </a:t>
            </a:r>
            <a:r>
              <a:rPr lang="en-US" dirty="0" err="1"/>
              <a:t>押沙龍的死</a:t>
            </a:r>
            <a:r>
              <a:rPr lang="zh-TW" altLang="en-US" dirty="0"/>
              <a:t> （</a:t>
            </a:r>
            <a:r>
              <a:rPr lang="en-US" altLang="zh-TW" dirty="0"/>
              <a:t>17:24—19:8</a:t>
            </a:r>
            <a:r>
              <a:rPr lang="zh-TW" altLang="en-US" dirty="0"/>
              <a:t>）</a:t>
            </a:r>
            <a:endParaRPr lang="en-US" dirty="0"/>
          </a:p>
          <a:p>
            <a:pPr marL="987552" lvl="1" indent="-457200">
              <a:buFont typeface="+mj-lt"/>
              <a:buAutoNum type="arabicPeriod"/>
            </a:pPr>
            <a:r>
              <a:rPr lang="en-US" dirty="0" err="1"/>
              <a:t>大衛過了約旦河</a:t>
            </a:r>
            <a:r>
              <a:rPr lang="zh-TW" altLang="en-US" dirty="0"/>
              <a:t>，押沙龍追上來</a:t>
            </a:r>
            <a:endParaRPr lang="en-US" altLang="zh-TW" dirty="0"/>
          </a:p>
          <a:p>
            <a:pPr lvl="2"/>
            <a:r>
              <a:rPr lang="zh-TW" altLang="en-US" dirty="0"/>
              <a:t>押沙龍的元帥是亞瑪撒（大衛的姐姐亞比該的兒子）</a:t>
            </a:r>
            <a:endParaRPr lang="en-US" altLang="zh-TW" dirty="0"/>
          </a:p>
          <a:p>
            <a:pPr lvl="2"/>
            <a:r>
              <a:rPr lang="zh-TW" altLang="en-US" dirty="0"/>
              <a:t>大衛得到亞捫族的幫助，被贈食物</a:t>
            </a:r>
            <a:endParaRPr lang="en-US" altLang="zh-TW" dirty="0"/>
          </a:p>
          <a:p>
            <a:pPr lvl="2"/>
            <a:endParaRPr lang="en-US" dirty="0"/>
          </a:p>
          <a:p>
            <a:pPr marL="987552" lvl="1" indent="-457200">
              <a:buFont typeface="+mj-lt"/>
              <a:buAutoNum type="arabicPeriod"/>
            </a:pPr>
            <a:r>
              <a:rPr lang="zh-TW" altLang="en-US" dirty="0"/>
              <a:t>大衛預備與押沙龍交戰</a:t>
            </a:r>
            <a:endParaRPr lang="en-US" altLang="zh-TW" dirty="0"/>
          </a:p>
          <a:p>
            <a:pPr lvl="2"/>
            <a:r>
              <a:rPr lang="zh-TW" altLang="en-US" dirty="0"/>
              <a:t>派遣三隊軍兵 </a:t>
            </a:r>
            <a:r>
              <a:rPr lang="en-US" altLang="zh-TW" dirty="0"/>
              <a:t>---</a:t>
            </a:r>
            <a:r>
              <a:rPr lang="zh-TW" altLang="en-US" dirty="0"/>
              <a:t> 約押</a:t>
            </a:r>
            <a:r>
              <a:rPr lang="en-US" altLang="zh-TW" dirty="0"/>
              <a:t>/</a:t>
            </a:r>
            <a:r>
              <a:rPr lang="zh-TW" altLang="en-US" dirty="0"/>
              <a:t>亞比篩</a:t>
            </a:r>
            <a:r>
              <a:rPr lang="en-US" altLang="zh-TW" dirty="0"/>
              <a:t>/</a:t>
            </a:r>
            <a:r>
              <a:rPr lang="zh-TW" altLang="en-US" dirty="0"/>
              <a:t>以太</a:t>
            </a:r>
            <a:endParaRPr lang="en-US" altLang="zh-TW" dirty="0"/>
          </a:p>
          <a:p>
            <a:pPr lvl="2"/>
            <a:r>
              <a:rPr lang="zh-TW" altLang="en-US" dirty="0"/>
              <a:t>出發前囑咐將領們“寬待押沙龍”</a:t>
            </a:r>
            <a:r>
              <a:rPr lang="en-US" altLang="zh-TW" dirty="0"/>
              <a:t>–</a:t>
            </a:r>
            <a:r>
              <a:rPr lang="zh-TW" altLang="en-US" dirty="0"/>
              <a:t> 與一般的“戰前動員”相反</a:t>
            </a:r>
            <a:endParaRPr lang="en-US" altLang="zh-TW" dirty="0"/>
          </a:p>
          <a:p>
            <a:pPr marL="987552" lvl="1" indent="-457200">
              <a:buFont typeface="+mj-lt"/>
              <a:buAutoNum type="arabicPeriod"/>
            </a:pPr>
            <a:endParaRPr lang="en-US" altLang="zh-TW" dirty="0"/>
          </a:p>
          <a:p>
            <a:pPr marL="987552" lvl="1" indent="-457200">
              <a:buFont typeface="+mj-lt"/>
              <a:buAutoNum type="arabicPeriod"/>
            </a:pPr>
            <a:r>
              <a:rPr lang="en-US" dirty="0" err="1"/>
              <a:t>軍隊在以法蓮樹林里交戰</a:t>
            </a:r>
            <a:endParaRPr lang="en-US" dirty="0"/>
          </a:p>
          <a:p>
            <a:pPr lvl="2"/>
            <a:r>
              <a:rPr lang="en-US" dirty="0" err="1"/>
              <a:t>押沙龍的軍隊不擅長樹林的地形</a:t>
            </a:r>
            <a:r>
              <a:rPr lang="zh-TW" altLang="en-US" dirty="0"/>
              <a:t>，死傷慘重</a:t>
            </a:r>
            <a:endParaRPr lang="en-US" altLang="zh-TW" dirty="0"/>
          </a:p>
          <a:p>
            <a:pPr lvl="2"/>
            <a:r>
              <a:rPr lang="zh-TW" altLang="en-US" dirty="0"/>
              <a:t>押沙龍被掛在樹枝上</a:t>
            </a:r>
            <a:endParaRPr lang="en-US" altLang="zh-TW" dirty="0"/>
          </a:p>
          <a:p>
            <a:pPr lvl="2"/>
            <a:r>
              <a:rPr lang="zh-TW" altLang="en-US" dirty="0"/>
              <a:t>約押將其殺死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7684A81-DB50-4644-8EF8-F1F3DA022E82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BAB55E-AA05-6C4C-8291-60CE2CCC4BC1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  <p:pic>
        <p:nvPicPr>
          <p:cNvPr id="8" name="Picture 2" descr="大衛王的兒子-押沙龍敗亡">
            <a:extLst>
              <a:ext uri="{FF2B5EF4-FFF2-40B4-BE49-F238E27FC236}">
                <a16:creationId xmlns:a16="http://schemas.microsoft.com/office/drawing/2014/main" id="{9B200E4A-025C-F84E-8D1E-6F0E4C8058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2480" y="4486270"/>
            <a:ext cx="3573668" cy="201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9505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285" y="685800"/>
            <a:ext cx="10224656" cy="947526"/>
          </a:xfrm>
        </p:spPr>
        <p:txBody>
          <a:bodyPr>
            <a:normAutofit/>
          </a:bodyPr>
          <a:lstStyle/>
          <a:p>
            <a:r>
              <a:rPr lang="zh-TW" altLang="en-US" dirty="0"/>
              <a:t>第十四課</a:t>
            </a:r>
            <a:r>
              <a:rPr lang="en-US" altLang="zh-TW" dirty="0"/>
              <a:t>	</a:t>
            </a:r>
            <a:r>
              <a:rPr lang="zh-TW" altLang="en-US" dirty="0"/>
              <a:t>大衛王重拾王權（撒下</a:t>
            </a:r>
            <a:r>
              <a:rPr lang="en-US" altLang="zh-TW" dirty="0"/>
              <a:t>17:24-20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12E3B7-1500-F542-B77C-E2896A458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8" y="1633327"/>
            <a:ext cx="10340237" cy="504304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en-US" dirty="0"/>
              <a:t> </a:t>
            </a:r>
            <a:r>
              <a:rPr lang="en-US" dirty="0" err="1"/>
              <a:t>押沙龍的死</a:t>
            </a:r>
            <a:r>
              <a:rPr lang="zh-TW" altLang="en-US" dirty="0"/>
              <a:t>（</a:t>
            </a:r>
            <a:r>
              <a:rPr lang="en-US" altLang="zh-TW" dirty="0"/>
              <a:t>17:24—19:8</a:t>
            </a:r>
            <a:r>
              <a:rPr lang="zh-TW" altLang="en-US" dirty="0"/>
              <a:t>）</a:t>
            </a:r>
            <a:endParaRPr lang="en-US" dirty="0"/>
          </a:p>
          <a:p>
            <a:pPr marL="987552" lvl="1" indent="-457200">
              <a:buFont typeface="+mj-lt"/>
              <a:buAutoNum type="arabicPeriod" startAt="4"/>
            </a:pPr>
            <a:r>
              <a:rPr lang="en-US" dirty="0" err="1"/>
              <a:t>大衛哀慟</a:t>
            </a:r>
            <a:endParaRPr lang="en-US" dirty="0"/>
          </a:p>
          <a:p>
            <a:pPr lvl="2"/>
            <a:r>
              <a:rPr lang="en-US" dirty="0" err="1"/>
              <a:t>兩位報信的</a:t>
            </a:r>
            <a:r>
              <a:rPr lang="zh-TW" altLang="en-US" dirty="0"/>
              <a:t> “好消息”？</a:t>
            </a:r>
            <a:endParaRPr lang="en-US" altLang="zh-TW" dirty="0"/>
          </a:p>
          <a:p>
            <a:pPr lvl="2"/>
            <a:r>
              <a:rPr lang="zh-TW" altLang="en-US" dirty="0"/>
              <a:t>大衛所關心得不是戰爭的結果，而是押沙龍的平安</a:t>
            </a:r>
            <a:endParaRPr lang="en-US" altLang="zh-TW" dirty="0"/>
          </a:p>
          <a:p>
            <a:pPr lvl="2"/>
            <a:r>
              <a:rPr lang="zh-TW" altLang="en-US" dirty="0"/>
              <a:t>大衛在城們樓哀哭</a:t>
            </a:r>
            <a:endParaRPr lang="en-US" altLang="zh-TW" dirty="0"/>
          </a:p>
          <a:p>
            <a:pPr marL="530352" lvl="1" indent="0">
              <a:buNone/>
            </a:pPr>
            <a:endParaRPr lang="en-US" dirty="0"/>
          </a:p>
          <a:p>
            <a:pPr marL="987552" lvl="1" indent="-457200">
              <a:buFont typeface="+mj-lt"/>
              <a:buAutoNum type="arabicPeriod" startAt="5"/>
            </a:pPr>
            <a:r>
              <a:rPr lang="en-US" dirty="0" err="1"/>
              <a:t>約押責備大衛</a:t>
            </a:r>
            <a:endParaRPr lang="en-US" dirty="0"/>
          </a:p>
          <a:p>
            <a:pPr lvl="2"/>
            <a:r>
              <a:rPr lang="en-US" dirty="0" err="1"/>
              <a:t>因為大衛的哀傷</a:t>
            </a:r>
            <a:r>
              <a:rPr lang="zh-TW" altLang="en-US" dirty="0"/>
              <a:t>，眾民得勝的歡樂變成悲哀</a:t>
            </a:r>
            <a:endParaRPr lang="en-US" altLang="zh-TW" dirty="0"/>
          </a:p>
          <a:p>
            <a:pPr lvl="2"/>
            <a:r>
              <a:rPr lang="zh-TW" altLang="en-US" dirty="0"/>
              <a:t>約押斥責大衛</a:t>
            </a:r>
            <a:endParaRPr lang="en-US" altLang="zh-TW" dirty="0"/>
          </a:p>
          <a:p>
            <a:pPr lvl="3"/>
            <a:r>
              <a:rPr lang="zh-TW" altLang="en-US" dirty="0"/>
              <a:t>將士們沒有榮耀，反得羞愧</a:t>
            </a:r>
            <a:endParaRPr lang="en-US" altLang="zh-TW" dirty="0"/>
          </a:p>
          <a:p>
            <a:pPr lvl="3"/>
            <a:r>
              <a:rPr lang="zh-TW" altLang="en-US" dirty="0"/>
              <a:t>大衛愛那恨你的，恨那愛你的</a:t>
            </a:r>
            <a:endParaRPr lang="en-US" altLang="zh-TW" dirty="0"/>
          </a:p>
          <a:p>
            <a:pPr lvl="3"/>
            <a:r>
              <a:rPr lang="zh-TW" altLang="en-US" dirty="0"/>
              <a:t>若不改變，大衛將失去大家的擁護</a:t>
            </a:r>
            <a:endParaRPr lang="en-US" altLang="zh-TW" dirty="0"/>
          </a:p>
          <a:p>
            <a:pPr lvl="2"/>
            <a:r>
              <a:rPr lang="zh-TW" altLang="en-US" dirty="0"/>
              <a:t>大衛起來，眾民得安慰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7684A81-DB50-4644-8EF8-F1F3DA022E82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BAB55E-AA05-6C4C-8291-60CE2CCC4BC1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426073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285" y="685800"/>
            <a:ext cx="10224656" cy="947526"/>
          </a:xfrm>
        </p:spPr>
        <p:txBody>
          <a:bodyPr>
            <a:normAutofit/>
          </a:bodyPr>
          <a:lstStyle/>
          <a:p>
            <a:r>
              <a:rPr lang="zh-TW" altLang="en-US" dirty="0"/>
              <a:t>第十四課</a:t>
            </a:r>
            <a:r>
              <a:rPr lang="en-US" altLang="zh-TW" dirty="0"/>
              <a:t>	</a:t>
            </a:r>
            <a:r>
              <a:rPr lang="zh-TW" altLang="en-US" dirty="0"/>
              <a:t>大衛王重拾王權（撒下</a:t>
            </a:r>
            <a:r>
              <a:rPr lang="en-US" altLang="zh-TW" dirty="0"/>
              <a:t>17:24-20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12E3B7-1500-F542-B77C-E2896A458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7285" y="1633326"/>
            <a:ext cx="10464550" cy="50430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432FF"/>
                </a:solidFill>
              </a:rPr>
              <a:t>觀察與分析</a:t>
            </a:r>
          </a:p>
          <a:p>
            <a:pPr>
              <a:buFont typeface="Wingdings" pitchFamily="2" charset="2"/>
              <a:buChar char="q"/>
            </a:pPr>
            <a:r>
              <a:rPr lang="en-US" dirty="0" err="1"/>
              <a:t>押沙龍的死</a:t>
            </a:r>
            <a:endParaRPr lang="en-US" dirty="0"/>
          </a:p>
          <a:p>
            <a:pPr lvl="1"/>
            <a:r>
              <a:rPr lang="en-US" dirty="0" err="1"/>
              <a:t>押沙龍一生精心籌劃</a:t>
            </a:r>
            <a:r>
              <a:rPr lang="zh-TW" altLang="en-US" dirty="0"/>
              <a:t>，最後竟然因為自己的頭髮而失敗</a:t>
            </a:r>
            <a:endParaRPr lang="en-US" altLang="zh-TW" dirty="0"/>
          </a:p>
          <a:p>
            <a:pPr lvl="2"/>
            <a:r>
              <a:rPr lang="zh-TW" altLang="en-US" dirty="0"/>
              <a:t>“人心多有計謀；惟有耶和華的籌算才能立定”</a:t>
            </a:r>
            <a:r>
              <a:rPr lang="en-US" altLang="zh-TW" dirty="0"/>
              <a:t>【</a:t>
            </a:r>
            <a:r>
              <a:rPr lang="zh-TW" altLang="en-US" dirty="0"/>
              <a:t>箴言</a:t>
            </a:r>
            <a:r>
              <a:rPr lang="en-US" altLang="zh-TW" dirty="0"/>
              <a:t>19:21】</a:t>
            </a:r>
          </a:p>
          <a:p>
            <a:pPr lvl="2"/>
            <a:r>
              <a:rPr lang="zh-TW" altLang="en-US" dirty="0"/>
              <a:t>我們所引以為榮的，可能是讓我們失腳的</a:t>
            </a:r>
            <a:endParaRPr lang="en-US" altLang="zh-TW" dirty="0"/>
          </a:p>
          <a:p>
            <a:pPr lvl="1"/>
            <a:r>
              <a:rPr lang="zh-TW" altLang="en-US" dirty="0"/>
              <a:t>在他危難之間，旁邊也沒有士兵幫助他</a:t>
            </a:r>
            <a:endParaRPr lang="en-US" altLang="zh-TW" dirty="0"/>
          </a:p>
          <a:p>
            <a:pPr lvl="2"/>
            <a:r>
              <a:rPr lang="zh-TW" altLang="en-US" dirty="0"/>
              <a:t>大部分跟從他的人都是“吃餅得飽”</a:t>
            </a:r>
            <a:endParaRPr lang="en-US" altLang="zh-TW" dirty="0"/>
          </a:p>
          <a:p>
            <a:pPr lvl="1"/>
            <a:r>
              <a:rPr lang="zh-TW" altLang="en-US" dirty="0"/>
              <a:t>當他掛在樹上的時候，是否後悔自己的背叛？</a:t>
            </a:r>
            <a:endParaRPr lang="en-US" altLang="zh-TW" dirty="0"/>
          </a:p>
          <a:p>
            <a:pPr lvl="2"/>
            <a:r>
              <a:rPr lang="zh-TW" altLang="en-US" dirty="0"/>
              <a:t>他可能在回顧自己的一生，</a:t>
            </a:r>
            <a:endParaRPr lang="en-US" altLang="zh-TW" dirty="0"/>
          </a:p>
          <a:p>
            <a:pPr lvl="2"/>
            <a:r>
              <a:rPr lang="zh-TW" altLang="en-US" dirty="0"/>
              <a:t>可能在希望大衛到來，大衛會再次放他一馬</a:t>
            </a:r>
            <a:endParaRPr lang="en-US" altLang="zh-TW" dirty="0"/>
          </a:p>
          <a:p>
            <a:pPr lvl="1"/>
            <a:r>
              <a:rPr lang="en-US" dirty="0" err="1"/>
              <a:t>他的死亡也符合聖經對於悖逆的孩子的懲罰</a:t>
            </a:r>
            <a:r>
              <a:rPr lang="zh-TW" altLang="en-US" dirty="0"/>
              <a:t> </a:t>
            </a:r>
            <a:r>
              <a:rPr lang="en-US" altLang="zh-TW" dirty="0"/>
              <a:t>–</a:t>
            </a:r>
            <a:r>
              <a:rPr lang="zh-TW" altLang="en-US" dirty="0"/>
              <a:t> 被石頭打死 （申</a:t>
            </a:r>
            <a:r>
              <a:rPr lang="en-US" altLang="zh-TW" dirty="0"/>
              <a:t>21:21</a:t>
            </a:r>
            <a:r>
              <a:rPr lang="zh-TW" altLang="en-US" dirty="0"/>
              <a:t>）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7684A81-DB50-4644-8EF8-F1F3DA022E82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BAB55E-AA05-6C4C-8291-60CE2CCC4BC1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723307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285" y="685800"/>
            <a:ext cx="10224656" cy="947526"/>
          </a:xfrm>
        </p:spPr>
        <p:txBody>
          <a:bodyPr>
            <a:normAutofit/>
          </a:bodyPr>
          <a:lstStyle/>
          <a:p>
            <a:r>
              <a:rPr lang="zh-TW" altLang="en-US" dirty="0"/>
              <a:t>第十四課</a:t>
            </a:r>
            <a:r>
              <a:rPr lang="en-US" altLang="zh-TW" dirty="0"/>
              <a:t>	</a:t>
            </a:r>
            <a:r>
              <a:rPr lang="zh-TW" altLang="en-US" dirty="0"/>
              <a:t>大衛王重拾王權（撒下</a:t>
            </a:r>
            <a:r>
              <a:rPr lang="en-US" altLang="zh-TW" dirty="0"/>
              <a:t>17:24-20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12E3B7-1500-F542-B77C-E2896A458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7285" y="1633326"/>
            <a:ext cx="10464550" cy="504304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432FF"/>
                </a:solidFill>
              </a:rPr>
              <a:t>觀察與分析</a:t>
            </a: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sz="1900" dirty="0" err="1"/>
              <a:t>大衛的反應</a:t>
            </a:r>
            <a:endParaRPr lang="en-US" sz="1900" dirty="0"/>
          </a:p>
          <a:p>
            <a:pPr lvl="1"/>
            <a:r>
              <a:rPr lang="en-US" sz="1900" dirty="0" err="1"/>
              <a:t>大衛作為父親</a:t>
            </a:r>
            <a:r>
              <a:rPr lang="zh-TW" altLang="en-US" sz="1900" dirty="0"/>
              <a:t>，</a:t>
            </a:r>
            <a:r>
              <a:rPr lang="en-US" sz="1900" dirty="0" err="1"/>
              <a:t>對押沙龍有愛護</a:t>
            </a:r>
            <a:r>
              <a:rPr lang="zh-TW" altLang="en-US" sz="1900" dirty="0"/>
              <a:t>，卻失了原則。</a:t>
            </a:r>
            <a:endParaRPr lang="en-US" altLang="zh-TW" sz="1900" dirty="0"/>
          </a:p>
          <a:p>
            <a:pPr lvl="2"/>
            <a:r>
              <a:rPr lang="zh-TW" altLang="en-US" dirty="0"/>
              <a:t>因為他</a:t>
            </a:r>
            <a:r>
              <a:rPr lang="en-US" dirty="0" err="1"/>
              <a:t>罪疚感</a:t>
            </a:r>
            <a:r>
              <a:rPr lang="zh-TW" altLang="en-US" dirty="0"/>
              <a:t>， 認為他自己的罪影響了押沙龍，似乎有點父債子還。</a:t>
            </a:r>
            <a:endParaRPr lang="en-US" altLang="zh-TW" dirty="0"/>
          </a:p>
          <a:p>
            <a:pPr lvl="2"/>
            <a:r>
              <a:rPr lang="zh-TW" altLang="en-US" dirty="0"/>
              <a:t>神是有公義的，申命記</a:t>
            </a:r>
            <a:r>
              <a:rPr lang="en-US" altLang="zh-TW" dirty="0"/>
              <a:t>24:16</a:t>
            </a:r>
            <a:r>
              <a:rPr lang="zh-TW" altLang="en-US" dirty="0"/>
              <a:t> 特別提到“不可因父殺子，也不可因子殺父”</a:t>
            </a:r>
            <a:endParaRPr lang="en-US" altLang="zh-TW" dirty="0"/>
          </a:p>
          <a:p>
            <a:pPr lvl="2"/>
            <a:r>
              <a:rPr lang="zh-TW" altLang="en-US" dirty="0"/>
              <a:t>押沙龍的結局是他自己選擇背叛，大衛已經過分地退讓。</a:t>
            </a:r>
            <a:endParaRPr lang="en-US" altLang="zh-TW" dirty="0"/>
          </a:p>
          <a:p>
            <a:pPr lvl="2"/>
            <a:r>
              <a:rPr lang="zh-TW" altLang="en-US" dirty="0"/>
              <a:t>大衛作為父親，對兒子有憐憫是可以理解的。</a:t>
            </a:r>
            <a:endParaRPr lang="en-US" altLang="zh-TW" dirty="0"/>
          </a:p>
          <a:p>
            <a:pPr lvl="1"/>
            <a:r>
              <a:rPr lang="zh-TW" altLang="en-US" sz="1900" dirty="0"/>
              <a:t>大衛作為君王，卻是失職的</a:t>
            </a:r>
            <a:endParaRPr lang="en-US" altLang="zh-TW" sz="1900" dirty="0"/>
          </a:p>
          <a:p>
            <a:pPr lvl="2"/>
            <a:r>
              <a:rPr lang="zh-TW" altLang="en-US" dirty="0"/>
              <a:t>大衛把自己的愛恨情仇放在國家和民族的利益之上。若不速戰速決，外邦人會稱亂而入，以色列人又要遭遇長期的戰亂</a:t>
            </a:r>
            <a:endParaRPr lang="en-US" altLang="zh-TW" dirty="0"/>
          </a:p>
          <a:p>
            <a:pPr lvl="2"/>
            <a:r>
              <a:rPr lang="zh-TW" altLang="en-US" dirty="0"/>
              <a:t>大衛戰前沒有給將士打氣，戰後沒有與百姓同慶，反而為敵人哀哭，嚴重影響了將士和百姓的情緒。試想，不少人為了保護大衛失去親人，這樣會讓他們覺得白白送了性命</a:t>
            </a:r>
            <a:endParaRPr lang="en-US" altLang="zh-TW" dirty="0"/>
          </a:p>
          <a:p>
            <a:pPr lvl="1">
              <a:buFont typeface="Wingdings" pitchFamily="2" charset="2"/>
              <a:buChar char="v"/>
            </a:pPr>
            <a:r>
              <a:rPr lang="zh-TW" altLang="en-US" sz="1900" dirty="0"/>
              <a:t>大衛的問題是沒有把做父親和做君王的責任分清楚；我們也很容易因為內疚而放棄原則，表現在：</a:t>
            </a:r>
            <a:endParaRPr lang="en-US" altLang="zh-TW" sz="1900" dirty="0"/>
          </a:p>
          <a:p>
            <a:pPr lvl="2">
              <a:buFont typeface="Wingdings" pitchFamily="2" charset="2"/>
              <a:buChar char="v"/>
            </a:pPr>
            <a:r>
              <a:rPr lang="zh-TW" altLang="en-US" dirty="0"/>
              <a:t>家庭裡，可能工作忙不能陪孩子，就對孩子的不順服行為不及時糾正</a:t>
            </a:r>
            <a:endParaRPr lang="en-US" altLang="zh-TW" dirty="0"/>
          </a:p>
          <a:p>
            <a:pPr lvl="2">
              <a:buFont typeface="Wingdings" pitchFamily="2" charset="2"/>
              <a:buChar char="v"/>
            </a:pPr>
            <a:r>
              <a:rPr lang="zh-TW" altLang="en-US" dirty="0"/>
              <a:t>職場上，可能對下屬不能得到升遷而內疚，就降低了對他的工作要求</a:t>
            </a:r>
            <a:endParaRPr lang="en-US" altLang="zh-TW" dirty="0"/>
          </a:p>
          <a:p>
            <a:pPr lvl="2">
              <a:buFont typeface="Wingdings" pitchFamily="2" charset="2"/>
              <a:buChar char="v"/>
            </a:pPr>
            <a:r>
              <a:rPr lang="zh-TW" altLang="en-US" dirty="0"/>
              <a:t>在教會裡，可能因為某位弟兄姐妹特別有愛心，就不想給他應有的督促和勸勉</a:t>
            </a:r>
            <a:endParaRPr lang="en-US" altLang="zh-TW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7684A81-DB50-4644-8EF8-F1F3DA022E82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BAB55E-AA05-6C4C-8291-60CE2CCC4BC1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555342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285" y="685800"/>
            <a:ext cx="10224656" cy="947526"/>
          </a:xfrm>
        </p:spPr>
        <p:txBody>
          <a:bodyPr>
            <a:normAutofit/>
          </a:bodyPr>
          <a:lstStyle/>
          <a:p>
            <a:r>
              <a:rPr lang="zh-TW" altLang="en-US" dirty="0"/>
              <a:t>第十四課</a:t>
            </a:r>
            <a:r>
              <a:rPr lang="en-US" altLang="zh-TW" dirty="0"/>
              <a:t>	</a:t>
            </a:r>
            <a:r>
              <a:rPr lang="zh-TW" altLang="en-US" dirty="0"/>
              <a:t>大衛王重拾王權（撒下</a:t>
            </a:r>
            <a:r>
              <a:rPr lang="en-US" altLang="zh-TW" dirty="0"/>
              <a:t>17:24-20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12E3B7-1500-F542-B77C-E2896A458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7285" y="1633326"/>
            <a:ext cx="10464550" cy="504304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432FF"/>
                </a:solidFill>
              </a:rPr>
              <a:t>觀察與分析</a:t>
            </a: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sz="1900" dirty="0" err="1"/>
              <a:t>約押的忠心</a:t>
            </a:r>
            <a:r>
              <a:rPr lang="zh-TW" altLang="en-US" sz="1900" dirty="0"/>
              <a:t>？</a:t>
            </a:r>
            <a:endParaRPr lang="en-US" altLang="zh-TW" sz="1900" dirty="0"/>
          </a:p>
          <a:p>
            <a:pPr lvl="1">
              <a:buFont typeface="Wingdings" pitchFamily="2" charset="2"/>
              <a:buChar char="v"/>
            </a:pPr>
            <a:r>
              <a:rPr lang="zh-TW" altLang="en-US" sz="1900" dirty="0"/>
              <a:t>什麼是真正的忠心？</a:t>
            </a:r>
            <a:endParaRPr lang="en-US" altLang="zh-TW" sz="1900" dirty="0"/>
          </a:p>
          <a:p>
            <a:pPr marL="1330452" lvl="2" indent="-342900">
              <a:buFont typeface="+mj-lt"/>
              <a:buAutoNum type="alphaLcPeriod"/>
            </a:pPr>
            <a:r>
              <a:rPr lang="en-US" sz="1700" dirty="0" err="1"/>
              <a:t>服從在位掌權者的命令</a:t>
            </a:r>
            <a:r>
              <a:rPr lang="zh-TW" altLang="en-US" sz="1700" dirty="0"/>
              <a:t> </a:t>
            </a:r>
            <a:r>
              <a:rPr lang="en-US" altLang="zh-TW" sz="1700" dirty="0"/>
              <a:t>–</a:t>
            </a:r>
            <a:r>
              <a:rPr lang="zh-TW" altLang="en-US" sz="1700" dirty="0"/>
              <a:t> 最重要的</a:t>
            </a:r>
            <a:endParaRPr lang="en-US" altLang="zh-TW" sz="1700" dirty="0"/>
          </a:p>
          <a:p>
            <a:pPr lvl="3"/>
            <a:r>
              <a:rPr lang="zh-TW" altLang="en-US" sz="1700" dirty="0"/>
              <a:t>當我們選擇性服從，就是不服從。將自己的看法凌駕於掌權者的</a:t>
            </a:r>
            <a:endParaRPr lang="en-US" altLang="zh-TW" sz="1700" dirty="0"/>
          </a:p>
          <a:p>
            <a:pPr lvl="3"/>
            <a:r>
              <a:rPr lang="zh-TW" altLang="en-US" sz="1700" dirty="0"/>
              <a:t>約押覺得大衛的做法不對，也要先遵守，把押沙龍捉了來見大衛，再向大衛進言</a:t>
            </a:r>
            <a:endParaRPr lang="en-US" altLang="zh-TW" sz="1700" dirty="0"/>
          </a:p>
          <a:p>
            <a:pPr lvl="3"/>
            <a:endParaRPr lang="en-US" sz="1700" dirty="0"/>
          </a:p>
          <a:p>
            <a:pPr marL="1330452" lvl="2" indent="-342900">
              <a:buFont typeface="+mj-lt"/>
              <a:buAutoNum type="alphaLcPeriod"/>
            </a:pPr>
            <a:r>
              <a:rPr lang="en-US" sz="1700" dirty="0" err="1"/>
              <a:t>為掌權者的利益著想</a:t>
            </a:r>
            <a:endParaRPr lang="en-US" sz="1700" dirty="0"/>
          </a:p>
          <a:p>
            <a:pPr lvl="3"/>
            <a:r>
              <a:rPr lang="en-US" sz="1700" dirty="0" err="1"/>
              <a:t>約押殺死押尼珥</a:t>
            </a:r>
            <a:r>
              <a:rPr lang="zh-TW" altLang="en-US" sz="1700" dirty="0"/>
              <a:t>，就不是從大衛的利益出發</a:t>
            </a:r>
            <a:endParaRPr lang="en-US" altLang="zh-TW" sz="1700" dirty="0"/>
          </a:p>
          <a:p>
            <a:pPr lvl="3"/>
            <a:r>
              <a:rPr lang="zh-TW" altLang="en-US" sz="1700" dirty="0"/>
              <a:t>約押勸大衛，就是幫助了大衛</a:t>
            </a:r>
            <a:endParaRPr lang="en-US" altLang="zh-TW" sz="1700" dirty="0"/>
          </a:p>
          <a:p>
            <a:pPr marL="1444752" lvl="3" indent="0">
              <a:buNone/>
            </a:pPr>
            <a:endParaRPr lang="en-US" sz="1700" dirty="0"/>
          </a:p>
          <a:p>
            <a:pPr marL="1330452" lvl="2" indent="-342900">
              <a:buFont typeface="+mj-lt"/>
              <a:buAutoNum type="alphaLcPeriod"/>
            </a:pPr>
            <a:r>
              <a:rPr lang="en-US" sz="1700" dirty="0" err="1"/>
              <a:t>從對方的角度出發</a:t>
            </a:r>
            <a:endParaRPr lang="en-US" sz="1700" dirty="0"/>
          </a:p>
          <a:p>
            <a:pPr lvl="3"/>
            <a:r>
              <a:rPr lang="en-US" sz="1700" dirty="0" err="1"/>
              <a:t>有時候真話也要說的合時宜</a:t>
            </a:r>
            <a:endParaRPr lang="en-US" altLang="zh-TW" sz="1700" dirty="0"/>
          </a:p>
          <a:p>
            <a:pPr lvl="3"/>
            <a:r>
              <a:rPr lang="en-US" sz="1700" dirty="0" err="1"/>
              <a:t>如果不管時間場合的講</a:t>
            </a:r>
            <a:r>
              <a:rPr lang="zh-TW" altLang="en-US" sz="1700" dirty="0"/>
              <a:t>，還美其名曰做“忠臣”，其實是給自己標榜，對方並不能得到幫助。</a:t>
            </a:r>
            <a:endParaRPr lang="en-US" sz="17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7684A81-DB50-4644-8EF8-F1F3DA022E82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BAB55E-AA05-6C4C-8291-60CE2CCC4BC1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20076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762799" y="1830990"/>
            <a:ext cx="5440037" cy="4730065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596900" indent="-457200">
              <a:lnSpc>
                <a:spcPct val="200000"/>
              </a:lnSpc>
              <a:buFont typeface="+mj-lt"/>
              <a:buAutoNum type="alphaUcPeriod" startAt="2"/>
            </a:pPr>
            <a:r>
              <a:rPr lang="en-US" dirty="0" err="1"/>
              <a:t>大衛重返耶路撒冷</a:t>
            </a:r>
            <a:endParaRPr lang="zh-TW" altLang="en-US" dirty="0"/>
          </a:p>
          <a:p>
            <a:pPr marL="1092185" lvl="1" indent="-342900">
              <a:lnSpc>
                <a:spcPct val="200000"/>
              </a:lnSpc>
              <a:buFont typeface="+mj-lt"/>
              <a:buAutoNum type="arabicPeriod"/>
            </a:pPr>
            <a:r>
              <a:rPr lang="zh-TW" altLang="en-US" sz="1800" dirty="0"/>
              <a:t>大衛回耶路撒冷 </a:t>
            </a:r>
            <a:r>
              <a:rPr lang="en-US" altLang="zh-TW" sz="1800" dirty="0"/>
              <a:t>19:9-18</a:t>
            </a:r>
            <a:endParaRPr lang="zh-TW" altLang="en-US" sz="1800" dirty="0"/>
          </a:p>
          <a:p>
            <a:pPr marL="1092185" lvl="1" indent="-342900">
              <a:lnSpc>
                <a:spcPct val="200000"/>
              </a:lnSpc>
              <a:buFont typeface="+mj-lt"/>
              <a:buAutoNum type="arabicPeriod"/>
            </a:pPr>
            <a:r>
              <a:rPr lang="zh-TW" altLang="en-US" sz="1800" dirty="0"/>
              <a:t>大衛與士每 </a:t>
            </a:r>
            <a:r>
              <a:rPr lang="en-US" altLang="zh-TW" sz="1800" dirty="0"/>
              <a:t>16:5-14 19:18-23</a:t>
            </a:r>
            <a:endParaRPr lang="zh-TW" altLang="en-US" sz="1800" dirty="0"/>
          </a:p>
          <a:p>
            <a:pPr marL="1092185" lvl="1" indent="-342900">
              <a:lnSpc>
                <a:spcPct val="200000"/>
              </a:lnSpc>
              <a:buFont typeface="+mj-lt"/>
              <a:buAutoNum type="arabicPeriod"/>
            </a:pPr>
            <a:r>
              <a:rPr lang="zh-TW" altLang="en-US" sz="1800" dirty="0"/>
              <a:t>大衛與米非波設</a:t>
            </a:r>
            <a:r>
              <a:rPr lang="en-US" altLang="zh-TW" sz="1800" dirty="0"/>
              <a:t>/</a:t>
            </a:r>
            <a:r>
              <a:rPr lang="zh-TW" altLang="en-US" sz="1800" dirty="0"/>
              <a:t>洗巴 </a:t>
            </a:r>
            <a:r>
              <a:rPr lang="en-US" altLang="zh-TW" sz="1800" dirty="0"/>
              <a:t>16:1-5 19:24-30</a:t>
            </a:r>
            <a:endParaRPr lang="zh-TW" altLang="en-US" sz="1800" dirty="0"/>
          </a:p>
          <a:p>
            <a:pPr marL="1092185" lvl="1" indent="-342900">
              <a:lnSpc>
                <a:spcPct val="200000"/>
              </a:lnSpc>
              <a:buFont typeface="+mj-lt"/>
              <a:buAutoNum type="arabicPeriod"/>
            </a:pPr>
            <a:r>
              <a:rPr lang="zh-TW" altLang="en-US" sz="1800" dirty="0"/>
              <a:t>大衛善待巴西萊 </a:t>
            </a:r>
            <a:r>
              <a:rPr lang="en-US" altLang="zh-TW" sz="1800" dirty="0"/>
              <a:t>19:31-39</a:t>
            </a:r>
            <a:endParaRPr lang="zh-TW" altLang="en-US" sz="1800" dirty="0"/>
          </a:p>
          <a:p>
            <a:pPr marL="1092185" lvl="1" indent="-342900">
              <a:lnSpc>
                <a:spcPct val="200000"/>
              </a:lnSpc>
              <a:buFont typeface="+mj-lt"/>
              <a:buAutoNum type="arabicPeriod"/>
            </a:pPr>
            <a:r>
              <a:rPr lang="zh-TW" altLang="en-US" sz="1800" dirty="0"/>
              <a:t>以色列人和猶大人為王起爭論 </a:t>
            </a:r>
            <a:r>
              <a:rPr lang="en-US" altLang="zh-TW" sz="1800" dirty="0"/>
              <a:t>19:40-43</a:t>
            </a:r>
            <a:endParaRPr lang="zh-TW" altLang="en-US" sz="1800" dirty="0"/>
          </a:p>
        </p:txBody>
      </p:sp>
      <p:pic>
        <p:nvPicPr>
          <p:cNvPr id="2" name="Online Media 1" descr="[聖經好好看] 撒母耳記下19章">
            <a:hlinkClick r:id="" action="ppaction://media"/>
            <a:extLst>
              <a:ext uri="{FF2B5EF4-FFF2-40B4-BE49-F238E27FC236}">
                <a16:creationId xmlns:a16="http://schemas.microsoft.com/office/drawing/2014/main" id="{969F2A91-C627-A146-9B38-78B5D8A54E6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6063605" y="1696278"/>
            <a:ext cx="6128395" cy="3447222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903707B-E2FB-274E-AF22-DE0BC2A42BDD}"/>
              </a:ext>
            </a:extLst>
          </p:cNvPr>
          <p:cNvSpPr txBox="1">
            <a:spLocks/>
          </p:cNvSpPr>
          <p:nvPr/>
        </p:nvSpPr>
        <p:spPr>
          <a:xfrm>
            <a:off x="1259236" y="615408"/>
            <a:ext cx="10224656" cy="947526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 fontScale="85000" lnSpcReduction="10000"/>
          </a:bodyPr>
          <a:lstStyle>
            <a:lvl1pPr lvl="0" algn="l" defTabSz="914400" rtl="0" eaLnBrk="1" latinLnBrk="0" hangingPunct="1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44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Tx/>
              <a:buSzPts val="2800"/>
              <a:buFontTx/>
              <a:buNone/>
              <a:tabLst/>
              <a:defRPr/>
            </a:pP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第十四課</a:t>
            </a:r>
            <a:r>
              <a:rPr kumimoji="0" lang="en-US" altLang="zh-TW" sz="44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	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大衛王重拾王權（撒下</a:t>
            </a:r>
            <a:r>
              <a:rPr kumimoji="0" lang="en-US" altLang="zh-TW" sz="44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17:24-20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章）</a:t>
            </a:r>
            <a:endParaRPr kumimoji="1" lang="zh-TW" altLang="en-US" sz="44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25310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893323" y="940919"/>
            <a:ext cx="6549106" cy="5889524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342900" indent="-342900">
              <a:lnSpc>
                <a:spcPct val="115000"/>
              </a:lnSpc>
              <a:spcBef>
                <a:spcPts val="1600"/>
              </a:spcBef>
              <a:buFont typeface="+mj-lt"/>
              <a:buAutoNum type="arabicPeriod"/>
            </a:pPr>
            <a:r>
              <a:rPr lang="zh-TW" altLang="en-US" sz="1600" dirty="0"/>
              <a:t>大衛回耶路撒冷 </a:t>
            </a:r>
            <a:r>
              <a:rPr lang="en-US" altLang="zh-TW" sz="1600" dirty="0"/>
              <a:t>19:9-18 </a:t>
            </a:r>
            <a:endParaRPr lang="zh-TW" altLang="en-US" sz="1600" dirty="0"/>
          </a:p>
          <a:p>
            <a:pPr marL="939800" lvl="1" indent="-342900">
              <a:lnSpc>
                <a:spcPct val="115000"/>
              </a:lnSpc>
              <a:spcBef>
                <a:spcPts val="0"/>
              </a:spcBef>
              <a:buFont typeface="+mj-lt"/>
              <a:buAutoNum type="alphaLcPeriod"/>
            </a:pPr>
            <a:r>
              <a:rPr lang="zh-TW" altLang="en-US" sz="1600" dirty="0"/>
              <a:t>以色列 </a:t>
            </a:r>
            <a:r>
              <a:rPr lang="en-US" sz="1600" dirty="0"/>
              <a:t>vs </a:t>
            </a:r>
            <a:r>
              <a:rPr lang="zh-TW" altLang="en-US" sz="1600" dirty="0"/>
              <a:t>猶大</a:t>
            </a:r>
          </a:p>
          <a:p>
            <a:pPr marL="939800" lvl="1" indent="-342900">
              <a:lnSpc>
                <a:spcPct val="115000"/>
              </a:lnSpc>
              <a:spcBef>
                <a:spcPts val="0"/>
              </a:spcBef>
              <a:buFont typeface="+mj-lt"/>
              <a:buAutoNum type="alphaLcPeriod"/>
            </a:pPr>
            <a:r>
              <a:rPr lang="zh-TW" altLang="en-US" sz="1600" dirty="0"/>
              <a:t>立亞瑪撒作元帥是精明的政治安排</a:t>
            </a:r>
            <a:endParaRPr lang="en-US" altLang="zh-TW" sz="1600" dirty="0"/>
          </a:p>
          <a:p>
            <a:pPr marL="939800" lvl="1" indent="-342900">
              <a:lnSpc>
                <a:spcPct val="115000"/>
              </a:lnSpc>
              <a:spcBef>
                <a:spcPts val="0"/>
              </a:spcBef>
              <a:buFont typeface="+mj-lt"/>
              <a:buAutoNum type="alphaLcPeriod"/>
            </a:pPr>
            <a:endParaRPr lang="en-US" altLang="zh-TW" sz="1600" dirty="0"/>
          </a:p>
          <a:p>
            <a:pPr marL="342900" indent="-342900">
              <a:lnSpc>
                <a:spcPct val="115000"/>
              </a:lnSpc>
              <a:buFont typeface="+mj-lt"/>
              <a:buAutoNum type="arabicPeriod"/>
            </a:pPr>
            <a:r>
              <a:rPr lang="zh-TW" altLang="en-US" sz="1600" dirty="0"/>
              <a:t>大衛與士每 </a:t>
            </a:r>
            <a:r>
              <a:rPr lang="en-US" altLang="zh-TW" sz="1600" dirty="0"/>
              <a:t>16:5-14</a:t>
            </a:r>
            <a:r>
              <a:rPr lang="zh-TW" altLang="en-US" sz="1600" dirty="0"/>
              <a:t>， </a:t>
            </a:r>
            <a:r>
              <a:rPr lang="en-US" altLang="zh-TW" sz="1600" dirty="0"/>
              <a:t>19:18-23</a:t>
            </a:r>
            <a:endParaRPr lang="zh-TW" altLang="en-US" sz="1600" dirty="0"/>
          </a:p>
          <a:p>
            <a:pPr marL="914400" lvl="1" indent="-317500">
              <a:lnSpc>
                <a:spcPct val="115000"/>
              </a:lnSpc>
              <a:spcBef>
                <a:spcPts val="0"/>
              </a:spcBef>
              <a:buAutoNum type="alphaLcPeriod"/>
            </a:pPr>
            <a:r>
              <a:rPr lang="zh-TW" altLang="en-US" sz="1600" dirty="0"/>
              <a:t>士每的咒罵</a:t>
            </a:r>
          </a:p>
          <a:p>
            <a:pPr marL="914400" lvl="1" indent="-317500">
              <a:lnSpc>
                <a:spcPct val="115000"/>
              </a:lnSpc>
              <a:spcBef>
                <a:spcPts val="0"/>
              </a:spcBef>
              <a:buAutoNum type="alphaLcPeriod"/>
            </a:pPr>
            <a:r>
              <a:rPr lang="zh-TW" altLang="en-US" sz="1600" dirty="0"/>
              <a:t>大衛的赦免與懲罰</a:t>
            </a:r>
            <a:endParaRPr lang="en-US" altLang="zh-TW" sz="1600" dirty="0"/>
          </a:p>
          <a:p>
            <a:pPr marL="914400" lvl="1" indent="-317500">
              <a:lnSpc>
                <a:spcPct val="115000"/>
              </a:lnSpc>
              <a:spcBef>
                <a:spcPts val="0"/>
              </a:spcBef>
              <a:buAutoNum type="alphaLcPeriod"/>
            </a:pPr>
            <a:endParaRPr lang="en-US" altLang="zh-TW" sz="1600" dirty="0"/>
          </a:p>
          <a:p>
            <a:pPr marL="342900" indent="-342900">
              <a:lnSpc>
                <a:spcPct val="115000"/>
              </a:lnSpc>
              <a:buFont typeface="+mj-lt"/>
              <a:buAutoNum type="arabicPeriod"/>
            </a:pPr>
            <a:r>
              <a:rPr lang="zh-TW" altLang="en-US" sz="1600" dirty="0"/>
              <a:t>大衛與米非波設</a:t>
            </a:r>
            <a:r>
              <a:rPr lang="en-US" altLang="zh-TW" sz="1600" dirty="0"/>
              <a:t>/</a:t>
            </a:r>
            <a:r>
              <a:rPr lang="zh-TW" altLang="en-US" sz="1600" dirty="0"/>
              <a:t>洗巴 </a:t>
            </a:r>
            <a:r>
              <a:rPr lang="en-US" altLang="zh-TW" sz="1600" dirty="0"/>
              <a:t>16:1-5</a:t>
            </a:r>
            <a:r>
              <a:rPr lang="zh-TW" altLang="en-US" sz="1600" dirty="0"/>
              <a:t>， </a:t>
            </a:r>
            <a:r>
              <a:rPr lang="en-US" altLang="zh-TW" sz="1600" dirty="0"/>
              <a:t>19:24-30</a:t>
            </a:r>
          </a:p>
          <a:p>
            <a:pPr marL="914400" lvl="1" indent="-317500">
              <a:lnSpc>
                <a:spcPct val="115000"/>
              </a:lnSpc>
              <a:spcBef>
                <a:spcPts val="0"/>
              </a:spcBef>
              <a:buFont typeface="Franklin Gothic Book" panose="020B0503020102020204" pitchFamily="34" charset="0"/>
              <a:buAutoNum type="alphaLcPeriod"/>
            </a:pPr>
            <a:r>
              <a:rPr lang="zh-TW" altLang="en-US" sz="1600" dirty="0"/>
              <a:t>洗巴虛假的指控</a:t>
            </a:r>
            <a:endParaRPr lang="en-US" altLang="zh-TW" sz="1600" dirty="0"/>
          </a:p>
          <a:p>
            <a:pPr marL="914400" lvl="1" indent="-317500">
              <a:lnSpc>
                <a:spcPct val="115000"/>
              </a:lnSpc>
              <a:spcBef>
                <a:spcPts val="0"/>
              </a:spcBef>
              <a:buFont typeface="Franklin Gothic Book" panose="020B0503020102020204" pitchFamily="34" charset="0"/>
              <a:buAutoNum type="alphaLcPeriod"/>
            </a:pPr>
            <a:r>
              <a:rPr lang="zh-TW" altLang="en-US" sz="1600" dirty="0"/>
              <a:t>米非波設的忠誠與感恩</a:t>
            </a:r>
            <a:endParaRPr lang="en-US" altLang="zh-TW" sz="1600" dirty="0"/>
          </a:p>
          <a:p>
            <a:pPr marL="914400" lvl="1" indent="-317500">
              <a:lnSpc>
                <a:spcPct val="115000"/>
              </a:lnSpc>
              <a:spcBef>
                <a:spcPts val="0"/>
              </a:spcBef>
              <a:buFont typeface="Franklin Gothic Book" panose="020B0503020102020204" pitchFamily="34" charset="0"/>
              <a:buAutoNum type="alphaLcPeriod"/>
            </a:pPr>
            <a:r>
              <a:rPr lang="zh-TW" altLang="en-US" sz="1600" dirty="0"/>
              <a:t>大衛的判決</a:t>
            </a:r>
            <a:endParaRPr lang="en-US" altLang="zh-TW" sz="1600" dirty="0"/>
          </a:p>
          <a:p>
            <a:pPr marL="914400" lvl="1" indent="-317500">
              <a:lnSpc>
                <a:spcPct val="115000"/>
              </a:lnSpc>
              <a:spcBef>
                <a:spcPts val="0"/>
              </a:spcBef>
              <a:buFont typeface="Franklin Gothic Book" panose="020B0503020102020204" pitchFamily="34" charset="0"/>
              <a:buAutoNum type="alphaLcPeriod"/>
            </a:pPr>
            <a:endParaRPr lang="en-US" altLang="zh-TW" sz="1600" dirty="0"/>
          </a:p>
          <a:p>
            <a:pPr marL="304815" indent="-317500">
              <a:lnSpc>
                <a:spcPct val="115000"/>
              </a:lnSpc>
              <a:buFont typeface="Franklin Gothic Book" panose="020B0503020102020204" pitchFamily="34" charset="0"/>
              <a:buAutoNum type="arabicPeriod"/>
            </a:pPr>
            <a:r>
              <a:rPr lang="zh-TW" altLang="en-US" sz="1600" dirty="0"/>
              <a:t>大衛善待巴西萊 </a:t>
            </a:r>
            <a:r>
              <a:rPr lang="en-US" altLang="zh-TW" sz="1600" dirty="0"/>
              <a:t>19:31-39 </a:t>
            </a:r>
          </a:p>
          <a:p>
            <a:pPr marL="939800" lvl="1" indent="-342900">
              <a:lnSpc>
                <a:spcPct val="115000"/>
              </a:lnSpc>
              <a:spcBef>
                <a:spcPts val="0"/>
              </a:spcBef>
              <a:buFont typeface="+mj-lt"/>
              <a:buAutoNum type="alphaLcPeriod"/>
            </a:pPr>
            <a:r>
              <a:rPr lang="zh-TW" altLang="en-US" sz="1600" dirty="0"/>
              <a:t>大衛報恩</a:t>
            </a:r>
          </a:p>
          <a:p>
            <a:pPr marL="939800" lvl="1" indent="-342900">
              <a:lnSpc>
                <a:spcPct val="115000"/>
              </a:lnSpc>
              <a:spcBef>
                <a:spcPts val="0"/>
              </a:spcBef>
              <a:buFont typeface="+mj-lt"/>
              <a:buAutoNum type="alphaLcPeriod"/>
            </a:pPr>
            <a:r>
              <a:rPr lang="zh-TW" altLang="en-US" sz="1600" dirty="0"/>
              <a:t>巴西萊舉薦金罕</a:t>
            </a:r>
            <a:endParaRPr lang="en-US" altLang="zh-TW" sz="1600" dirty="0"/>
          </a:p>
          <a:p>
            <a:pPr marL="342900" lvl="0" indent="-342900">
              <a:lnSpc>
                <a:spcPct val="115000"/>
              </a:lnSpc>
              <a:spcBef>
                <a:spcPts val="1600"/>
              </a:spcBef>
              <a:buFont typeface="+mj-lt"/>
              <a:buAutoNum type="arabicPeriod"/>
            </a:pPr>
            <a:r>
              <a:rPr lang="zh-TW" altLang="en-US" sz="1600" dirty="0"/>
              <a:t>以色列人和猶大人為王起爭論 </a:t>
            </a:r>
            <a:r>
              <a:rPr lang="en-US" altLang="zh-TW" sz="1600" dirty="0"/>
              <a:t>19:40-43  </a:t>
            </a:r>
            <a:endParaRPr lang="zh-TW" altLang="en-US" sz="1600" dirty="0"/>
          </a:p>
          <a:p>
            <a:pPr marL="939800" lvl="1" indent="-342900">
              <a:lnSpc>
                <a:spcPct val="115000"/>
              </a:lnSpc>
              <a:spcBef>
                <a:spcPts val="0"/>
              </a:spcBef>
              <a:buFont typeface="+mj-lt"/>
              <a:buAutoNum type="alphaLcPeriod"/>
            </a:pPr>
            <a:r>
              <a:rPr lang="zh-TW" altLang="en-US" sz="1600" dirty="0"/>
              <a:t>產生內訌</a:t>
            </a:r>
            <a:endParaRPr lang="en-US" altLang="zh-TW" sz="1600" dirty="0"/>
          </a:p>
          <a:p>
            <a:pPr marL="596900" lvl="1" indent="0">
              <a:lnSpc>
                <a:spcPct val="115000"/>
              </a:lnSpc>
              <a:spcBef>
                <a:spcPts val="0"/>
              </a:spcBef>
              <a:buNone/>
            </a:pPr>
            <a:endParaRPr lang="en-US" altLang="zh-TW" dirty="0"/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85703" y="792909"/>
            <a:ext cx="4611329" cy="588952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E9688BD9-9DD5-A94B-BDA6-03FF0345B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323" y="141403"/>
            <a:ext cx="10224656" cy="947526"/>
          </a:xfrm>
        </p:spPr>
        <p:txBody>
          <a:bodyPr>
            <a:normAutofit/>
          </a:bodyPr>
          <a:lstStyle/>
          <a:p>
            <a:r>
              <a:rPr lang="zh-TW" altLang="en-US" sz="3100" dirty="0"/>
              <a:t>第十四課</a:t>
            </a:r>
            <a:r>
              <a:rPr lang="en-US" altLang="zh-TW" sz="3100" dirty="0"/>
              <a:t>	</a:t>
            </a:r>
            <a:r>
              <a:rPr lang="zh-TW" altLang="en-US" sz="3100" dirty="0"/>
              <a:t>大衛王重拾王權（撒下</a:t>
            </a:r>
            <a:r>
              <a:rPr lang="en-US" altLang="zh-TW" sz="3100" dirty="0"/>
              <a:t>17:24-20</a:t>
            </a:r>
            <a:r>
              <a:rPr lang="zh-TW" altLang="en-US" sz="3100" dirty="0"/>
              <a:t>章</a:t>
            </a:r>
            <a:r>
              <a:rPr lang="zh-TW" altLang="en-US" sz="3200" dirty="0"/>
              <a:t>）</a:t>
            </a:r>
            <a:endParaRPr kumimoji="1"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529111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>
            <a:spLocks noGrp="1"/>
          </p:cNvSpPr>
          <p:nvPr>
            <p:ph type="body" idx="1"/>
          </p:nvPr>
        </p:nvSpPr>
        <p:spPr>
          <a:xfrm>
            <a:off x="942545" y="1702273"/>
            <a:ext cx="11087287" cy="4837663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127000" lvl="0" indent="0">
              <a:lnSpc>
                <a:spcPct val="115000"/>
              </a:lnSpc>
              <a:spcBef>
                <a:spcPts val="1500"/>
              </a:spcBef>
              <a:buSzPts val="1600"/>
              <a:buNone/>
            </a:pPr>
            <a:r>
              <a:rPr lang="en" sz="2400" dirty="0" err="1">
                <a:solidFill>
                  <a:srgbClr val="0432FF"/>
                </a:solidFill>
              </a:rPr>
              <a:t>重點與應用</a:t>
            </a:r>
            <a:endParaRPr lang="en-US" altLang="zh-TW" sz="2400" dirty="0">
              <a:solidFill>
                <a:srgbClr val="0432FF"/>
              </a:solidFill>
            </a:endParaRPr>
          </a:p>
          <a:p>
            <a:pPr marL="457200" lvl="0" indent="-330200">
              <a:lnSpc>
                <a:spcPct val="115000"/>
              </a:lnSpc>
              <a:spcBef>
                <a:spcPts val="1500"/>
              </a:spcBef>
              <a:buSzPts val="1600"/>
              <a:buAutoNum type="arabicPeriod"/>
            </a:pPr>
            <a:r>
              <a:rPr lang="zh-TW" altLang="en-US" dirty="0"/>
              <a:t>比較大衛的倉皇出逃和凱旋而歸，你看見神的手是如何帶領的他的嗎？ 當我們在難處中時，你相信神也帶領你嗎？ </a:t>
            </a:r>
          </a:p>
          <a:p>
            <a:pPr marL="457200" lvl="0" indent="-330200">
              <a:lnSpc>
                <a:spcPct val="115000"/>
              </a:lnSpc>
              <a:spcBef>
                <a:spcPts val="1600"/>
              </a:spcBef>
              <a:buSzPts val="1600"/>
              <a:buAutoNum type="arabicPeriod"/>
            </a:pPr>
            <a:r>
              <a:rPr lang="zh-TW" altLang="en-US" dirty="0"/>
              <a:t>約押、士每 、米非波設、洗巴 、巴西萊對待王的動機、態度、和做事說話的方式各有不同，你從中學習到怎樣的功課？ </a:t>
            </a:r>
          </a:p>
          <a:p>
            <a:pPr marL="457200" lvl="0" indent="-3302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600"/>
              <a:buAutoNum type="arabicPeriod"/>
            </a:pPr>
            <a:r>
              <a:rPr lang="zh-TW" altLang="en-US" dirty="0"/>
              <a:t>以色列人和猶大人是為什麼事情起了紛爭？ 他們基本上是否都希望為自己爭取利益呢？ 社會上和教會內的紛爭是否也有類似的原因？ </a:t>
            </a:r>
            <a:br>
              <a:rPr lang="zh-TW" altLang="en-US" dirty="0"/>
            </a:br>
            <a:r>
              <a:rPr lang="zh-TW" altLang="en-US" dirty="0"/>
              <a:t>思想箴言</a:t>
            </a:r>
            <a:r>
              <a:rPr lang="en-US" altLang="zh-TW" dirty="0"/>
              <a:t>19</a:t>
            </a:r>
            <a:r>
              <a:rPr lang="zh-TW" altLang="en-US" dirty="0"/>
              <a:t>：</a:t>
            </a:r>
            <a:r>
              <a:rPr lang="en-US" altLang="zh-TW" dirty="0"/>
              <a:t>21</a:t>
            </a:r>
            <a:r>
              <a:rPr lang="zh-TW" altLang="en-US" dirty="0"/>
              <a:t>：「人心多有謀計</a:t>
            </a:r>
            <a:r>
              <a:rPr lang="en-US" altLang="zh-TW" dirty="0"/>
              <a:t>;</a:t>
            </a:r>
            <a:r>
              <a:rPr lang="zh-TW" altLang="en-US" dirty="0"/>
              <a:t>惟有耶和華籌的算才能立定。 」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CFD8E3F-44DD-164D-847C-063C8D776AF4}"/>
              </a:ext>
            </a:extLst>
          </p:cNvPr>
          <p:cNvSpPr txBox="1">
            <a:spLocks/>
          </p:cNvSpPr>
          <p:nvPr/>
        </p:nvSpPr>
        <p:spPr>
          <a:xfrm>
            <a:off x="1259236" y="615408"/>
            <a:ext cx="10224656" cy="947526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 fontScale="85000" lnSpcReduction="10000"/>
          </a:bodyPr>
          <a:lstStyle>
            <a:lvl1pPr lvl="0" algn="l" defTabSz="914400" rtl="0" eaLnBrk="1" latinLnBrk="0" hangingPunct="1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44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Tx/>
              <a:buSzPts val="2800"/>
              <a:buFontTx/>
              <a:buNone/>
              <a:tabLst/>
              <a:defRPr/>
            </a:pP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第十四課</a:t>
            </a:r>
            <a:r>
              <a:rPr kumimoji="0" lang="en-US" altLang="zh-TW" sz="44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	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大衛王重拾王權（撒下</a:t>
            </a:r>
            <a:r>
              <a:rPr kumimoji="0" lang="en-US" altLang="zh-TW" sz="44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17:24-20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章）</a:t>
            </a:r>
            <a:endParaRPr kumimoji="1" lang="zh-TW" altLang="en-US" sz="44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7453333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1650</Words>
  <Application>Microsoft Macintosh PowerPoint</Application>
  <PresentationFormat>Widescreen</PresentationFormat>
  <Paragraphs>204</Paragraphs>
  <Slides>14</Slides>
  <Notes>3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LiSong Pro Light</vt:lpstr>
      <vt:lpstr>Calibri</vt:lpstr>
      <vt:lpstr>Franklin Gothic Book</vt:lpstr>
      <vt:lpstr>Wingdings</vt:lpstr>
      <vt:lpstr>Crop</vt:lpstr>
      <vt:lpstr>第十四課 大衛王重拾王權（撒下17:24-20章）</vt:lpstr>
      <vt:lpstr>第十四課 大衛王重拾王權（撒下17:24-20章）</vt:lpstr>
      <vt:lpstr>第十四課 大衛王重拾王權（撒下17:24-20章）</vt:lpstr>
      <vt:lpstr>第十四課 大衛王重拾王權（撒下17:24-20章）</vt:lpstr>
      <vt:lpstr>第十四課 大衛王重拾王權（撒下17:24-20章）</vt:lpstr>
      <vt:lpstr>第十四課 大衛王重拾王權（撒下17:24-20章）</vt:lpstr>
      <vt:lpstr>PowerPoint Presentation</vt:lpstr>
      <vt:lpstr>第十四課 大衛王重拾王權（撒下17:24-20章）</vt:lpstr>
      <vt:lpstr>PowerPoint Presentation</vt:lpstr>
      <vt:lpstr>第十四課 大衛王重拾王權（撒下17:24-20章）</vt:lpstr>
      <vt:lpstr>第十四課 大衛王重拾王權（撒下17:24-20章）</vt:lpstr>
      <vt:lpstr>第十四課 大衛王重拾王權（撒下17:24-20章）</vt:lpstr>
      <vt:lpstr>PowerPoint Presentation</vt:lpstr>
      <vt:lpstr>第十四課 大衛王重拾王權（撒下17:24-20章）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第十四課 大衛王重拾王權（撒下17:24-20章）</dc:title>
  <dc:creator>Sandy Mau</dc:creator>
  <cp:lastModifiedBy>Sandy Mau</cp:lastModifiedBy>
  <cp:revision>3</cp:revision>
  <dcterms:created xsi:type="dcterms:W3CDTF">2020-12-05T05:26:07Z</dcterms:created>
  <dcterms:modified xsi:type="dcterms:W3CDTF">2020-12-07T00:49:08Z</dcterms:modified>
</cp:coreProperties>
</file>