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68" r:id="rId4"/>
    <p:sldId id="270" r:id="rId5"/>
    <p:sldId id="292" r:id="rId6"/>
    <p:sldId id="260" r:id="rId7"/>
    <p:sldId id="271" r:id="rId8"/>
    <p:sldId id="279" r:id="rId9"/>
    <p:sldId id="281" r:id="rId10"/>
    <p:sldId id="275" r:id="rId11"/>
    <p:sldId id="263" r:id="rId12"/>
    <p:sldId id="284" r:id="rId13"/>
    <p:sldId id="274" r:id="rId14"/>
    <p:sldId id="286" r:id="rId15"/>
    <p:sldId id="288" r:id="rId16"/>
    <p:sldId id="290" r:id="rId17"/>
    <p:sldId id="291" r:id="rId18"/>
    <p:sldId id="306" r:id="rId19"/>
    <p:sldId id="298" r:id="rId20"/>
    <p:sldId id="300" r:id="rId21"/>
    <p:sldId id="299" r:id="rId22"/>
    <p:sldId id="314" r:id="rId23"/>
    <p:sldId id="316" r:id="rId24"/>
    <p:sldId id="311" r:id="rId25"/>
    <p:sldId id="301" r:id="rId26"/>
    <p:sldId id="319" r:id="rId27"/>
    <p:sldId id="317" r:id="rId28"/>
    <p:sldId id="315" r:id="rId29"/>
    <p:sldId id="320" r:id="rId30"/>
    <p:sldId id="310" r:id="rId31"/>
    <p:sldId id="30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cbf.ca/2019/200623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A3%90%E7%9F%B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925A-57DF-4B6E-971A-0E4DD27B1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099930"/>
            <a:ext cx="9068192" cy="3604592"/>
          </a:xfrm>
        </p:spPr>
        <p:txBody>
          <a:bodyPr/>
          <a:lstStyle/>
          <a:p>
            <a:r>
              <a:rPr lang="ja-JP" altLang="en-US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亞倫</a:t>
            </a:r>
            <a:r>
              <a:rPr lang="en-US" altLang="ja-JP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ja-JP" altLang="en-US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米利暗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F2356-6ABC-4219-B88C-7261FFA2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997842"/>
            <a:ext cx="9070848" cy="1141421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400" b="1" spc="80" dirty="0">
                <a:ea typeface="+mn-lt"/>
                <a:cs typeface="+mn-lt"/>
              </a:rPr>
              <a:t>2021-2022 </a:t>
            </a:r>
            <a:endParaRPr lang="en-US" sz="14400" dirty="0">
              <a:solidFill>
                <a:schemeClr val="tx2">
                  <a:lumMod val="75000"/>
                </a:schemeClr>
              </a:solidFill>
              <a:latin typeface="Garamond" panose="02020404030301010803"/>
              <a:ea typeface="KaiT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400" b="1" spc="80" dirty="0" err="1">
                <a:solidFill>
                  <a:schemeClr val="tx2">
                    <a:lumMod val="75000"/>
                  </a:schemeClr>
                </a:solidFill>
                <a:latin typeface="KaiTi"/>
                <a:ea typeface="KaiTi"/>
              </a:rPr>
              <a:t>南區證道堂</a:t>
            </a:r>
            <a:r>
              <a:rPr lang="zh-CN" altLang="en-US" sz="14400" b="1" spc="80" dirty="0">
                <a:solidFill>
                  <a:schemeClr val="tx2">
                    <a:lumMod val="75000"/>
                  </a:schemeClr>
                </a:solidFill>
                <a:latin typeface="KaiTi"/>
                <a:ea typeface="KaiTi"/>
              </a:rPr>
              <a:t>主日學</a:t>
            </a:r>
            <a:endParaRPr lang="en-US" altLang="zh-CN" sz="14400" b="1" spc="80" dirty="0">
              <a:solidFill>
                <a:schemeClr val="tx2">
                  <a:lumMod val="75000"/>
                </a:schemeClr>
              </a:solidFill>
              <a:latin typeface="KaiTi"/>
              <a:ea typeface="KaiTi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CN" sz="1400" b="1" spc="80" dirty="0">
              <a:solidFill>
                <a:schemeClr val="tx2">
                  <a:lumMod val="75000"/>
                </a:schemeClr>
              </a:solidFill>
              <a:latin typeface="KaiTi"/>
              <a:ea typeface="KaiTi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zh-TW" altLang="en-US" sz="1400" b="1" spc="80" dirty="0">
              <a:solidFill>
                <a:schemeClr val="tx2">
                  <a:lumMod val="75000"/>
                </a:schemeClr>
              </a:solidFill>
              <a:latin typeface="KaiTi"/>
              <a:ea typeface="KaiTi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zh-TW" altLang="en-US" sz="1400" b="1" spc="80" dirty="0">
              <a:solidFill>
                <a:schemeClr val="tx2">
                  <a:lumMod val="75000"/>
                </a:schemeClr>
              </a:solidFill>
              <a:latin typeface="Candara"/>
              <a:ea typeface="KaiT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A6EF-A184-45CC-AABA-42AC912B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16688"/>
            <a:ext cx="2432304" cy="1031359"/>
          </a:xfrm>
        </p:spPr>
        <p:txBody>
          <a:bodyPr/>
          <a:lstStyle/>
          <a:p>
            <a:r>
              <a:rPr lang="ja-JP" altLang="en-US" sz="3200" b="0" i="0" u="none" strike="noStrike" dirty="0">
                <a:solidFill>
                  <a:srgbClr val="ECF2E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 tooltip="Permanent Link: 亞倫大祭司"/>
              </a:rPr>
              <a:t>亞倫大祭司</a:t>
            </a:r>
            <a:br>
              <a:rPr lang="ja-JP" altLang="en-US" sz="3200" b="0" i="0" dirty="0">
                <a:solidFill>
                  <a:srgbClr val="ECF2E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4673-F072-4336-A934-5EAB878E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2000" b="1" i="0" dirty="0">
                <a:solidFill>
                  <a:srgbClr val="2E1305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民數記</a:t>
            </a:r>
            <a:r>
              <a:rPr lang="en-US" altLang="zh-TW" sz="2000" b="1" i="0" dirty="0">
                <a:solidFill>
                  <a:srgbClr val="2E1305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lang="zh-TW" altLang="en-US" sz="2000" b="1" i="0" dirty="0">
                <a:solidFill>
                  <a:srgbClr val="2E1305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</a:t>
            </a:r>
            <a:r>
              <a:rPr lang="en-US" altLang="zh-TW" sz="2000" b="1" i="0" dirty="0">
                <a:solidFill>
                  <a:srgbClr val="2E1305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zh-TW" altLang="en-US" sz="2000" b="1" i="0" dirty="0">
                <a:solidFill>
                  <a:srgbClr val="2E1305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節    </a:t>
            </a:r>
            <a:endParaRPr lang="en-US" altLang="zh-TW" sz="2000" b="1" i="0" dirty="0">
              <a:solidFill>
                <a:srgbClr val="2E1305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2000" b="1" i="0" dirty="0">
                <a:solidFill>
                  <a:srgbClr val="2E1305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耶和華對亞倫說：「你在以色列人的境內不可有產業，在他們中間也不可有份。我就是你的份，是你的產業。」  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26913C-8BDD-4F01-B8A2-8348026A155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5117"/>
          <a:stretch>
            <a:fillRect/>
          </a:stretch>
        </p:blipFill>
        <p:spPr bwMode="auto">
          <a:xfrm>
            <a:off x="228599" y="237744"/>
            <a:ext cx="7873410" cy="60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2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AB87-4BEB-417E-8634-CF457FD6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581" y="2169042"/>
            <a:ext cx="9070848" cy="393405"/>
          </a:xfrm>
        </p:spPr>
        <p:txBody>
          <a:bodyPr/>
          <a:lstStyle/>
          <a:p>
            <a:r>
              <a:rPr lang="zh-TW" altLang="en-US" sz="60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亞倫</a:t>
            </a:r>
            <a:r>
              <a:rPr lang="en-US" altLang="zh-TW" sz="60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──</a:t>
            </a:r>
            <a:r>
              <a:rPr lang="zh-TW" altLang="en-US" sz="60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沒有主見的人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82CB-AD5F-4AE0-9D92-C6D809BE2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2817628"/>
            <a:ext cx="9070848" cy="2321634"/>
          </a:xfrm>
        </p:spPr>
        <p:txBody>
          <a:bodyPr>
            <a:noAutofit/>
          </a:bodyPr>
          <a:lstStyle/>
          <a:p>
            <a:r>
              <a:rPr lang="zh-TW" alt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亞倫一生最大的失敗便是缺乏堅定的意志，在關鍵時刻沒有主見。</a:t>
            </a:r>
            <a:endParaRPr lang="en-US" altLang="zh-TW" sz="28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亞倫最大的弱點是：不敢說“不”，容易受人擺布。</a:t>
            </a:r>
            <a:endParaRPr lang="en-US" altLang="zh-TW" sz="2800" b="0" i="0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TW" alt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聖經記載他生平三次重大失敗，都是因無主見地跟著人走，陪著別人一起犯罪，也陪著別人一起受責備。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929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37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2" name="Rectangle 139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700018-8122-4A14-B3DE-ACF83BD73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 r="-2" b="-2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EED9C-9F0A-4550-AD79-E1D5608CD81E}"/>
              </a:ext>
            </a:extLst>
          </p:cNvPr>
          <p:cNvSpPr txBox="1"/>
          <p:nvPr/>
        </p:nvSpPr>
        <p:spPr>
          <a:xfrm>
            <a:off x="7064082" y="497711"/>
            <a:ext cx="4472922" cy="553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400" b="1" i="0" dirty="0">
                <a:effectLst/>
              </a:rPr>
              <a:t>第一</a:t>
            </a:r>
            <a:r>
              <a:rPr lang="zh-TW" altLang="en-US" sz="2400" b="1" i="0" dirty="0">
                <a:effectLst/>
              </a:rPr>
              <a:t>的失敗</a:t>
            </a:r>
            <a:r>
              <a:rPr lang="en-US" altLang="zh-TW" sz="2400" b="1" dirty="0"/>
              <a:t> - </a:t>
            </a:r>
            <a:r>
              <a:rPr lang="zh-CN" altLang="en-US" sz="2400" b="0" i="0" dirty="0">
                <a:effectLst/>
              </a:rPr>
              <a:t>出埃及记</a:t>
            </a:r>
            <a:r>
              <a:rPr lang="en-US" altLang="zh-CN" sz="2400" b="0" i="0" dirty="0">
                <a:effectLst/>
              </a:rPr>
              <a:t>32 </a:t>
            </a:r>
            <a:r>
              <a:rPr lang="zh-CN" altLang="en-US" sz="2400" b="0" i="0" dirty="0">
                <a:effectLst/>
              </a:rPr>
              <a:t>：</a:t>
            </a:r>
            <a:r>
              <a:rPr lang="en-US" altLang="zh-CN" sz="2400" b="0" i="0" dirty="0">
                <a:effectLst/>
              </a:rPr>
              <a:t>1 </a:t>
            </a:r>
            <a:r>
              <a:rPr lang="zh-CN" altLang="en-US" sz="2400" b="0" i="0" dirty="0">
                <a:effectLst/>
              </a:rPr>
              <a:t>～</a:t>
            </a:r>
            <a:r>
              <a:rPr lang="en-US" altLang="zh-CN" sz="2400" b="0" i="0" dirty="0">
                <a:effectLst/>
              </a:rPr>
              <a:t>35 </a:t>
            </a:r>
            <a:r>
              <a:rPr lang="zh-CN" altLang="en-US" sz="2400" b="0" i="0" dirty="0">
                <a:effectLst/>
              </a:rPr>
              <a:t>记述</a:t>
            </a:r>
            <a:r>
              <a:rPr lang="en-US" altLang="zh-CN" sz="2400" b="0" i="0" dirty="0">
                <a:effectLst/>
              </a:rPr>
              <a:t>:</a:t>
            </a:r>
            <a:endParaRPr lang="en-US" altLang="zh-CN" sz="24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zh-CN" sz="2400" b="0" i="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400" i="0" dirty="0">
                <a:effectLst/>
              </a:rPr>
              <a:t>摩西上西奈山四十天，以色列人见摩西迟延不下来，就要求亚伦制造了一个金牛犊当作神像。亚伦身为领袖，和摩西一同见证神种种大能，居然在群众要求下，答应他们的要求，事后又在摩西面前推卸责任。这事使神大怒，要把以色列人灭绝。要不是摩西向神恳求，以色列人的下场真是不堪设想。</a:t>
            </a:r>
            <a:endParaRPr lang="en-US" altLang="zh-CN" sz="2400" i="0" dirty="0"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zh-CN" sz="2400" i="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TW" altLang="en-US" sz="2400" dirty="0">
                <a:effectLst/>
              </a:rPr>
              <a:t>當摩西責備他時，他把責任推給百姓，對摩西說：「這百姓專於作惡，是你知道的。</a:t>
            </a:r>
            <a:r>
              <a:rPr lang="en-US" altLang="zh-TW" sz="2400" dirty="0">
                <a:effectLst/>
              </a:rPr>
              <a:t>……</a:t>
            </a:r>
            <a:r>
              <a:rPr lang="zh-TW" altLang="en-US" sz="2400" dirty="0">
                <a:effectLst/>
              </a:rPr>
              <a:t>我把金環扔在火中，這牛犢便出來了。</a:t>
            </a:r>
            <a:endParaRPr lang="en-US" altLang="zh-TW" sz="24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zh-TW" sz="2400" dirty="0">
                <a:effectLst/>
              </a:rPr>
              <a:t>(</a:t>
            </a:r>
            <a:r>
              <a:rPr lang="zh-TW" altLang="en-US" sz="2400" dirty="0">
                <a:effectLst/>
              </a:rPr>
              <a:t>出</a:t>
            </a:r>
            <a:r>
              <a:rPr lang="en-US" altLang="zh-TW" sz="2400" dirty="0">
                <a:effectLst/>
              </a:rPr>
              <a:t>32:22/24)</a:t>
            </a:r>
            <a:r>
              <a:rPr lang="zh-TW" altLang="en-US" sz="2400" dirty="0">
                <a:effectLst/>
              </a:rPr>
              <a:t>」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209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Rectangle 136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78" name="Rectangle 138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79" name="Rectangle 140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80" name="Group 142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1" name="Rectangle 147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149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Rectangle 151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153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85" name="Rectangle 155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FB390-3699-4BAF-A10A-EAE04CF00BD7}"/>
              </a:ext>
            </a:extLst>
          </p:cNvPr>
          <p:cNvSpPr txBox="1"/>
          <p:nvPr/>
        </p:nvSpPr>
        <p:spPr>
          <a:xfrm>
            <a:off x="7957225" y="1833246"/>
            <a:ext cx="2978281" cy="361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第二</a:t>
            </a:r>
            <a:r>
              <a:rPr lang="zh-TW" altLang="en-US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的失敗 </a:t>
            </a:r>
            <a:r>
              <a:rPr lang="en-US" altLang="zh-TW" sz="2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</a:t>
            </a:r>
            <a:r>
              <a:rPr lang="en-US" altLang="zh-CN" sz="2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zh-CN" altLang="en-US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民数记</a:t>
            </a:r>
            <a:r>
              <a:rPr lang="en-US" altLang="zh-CN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12 </a:t>
            </a:r>
            <a:r>
              <a:rPr lang="zh-CN" altLang="en-US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章记述</a:t>
            </a:r>
            <a:r>
              <a:rPr lang="en-US" altLang="zh-CN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2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800" i="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当米利暗因嫉妒而发言攻击摩西时，亚伦不但不加提醒，反而和姐姐一起随声附和。后来神向他们发怒，亚伦认罪，才得免神的惩罚。</a:t>
            </a:r>
            <a:endParaRPr lang="en-US" sz="2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074" name="Picture 2" descr="圣经故事-民数记-米利暗和亚伦毁谤摩西">
            <a:extLst>
              <a:ext uri="{FF2B5EF4-FFF2-40B4-BE49-F238E27FC236}">
                <a16:creationId xmlns:a16="http://schemas.microsoft.com/office/drawing/2014/main" id="{71A3DE5D-EF5A-4F61-BC99-5BA97ABB5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r="23637" b="1"/>
          <a:stretch/>
        </p:blipFill>
        <p:spPr bwMode="auto">
          <a:xfrm>
            <a:off x="643192" y="1259528"/>
            <a:ext cx="5451627" cy="43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57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87" name="Straight Connector 159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052" name="Picture 4" descr="摩西在加低斯擊打岩石| 聖經故事">
            <a:extLst>
              <a:ext uri="{FF2B5EF4-FFF2-40B4-BE49-F238E27FC236}">
                <a16:creationId xmlns:a16="http://schemas.microsoft.com/office/drawing/2014/main" id="{88F55377-867C-450A-9E32-B51335898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r="27083" b="1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F6F3D-FF5A-4F2B-85F3-E98D4AF92357}"/>
              </a:ext>
            </a:extLst>
          </p:cNvPr>
          <p:cNvSpPr txBox="1"/>
          <p:nvPr/>
        </p:nvSpPr>
        <p:spPr>
          <a:xfrm>
            <a:off x="6846137" y="419292"/>
            <a:ext cx="4602152" cy="5716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400" b="1" i="0" dirty="0">
                <a:effectLst/>
              </a:rPr>
              <a:t>第三</a:t>
            </a:r>
            <a:r>
              <a:rPr lang="zh-TW" altLang="en-US" sz="2400" b="1" i="0" dirty="0">
                <a:effectLst/>
              </a:rPr>
              <a:t>的失敗</a:t>
            </a:r>
            <a:r>
              <a:rPr lang="en-US" altLang="zh-CN" sz="2400" b="1" dirty="0"/>
              <a:t> - </a:t>
            </a:r>
            <a:r>
              <a:rPr lang="zh-CN" altLang="en-US" sz="2400" b="1" i="0" dirty="0">
                <a:effectLst/>
              </a:rPr>
              <a:t>民数记</a:t>
            </a:r>
            <a:r>
              <a:rPr lang="en-US" altLang="zh-CN" sz="2400" b="1" i="0" dirty="0">
                <a:effectLst/>
              </a:rPr>
              <a:t>20 </a:t>
            </a:r>
            <a:r>
              <a:rPr lang="zh-CN" altLang="en-US" sz="2400" b="1" i="0" dirty="0">
                <a:effectLst/>
              </a:rPr>
              <a:t>：</a:t>
            </a:r>
            <a:r>
              <a:rPr lang="en-US" altLang="zh-CN" sz="2400" b="1" i="0" dirty="0">
                <a:effectLst/>
              </a:rPr>
              <a:t>2 </a:t>
            </a:r>
            <a:r>
              <a:rPr lang="zh-CN" altLang="en-US" sz="2400" b="1" i="0" dirty="0">
                <a:effectLst/>
              </a:rPr>
              <a:t>～</a:t>
            </a:r>
            <a:r>
              <a:rPr lang="en-US" altLang="zh-CN" sz="2400" b="1" i="0" dirty="0">
                <a:effectLst/>
              </a:rPr>
              <a:t>13 </a:t>
            </a:r>
            <a:r>
              <a:rPr lang="zh-CN" altLang="en-US" sz="2400" b="1" i="0" dirty="0">
                <a:effectLst/>
              </a:rPr>
              <a:t>记著</a:t>
            </a:r>
            <a:r>
              <a:rPr lang="en-US" altLang="zh-CN" sz="2400" b="1" dirty="0"/>
              <a:t>:</a:t>
            </a:r>
            <a:endParaRPr lang="en-US" altLang="zh-CN" sz="2400" b="1" i="0" dirty="0">
              <a:effectLst/>
            </a:endParaRP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zh-CN" sz="2400" b="1" dirty="0"/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400" b="0" i="0" dirty="0">
                <a:effectLst/>
              </a:rPr>
              <a:t>当百姓一再抱怨没有水喝时，他同摩西一起在加低斯违背神的命令，用杖击打</a:t>
            </a:r>
            <a:r>
              <a:rPr lang="zh-CN" altLang="en-US" sz="24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磐石</a:t>
            </a:r>
            <a:r>
              <a:rPr lang="zh-CN" altLang="en-US" sz="2400" b="0" i="0" dirty="0">
                <a:effectLst/>
              </a:rPr>
              <a:t>叫水流出。因为不信，在以色列人眼前没有尊主为圣，以至在有生之年无法进人应许之地。</a:t>
            </a:r>
            <a:endParaRPr lang="en-US" altLang="zh-CN" sz="2400" b="0" i="0" dirty="0">
              <a:effectLst/>
            </a:endParaRP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zh-CN" sz="2400" dirty="0"/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400" b="0" i="0" dirty="0">
                <a:effectLst/>
              </a:rPr>
              <a:t>决心是一种伟大的特性，人生在世，须有一定的方向和目的，如果我们不是向着神，很容易会像亚伦一样，软弱跌倒。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6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57F7-F509-4C7C-8F62-54ABB7828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817629"/>
            <a:ext cx="9068586" cy="1637414"/>
          </a:xfrm>
        </p:spPr>
        <p:txBody>
          <a:bodyPr/>
          <a:lstStyle/>
          <a:p>
            <a:r>
              <a:rPr lang="zh-CN" altLang="en-US" sz="4800" b="1" dirty="0">
                <a:solidFill>
                  <a:schemeClr val="tx2"/>
                </a:solidFill>
                <a:effectLst/>
                <a:latin typeface="PT Serif" panose="020A0603040505020204" pitchFamily="18" charset="0"/>
              </a:rPr>
              <a:t>民数记</a:t>
            </a:r>
            <a:r>
              <a:rPr lang="en-US" altLang="zh-CN" sz="4800" b="1" dirty="0">
                <a:solidFill>
                  <a:schemeClr val="tx2"/>
                </a:solidFill>
                <a:effectLst/>
                <a:latin typeface="PT Serif" panose="020A0603040505020204" pitchFamily="18" charset="0"/>
              </a:rPr>
              <a:t>20:24</a:t>
            </a:r>
            <a:br>
              <a:rPr lang="en-US" altLang="zh-CN" sz="4800" b="1" dirty="0">
                <a:solidFill>
                  <a:schemeClr val="tx2"/>
                </a:solidFill>
                <a:effectLst/>
                <a:latin typeface="PT Serif" panose="020A0603040505020204" pitchFamily="18" charset="0"/>
              </a:rPr>
            </a:br>
            <a:br>
              <a:rPr lang="zh-CN" altLang="en-US" sz="4000" b="0" dirty="0">
                <a:solidFill>
                  <a:schemeClr val="tx2"/>
                </a:solidFill>
                <a:effectLst/>
                <a:latin typeface="PT Serif" panose="020A0603040505020204" pitchFamily="18" charset="0"/>
              </a:rPr>
            </a:br>
            <a:r>
              <a:rPr lang="zh-CN" altLang="en-US" sz="4000" b="0" dirty="0">
                <a:solidFill>
                  <a:schemeClr val="tx2"/>
                </a:solidFill>
                <a:effectLst/>
                <a:latin typeface="PT Serif" panose="020A0603040505020204" pitchFamily="18" charset="0"/>
              </a:rPr>
              <a:t>“亚伦要聚集到他的百姓那里，他不会进入我赐给以色列人的地方，因为你们在米利巴水域背叛了我的命令。</a:t>
            </a:r>
            <a:r>
              <a:rPr lang="zh-CN" altLang="en-US" sz="4000" b="0" i="1" dirty="0">
                <a:solidFill>
                  <a:schemeClr val="tx2"/>
                </a:solidFill>
                <a:effectLst/>
                <a:latin typeface="PT Serif" panose="020A0603040505020204" pitchFamily="18" charset="0"/>
              </a:rPr>
              <a:t>”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C3EE4-B362-4638-AC00-A4603251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733106" y="5355620"/>
            <a:ext cx="8899841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0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BC37F-02ED-4A6C-B957-7F2C83EF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亚伦的成就：</a:t>
            </a:r>
            <a:b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9DF63-12B3-4523-AA58-5FFBB24B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首先穿着祭司的服装，并开始祭祀体系。</a:t>
            </a:r>
            <a:endParaRPr lang="en-US" altLang="zh-CN" i="0" dirty="0">
              <a:solidFill>
                <a:schemeClr val="tx2"/>
              </a:solidFill>
              <a:effectLst/>
              <a:latin typeface="Akzidenz-Grotesk Std Bold" panose="02000803050000020004" pitchFamily="50" charset="0"/>
            </a:endParaRPr>
          </a:p>
          <a:p>
            <a:pPr>
              <a:lnSpc>
                <a:spcPct val="90000"/>
              </a:lnSpc>
            </a:pPr>
            <a:r>
              <a:rPr lang="zh-CN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 他帮助摩西击败法老。</a:t>
            </a:r>
            <a:endParaRPr lang="en-US" altLang="zh-CN" i="0" dirty="0">
              <a:solidFill>
                <a:schemeClr val="tx2"/>
              </a:solidFill>
              <a:effectLst/>
              <a:latin typeface="Akzidenz-Grotesk Std Bold" panose="02000803050000020004" pitchFamily="50" charset="0"/>
            </a:endParaRPr>
          </a:p>
          <a:p>
            <a:pPr>
              <a:lnSpc>
                <a:spcPct val="90000"/>
              </a:lnSpc>
            </a:pP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  <a:ea typeface="Microsoft YaHei UI" panose="020B0503020204020204" pitchFamily="34" charset="-122"/>
              </a:rPr>
              <a:t>在利非訂和亞瑪力人作戰時，摩西在山上為以色列人禱告，摩西的手放下來，以色列人就敗退；摩西的手高舉，以色列人就節節勝利。因此亞倫和戶珥各托住摩西一邊的手，直到戰事結束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  <a:ea typeface="Microsoft YaHei UI" panose="020B0503020204020204" pitchFamily="34" charset="-122"/>
              </a:rPr>
              <a:t>(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  <a:ea typeface="Microsoft YaHei UI" panose="020B0503020204020204" pitchFamily="34" charset="-122"/>
              </a:rPr>
              <a:t>出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  <a:ea typeface="Microsoft YaHei UI" panose="020B0503020204020204" pitchFamily="34" charset="-122"/>
              </a:rPr>
              <a:t>17:1-17)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  <a:ea typeface="Microsoft YaHei UI" panose="020B0503020204020204" pitchFamily="34" charset="-122"/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亞倫與以色列的七十個長老，在西乃山得見耶和華的榮光。（出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24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：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9-17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）</a:t>
            </a:r>
            <a:endParaRPr lang="en-US" altLang="zh-TW" i="0" dirty="0">
              <a:solidFill>
                <a:schemeClr val="tx2"/>
              </a:solidFill>
              <a:effectLst/>
              <a:latin typeface="Akzidenz-Grotesk Std Bold" panose="02000803050000020004" pitchFamily="50" charset="0"/>
            </a:endParaRPr>
          </a:p>
          <a:p>
            <a:pPr>
              <a:lnSpc>
                <a:spcPct val="90000"/>
              </a:lnSpc>
            </a:pP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亞倫年一百二十三歲時，死在何珥山，以色列全族人為亞倫舉哀三十天。（民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20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：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23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，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29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，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33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：</a:t>
            </a:r>
            <a:r>
              <a:rPr lang="en-US" altLang="zh-TW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39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</a:rPr>
              <a:t>）</a:t>
            </a:r>
            <a:r>
              <a:rPr lang="zh-TW" altLang="en-US" i="0" dirty="0">
                <a:solidFill>
                  <a:schemeClr val="tx2"/>
                </a:solidFill>
                <a:effectLst/>
                <a:latin typeface="Akzidenz-Grotesk Std Bold" panose="02000803050000020004" pitchFamily="50" charset="0"/>
                <a:ea typeface="Microsoft YaHei UI" panose="020B0503020204020204" pitchFamily="34" charset="-122"/>
              </a:rPr>
              <a:t>這是一個很特別的記載，也表示了全會眾對亞倫的愛戴。</a:t>
            </a:r>
            <a:endParaRPr lang="en-US" dirty="0">
              <a:solidFill>
                <a:schemeClr val="tx2"/>
              </a:solidFill>
              <a:latin typeface="Akzidenz-Grotesk Std Bold" panose="02000803050000020004" pitchFamily="50" charset="0"/>
            </a:endParaRPr>
          </a:p>
          <a:p>
            <a:pPr>
              <a:lnSpc>
                <a:spcPct val="90000"/>
              </a:lnSpc>
            </a:pPr>
            <a:endParaRPr lang="en-US" altLang="zh-TW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9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B5C4D-B941-46AC-948A-06896F03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23" y="1710047"/>
            <a:ext cx="3259764" cy="27194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2400" b="0" i="0" dirty="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當摩西按立亞倫和兒子當祭司時，亞倫的兩個兒子獻了凡火，立即被神燒死，他不可蓬頭散髮，也不可撕裂衣裳，只能哭泣，也不能到營外埋葬兒子。</a:t>
            </a:r>
            <a:r>
              <a:rPr lang="en-US" altLang="zh-TW" sz="2400" b="0" i="0" dirty="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b="0" i="0" dirty="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</a:t>
            </a:r>
            <a:r>
              <a:rPr lang="en-US" altLang="zh-TW" sz="2400" b="0" i="0" dirty="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10:1-7)</a:t>
            </a:r>
            <a:br>
              <a:rPr lang="en-US" altLang="zh-TW" sz="2400" b="0" i="0" dirty="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1" name="Picture Placeholder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06D97D4-A030-4BBE-B861-433BE2F7F6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1912"/>
          <a:stretch/>
        </p:blipFill>
        <p:spPr bwMode="auto">
          <a:xfrm>
            <a:off x="407432" y="419292"/>
            <a:ext cx="5943330" cy="6053328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31006-C97C-4CC9-B6A6-CFCBB52E3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 flipV="1">
            <a:off x="11827151" y="7513336"/>
            <a:ext cx="130153" cy="146248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3" indent="-182880"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5D37-B309-4A3C-9CCB-C6D17B9F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  <a:latin typeface="KaiTi"/>
                <a:ea typeface="KaiTi"/>
              </a:rPr>
              <a:t>思考與應用</a:t>
            </a:r>
            <a:r>
              <a:rPr lang="en-US" altLang="ja-JP" dirty="0">
                <a:solidFill>
                  <a:srgbClr val="FF0000"/>
                </a:solidFill>
                <a:latin typeface="KaiTi"/>
                <a:ea typeface="KaiTi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E41BB-09F4-4EF6-96A0-2A8F8AC61C61}"/>
              </a:ext>
            </a:extLst>
          </p:cNvPr>
          <p:cNvSpPr txBox="1"/>
          <p:nvPr/>
        </p:nvSpPr>
        <p:spPr>
          <a:xfrm>
            <a:off x="1148316" y="1903228"/>
            <a:ext cx="79983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CN" altLang="en-US" sz="2800" b="0" i="0" dirty="0">
                <a:solidFill>
                  <a:srgbClr val="FF0000"/>
                </a:solidFill>
                <a:effectLst/>
                <a:latin typeface="Helvetica Neue"/>
              </a:rPr>
              <a:t>虽然亚伦有他的软弱，神还是使用他。这给我们一个盼望，我们不须要十全十美，才配事奉神。我们虽然软弱，但神也接纳我们，只要我们的心紧紧追随神，不看旁人不看环境，专心依赖神，那么就能胜过试探。</a:t>
            </a:r>
            <a:endParaRPr lang="en-US" altLang="zh-CN" sz="2800" b="0" i="0" dirty="0">
              <a:solidFill>
                <a:srgbClr val="FF0000"/>
              </a:solidFill>
              <a:effectLst/>
              <a:latin typeface="Helvetica Neue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zh-CN" sz="2800" dirty="0">
              <a:solidFill>
                <a:srgbClr val="FF0000"/>
              </a:solidFill>
              <a:latin typeface="Helvetica Neue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從亞倫的身上，我們看見了他的順服，任勞任怨，以及對摩西的忠心，善盡了幫助者的責任。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53CB5-7D8D-4827-B025-D412B872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4800" b="1" i="0" dirty="0">
                <a:solidFill>
                  <a:schemeClr val="accent1"/>
                </a:solidFill>
              </a:rPr>
              <a:t>米利暗</a:t>
            </a:r>
            <a:br>
              <a:rPr lang="en-US" sz="4800" b="0" i="0" dirty="0">
                <a:solidFill>
                  <a:schemeClr val="accent1"/>
                </a:solidFill>
              </a:rPr>
            </a:br>
            <a:r>
              <a:rPr lang="en-US" sz="4800" b="0" i="0" dirty="0">
                <a:solidFill>
                  <a:schemeClr val="accent1"/>
                </a:solidFill>
              </a:rPr>
              <a:t>Miriam</a:t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050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FDB240D-05EF-4E5A-9214-6BBFAB1571D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r="29854" b="1"/>
          <a:stretch/>
        </p:blipFill>
        <p:spPr bwMode="auto">
          <a:xfrm>
            <a:off x="407431" y="419292"/>
            <a:ext cx="5851795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E3C8B-253C-4D9D-B3ED-FD22DB0CD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b="0" i="0" dirty="0">
                <a:solidFill>
                  <a:schemeClr val="accent1"/>
                </a:solidFill>
                <a:effectLst/>
              </a:rPr>
              <a:t>職業：女先知／歌唱家</a:t>
            </a:r>
            <a:br>
              <a:rPr lang="en-US" altLang="zh-TW" sz="3200" dirty="0">
                <a:solidFill>
                  <a:schemeClr val="accent1"/>
                </a:solidFill>
              </a:rPr>
            </a:br>
            <a:r>
              <a:rPr lang="zh-TW" altLang="en-US" sz="3200" b="0" i="0" dirty="0">
                <a:solidFill>
                  <a:schemeClr val="accent1"/>
                </a:solidFill>
                <a:effectLst/>
              </a:rPr>
              <a:t>親屬：</a:t>
            </a:r>
            <a:endParaRPr lang="en-US" altLang="zh-TW" sz="3200" b="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zh-TW" altLang="en-US" sz="3200" b="0" i="0" dirty="0">
                <a:solidFill>
                  <a:schemeClr val="accent1"/>
                </a:solidFill>
                <a:effectLst/>
              </a:rPr>
              <a:t>父母──暗蘭和約基別。兄弟──亞倫和摩西。</a:t>
            </a:r>
            <a:endParaRPr lang="en-US" sz="3200" dirty="0">
              <a:solidFill>
                <a:schemeClr val="accent1"/>
              </a:solidFill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6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EFC-DDBA-41FD-B323-27129432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72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亞倫</a:t>
            </a:r>
            <a:endParaRPr lang="en-US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7927B-B284-4064-8B70-1E5BDE811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Aaron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3B63F2-A791-4A2B-B9ED-79F48931833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 b="3805"/>
          <a:stretch>
            <a:fillRect/>
          </a:stretch>
        </p:blipFill>
        <p:spPr bwMode="auto">
          <a:xfrm>
            <a:off x="228599" y="237744"/>
            <a:ext cx="8096694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6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074" name="Picture 2" descr="圣经中的女人：米利暗Miriam – 基督六家全方位读经灵修网">
            <a:extLst>
              <a:ext uri="{FF2B5EF4-FFF2-40B4-BE49-F238E27FC236}">
                <a16:creationId xmlns:a16="http://schemas.microsoft.com/office/drawing/2014/main" id="{54D1D88A-27FB-4A23-9512-1D4466CB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" b="-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D49A9-932F-46D8-893E-FCE0A142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000" b="1" i="0" dirty="0">
                <a:solidFill>
                  <a:schemeClr val="tx2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米利暗與摩西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C78B2-CCFA-4460-AC46-0B46809A2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摩西出生前，埃及王曾下令殺死一切以色列人的男嬰。摩西出生後，因摩西長得俊美，他的父母把他收藏了三個月，後來不能再藏了，就把摩西放在塗有石漆石油的蒲草箱中，並將此箱擱在河邊蘆荻中，摩西的姐姐米利暗遠遠站著守護此箱。法老的女兒看見嬰兒摩西，想收養他。米利暗機敏地使自己的母親當了孩子的奶媽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出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2∶4—8)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C658-75D5-4D5D-9755-DF9A2952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278459"/>
          </a:xfrm>
        </p:spPr>
        <p:txBody>
          <a:bodyPr/>
          <a:lstStyle/>
          <a:p>
            <a:r>
              <a:rPr lang="zh-TW" altLang="en-US" sz="28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歌頌上帝的人</a:t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727CE-38B9-4B40-8813-4369925CA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881963"/>
            <a:ext cx="2432304" cy="373606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zh-TW" altLang="en-US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zh-TW" altLang="en-US" sz="9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以色列民出埃及經過紅海後，米利暗和民中許多女子唱凱歌歌頌神</a:t>
            </a:r>
            <a:endParaRPr lang="en-US" altLang="zh-TW" sz="9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7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7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出</a:t>
            </a:r>
            <a:r>
              <a:rPr lang="en-US" altLang="zh-TW" sz="7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15∶20—21)</a:t>
            </a:r>
            <a:r>
              <a:rPr lang="zh-TW" altLang="en-US" sz="7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sz="74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09FC60-607E-49C0-A724-80A4C7E66D3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b="6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7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84871-51E1-4180-9DF4-99064010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54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米利暗和亚伦毁谤摩西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6" name="Picture 2" descr="免费圣经图片:: 米利暗和亚伦反对摩西">
            <a:extLst>
              <a:ext uri="{FF2B5EF4-FFF2-40B4-BE49-F238E27FC236}">
                <a16:creationId xmlns:a16="http://schemas.microsoft.com/office/drawing/2014/main" id="{A5B8D154-C1A0-4C22-9DAD-A38FF3DDC17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28849" b="1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B0843-EF50-4BB0-8396-E601C8B30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0" i="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米利暗和亚伦，虽然他们是摩西的兄姊，但却批评摩西娶古实女子为妻。最少那是他们的托词，而真正的原因因摩西的领导而产生怨恨，希望分享他的权力</a:t>
            </a:r>
            <a:r>
              <a:rPr lang="en-US" altLang="zh-CN" sz="2800" b="0" i="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0" i="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他们心生嫉妒。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C193-783B-4C07-8111-0E9D088E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8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耶和华忽然对摩西、亚伦、米利暗说：“你们三个人都出来到会幕这里。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631D07-FD1A-482F-8EA1-AE65463D68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56" y="2014194"/>
            <a:ext cx="4267200" cy="39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F18736-56DD-4D53-99DE-4E39CB343C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4" y="2014194"/>
            <a:ext cx="4267200" cy="39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1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938FE1-5A4C-4AD4-AFEE-6D77240600BC}"/>
              </a:ext>
            </a:extLst>
          </p:cNvPr>
          <p:cNvSpPr txBox="1"/>
          <p:nvPr/>
        </p:nvSpPr>
        <p:spPr>
          <a:xfrm>
            <a:off x="627321" y="489098"/>
            <a:ext cx="915463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en-US" altLang="zh-CN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12:1-12</a:t>
            </a:r>
          </a:p>
          <a:p>
            <a:pPr algn="l"/>
            <a:r>
              <a:rPr lang="zh-CN" altLang="en-US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摩西娶了古实女子为妻。米利暗和亚伦因他所娶的古实女子，就毁谤他，说：“难道耶和华单与摩西说话，不也与我们说话吗？”</a:t>
            </a:r>
            <a:endParaRPr lang="en-US" altLang="zh-CN" sz="2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这话耶和华听见了。耶和华忽然对摩西、亚伦、米利暗说：“你们三个人都出来到会幕这里。</a:t>
            </a:r>
            <a:endParaRPr lang="en-US" altLang="zh-CN" sz="2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2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他们三个人就出来了。耶和华在云柱中降临，站在会幕门口，召亚伦和米利暗，二人就出来了。耶和华说：“你们且听我的话：你们中间若有先知，我耶和华必在异象中向他显现，在梦中与他说话。我的仆人摩西不是这样，他是在我全家尽忠的。我要与他面对面说话，乃是明说，不用谜语，并且他必见我的形像。你们毁谤我的仆人摩西，为何不惧怕呢？”</a:t>
            </a:r>
            <a:endParaRPr lang="en-US" altLang="zh-CN" sz="2400" b="1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耶和华就向他们二人发怒而去。云彩从会幕上挪开了。不料，米利暗长了大麻风，有雪那样白。</a:t>
            </a:r>
            <a:endParaRPr lang="en-US" altLang="zh-CN" sz="2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2400" b="0" i="0" dirty="0"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 b="0" i="0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0217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365C-3B1F-4B4F-891D-25EA5FE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2726" y="592871"/>
            <a:ext cx="2432304" cy="1140236"/>
          </a:xfrm>
        </p:spPr>
        <p:txBody>
          <a:bodyPr/>
          <a:lstStyle/>
          <a:p>
            <a:r>
              <a:rPr lang="zh-TW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民</a:t>
            </a:r>
            <a:r>
              <a:rPr lang="en-US" altLang="zh-TW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12∶1—15</a:t>
            </a:r>
            <a:br>
              <a:rPr lang="en-US" sz="20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B5E9E-CAC6-4854-8CC6-0D504D93A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892595"/>
            <a:ext cx="2432304" cy="3895556"/>
          </a:xfrm>
        </p:spPr>
        <p:txBody>
          <a:bodyPr>
            <a:noAutofit/>
          </a:bodyPr>
          <a:lstStyle/>
          <a:p>
            <a:r>
              <a:rPr lang="zh-TW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米利暗因不服摩西爲民眾領袖，她和亞倫一起毀謗摩西，口出怨言。耶和華神懲罰米利暗，使她得大痲瘋病。</a:t>
            </a:r>
            <a:r>
              <a:rPr lang="zh-TW" alt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US" altLang="zh-TW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649012-2FD1-4FDF-8174-16B654A71DE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2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D963D1E-9CEE-4CE6-A0FF-CEFE96CC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D72-2B14-48BF-95DA-954D7C89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800" b="1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神执意要处罚米利暗</a:t>
            </a:r>
            <a:r>
              <a:rPr lang="en-US" altLang="zh-CN" sz="4800" b="1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CN" altLang="en-US" sz="4800" b="1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天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F45042-AEC9-4B91-860A-99415788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B7BCF8-0384-41F0-BF6F-C8642DBCD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62A886-2ED0-4B42-899F-D807C822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73" y="809244"/>
            <a:ext cx="3385762" cy="25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FBCD389-DFFF-48E6-9032-9749B69BDB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72" y="3509431"/>
            <a:ext cx="3385764" cy="2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ED3B1C74-BD1A-4351-B6D7-B39207CEB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7873" y="2679192"/>
            <a:ext cx="5447251" cy="32918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CN" altLang="en-US" sz="2800" b="0" i="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耶和华对摩西说：“她父亲若吐唾沫在她脸上，她岂不蒙羞七天吗？现在要把她在营外关锁七天，然后才可以领她进来。”</a:t>
            </a:r>
            <a:br>
              <a:rPr lang="zh-CN" alt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sz="2800" b="0" i="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于是米利暗关锁在营外七天。百姓没有行路，直等到把米利暗领进来。</a:t>
            </a:r>
            <a:br>
              <a:rPr lang="zh-CN" altLang="en-US" sz="2800" dirty="0">
                <a:solidFill>
                  <a:schemeClr val="tx2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0138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5E4FF-12FF-4A02-A1A2-9614AC4A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CN" altLang="en-US" sz="4800" b="1" i="0" u="sng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亚伦向摩西认错并为</a:t>
            </a:r>
            <a:r>
              <a:rPr lang="zh-CN" altLang="en-US" sz="4800" b="1" i="0" u="sng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米利暗求情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B02AD2E-610D-44E8-A5D8-FDDF13215BA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20360" b="1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72B32-65D5-4BAC-A0BC-8EFFF3133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0" i="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亚伦一看米利暗长了大麻疯，就对摩西说：“我主啊，求你不要因我们愚昧犯罪，便将这罪加在我们身上。求你不要使她像那出母腹、肉已半烂的死胎。”</a:t>
            </a:r>
            <a:br>
              <a:rPr lang="zh-CN" altLang="en-US" sz="3200" dirty="0">
                <a:solidFill>
                  <a:schemeClr val="tx2"/>
                </a:solidFill>
              </a:rPr>
            </a:br>
            <a:br>
              <a:rPr lang="zh-CN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2733-7E88-4554-8D83-3D417A95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摩西为</a:t>
            </a:r>
            <a:r>
              <a:rPr lang="zh-CN" altLang="en-US" sz="2800" b="1" i="0" u="sng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米利暗代祷，求医治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5F62B-23C1-4A93-A808-791826BB1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br>
              <a:rPr lang="zh-CN" altLang="en-US" sz="1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sz="2800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于是摩西哀求耶和华说：“神啊，求你医治她！”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0D736C-4A16-4AA4-9A36-1262F94BB55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 bwMode="auto">
          <a:xfrm>
            <a:off x="228599" y="237744"/>
            <a:ext cx="829871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68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要歌頌耶和華！」 — 守望台線上書庫">
            <a:extLst>
              <a:ext uri="{FF2B5EF4-FFF2-40B4-BE49-F238E27FC236}">
                <a16:creationId xmlns:a16="http://schemas.microsoft.com/office/drawing/2014/main" id="{FFD18457-A581-4FDE-ACED-3BE05D3FE6A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r="16580"/>
          <a:stretch>
            <a:fillRect/>
          </a:stretch>
        </p:blipFill>
        <p:spPr bwMode="auto">
          <a:xfrm>
            <a:off x="4667497" y="775232"/>
            <a:ext cx="6880072" cy="51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0FB3C-7F46-49D0-B1FF-A9D2ABAE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200" b="1" i="0" dirty="0">
                <a:solidFill>
                  <a:schemeClr val="tx1"/>
                </a:solidFill>
                <a:effectLst/>
                <a:latin typeface="MHei"/>
              </a:rPr>
              <a:t>米利暗經過管教之後</a:t>
            </a:r>
            <a:r>
              <a:rPr lang="en-US" altLang="zh-TW" sz="3200" b="1" i="0" dirty="0">
                <a:solidFill>
                  <a:schemeClr val="tx1"/>
                </a:solidFill>
                <a:effectLst/>
                <a:latin typeface="MHei"/>
              </a:rPr>
              <a:t>:</a:t>
            </a:r>
            <a:endParaRPr lang="en-US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8C08-5650-440A-9487-4FD76476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b="1" i="0" dirty="0">
                <a:solidFill>
                  <a:schemeClr val="tx1"/>
                </a:solidFill>
                <a:effectLst/>
                <a:latin typeface="MHei"/>
              </a:rPr>
              <a:t>聖經中再沒有他的聲音，他開始學習安靜的服事主。</a:t>
            </a:r>
            <a:endParaRPr lang="en-US" sz="3200" b="1" dirty="0">
              <a:solidFill>
                <a:schemeClr val="tx1"/>
              </a:solidFill>
              <a:effectLst/>
              <a:latin typeface="Microsoft JhengHei" panose="020B0604030504040204" pitchFamily="34" charset="-120"/>
              <a:ea typeface="Calibri" panose="020F0502020204030204" pitchFamily="34" charset="0"/>
              <a:cs typeface="Microsoft JhengHei" panose="020B0604030504040204" pitchFamily="34" charset="-120"/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055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B3FD64-A557-4989-AE54-49A2FA3FF7C2}"/>
              </a:ext>
            </a:extLst>
          </p:cNvPr>
          <p:cNvSpPr txBox="1"/>
          <p:nvPr/>
        </p:nvSpPr>
        <p:spPr>
          <a:xfrm>
            <a:off x="691115" y="691116"/>
            <a:ext cx="106431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職業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：祭司　</a:t>
            </a:r>
            <a:br>
              <a:rPr lang="zh-TW" altLang="en-US" sz="4000" dirty="0">
                <a:solidFill>
                  <a:schemeClr val="tx2"/>
                </a:solidFill>
              </a:rPr>
            </a:br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享年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：</a:t>
            </a:r>
            <a:r>
              <a:rPr lang="en-US" altLang="zh-TW" sz="400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123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歲</a:t>
            </a:r>
            <a:br>
              <a:rPr lang="zh-TW" altLang="en-US" sz="4000" dirty="0">
                <a:solidFill>
                  <a:schemeClr val="tx2"/>
                </a:solidFill>
              </a:rPr>
            </a:br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親屬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：</a:t>
            </a:r>
            <a:b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父母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──暗蘭和約基別。</a:t>
            </a:r>
            <a:b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妻子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──以利沙巴。</a:t>
            </a:r>
            <a:b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弟弟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──摩西。</a:t>
            </a:r>
            <a:b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ja-JP" altLang="en-US" sz="4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姊姊 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──米利暗。</a:t>
            </a:r>
            <a:br>
              <a:rPr lang="zh-TW" altLang="en-US" sz="4000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	</a:t>
            </a:r>
            <a:r>
              <a:rPr lang="zh-TW" altLang="en-US" sz="4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兒子</a:t>
            </a:r>
            <a:r>
              <a:rPr lang="zh-TW" altLang="en-US" sz="40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──拿答、亞比戶、以利亞撒、以他瑪。</a:t>
            </a:r>
            <a:br>
              <a:rPr lang="zh-TW" alt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3701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075-4655-4C6C-8933-76F5D0A5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7983"/>
          </a:xfrm>
        </p:spPr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  <a:latin typeface="KaiTi"/>
                <a:ea typeface="KaiTi"/>
              </a:rPr>
              <a:t>思考與應用</a:t>
            </a:r>
            <a:r>
              <a:rPr lang="en-US" altLang="ja-JP" dirty="0">
                <a:solidFill>
                  <a:srgbClr val="FF0000"/>
                </a:solidFill>
                <a:latin typeface="KaiTi"/>
                <a:ea typeface="KaiTi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C0DBA-9BFE-493C-A3FE-BF5A55CC0A13}"/>
              </a:ext>
            </a:extLst>
          </p:cNvPr>
          <p:cNvSpPr txBox="1"/>
          <p:nvPr/>
        </p:nvSpPr>
        <p:spPr>
          <a:xfrm>
            <a:off x="1169580" y="1796902"/>
            <a:ext cx="9537405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米利暗的一生，我们能学到很多</a:t>
            </a:r>
            <a:r>
              <a:rPr lang="en-US" sz="2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。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米利暗在年幼的时候，就勇敢地保护那些无法保护自己的人，也在需要的时候挺身而出、勇敢发言，我们要向她学习</a:t>
            </a:r>
            <a:r>
              <a:rPr lang="en-US" sz="2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我</a:t>
            </a: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们要像她一样，喜乐地宣扬上帝的好消息</a:t>
            </a:r>
            <a:r>
              <a:rPr lang="en-US" sz="2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像她一</a:t>
            </a: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样，避免让嫉妒的种子在心里扎根</a:t>
            </a:r>
            <a:r>
              <a:rPr lang="en-US" sz="2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像她一</a:t>
            </a: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样，谦卑地接受耶和华的管教</a:t>
            </a:r>
            <a:r>
              <a:rPr lang="en-US" sz="2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icrosoft JhengHei" panose="020B0604030504040204" pitchFamily="34" charset="-120"/>
              </a:rPr>
              <a:t>。</a:t>
            </a: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亞倫和米利暗有共同的地方是要輔助摩西，希望作為同工的我們從中學習到在神的事工上如何輔助其他人</a:t>
            </a:r>
            <a:r>
              <a:rPr lang="en-US" sz="2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。</a:t>
            </a:r>
            <a:endParaRPr lang="en-US" sz="2800" dirty="0">
              <a:solidFill>
                <a:srgbClr val="FF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Microsoft JhengHei" panose="020B0604030504040204" pitchFamily="34" charset="-120"/>
            </a:endParaRP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FF0000"/>
              </a:solidFill>
              <a:effectLst/>
              <a:latin typeface="Microsoft JhengHei" panose="020B0604030504040204" pitchFamily="34" charset="-120"/>
              <a:ea typeface="Calibri" panose="020F0502020204030204" pitchFamily="34" charset="0"/>
              <a:cs typeface="Microsoft JhengHei" panose="020B0604030504040204" pitchFamily="34" charset="-120"/>
            </a:endParaRPr>
          </a:p>
          <a:p>
            <a:pPr marL="457200" marR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FF0000"/>
              </a:solidFill>
              <a:effectLst/>
              <a:latin typeface="Microsoft JhengHei" panose="020B0604030504040204" pitchFamily="34" charset="-120"/>
              <a:ea typeface="Calibri" panose="020F0502020204030204" pitchFamily="34" charset="0"/>
              <a:cs typeface="Microsoft JhengHei" panose="020B0604030504040204" pitchFamily="34" charset="-120"/>
            </a:endParaRPr>
          </a:p>
          <a:p>
            <a:pPr marR="0">
              <a:spcBef>
                <a:spcPts val="0"/>
              </a:spcBef>
              <a:spcAft>
                <a:spcPts val="1200"/>
              </a:spcAft>
            </a:pPr>
            <a:b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67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1B07-9231-4B00-9A79-9083F0CB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latin typeface="KaiTi"/>
                <a:ea typeface="+mj-lt"/>
                <a:cs typeface="+mj-lt"/>
              </a:rPr>
              <a:t>討論</a:t>
            </a:r>
            <a:r>
              <a:rPr lang="en-US" dirty="0">
                <a:latin typeface="KaiTi"/>
                <a:ea typeface="+mj-lt"/>
                <a:cs typeface="+mj-lt"/>
              </a:rPr>
              <a:t>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4D4CC-79EB-4A26-813E-3BC52A1B5DBA}"/>
              </a:ext>
            </a:extLst>
          </p:cNvPr>
          <p:cNvSpPr txBox="1"/>
          <p:nvPr/>
        </p:nvSpPr>
        <p:spPr>
          <a:xfrm>
            <a:off x="1066799" y="1890117"/>
            <a:ext cx="893843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b="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亞倫一生三次的跌倒，都是共通的一個原因，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從</a:t>
            </a:r>
            <a:r>
              <a:rPr lang="zh-TW" altLang="en-US" sz="3200" b="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亞倫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身上，你學習到什麼功課？</a:t>
            </a:r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米利暗的遭遇給我們一些屬靈教訓</a:t>
            </a:r>
            <a:r>
              <a:rPr lang="en-US" sz="32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:</a:t>
            </a:r>
          </a:p>
          <a:p>
            <a:r>
              <a:rPr lang="en-US" sz="3200" dirty="0"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	a)</a:t>
            </a:r>
            <a:r>
              <a:rPr lang="en-US" sz="3200" dirty="0" err="1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人發怨言時表面上的理由可能冠冕堂皇，但</a:t>
            </a:r>
            <a:r>
              <a:rPr lang="en-US" sz="32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			</a:t>
            </a:r>
            <a:r>
              <a:rPr lang="en-US" sz="3200" dirty="0" err="1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隱藏的動機卻自私敗壞</a:t>
            </a:r>
            <a:r>
              <a:rPr lang="en-US" sz="32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,</a:t>
            </a:r>
          </a:p>
          <a:p>
            <a:r>
              <a:rPr lang="en-US" sz="3200" dirty="0"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	b) </a:t>
            </a:r>
            <a:r>
              <a:rPr lang="en-US" sz="3200" dirty="0" err="1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攻擊神僕人者有被神擊打之虞</a:t>
            </a:r>
            <a:r>
              <a:rPr lang="en-US" sz="32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.</a:t>
            </a:r>
          </a:p>
          <a:p>
            <a:r>
              <a:rPr lang="en-US" sz="320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你有否反省自己對別人的怨言和批評呢</a:t>
            </a:r>
            <a:r>
              <a:rPr lang="en-US" sz="32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MS Gothic" panose="020B0609070205080204" pitchFamily="49" charset="-128"/>
              </a:rPr>
              <a:t>？</a:t>
            </a:r>
            <a:endParaRPr lang="en-US" sz="320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28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2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2AC2-A101-4D9C-A0DA-F4B670E2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33313"/>
          </a:xfrm>
        </p:spPr>
        <p:txBody>
          <a:bodyPr>
            <a:normAutofit fontScale="90000"/>
          </a:bodyPr>
          <a:lstStyle/>
          <a:p>
            <a:r>
              <a:rPr lang="zh-TW" altLang="en-US" sz="60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亞倫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5D999-11BD-4390-A9DE-44AAD2CB79E0}"/>
              </a:ext>
            </a:extLst>
          </p:cNvPr>
          <p:cNvSpPr txBox="1"/>
          <p:nvPr/>
        </p:nvSpPr>
        <p:spPr>
          <a:xfrm>
            <a:off x="978195" y="1765005"/>
            <a:ext cx="103242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摩西的哥哥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比摩西年長三歲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ja-JP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協助摩西率領以色列人出埃及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一生的事蹟都與摩西有關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上帝親自選擇亞倫和摩西一起配搭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口才也是摩西所欠缺的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不過他也有需要摩西的地方，因為若沒有摩西的領導，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亞倫便會亂了方寸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一位最佳的跟隨者，卻不是一個好領袖。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3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7333-E01D-4441-9592-6833FD15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上帝給每個人都有不同的恩賜，好結合力量一同服事祂。</a:t>
            </a:r>
            <a:endParaRPr lang="en-US" sz="2000" dirty="0"/>
          </a:p>
        </p:txBody>
      </p:sp>
      <p:pic>
        <p:nvPicPr>
          <p:cNvPr id="6" name="Content Placeholder 5" descr="Puzzle pieces with solid fill">
            <a:extLst>
              <a:ext uri="{FF2B5EF4-FFF2-40B4-BE49-F238E27FC236}">
                <a16:creationId xmlns:a16="http://schemas.microsoft.com/office/drawing/2014/main" id="{4EA52A55-46AD-48DC-BF80-D9C9888F0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052" y="691737"/>
            <a:ext cx="4868883" cy="54745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CED0-F72B-4F45-AEF3-5E10F1604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398816"/>
            <a:ext cx="2430780" cy="3392384"/>
          </a:xfrm>
        </p:spPr>
        <p:txBody>
          <a:bodyPr>
            <a:noAutofit/>
          </a:bodyPr>
          <a:lstStyle/>
          <a:p>
            <a:r>
              <a:rPr lang="zh-TW" altLang="en-US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當一個事奉團隊裡的每一位成員都發揮他們的才幹，就會產生工作的果效。</a:t>
            </a:r>
            <a:br>
              <a:rPr lang="en-US" altLang="zh-TW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br>
              <a:rPr lang="en-US" altLang="zh-TW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最理想的，便是每位成員貢獻力量，彼此截長補短，共同為上帝所訂的目標齊心努力。</a:t>
            </a:r>
            <a:br>
              <a:rPr lang="en-US" altLang="zh-TW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7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C27B-CA58-47EC-BB76-EF846B8E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806" y="1842052"/>
            <a:ext cx="8207256" cy="1198859"/>
          </a:xfrm>
        </p:spPr>
        <p:txBody>
          <a:bodyPr/>
          <a:lstStyle/>
          <a:p>
            <a:r>
              <a:rPr lang="zh-TW" altLang="en-US" sz="44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亞倫</a:t>
            </a:r>
            <a:r>
              <a:rPr lang="en-US" altLang="zh-TW" sz="44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──</a:t>
            </a:r>
            <a:r>
              <a:rPr lang="zh-TW" altLang="en-US" sz="4400" b="1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摩西的代言人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B5110-03E0-4019-9119-9D1E639AE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264196"/>
            <a:ext cx="9070848" cy="1875068"/>
          </a:xfrm>
        </p:spPr>
        <p:txBody>
          <a:bodyPr>
            <a:noAutofit/>
          </a:bodyPr>
          <a:lstStyle/>
          <a:p>
            <a:r>
              <a:rPr lang="zh-TW" altLang="en-US" sz="3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耶和華向摩西發怒說，不是有你的哥哥利未人亞倫麼？我知道他是能言的，現在他出來迎接你，他一見你心裡就歡喜。（出四</a:t>
            </a:r>
            <a:r>
              <a:rPr lang="en-US" altLang="zh-TW" sz="3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zh-TW" altLang="en-US" sz="3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27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6F59A-FC53-405A-AD23-D35FBFC36C2B}"/>
              </a:ext>
            </a:extLst>
          </p:cNvPr>
          <p:cNvSpPr txBox="1"/>
          <p:nvPr/>
        </p:nvSpPr>
        <p:spPr>
          <a:xfrm>
            <a:off x="329609" y="457200"/>
            <a:ext cx="1087710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耶和華最初呼召摩西，叫他去領導以色列人出埃及時，摩西說他不善於講話，恐怕不能勝任，耶和華說亞倫是個善於講話的人，叫亞倫來幫助摩西。（出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：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10-16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）摩西亞倫去見法老的時候，亞倫已經八十三歲（出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：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）。他們要求法老同意這些以色列奴隸離開埃及，法老不准，摩西亞倫就用神的杖行了許多神蹟。起初這些神蹟是亞倫用杖施行的（出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：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10-12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19-20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，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8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：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16-17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）</a:t>
            </a:r>
            <a:r>
              <a:rPr lang="zh-TW" altLang="en-US" sz="3200" b="0" i="0" dirty="0">
                <a:solidFill>
                  <a:srgbClr val="434343"/>
                </a:solidFill>
                <a:effectLst/>
                <a:latin typeface="Times New Roman" panose="02020603050405020304" pitchFamily="18" charset="0"/>
              </a:rPr>
              <a:t>。</a:t>
            </a:r>
            <a:br>
              <a:rPr lang="zh-TW" altLang="en-US" sz="3200" dirty="0"/>
            </a:br>
            <a:br>
              <a:rPr lang="zh-TW" altLang="en-US" sz="3200" dirty="0">
                <a:solidFill>
                  <a:schemeClr val="tx2"/>
                </a:solidFill>
              </a:rPr>
            </a:br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以色列人民出走時，他與摩西為伴。</a:t>
            </a:r>
            <a:endParaRPr lang="en-US" altLang="zh-TW" sz="3200" b="0" i="0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TW" altLang="en-US" sz="3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在曠野立起會幕的時候，神曉諭摩西，使亞倫和他的兒子們為祭司，並使「他們世世代代，凡受膏的，就永遠當祭司的職任。」</a:t>
            </a:r>
            <a:br>
              <a:rPr lang="zh-TW" altLang="en-US" sz="3200" dirty="0">
                <a:solidFill>
                  <a:schemeClr val="tx2"/>
                </a:solidFill>
              </a:rPr>
            </a:br>
            <a:br>
              <a:rPr lang="zh-TW" altLang="en-US" sz="3200" dirty="0">
                <a:solidFill>
                  <a:schemeClr val="tx2"/>
                </a:solidFill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702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B957-A74B-4356-ADB6-7BC26C11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5332"/>
          </a:xfrm>
        </p:spPr>
        <p:txBody>
          <a:bodyPr/>
          <a:lstStyle/>
          <a:p>
            <a:r>
              <a:rPr lang="zh-TW" altLang="en-US" sz="4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亞倫</a:t>
            </a:r>
            <a:r>
              <a:rPr lang="en-US" altLang="zh-TW" sz="4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──</a:t>
            </a:r>
            <a:r>
              <a:rPr lang="zh-TW" altLang="en-US" sz="4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以色列第一位祭司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2801-925F-49B2-96E3-C9BD5A05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62986"/>
            <a:ext cx="10058400" cy="48697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TW" altLang="en-US" sz="3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當以色列人立起會幕的時候，亞倫和他的兒子們用水洗身，穿上聖衣，受膏成為祭司，而且世世代代承受祭司的職份。</a:t>
            </a:r>
            <a:endParaRPr lang="en-US" altLang="zh-TW" sz="38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zh-TW" altLang="en-US" sz="3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在出埃及記廿八章二節提到：「你要給你哥哥亞倫作聖衣，為榮耀，為華美。」「聖衣」的「聖」字希伯來文的意思是「分別出來」歸與上帝，「分別為聖」。這就說明了祭司的職份是聖潔、完全奉獻、分別出來歸與上帝的。</a:t>
            </a:r>
            <a:b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zh-TW" altLang="en-US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TW" altLang="en-US" sz="5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大祭司的工作有：</a:t>
            </a:r>
            <a:endParaRPr lang="en-US" altLang="zh-TW" sz="5800" b="1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一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定每年一次的贖罪日，進入至聖所為全民贖罪。（利十六）</a:t>
            </a:r>
            <a:endParaRPr lang="en-US" altLang="zh-TW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（二）主理日常獻祭及會幕中事務。（出廿七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，利六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～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TW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三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教導百姓律法。（申十七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TW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四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在百姓中施行審判。（申十七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；廿一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TW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五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在醫療衛生上指導百姓。（利十三）</a:t>
            </a:r>
            <a:endParaRPr lang="en-US" altLang="zh-TW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六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為百姓祝福。（民六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～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TW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七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吹號召眾百姓集會或爭戰。（民十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～</a:t>
            </a:r>
            <a:r>
              <a:rPr lang="en-US" altLang="zh-TW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）</a:t>
            </a:r>
            <a:br>
              <a:rPr lang="zh-TW" alt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zh-TW" altLang="en-US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C9D979-596E-41D7-B6B0-E46E1D8B174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4" r="-3" b="14301"/>
          <a:stretch/>
        </p:blipFill>
        <p:spPr bwMode="auto">
          <a:xfrm>
            <a:off x="5426612" y="451412"/>
            <a:ext cx="5175798" cy="56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6FF49-66C8-42E1-879C-CB158BE6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898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祭司的聖衣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3A3B0-4068-4E78-8FA7-86A995D12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337" y="1541720"/>
            <a:ext cx="2888439" cy="451194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聖經中對於祭司的聖衣、受膏、和事奉的細節都有詳細的規定和記載，若仔細查考，你會發現每一樣物品、每一個步驟、每一個儀式都有屬靈的意義和預表</a:t>
            </a:r>
            <a:r>
              <a:rPr lang="en-US" altLang="zh-TW" sz="24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4638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625</TotalTime>
  <Words>3180</Words>
  <Application>Microsoft Office PowerPoint</Application>
  <PresentationFormat>Widescreen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KaiTi</vt:lpstr>
      <vt:lpstr>Microsoft JhengHei</vt:lpstr>
      <vt:lpstr>微软雅黑</vt:lpstr>
      <vt:lpstr>Microsoft YaHei UI</vt:lpstr>
      <vt:lpstr>新細明體</vt:lpstr>
      <vt:lpstr>新細明體</vt:lpstr>
      <vt:lpstr>宋体</vt:lpstr>
      <vt:lpstr>Akzidenz-Grotesk Std Bold</vt:lpstr>
      <vt:lpstr>Arial</vt:lpstr>
      <vt:lpstr>Calibri</vt:lpstr>
      <vt:lpstr>Candara</vt:lpstr>
      <vt:lpstr>Century Gothic</vt:lpstr>
      <vt:lpstr>Garamond</vt:lpstr>
      <vt:lpstr>Helvetica Neue</vt:lpstr>
      <vt:lpstr>Lato</vt:lpstr>
      <vt:lpstr>lucida grande</vt:lpstr>
      <vt:lpstr>MHei</vt:lpstr>
      <vt:lpstr>PT Serif</vt:lpstr>
      <vt:lpstr>Times New Roman</vt:lpstr>
      <vt:lpstr>Wingdings</vt:lpstr>
      <vt:lpstr>Savon</vt:lpstr>
      <vt:lpstr>亞倫/米利暗</vt:lpstr>
      <vt:lpstr>亞倫</vt:lpstr>
      <vt:lpstr>PowerPoint Presentation</vt:lpstr>
      <vt:lpstr>亞倫</vt:lpstr>
      <vt:lpstr>上帝給每個人都有不同的恩賜，好結合力量一同服事祂。</vt:lpstr>
      <vt:lpstr>亞倫──摩西的代言人</vt:lpstr>
      <vt:lpstr>PowerPoint Presentation</vt:lpstr>
      <vt:lpstr>亞倫──以色列第一位祭司</vt:lpstr>
      <vt:lpstr>祭司的聖衣</vt:lpstr>
      <vt:lpstr>亞倫大祭司 </vt:lpstr>
      <vt:lpstr>亞倫──沒有主見的人</vt:lpstr>
      <vt:lpstr>PowerPoint Presentation</vt:lpstr>
      <vt:lpstr>PowerPoint Presentation</vt:lpstr>
      <vt:lpstr>PowerPoint Presentation</vt:lpstr>
      <vt:lpstr>民数记20:24  “亚伦要聚集到他的百姓那里，他不会进入我赐给以色列人的地方，因为你们在米利巴水域背叛了我的命令。”</vt:lpstr>
      <vt:lpstr>亚伦的成就： </vt:lpstr>
      <vt:lpstr>當摩西按立亞倫和兒子當祭司時，亞倫的兩個兒子獻了凡火，立即被神燒死，他不可蓬頭散髮，也不可撕裂衣裳，只能哭泣，也不能到營外埋葬兒子。(利10:1-7) </vt:lpstr>
      <vt:lpstr>思考與應用:</vt:lpstr>
      <vt:lpstr>米利暗 Miriam </vt:lpstr>
      <vt:lpstr>米利暗與摩西</vt:lpstr>
      <vt:lpstr>歌頌上帝的人 </vt:lpstr>
      <vt:lpstr>米利暗和亚伦毁谤摩西</vt:lpstr>
      <vt:lpstr>耶和华忽然对摩西、亚伦、米利暗说：“你们三个人都出来到会幕这里。</vt:lpstr>
      <vt:lpstr>PowerPoint Presentation</vt:lpstr>
      <vt:lpstr>民12∶1—15 </vt:lpstr>
      <vt:lpstr>神执意要处罚米利暗7天</vt:lpstr>
      <vt:lpstr>亚伦向摩西认错并为米利暗求情</vt:lpstr>
      <vt:lpstr>摩西为米利暗代祷，求医治</vt:lpstr>
      <vt:lpstr>米利暗經過管教之後:</vt:lpstr>
      <vt:lpstr>思考與應用:</vt:lpstr>
      <vt:lpstr> 討論: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亞倫/米利暗</dc:title>
  <dc:creator>Naomi Chang</dc:creator>
  <cp:lastModifiedBy>Naomi Chang</cp:lastModifiedBy>
  <cp:revision>19</cp:revision>
  <dcterms:created xsi:type="dcterms:W3CDTF">2021-11-08T21:54:32Z</dcterms:created>
  <dcterms:modified xsi:type="dcterms:W3CDTF">2021-11-13T00:12:39Z</dcterms:modified>
</cp:coreProperties>
</file>