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84" r:id="rId1"/>
  </p:sldMasterIdLst>
  <p:notesMasterIdLst>
    <p:notesMasterId r:id="rId34"/>
  </p:notesMasterIdLst>
  <p:sldIdLst>
    <p:sldId id="256" r:id="rId2"/>
    <p:sldId id="294" r:id="rId3"/>
    <p:sldId id="415" r:id="rId4"/>
    <p:sldId id="342" r:id="rId5"/>
    <p:sldId id="416" r:id="rId6"/>
    <p:sldId id="364" r:id="rId7"/>
    <p:sldId id="399" r:id="rId8"/>
    <p:sldId id="389" r:id="rId9"/>
    <p:sldId id="390" r:id="rId10"/>
    <p:sldId id="403" r:id="rId11"/>
    <p:sldId id="404" r:id="rId12"/>
    <p:sldId id="405" r:id="rId13"/>
    <p:sldId id="406" r:id="rId14"/>
    <p:sldId id="420" r:id="rId15"/>
    <p:sldId id="417" r:id="rId16"/>
    <p:sldId id="418" r:id="rId17"/>
    <p:sldId id="424" r:id="rId18"/>
    <p:sldId id="425" r:id="rId19"/>
    <p:sldId id="428" r:id="rId20"/>
    <p:sldId id="409" r:id="rId21"/>
    <p:sldId id="410" r:id="rId22"/>
    <p:sldId id="345" r:id="rId23"/>
    <p:sldId id="426" r:id="rId24"/>
    <p:sldId id="427" r:id="rId25"/>
    <p:sldId id="423" r:id="rId26"/>
    <p:sldId id="413" r:id="rId27"/>
    <p:sldId id="366" r:id="rId28"/>
    <p:sldId id="422" r:id="rId29"/>
    <p:sldId id="411" r:id="rId30"/>
    <p:sldId id="374" r:id="rId31"/>
    <p:sldId id="375" r:id="rId32"/>
    <p:sldId id="401"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BE16D8-FA0E-4964-921C-FC5B395F5970}">
          <p14:sldIdLst>
            <p14:sldId id="256"/>
            <p14:sldId id="294"/>
            <p14:sldId id="415"/>
            <p14:sldId id="342"/>
            <p14:sldId id="416"/>
            <p14:sldId id="364"/>
            <p14:sldId id="399"/>
            <p14:sldId id="389"/>
            <p14:sldId id="390"/>
            <p14:sldId id="403"/>
            <p14:sldId id="404"/>
            <p14:sldId id="405"/>
            <p14:sldId id="406"/>
            <p14:sldId id="420"/>
            <p14:sldId id="417"/>
            <p14:sldId id="418"/>
            <p14:sldId id="424"/>
            <p14:sldId id="425"/>
            <p14:sldId id="428"/>
            <p14:sldId id="409"/>
            <p14:sldId id="410"/>
            <p14:sldId id="345"/>
            <p14:sldId id="426"/>
            <p14:sldId id="427"/>
            <p14:sldId id="423"/>
            <p14:sldId id="413"/>
            <p14:sldId id="366"/>
            <p14:sldId id="422"/>
            <p14:sldId id="411"/>
          </p14:sldIdLst>
        </p14:section>
        <p14:section name="Untitled Section" id="{CF750DDD-6BE7-40F4-8FC1-B2D1DB46C943}">
          <p14:sldIdLst>
            <p14:sldId id="374"/>
            <p14:sldId id="375"/>
            <p14:sldId id="4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9F3F3-AF72-4851-9215-66295F532EF9}" v="11" dt="2022-02-04T01:15:16.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74" autoAdjust="0"/>
    <p:restoredTop sz="92946" autoAdjust="0"/>
  </p:normalViewPr>
  <p:slideViewPr>
    <p:cSldViewPr snapToGrid="0" snapToObjects="1">
      <p:cViewPr varScale="1">
        <p:scale>
          <a:sx n="96" d="100"/>
          <a:sy n="96" d="100"/>
        </p:scale>
        <p:origin x="192" y="320"/>
      </p:cViewPr>
      <p:guideLst/>
    </p:cSldViewPr>
  </p:slideViewPr>
  <p:outlineViewPr>
    <p:cViewPr>
      <p:scale>
        <a:sx n="33" d="100"/>
        <a:sy n="33" d="100"/>
      </p:scale>
      <p:origin x="0" y="-240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12B5D5-A3A4-495B-88AA-2F6E4216A14F}" type="datetimeFigureOut">
              <a:rPr lang="en-US" smtClean="0"/>
              <a:t>2/6/22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70816C-60E9-4A8B-933C-C7B8BADC8383}" type="slidenum">
              <a:rPr lang="en-US" smtClean="0"/>
              <a:t>‹#›</a:t>
            </a:fld>
            <a:endParaRPr lang="en-US"/>
          </a:p>
        </p:txBody>
      </p:sp>
    </p:spTree>
    <p:extLst>
      <p:ext uri="{BB962C8B-B14F-4D97-AF65-F5344CB8AC3E}">
        <p14:creationId xmlns:p14="http://schemas.microsoft.com/office/powerpoint/2010/main" val="723800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4</a:t>
            </a:fld>
            <a:endParaRPr lang="en-US"/>
          </a:p>
        </p:txBody>
      </p:sp>
    </p:spTree>
    <p:extLst>
      <p:ext uri="{BB962C8B-B14F-4D97-AF65-F5344CB8AC3E}">
        <p14:creationId xmlns:p14="http://schemas.microsoft.com/office/powerpoint/2010/main" val="110124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70816C-60E9-4A8B-933C-C7B8BADC8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53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8</a:t>
            </a:fld>
            <a:endParaRPr lang="en-US"/>
          </a:p>
        </p:txBody>
      </p:sp>
    </p:spTree>
    <p:extLst>
      <p:ext uri="{BB962C8B-B14F-4D97-AF65-F5344CB8AC3E}">
        <p14:creationId xmlns:p14="http://schemas.microsoft.com/office/powerpoint/2010/main" val="395348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a:p>
            <a:endParaRPr lang="zh-CN" altLang="en-US" dirty="0"/>
          </a:p>
          <a:p>
            <a:r>
              <a:rPr lang="en-US" altLang="zh-CN" dirty="0"/>
              <a:t>8 </a:t>
            </a:r>
            <a:r>
              <a:rPr lang="zh-CN" altLang="en-US" dirty="0"/>
              <a:t>以色列人在摩押平原为摩西哀哭了三十日，为摩西居丧哀哭的日子就满了。</a:t>
            </a:r>
          </a:p>
          <a:p>
            <a:endParaRPr lang="zh-CN" altLang="en-US" dirty="0"/>
          </a:p>
          <a:p>
            <a:r>
              <a:rPr lang="en-US" altLang="zh-CN" dirty="0"/>
              <a:t>9 </a:t>
            </a:r>
            <a:r>
              <a:rPr lang="zh-CN" altLang="en-US" dirty="0"/>
              <a:t>嫩的儿子约书亚。因为摩西曾按手在他头上，就被智慧的灵充满，以色列人便听从他，照着耶和华吩咐摩西的行了。</a:t>
            </a:r>
          </a:p>
          <a:p>
            <a:endParaRPr lang="zh-CN" altLang="en-US" dirty="0"/>
          </a:p>
          <a:p>
            <a:r>
              <a:rPr lang="en-US" altLang="zh-CN" dirty="0"/>
              <a:t>10 </a:t>
            </a:r>
            <a:r>
              <a:rPr lang="zh-CN" altLang="en-US" dirty="0"/>
              <a:t>以后以色列中再没有兴起先知像摩西的。他是耶和华面对面所认识的。</a:t>
            </a:r>
          </a:p>
          <a:p>
            <a:endParaRPr lang="zh-CN" altLang="en-US" dirty="0"/>
          </a:p>
          <a:p>
            <a:r>
              <a:rPr lang="en-US" altLang="zh-CN" dirty="0"/>
              <a:t>11 </a:t>
            </a:r>
            <a:r>
              <a:rPr lang="zh-CN" altLang="en-US" dirty="0"/>
              <a:t>耶和华打发他在埃及地向法老和他的一切臣仆，并他的全地，行各样神迹奇事，</a:t>
            </a:r>
          </a:p>
          <a:p>
            <a:endParaRPr lang="zh-CN" altLang="en-US" dirty="0"/>
          </a:p>
          <a:p>
            <a:r>
              <a:rPr lang="en-US" altLang="zh-CN" dirty="0"/>
              <a:t>12 </a:t>
            </a:r>
            <a:r>
              <a:rPr lang="zh-CN" altLang="en-US" dirty="0"/>
              <a:t>又在以色列众人眼前显大能的手，行一切大而可畏的事。</a:t>
            </a:r>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21</a:t>
            </a:fld>
            <a:endParaRPr lang="en-US"/>
          </a:p>
        </p:txBody>
      </p:sp>
    </p:spTree>
    <p:extLst>
      <p:ext uri="{BB962C8B-B14F-4D97-AF65-F5344CB8AC3E}">
        <p14:creationId xmlns:p14="http://schemas.microsoft.com/office/powerpoint/2010/main" val="30925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我们看到</a:t>
            </a:r>
            <a:r>
              <a:rPr lang="zh-CN" altLang="en-US" dirty="0"/>
              <a:t>神的主动性</a:t>
            </a:r>
            <a:endParaRPr lang="en-US" dirty="0"/>
          </a:p>
        </p:txBody>
      </p:sp>
      <p:sp>
        <p:nvSpPr>
          <p:cNvPr id="4" name="Slide Number Placeholder 3"/>
          <p:cNvSpPr>
            <a:spLocks noGrp="1"/>
          </p:cNvSpPr>
          <p:nvPr>
            <p:ph type="sldNum" sz="quarter" idx="5"/>
          </p:nvPr>
        </p:nvSpPr>
        <p:spPr/>
        <p:txBody>
          <a:bodyPr/>
          <a:lstStyle/>
          <a:p>
            <a:fld id="{4870816C-60E9-4A8B-933C-C7B8BADC8383}" type="slidenum">
              <a:rPr lang="en-US" smtClean="0"/>
              <a:t>22</a:t>
            </a:fld>
            <a:endParaRPr lang="en-US"/>
          </a:p>
        </p:txBody>
      </p:sp>
    </p:spTree>
    <p:extLst>
      <p:ext uri="{BB962C8B-B14F-4D97-AF65-F5344CB8AC3E}">
        <p14:creationId xmlns:p14="http://schemas.microsoft.com/office/powerpoint/2010/main" val="182090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70816C-60E9-4A8B-933C-C7B8BADC8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378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8A87A34-81AB-432B-8DAE-1953F412C126}" type="datetimeFigureOut">
              <a:rPr lang="en-US" smtClean="0"/>
              <a:t>2/6/22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348438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868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75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25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8A87A34-81AB-432B-8DAE-1953F412C126}" type="datetimeFigureOut">
              <a:rPr lang="en-US" smtClean="0"/>
              <a:t>2/6/22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0873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74593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150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89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8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2/6/22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15052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8A87A34-81AB-432B-8DAE-1953F412C126}" type="datetimeFigureOut">
              <a:rPr lang="en-US" smtClean="0"/>
              <a:pPr/>
              <a:t>2/6/22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6D22F896-40B5-4ADD-8801-0D06FADFA09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14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2/6/22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6552046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2ABF-E330-8A4D-8EB4-7751AA43C42E}"/>
              </a:ext>
            </a:extLst>
          </p:cNvPr>
          <p:cNvSpPr>
            <a:spLocks noGrp="1"/>
          </p:cNvSpPr>
          <p:nvPr>
            <p:ph type="ctrTitle"/>
          </p:nvPr>
        </p:nvSpPr>
        <p:spPr>
          <a:xfrm>
            <a:off x="1561708" y="2091263"/>
            <a:ext cx="9068586" cy="1997411"/>
          </a:xfrm>
        </p:spPr>
        <p:txBody>
          <a:bodyPr/>
          <a:lstStyle/>
          <a:p>
            <a:r>
              <a:rPr lang="zh-CN" altLang="en-US" b="1" dirty="0">
                <a:solidFill>
                  <a:schemeClr val="tx1"/>
                </a:solidFill>
              </a:rPr>
              <a:t>以利亚</a:t>
            </a:r>
            <a:r>
              <a:rPr lang="en-US" altLang="zh-CN" b="1" dirty="0">
                <a:solidFill>
                  <a:schemeClr val="tx1"/>
                </a:solidFill>
              </a:rPr>
              <a:t>-</a:t>
            </a:r>
            <a:r>
              <a:rPr lang="zh-CN" altLang="en-US" b="1" dirty="0">
                <a:solidFill>
                  <a:schemeClr val="tx1"/>
                </a:solidFill>
              </a:rPr>
              <a:t>伟大的先知</a:t>
            </a:r>
            <a:br>
              <a:rPr lang="en-US" altLang="zh-CN" b="1" dirty="0">
                <a:solidFill>
                  <a:schemeClr val="tx1"/>
                </a:solidFill>
              </a:rPr>
            </a:br>
            <a:r>
              <a:rPr lang="zh-CN" altLang="en-US" b="1" dirty="0">
                <a:solidFill>
                  <a:schemeClr val="tx1"/>
                </a:solidFill>
              </a:rPr>
              <a:t>亚哈</a:t>
            </a:r>
            <a:r>
              <a:rPr lang="en-US" altLang="zh-CN" b="1" dirty="0">
                <a:solidFill>
                  <a:schemeClr val="tx1"/>
                </a:solidFill>
              </a:rPr>
              <a:t>/</a:t>
            </a:r>
            <a:r>
              <a:rPr lang="zh-CN" altLang="en-US" b="1" dirty="0">
                <a:solidFill>
                  <a:schemeClr val="tx1"/>
                </a:solidFill>
              </a:rPr>
              <a:t>耶洗别</a:t>
            </a:r>
            <a:endParaRPr lang="en-US" b="1" dirty="0">
              <a:solidFill>
                <a:schemeClr val="tx1"/>
              </a:solidFill>
            </a:endParaRPr>
          </a:p>
        </p:txBody>
      </p:sp>
      <p:sp>
        <p:nvSpPr>
          <p:cNvPr id="3" name="Subtitle 2">
            <a:extLst>
              <a:ext uri="{FF2B5EF4-FFF2-40B4-BE49-F238E27FC236}">
                <a16:creationId xmlns:a16="http://schemas.microsoft.com/office/drawing/2014/main" id="{C5F44BAB-2C23-DF47-972F-9C4B92CDA254}"/>
              </a:ext>
            </a:extLst>
          </p:cNvPr>
          <p:cNvSpPr>
            <a:spLocks noGrp="1"/>
          </p:cNvSpPr>
          <p:nvPr>
            <p:ph type="subTitle" idx="1"/>
          </p:nvPr>
        </p:nvSpPr>
        <p:spPr>
          <a:xfrm>
            <a:off x="1562100" y="3958046"/>
            <a:ext cx="9070848" cy="1181217"/>
          </a:xfrm>
        </p:spPr>
        <p:txBody>
          <a:bodyPr>
            <a:normAutofit/>
          </a:bodyPr>
          <a:lstStyle/>
          <a:p>
            <a:r>
              <a:rPr lang="en-US" sz="2800" b="1" dirty="0" err="1">
                <a:solidFill>
                  <a:schemeClr val="tx1"/>
                </a:solidFill>
                <a:latin typeface="SimSun" panose="02010600030101010101" pitchFamily="2" charset="-122"/>
                <a:ea typeface="SimSun" panose="02010600030101010101" pitchFamily="2" charset="-122"/>
              </a:rPr>
              <a:t>南區證道堂</a:t>
            </a:r>
            <a:endParaRPr lang="en-US" sz="2800" b="1" dirty="0">
              <a:solidFill>
                <a:schemeClr val="tx1"/>
              </a:solidFill>
              <a:latin typeface="SimSun" panose="02010600030101010101" pitchFamily="2" charset="-122"/>
              <a:ea typeface="SimSun" panose="02010600030101010101" pitchFamily="2" charset="-122"/>
            </a:endParaRPr>
          </a:p>
          <a:p>
            <a:r>
              <a:rPr lang="en-US" altLang="zh-CN" sz="2800" dirty="0">
                <a:solidFill>
                  <a:schemeClr val="tx1"/>
                </a:solidFill>
                <a:latin typeface="+mj-ea"/>
                <a:ea typeface="+mj-ea"/>
              </a:rPr>
              <a:t>2021—2022</a:t>
            </a:r>
            <a:r>
              <a:rPr lang="zh-CN" altLang="en-US" sz="2800" dirty="0">
                <a:solidFill>
                  <a:schemeClr val="tx1"/>
                </a:solidFill>
                <a:latin typeface="+mj-ea"/>
                <a:ea typeface="+mj-ea"/>
              </a:rPr>
              <a:t> 主日學</a:t>
            </a:r>
            <a:endParaRPr lang="en-US" altLang="zh-CN" sz="2800" dirty="0">
              <a:solidFill>
                <a:schemeClr val="tx1"/>
              </a:solidFill>
              <a:latin typeface="+mj-ea"/>
              <a:ea typeface="+mj-ea"/>
            </a:endParaRPr>
          </a:p>
          <a:p>
            <a:endParaRPr lang="en-US" altLang="zh-CN" sz="2800" dirty="0">
              <a:latin typeface="+mj-ea"/>
              <a:ea typeface="+mj-ea"/>
            </a:endParaRPr>
          </a:p>
        </p:txBody>
      </p:sp>
    </p:spTree>
    <p:extLst>
      <p:ext uri="{BB962C8B-B14F-4D97-AF65-F5344CB8AC3E}">
        <p14:creationId xmlns:p14="http://schemas.microsoft.com/office/powerpoint/2010/main" val="112451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44370-88AB-4C41-8A08-EA94BEE9F05D}"/>
              </a:ext>
            </a:extLst>
          </p:cNvPr>
          <p:cNvSpPr txBox="1"/>
          <p:nvPr/>
        </p:nvSpPr>
        <p:spPr>
          <a:xfrm>
            <a:off x="1091897" y="335027"/>
            <a:ext cx="7477379" cy="954107"/>
          </a:xfrm>
          <a:prstGeom prst="rect">
            <a:avLst/>
          </a:prstGeom>
          <a:noFill/>
        </p:spPr>
        <p:txBody>
          <a:bodyPr wrap="square">
            <a:spAutoFit/>
          </a:bodyPr>
          <a:lstStyle/>
          <a:p>
            <a:pPr lvl="3" algn="ctr"/>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天降大雨</a:t>
            </a:r>
            <a:endParaRPr lang="en-US" altLang="zh-CN"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endParaRPr>
          </a:p>
          <a:p>
            <a:pPr lvl="3" algn="ctr"/>
            <a:r>
              <a:rPr lang="en-US" altLang="zh-CN"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a:t>
            </a:r>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王上</a:t>
            </a:r>
            <a:r>
              <a:rPr lang="en-US" altLang="zh-CN"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18</a:t>
            </a:r>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a:t>
            </a:r>
            <a:r>
              <a:rPr lang="en-US" altLang="zh-CN"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41-46】</a:t>
            </a:r>
          </a:p>
        </p:txBody>
      </p:sp>
      <p:sp>
        <p:nvSpPr>
          <p:cNvPr id="6" name="TextBox 5">
            <a:extLst>
              <a:ext uri="{FF2B5EF4-FFF2-40B4-BE49-F238E27FC236}">
                <a16:creationId xmlns:a16="http://schemas.microsoft.com/office/drawing/2014/main" id="{4A31790B-F0EF-4EA5-B975-D5FDD65325F6}"/>
              </a:ext>
            </a:extLst>
          </p:cNvPr>
          <p:cNvSpPr txBox="1"/>
          <p:nvPr/>
        </p:nvSpPr>
        <p:spPr>
          <a:xfrm>
            <a:off x="436171" y="1411655"/>
            <a:ext cx="6407689" cy="47089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18</a:t>
            </a:r>
            <a:r>
              <a:rPr kumimoji="0" lang="zh-CN"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a:t>
            </a:r>
            <a:r>
              <a:rPr kumimoji="0" lang="en-US" altLang="zh-TW"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41 </a:t>
            </a:r>
            <a:r>
              <a:rPr kumimoji="0" lang="zh-TW"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以利亞對亞哈說：“你上去吃喝吧！因為已經有下大雨的響聲了。” </a:t>
            </a:r>
            <a:r>
              <a:rPr kumimoji="0" lang="en-US" altLang="zh-TW"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42 </a:t>
            </a:r>
            <a:r>
              <a:rPr kumimoji="0" lang="zh-TW"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亞哈就上去吃喝。以利亞上了迦密山頂，屈身在地，把臉放在兩膝之間。 </a:t>
            </a:r>
            <a:endParaRPr kumimoji="0" lang="en-US" altLang="zh-TW"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TW" sz="2000" b="1" dirty="0">
              <a:latin typeface="SimSun" panose="02010600030101010101" pitchFamily="2" charset="-122"/>
              <a:ea typeface="SimSun" panose="02010600030101010101" pitchFamily="2" charset="-122"/>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43 </a:t>
            </a:r>
            <a:r>
              <a:rPr kumimoji="0" lang="zh-TW"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以利亞對自己的僕人說：“你上去向海那邊觀看。”他就上去觀看，說：“甚麼也沒有。”以利亞說：“你再回去觀看。”這樣說了七次。 </a:t>
            </a:r>
            <a:r>
              <a:rPr kumimoji="0" lang="en-US" altLang="zh-TW"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44 </a:t>
            </a:r>
            <a:r>
              <a:rPr kumimoji="0" lang="zh-TW"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到第七次，僕人說：“我看到一小片烏雲，好像人的手掌那麼大，正在從海裡升上來。”以利亞說：“你上去告訴亞哈：‘趕快套車下山，免得被大雨所阻。’” </a:t>
            </a:r>
            <a:endParaRPr kumimoji="0" lang="en-US" altLang="zh-TW"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TW" sz="2000" b="1" dirty="0">
              <a:latin typeface="SimSun" panose="02010600030101010101" pitchFamily="2" charset="-122"/>
              <a:ea typeface="SimSun" panose="02010600030101010101" pitchFamily="2" charset="-122"/>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45 </a:t>
            </a:r>
            <a:r>
              <a:rPr kumimoji="0" lang="zh-TW" altLang="en-US"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霎時之間，天空因風雲而變為黑暗，隨著降下大雨來。於是亞哈坐上了車，往耶斯列去了。 </a:t>
            </a:r>
            <a:r>
              <a:rPr kumimoji="0" lang="en-US" altLang="zh-TW" sz="2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mn-cs"/>
              </a:rPr>
              <a:t>46 </a:t>
            </a:r>
            <a:r>
              <a:rPr kumimoji="0" lang="zh-TW" altLang="en-US" sz="2000" b="1"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rPr>
              <a:t>耶和華的能力臨到以利亞的身上，以利亞就束上腰，跑在亞哈的前頭，直跑到耶斯列的城門口。</a:t>
            </a:r>
            <a:endParaRPr kumimoji="0" lang="en-US" altLang="zh-CN" sz="2000" b="1"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endParaRPr>
          </a:p>
        </p:txBody>
      </p:sp>
      <p:pic>
        <p:nvPicPr>
          <p:cNvPr id="1026" name="Picture 2" descr="不断守望，耐心等候— 守望台线上书库">
            <a:extLst>
              <a:ext uri="{FF2B5EF4-FFF2-40B4-BE49-F238E27FC236}">
                <a16:creationId xmlns:a16="http://schemas.microsoft.com/office/drawing/2014/main" id="{BBF6BC40-B522-44BB-9D89-8CCCEF7DE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561" y="3760548"/>
            <a:ext cx="4400358" cy="26870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483C2A4-7B02-439F-8DD9-21207133FEFC}"/>
              </a:ext>
            </a:extLst>
          </p:cNvPr>
          <p:cNvPicPr>
            <a:picLocks noChangeAspect="1"/>
          </p:cNvPicPr>
          <p:nvPr/>
        </p:nvPicPr>
        <p:blipFill>
          <a:blip r:embed="rId3"/>
          <a:stretch>
            <a:fillRect/>
          </a:stretch>
        </p:blipFill>
        <p:spPr>
          <a:xfrm>
            <a:off x="7238077" y="1398117"/>
            <a:ext cx="4405842" cy="2362431"/>
          </a:xfrm>
          <a:prstGeom prst="rect">
            <a:avLst/>
          </a:prstGeom>
        </p:spPr>
      </p:pic>
    </p:spTree>
    <p:extLst>
      <p:ext uri="{BB962C8B-B14F-4D97-AF65-F5344CB8AC3E}">
        <p14:creationId xmlns:p14="http://schemas.microsoft.com/office/powerpoint/2010/main" val="233448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B5FF42-B17C-4F11-B93E-AF59A0B6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9D35415-1A65-4CA4-B8D6-E2A513C0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3" name="TextBox 2">
            <a:extLst>
              <a:ext uri="{FF2B5EF4-FFF2-40B4-BE49-F238E27FC236}">
                <a16:creationId xmlns:a16="http://schemas.microsoft.com/office/drawing/2014/main" id="{05F34884-9B40-4B96-955A-E94EA4FCFBFE}"/>
              </a:ext>
            </a:extLst>
          </p:cNvPr>
          <p:cNvSpPr txBox="1"/>
          <p:nvPr/>
        </p:nvSpPr>
        <p:spPr>
          <a:xfrm>
            <a:off x="1761744" y="591894"/>
            <a:ext cx="10058400" cy="137160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zh-CN" altLang="en-US" sz="3600" b="1" dirty="0">
                <a:solidFill>
                  <a:srgbClr val="0000FF"/>
                </a:solidFill>
                <a:latin typeface="+mj-lt"/>
              </a:rPr>
              <a:t>以利亚求死：生命中的低谷</a:t>
            </a:r>
            <a:endParaRPr lang="en-US" altLang="zh-CN" sz="3600" b="1" dirty="0">
              <a:solidFill>
                <a:srgbClr val="0000FF"/>
              </a:solidFill>
              <a:latin typeface="+mj-lt"/>
            </a:endParaRPr>
          </a:p>
          <a:p>
            <a:pPr algn="ctr" defTabSz="914400">
              <a:lnSpc>
                <a:spcPct val="90000"/>
              </a:lnSpc>
              <a:spcBef>
                <a:spcPct val="0"/>
              </a:spcBef>
              <a:spcAft>
                <a:spcPts val="600"/>
              </a:spcAft>
            </a:pPr>
            <a:r>
              <a:rPr lang="zh-CN" altLang="en-US" sz="2800" b="1" dirty="0">
                <a:solidFill>
                  <a:srgbClr val="0000FF"/>
                </a:solidFill>
                <a:latin typeface="+mj-lt"/>
              </a:rPr>
              <a:t>一路逃</a:t>
            </a:r>
            <a:r>
              <a:rPr lang="zh-TW" altLang="en-US" sz="2800" b="1" dirty="0">
                <a:solidFill>
                  <a:srgbClr val="0000FF"/>
                </a:solidFill>
                <a:latin typeface="+mj-lt"/>
              </a:rPr>
              <a:t>命</a:t>
            </a:r>
          </a:p>
          <a:p>
            <a:pPr algn="ctr" defTabSz="914400">
              <a:lnSpc>
                <a:spcPct val="90000"/>
              </a:lnSpc>
              <a:spcBef>
                <a:spcPct val="0"/>
              </a:spcBef>
              <a:spcAft>
                <a:spcPts val="600"/>
              </a:spcAft>
            </a:pPr>
            <a:endParaRPr lang="en-US" sz="3600" b="1" dirty="0">
              <a:solidFill>
                <a:srgbClr val="0000FF"/>
              </a:solidFill>
              <a:latin typeface="+mj-lt"/>
            </a:endParaRPr>
          </a:p>
        </p:txBody>
      </p:sp>
      <p:pic>
        <p:nvPicPr>
          <p:cNvPr id="4" name="Picture 3">
            <a:extLst>
              <a:ext uri="{FF2B5EF4-FFF2-40B4-BE49-F238E27FC236}">
                <a16:creationId xmlns:a16="http://schemas.microsoft.com/office/drawing/2014/main" id="{AFC935A6-C16D-44B5-B640-E0B6DC30C609}"/>
              </a:ext>
            </a:extLst>
          </p:cNvPr>
          <p:cNvPicPr>
            <a:picLocks noChangeAspect="1"/>
          </p:cNvPicPr>
          <p:nvPr/>
        </p:nvPicPr>
        <p:blipFill rotWithShape="1">
          <a:blip r:embed="rId2"/>
          <a:srcRect l="38660" r="6062"/>
          <a:stretch/>
        </p:blipFill>
        <p:spPr>
          <a:xfrm>
            <a:off x="513927" y="1327156"/>
            <a:ext cx="4530346" cy="4724727"/>
          </a:xfrm>
          <a:prstGeom prst="rect">
            <a:avLst/>
          </a:prstGeom>
        </p:spPr>
      </p:pic>
      <p:sp>
        <p:nvSpPr>
          <p:cNvPr id="5" name="TextBox 4">
            <a:extLst>
              <a:ext uri="{FF2B5EF4-FFF2-40B4-BE49-F238E27FC236}">
                <a16:creationId xmlns:a16="http://schemas.microsoft.com/office/drawing/2014/main" id="{A7D6E8E6-CDC2-486C-913B-2BF53CCE4641}"/>
              </a:ext>
            </a:extLst>
          </p:cNvPr>
          <p:cNvSpPr txBox="1"/>
          <p:nvPr/>
        </p:nvSpPr>
        <p:spPr>
          <a:xfrm>
            <a:off x="5311251" y="1878600"/>
            <a:ext cx="6241915" cy="3931920"/>
          </a:xfrm>
          <a:prstGeom prst="rect">
            <a:avLst/>
          </a:prstGeom>
        </p:spPr>
        <p:txBody>
          <a:bodyPr vert="horz" lIns="91440" tIns="45720" rIns="91440" bIns="45720" rtlCol="0">
            <a:noAutofit/>
          </a:bodyPr>
          <a:lstStyle/>
          <a:p>
            <a:pPr indent="-182880" defTabSz="914400">
              <a:spcAft>
                <a:spcPts val="600"/>
              </a:spcAft>
              <a:buClr>
                <a:schemeClr val="tx1">
                  <a:lumMod val="85000"/>
                  <a:lumOff val="15000"/>
                </a:schemeClr>
              </a:buClr>
              <a:buFont typeface="Garamond" pitchFamily="18" charset="0"/>
              <a:buChar char="◦"/>
            </a:pPr>
            <a:r>
              <a:rPr lang="en-US" altLang="zh-TW" sz="2000" dirty="0"/>
              <a:t>19 </a:t>
            </a:r>
            <a:r>
              <a:rPr lang="zh-TW" altLang="en-US" sz="2000" dirty="0"/>
              <a:t>亞哈把以利亞所行的一切，和他用刀殺死眾先知的一切事，都告訴了耶洗別。 </a:t>
            </a:r>
            <a:r>
              <a:rPr lang="en-US" altLang="zh-TW" sz="2000" dirty="0"/>
              <a:t>2 </a:t>
            </a:r>
            <a:r>
              <a:rPr lang="zh-TW" altLang="en-US" sz="2000" dirty="0"/>
              <a:t>耶洗別就差派一個使者去見以利亞說：“明天這個時候，如果我不使你的性命，像那些人一樣，願神明懲罰我，並且加倍懲罰我。”</a:t>
            </a:r>
            <a:endParaRPr lang="en-US" altLang="zh-TW" sz="2000" dirty="0"/>
          </a:p>
          <a:p>
            <a:pPr indent="-182880" defTabSz="914400">
              <a:spcAft>
                <a:spcPts val="600"/>
              </a:spcAft>
              <a:buClr>
                <a:schemeClr val="tx1">
                  <a:lumMod val="85000"/>
                  <a:lumOff val="15000"/>
                </a:schemeClr>
              </a:buClr>
              <a:buFont typeface="Garamond" pitchFamily="18" charset="0"/>
              <a:buChar char="◦"/>
            </a:pPr>
            <a:endParaRPr lang="en-US" altLang="zh-TW" sz="2000" dirty="0"/>
          </a:p>
          <a:p>
            <a:pPr indent="-182880" defTabSz="914400">
              <a:spcAft>
                <a:spcPts val="600"/>
              </a:spcAft>
              <a:buClr>
                <a:schemeClr val="tx1">
                  <a:lumMod val="85000"/>
                  <a:lumOff val="15000"/>
                </a:schemeClr>
              </a:buClr>
              <a:buFont typeface="Garamond" pitchFamily="18" charset="0"/>
              <a:buChar char="◦"/>
            </a:pPr>
            <a:r>
              <a:rPr lang="en-US" altLang="zh-TW" sz="2000" dirty="0"/>
              <a:t>3.</a:t>
            </a:r>
            <a:r>
              <a:rPr lang="zh-TW" altLang="en-US" sz="2000" dirty="0"/>
              <a:t>以利亞害怕，就起來，逃命去了。他到了猶大的別是巴，就把自己的僕人留在那裡。 </a:t>
            </a:r>
            <a:r>
              <a:rPr lang="en-US" altLang="zh-TW" sz="2000" dirty="0"/>
              <a:t>4 </a:t>
            </a:r>
            <a:r>
              <a:rPr lang="zh-TW" altLang="en-US" sz="2000" dirty="0"/>
              <a:t>他自己卻在曠野走了一天的路，來到一棵羅騰樹下，就坐在那裡求死，說：“</a:t>
            </a:r>
            <a:r>
              <a:rPr lang="zh-TW" altLang="en-US" sz="2000" dirty="0">
                <a:solidFill>
                  <a:srgbClr val="FF0000"/>
                </a:solidFill>
              </a:rPr>
              <a:t>耶和華啊，現在已經夠了，求你取我的性命吧，因為我並不比我的列祖好。”</a:t>
            </a:r>
            <a:endParaRPr lang="en-US" sz="2000" dirty="0">
              <a:solidFill>
                <a:srgbClr val="FF0000"/>
              </a:solidFill>
            </a:endParaRPr>
          </a:p>
        </p:txBody>
      </p:sp>
    </p:spTree>
    <p:extLst>
      <p:ext uri="{BB962C8B-B14F-4D97-AF65-F5344CB8AC3E}">
        <p14:creationId xmlns:p14="http://schemas.microsoft.com/office/powerpoint/2010/main" val="376597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0">
            <a:extLst>
              <a:ext uri="{FF2B5EF4-FFF2-40B4-BE49-F238E27FC236}">
                <a16:creationId xmlns:a16="http://schemas.microsoft.com/office/drawing/2014/main" id="{69B5FF42-B17C-4F11-B93E-AF59A0B6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32" name="Rectangle 22">
            <a:extLst>
              <a:ext uri="{FF2B5EF4-FFF2-40B4-BE49-F238E27FC236}">
                <a16:creationId xmlns:a16="http://schemas.microsoft.com/office/drawing/2014/main" id="{19D35415-1A65-4CA4-B8D6-E2A513C0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33" name="Rectangle 24">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ie in a pan&#10;&#10;Description automatically generated with low confidence">
            <a:extLst>
              <a:ext uri="{FF2B5EF4-FFF2-40B4-BE49-F238E27FC236}">
                <a16:creationId xmlns:a16="http://schemas.microsoft.com/office/drawing/2014/main" id="{D20DC0BD-61B4-412A-8CE3-077A12FD00B6}"/>
              </a:ext>
            </a:extLst>
          </p:cNvPr>
          <p:cNvPicPr>
            <a:picLocks noChangeAspect="1"/>
          </p:cNvPicPr>
          <p:nvPr/>
        </p:nvPicPr>
        <p:blipFill rotWithShape="1">
          <a:blip r:embed="rId2"/>
          <a:srcRect b="3017"/>
          <a:stretch/>
        </p:blipFill>
        <p:spPr>
          <a:xfrm>
            <a:off x="1" y="1"/>
            <a:ext cx="12191999" cy="6857999"/>
          </a:xfrm>
          <a:prstGeom prst="rect">
            <a:avLst/>
          </a:prstGeom>
        </p:spPr>
      </p:pic>
      <p:sp>
        <p:nvSpPr>
          <p:cNvPr id="34" name="Rectangle 26">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0000"/>
            </a:schemeClr>
          </a:solidFill>
          <a:ln w="6350" cap="flat" cmpd="sng" algn="ctr">
            <a:noFill/>
            <a:prstDash val="solid"/>
          </a:ln>
          <a:effectLst>
            <a:softEdge rad="0"/>
          </a:effectLst>
        </p:spPr>
      </p:sp>
      <p:sp>
        <p:nvSpPr>
          <p:cNvPr id="35" name="Rectangle 28">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3" name="TextBox 2">
            <a:extLst>
              <a:ext uri="{FF2B5EF4-FFF2-40B4-BE49-F238E27FC236}">
                <a16:creationId xmlns:a16="http://schemas.microsoft.com/office/drawing/2014/main" id="{9B5B5366-ED7E-42CD-AD9A-C489D9623F59}"/>
              </a:ext>
            </a:extLst>
          </p:cNvPr>
          <p:cNvSpPr txBox="1"/>
          <p:nvPr/>
        </p:nvSpPr>
        <p:spPr>
          <a:xfrm>
            <a:off x="1066800" y="1549667"/>
            <a:ext cx="10058400" cy="3931920"/>
          </a:xfrm>
          <a:prstGeom prst="rect">
            <a:avLst/>
          </a:prstGeom>
        </p:spPr>
        <p:txBody>
          <a:bodyPr vert="horz" lIns="91440" tIns="45720" rIns="91440" bIns="45720" rtlCol="0">
            <a:normAutofit lnSpcReduction="10000"/>
          </a:bodyPr>
          <a:lstStyle/>
          <a:p>
            <a:pPr lvl="3" indent="-182880" defTabSz="914400">
              <a:spcAft>
                <a:spcPts val="600"/>
              </a:spcAft>
              <a:buClr>
                <a:schemeClr val="tx1">
                  <a:lumMod val="85000"/>
                  <a:lumOff val="15000"/>
                </a:schemeClr>
              </a:buClr>
              <a:buFont typeface="Garamond" pitchFamily="18" charset="0"/>
              <a:buChar char="◦"/>
            </a:pPr>
            <a:r>
              <a:rPr lang="zh-CN" altLang="en-US" sz="2800" b="1" spc="75" dirty="0">
                <a:solidFill>
                  <a:srgbClr val="0000FF"/>
                </a:solidFill>
                <a:effectLst/>
              </a:rPr>
              <a:t>神的怜悯与</a:t>
            </a:r>
            <a:r>
              <a:rPr lang="zh-CN" altLang="en-US" sz="2800" b="1" spc="75" dirty="0">
                <a:solidFill>
                  <a:srgbClr val="0000FF"/>
                </a:solidFill>
              </a:rPr>
              <a:t>供应</a:t>
            </a:r>
            <a:r>
              <a:rPr lang="en-US" altLang="zh-CN" sz="2800" b="1" spc="75" dirty="0">
                <a:solidFill>
                  <a:srgbClr val="0000FF"/>
                </a:solidFill>
                <a:effectLst/>
              </a:rPr>
              <a:t>【</a:t>
            </a:r>
            <a:r>
              <a:rPr lang="zh-CN" altLang="en-US" sz="2800" b="1" spc="75" dirty="0">
                <a:solidFill>
                  <a:srgbClr val="0000FF"/>
                </a:solidFill>
                <a:effectLst/>
              </a:rPr>
              <a:t>王上</a:t>
            </a:r>
            <a:r>
              <a:rPr lang="en-US" altLang="zh-CN" sz="2800" b="1" spc="75" dirty="0">
                <a:solidFill>
                  <a:srgbClr val="0000FF"/>
                </a:solidFill>
                <a:effectLst/>
              </a:rPr>
              <a:t>19</a:t>
            </a:r>
            <a:r>
              <a:rPr lang="zh-CN" altLang="en-US" sz="2800" b="1" spc="75" dirty="0">
                <a:solidFill>
                  <a:srgbClr val="0000FF"/>
                </a:solidFill>
              </a:rPr>
              <a:t>：</a:t>
            </a:r>
            <a:r>
              <a:rPr lang="en-US" altLang="zh-CN" sz="2800" b="1" spc="75" dirty="0">
                <a:solidFill>
                  <a:srgbClr val="0000FF"/>
                </a:solidFill>
              </a:rPr>
              <a:t>3-8</a:t>
            </a:r>
            <a:r>
              <a:rPr lang="en-US" altLang="zh-CN" sz="2800" b="1" spc="75" dirty="0">
                <a:solidFill>
                  <a:srgbClr val="0000FF"/>
                </a:solidFill>
                <a:effectLst/>
              </a:rPr>
              <a:t>】</a:t>
            </a:r>
          </a:p>
          <a:p>
            <a:pPr lvl="3" indent="-182880" defTabSz="914400">
              <a:spcAft>
                <a:spcPts val="600"/>
              </a:spcAft>
              <a:buClr>
                <a:schemeClr val="tx1">
                  <a:lumMod val="85000"/>
                  <a:lumOff val="15000"/>
                </a:schemeClr>
              </a:buClr>
              <a:buFont typeface="Garamond" pitchFamily="18" charset="0"/>
              <a:buChar char="◦"/>
            </a:pPr>
            <a:endParaRPr lang="en-US" altLang="zh-CN" b="1" spc="75" dirty="0">
              <a:solidFill>
                <a:schemeClr val="tx1">
                  <a:lumMod val="85000"/>
                  <a:lumOff val="15000"/>
                </a:schemeClr>
              </a:solidFill>
              <a:effectLst/>
            </a:endParaRPr>
          </a:p>
          <a:p>
            <a:pPr lvl="3" indent="-182880" defTabSz="914400">
              <a:spcAft>
                <a:spcPts val="600"/>
              </a:spcAft>
              <a:buClr>
                <a:schemeClr val="tx1">
                  <a:lumMod val="85000"/>
                  <a:lumOff val="15000"/>
                </a:schemeClr>
              </a:buClr>
              <a:buFont typeface="Garamond" pitchFamily="18" charset="0"/>
              <a:buChar char="◦"/>
            </a:pPr>
            <a:r>
              <a:rPr lang="zh-TW" altLang="en-US" sz="2400" b="1" spc="75" dirty="0">
                <a:solidFill>
                  <a:schemeClr val="tx1">
                    <a:lumMod val="85000"/>
                    <a:lumOff val="15000"/>
                  </a:schemeClr>
                </a:solidFill>
                <a:effectLst/>
              </a:rPr>
              <a:t>他躺在那棵羅騰樹下，睡著了。忽然有一位天使拍他，說：“起來，吃吧！”</a:t>
            </a:r>
            <a:endParaRPr lang="en-US" altLang="zh-TW" sz="2400" b="1" spc="75" dirty="0">
              <a:solidFill>
                <a:schemeClr val="tx1">
                  <a:lumMod val="85000"/>
                  <a:lumOff val="15000"/>
                </a:schemeClr>
              </a:solidFill>
              <a:effectLst/>
            </a:endParaRPr>
          </a:p>
          <a:p>
            <a:pPr lvl="3" indent="-182880" defTabSz="914400">
              <a:spcAft>
                <a:spcPts val="600"/>
              </a:spcAft>
              <a:buClr>
                <a:schemeClr val="tx1">
                  <a:lumMod val="85000"/>
                  <a:lumOff val="15000"/>
                </a:schemeClr>
              </a:buClr>
              <a:buFont typeface="Garamond" pitchFamily="18" charset="0"/>
              <a:buChar char="◦"/>
            </a:pPr>
            <a:r>
              <a:rPr lang="en-US" altLang="zh-TW" sz="2400" b="1" spc="75" dirty="0">
                <a:solidFill>
                  <a:schemeClr val="tx1">
                    <a:lumMod val="85000"/>
                    <a:lumOff val="15000"/>
                  </a:schemeClr>
                </a:solidFill>
                <a:effectLst/>
              </a:rPr>
              <a:t> 6 </a:t>
            </a:r>
            <a:r>
              <a:rPr lang="zh-TW" altLang="en-US" sz="2400" b="1" spc="75" dirty="0">
                <a:solidFill>
                  <a:schemeClr val="tx1">
                    <a:lumMod val="85000"/>
                    <a:lumOff val="15000"/>
                  </a:schemeClr>
                </a:solidFill>
                <a:effectLst/>
              </a:rPr>
              <a:t>他張眼一看，只見頭旁有用炭火烤的餅和一瓶水。他就起來吃喝，然後又躺下去。</a:t>
            </a:r>
            <a:endParaRPr lang="en-US" altLang="zh-TW" sz="2400" b="1" spc="75" dirty="0">
              <a:solidFill>
                <a:schemeClr val="tx1">
                  <a:lumMod val="85000"/>
                  <a:lumOff val="15000"/>
                </a:schemeClr>
              </a:solidFill>
              <a:effectLst/>
            </a:endParaRPr>
          </a:p>
          <a:p>
            <a:pPr lvl="3" indent="-182880" defTabSz="914400">
              <a:spcAft>
                <a:spcPts val="600"/>
              </a:spcAft>
              <a:buClr>
                <a:schemeClr val="tx1">
                  <a:lumMod val="85000"/>
                  <a:lumOff val="15000"/>
                </a:schemeClr>
              </a:buClr>
              <a:buFont typeface="Garamond" pitchFamily="18" charset="0"/>
              <a:buChar char="◦"/>
            </a:pPr>
            <a:r>
              <a:rPr lang="en-US" altLang="zh-TW" sz="2400" b="1" spc="75" dirty="0">
                <a:solidFill>
                  <a:schemeClr val="tx1">
                    <a:lumMod val="85000"/>
                    <a:lumOff val="15000"/>
                  </a:schemeClr>
                </a:solidFill>
                <a:effectLst/>
              </a:rPr>
              <a:t> 7 </a:t>
            </a:r>
            <a:r>
              <a:rPr lang="zh-TW" altLang="en-US" sz="2400" b="1" spc="75" dirty="0">
                <a:solidFill>
                  <a:schemeClr val="tx1">
                    <a:lumMod val="85000"/>
                    <a:lumOff val="15000"/>
                  </a:schemeClr>
                </a:solidFill>
                <a:effectLst/>
              </a:rPr>
              <a:t>耶和華的使者第二次回來拍他，說：“起來吃吧！因為你要走的路程太遠了。”</a:t>
            </a:r>
            <a:endParaRPr lang="en-US" altLang="zh-TW" sz="2400" b="1" spc="75" dirty="0">
              <a:solidFill>
                <a:schemeClr val="tx1">
                  <a:lumMod val="85000"/>
                  <a:lumOff val="15000"/>
                </a:schemeClr>
              </a:solidFill>
              <a:effectLst/>
            </a:endParaRPr>
          </a:p>
          <a:p>
            <a:pPr lvl="3" indent="-182880" defTabSz="914400">
              <a:spcAft>
                <a:spcPts val="600"/>
              </a:spcAft>
              <a:buClr>
                <a:schemeClr val="tx1">
                  <a:lumMod val="85000"/>
                  <a:lumOff val="15000"/>
                </a:schemeClr>
              </a:buClr>
              <a:buFont typeface="Garamond" pitchFamily="18" charset="0"/>
              <a:buChar char="◦"/>
            </a:pPr>
            <a:r>
              <a:rPr lang="en-US" altLang="zh-TW" sz="2400" b="1" spc="75" dirty="0">
                <a:solidFill>
                  <a:schemeClr val="tx1">
                    <a:lumMod val="85000"/>
                    <a:lumOff val="15000"/>
                  </a:schemeClr>
                </a:solidFill>
                <a:effectLst/>
              </a:rPr>
              <a:t> 8 </a:t>
            </a:r>
            <a:r>
              <a:rPr lang="zh-TW" altLang="en-US" sz="2400" b="1" spc="75" dirty="0">
                <a:solidFill>
                  <a:schemeClr val="tx1">
                    <a:lumMod val="85000"/>
                    <a:lumOff val="15000"/>
                  </a:schemeClr>
                </a:solidFill>
                <a:effectLst/>
              </a:rPr>
              <a:t>於是他起來吃喝，靠著那食物的力量，他走了四十晝夜，直走到　神的山，就是何烈山。</a:t>
            </a:r>
            <a:endParaRPr lang="en-US" altLang="zh-CN" sz="2400" b="1" spc="75" dirty="0">
              <a:solidFill>
                <a:schemeClr val="tx1">
                  <a:lumMod val="85000"/>
                  <a:lumOff val="15000"/>
                </a:schemeClr>
              </a:solidFill>
              <a:effectLst/>
            </a:endParaRPr>
          </a:p>
        </p:txBody>
      </p:sp>
    </p:spTree>
    <p:extLst>
      <p:ext uri="{BB962C8B-B14F-4D97-AF65-F5344CB8AC3E}">
        <p14:creationId xmlns:p14="http://schemas.microsoft.com/office/powerpoint/2010/main" val="415608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CD6D99-6D69-48B2-829E-76BEB3C00FFB}"/>
              </a:ext>
            </a:extLst>
          </p:cNvPr>
          <p:cNvSpPr txBox="1"/>
          <p:nvPr/>
        </p:nvSpPr>
        <p:spPr>
          <a:xfrm>
            <a:off x="397042" y="865815"/>
            <a:ext cx="6447356" cy="6217087"/>
          </a:xfrm>
          <a:prstGeom prst="rect">
            <a:avLst/>
          </a:prstGeom>
          <a:noFill/>
        </p:spPr>
        <p:txBody>
          <a:bodyPr wrap="square">
            <a:spAutoFit/>
          </a:bodyPr>
          <a:lstStyle/>
          <a:p>
            <a:r>
              <a:rPr lang="zh-CN" altLang="en-US" sz="2000" b="1" dirty="0"/>
              <a:t>洞里</a:t>
            </a:r>
            <a:r>
              <a:rPr lang="zh-CN" altLang="en-US" sz="2000" dirty="0"/>
              <a:t>：</a:t>
            </a:r>
            <a:r>
              <a:rPr lang="en-US" altLang="zh-TW" sz="2000" dirty="0"/>
              <a:t>9</a:t>
            </a:r>
            <a:r>
              <a:rPr lang="zh-TW" altLang="en-US" sz="2000" dirty="0"/>
              <a:t>他在那裡進了一個洞，就在洞裡過夜。耶和華的話臨到他，說：</a:t>
            </a:r>
            <a:r>
              <a:rPr lang="zh-TW" altLang="en-US" sz="2000" dirty="0">
                <a:solidFill>
                  <a:srgbClr val="FF0000"/>
                </a:solidFill>
              </a:rPr>
              <a:t>“以利亞啊，你在這裡幹甚麼？”</a:t>
            </a:r>
            <a:endParaRPr lang="en-US" altLang="zh-TW" sz="2000" dirty="0">
              <a:solidFill>
                <a:srgbClr val="FF0000"/>
              </a:solidFill>
            </a:endParaRPr>
          </a:p>
          <a:p>
            <a:r>
              <a:rPr lang="zh-TW" altLang="en-US" sz="2000" dirty="0"/>
              <a:t> </a:t>
            </a:r>
            <a:r>
              <a:rPr lang="en-US" altLang="zh-TW" sz="2000" dirty="0"/>
              <a:t>10 </a:t>
            </a:r>
            <a:r>
              <a:rPr lang="zh-TW" altLang="en-US" sz="2000" dirty="0"/>
              <a:t>他說：“我為耶和華萬軍的　神</a:t>
            </a:r>
            <a:r>
              <a:rPr lang="zh-TW" altLang="en-US" sz="2000" b="1" dirty="0">
                <a:solidFill>
                  <a:srgbClr val="0000FF"/>
                </a:solidFill>
              </a:rPr>
              <a:t>大發熱心</a:t>
            </a:r>
            <a:r>
              <a:rPr lang="zh-TW" altLang="en-US" sz="2000" dirty="0"/>
              <a:t>，因為以色列人背棄了你的約，拆毀了你的祭壇，用刀殺死了你的眾先知</a:t>
            </a:r>
            <a:r>
              <a:rPr lang="zh-TW" altLang="en-US" sz="2000" dirty="0">
                <a:solidFill>
                  <a:srgbClr val="0000FF"/>
                </a:solidFill>
              </a:rPr>
              <a:t>，只剩下我一個人</a:t>
            </a:r>
            <a:r>
              <a:rPr lang="zh-TW" altLang="en-US" sz="2000" dirty="0"/>
              <a:t>，他們還在尋索</a:t>
            </a:r>
            <a:r>
              <a:rPr lang="zh-TW" altLang="en-US" sz="2000" b="1" dirty="0">
                <a:solidFill>
                  <a:srgbClr val="0000FF"/>
                </a:solidFill>
              </a:rPr>
              <a:t>，要取去我的性命。”</a:t>
            </a:r>
            <a:endParaRPr lang="en-US" altLang="zh-TW" sz="2000" b="1" dirty="0">
              <a:solidFill>
                <a:srgbClr val="0000FF"/>
              </a:solidFill>
            </a:endParaRPr>
          </a:p>
          <a:p>
            <a:r>
              <a:rPr lang="zh-TW" altLang="en-US" sz="2000" dirty="0"/>
              <a:t> </a:t>
            </a:r>
            <a:r>
              <a:rPr lang="en-US" altLang="zh-TW" sz="2000" dirty="0"/>
              <a:t>11 </a:t>
            </a:r>
            <a:r>
              <a:rPr lang="zh-TW" altLang="en-US" sz="2000" dirty="0"/>
              <a:t>耶和華說</a:t>
            </a:r>
            <a:r>
              <a:rPr lang="zh-TW" altLang="en-US" sz="2000" dirty="0">
                <a:solidFill>
                  <a:srgbClr val="FF0000"/>
                </a:solidFill>
              </a:rPr>
              <a:t>：“你出來站在山上，在我耶和華面前</a:t>
            </a:r>
            <a:r>
              <a:rPr lang="zh-TW" altLang="en-US" sz="2000" dirty="0"/>
              <a:t>。”那時，耶和華從那裡經過。在耶和華面前有強烈的大風，山崩石碎，但耶和華不在風中；風過以後有地震，但耶和華也不在地震中；</a:t>
            </a:r>
            <a:r>
              <a:rPr lang="en-US" altLang="zh-TW" sz="2000" dirty="0"/>
              <a:t>12 </a:t>
            </a:r>
            <a:r>
              <a:rPr lang="zh-TW" altLang="en-US" sz="2000" dirty="0"/>
              <a:t>地震過後有火，耶和華也不在火中；火後有低微柔和的聲音。 </a:t>
            </a:r>
            <a:endParaRPr lang="en-US" altLang="zh-TW" sz="2000" dirty="0"/>
          </a:p>
          <a:p>
            <a:endParaRPr lang="en-US" altLang="zh-TW" sz="2000" dirty="0"/>
          </a:p>
          <a:p>
            <a:r>
              <a:rPr lang="zh-CN" altLang="en-US" sz="2000" b="1" dirty="0"/>
              <a:t>洞口</a:t>
            </a:r>
            <a:r>
              <a:rPr lang="zh-CN" altLang="en-US" sz="2000" dirty="0"/>
              <a:t>：</a:t>
            </a:r>
            <a:r>
              <a:rPr lang="en-US" altLang="zh-TW" sz="2000" dirty="0"/>
              <a:t>13 </a:t>
            </a:r>
            <a:r>
              <a:rPr lang="zh-TW" altLang="en-US" sz="2000" dirty="0"/>
              <a:t>以利亞聽見了，就用自己的外衣蒙著臉，走出來，站在洞口。忽然有聲音向他說：</a:t>
            </a:r>
            <a:r>
              <a:rPr lang="zh-TW" altLang="en-US" sz="2000" dirty="0">
                <a:solidFill>
                  <a:srgbClr val="FF0000"/>
                </a:solidFill>
              </a:rPr>
              <a:t>“以利亞啊，你在這裡幹甚麼？</a:t>
            </a:r>
            <a:r>
              <a:rPr lang="zh-TW" altLang="en-US" sz="2000" dirty="0"/>
              <a:t>” </a:t>
            </a:r>
            <a:endParaRPr lang="en-US" altLang="zh-TW" sz="2000" dirty="0"/>
          </a:p>
          <a:p>
            <a:r>
              <a:rPr lang="en-US" altLang="zh-TW" sz="2000" dirty="0"/>
              <a:t>14 </a:t>
            </a:r>
            <a:r>
              <a:rPr lang="zh-TW" altLang="en-US" sz="2000" dirty="0"/>
              <a:t>以利亞說：</a:t>
            </a:r>
            <a:r>
              <a:rPr lang="zh-TW" altLang="en-US" sz="2000" dirty="0">
                <a:solidFill>
                  <a:srgbClr val="0000FF"/>
                </a:solidFill>
              </a:rPr>
              <a:t>“我為耶和華萬軍的　神大發熱心，因</a:t>
            </a:r>
            <a:r>
              <a:rPr lang="zh-TW" altLang="en-US" sz="2000" dirty="0"/>
              <a:t>為以色列人背棄了你的約，拆毀了你的祭壇，用刀殺了你的眾先知</a:t>
            </a:r>
            <a:r>
              <a:rPr lang="zh-TW" altLang="en-US" sz="2000" dirty="0">
                <a:solidFill>
                  <a:srgbClr val="0000FF"/>
                </a:solidFill>
              </a:rPr>
              <a:t>，只剩下我一個人，他們還在尋索，要取去我的性命。</a:t>
            </a:r>
            <a:r>
              <a:rPr lang="zh-TW" altLang="en-US" sz="2000" dirty="0"/>
              <a:t>”</a:t>
            </a:r>
          </a:p>
          <a:p>
            <a:endParaRPr lang="zh-TW" altLang="en-US" dirty="0"/>
          </a:p>
        </p:txBody>
      </p:sp>
      <p:sp>
        <p:nvSpPr>
          <p:cNvPr id="7" name="TextBox 6">
            <a:extLst>
              <a:ext uri="{FF2B5EF4-FFF2-40B4-BE49-F238E27FC236}">
                <a16:creationId xmlns:a16="http://schemas.microsoft.com/office/drawing/2014/main" id="{2202CE19-B527-4F39-9083-389C35339E09}"/>
              </a:ext>
            </a:extLst>
          </p:cNvPr>
          <p:cNvSpPr txBox="1"/>
          <p:nvPr/>
        </p:nvSpPr>
        <p:spPr>
          <a:xfrm>
            <a:off x="3387117" y="370050"/>
            <a:ext cx="6097656" cy="523220"/>
          </a:xfrm>
          <a:prstGeom prst="rect">
            <a:avLst/>
          </a:prstGeom>
          <a:noFill/>
        </p:spPr>
        <p:txBody>
          <a:bodyPr wrap="square">
            <a:spAutoFit/>
          </a:bodyPr>
          <a:lstStyle/>
          <a:p>
            <a:r>
              <a:rPr lang="zh-CN" altLang="en-US" sz="2800" b="1" dirty="0">
                <a:solidFill>
                  <a:srgbClr val="0000FF"/>
                </a:solidFill>
              </a:rPr>
              <a:t>神的吩咐</a:t>
            </a:r>
            <a:r>
              <a:rPr lang="en-US" altLang="zh-CN" sz="2800" b="1" dirty="0">
                <a:solidFill>
                  <a:srgbClr val="0000FF"/>
                </a:solidFill>
              </a:rPr>
              <a:t>【</a:t>
            </a:r>
            <a:r>
              <a:rPr lang="zh-CN" altLang="en-US" sz="2800" b="1" dirty="0">
                <a:solidFill>
                  <a:srgbClr val="0000FF"/>
                </a:solidFill>
              </a:rPr>
              <a:t>王上</a:t>
            </a:r>
            <a:r>
              <a:rPr lang="en-US" altLang="zh-CN" sz="2800" b="1" dirty="0">
                <a:solidFill>
                  <a:srgbClr val="0000FF"/>
                </a:solidFill>
              </a:rPr>
              <a:t>19</a:t>
            </a:r>
            <a:r>
              <a:rPr lang="zh-CN" altLang="en-US" sz="2800" b="1" dirty="0">
                <a:solidFill>
                  <a:srgbClr val="0000FF"/>
                </a:solidFill>
              </a:rPr>
              <a:t>：</a:t>
            </a:r>
            <a:r>
              <a:rPr lang="en-US" altLang="zh-CN" sz="2800" b="1" dirty="0">
                <a:solidFill>
                  <a:srgbClr val="0000FF"/>
                </a:solidFill>
              </a:rPr>
              <a:t>9-18】</a:t>
            </a:r>
            <a:endParaRPr lang="en-US" sz="2800" b="1" dirty="0">
              <a:solidFill>
                <a:srgbClr val="0000FF"/>
              </a:solidFill>
            </a:endParaRPr>
          </a:p>
        </p:txBody>
      </p:sp>
      <p:pic>
        <p:nvPicPr>
          <p:cNvPr id="2" name="Picture 1">
            <a:extLst>
              <a:ext uri="{FF2B5EF4-FFF2-40B4-BE49-F238E27FC236}">
                <a16:creationId xmlns:a16="http://schemas.microsoft.com/office/drawing/2014/main" id="{08C8C56E-8EDE-49A4-BFF3-0FF95BDC5DB0}"/>
              </a:ext>
            </a:extLst>
          </p:cNvPr>
          <p:cNvPicPr>
            <a:picLocks noChangeAspect="1"/>
          </p:cNvPicPr>
          <p:nvPr/>
        </p:nvPicPr>
        <p:blipFill>
          <a:blip r:embed="rId2"/>
          <a:stretch>
            <a:fillRect/>
          </a:stretch>
        </p:blipFill>
        <p:spPr>
          <a:xfrm>
            <a:off x="7572766" y="3974359"/>
            <a:ext cx="4064647" cy="2294093"/>
          </a:xfrm>
          <a:prstGeom prst="rect">
            <a:avLst/>
          </a:prstGeom>
        </p:spPr>
      </p:pic>
      <p:pic>
        <p:nvPicPr>
          <p:cNvPr id="3" name="Picture 2">
            <a:extLst>
              <a:ext uri="{FF2B5EF4-FFF2-40B4-BE49-F238E27FC236}">
                <a16:creationId xmlns:a16="http://schemas.microsoft.com/office/drawing/2014/main" id="{F0C462CE-B87C-425B-A8B9-5ED8F3BEDA58}"/>
              </a:ext>
            </a:extLst>
          </p:cNvPr>
          <p:cNvPicPr>
            <a:picLocks noChangeAspect="1"/>
          </p:cNvPicPr>
          <p:nvPr/>
        </p:nvPicPr>
        <p:blipFill>
          <a:blip r:embed="rId3"/>
          <a:stretch>
            <a:fillRect/>
          </a:stretch>
        </p:blipFill>
        <p:spPr>
          <a:xfrm>
            <a:off x="7630766" y="934901"/>
            <a:ext cx="4006648" cy="2668356"/>
          </a:xfrm>
          <a:prstGeom prst="rect">
            <a:avLst/>
          </a:prstGeom>
        </p:spPr>
      </p:pic>
    </p:spTree>
    <p:extLst>
      <p:ext uri="{BB962C8B-B14F-4D97-AF65-F5344CB8AC3E}">
        <p14:creationId xmlns:p14="http://schemas.microsoft.com/office/powerpoint/2010/main" val="35191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32D4-5C5E-46BB-AA08-402C44D74D90}"/>
              </a:ext>
            </a:extLst>
          </p:cNvPr>
          <p:cNvSpPr>
            <a:spLocks noGrp="1"/>
          </p:cNvSpPr>
          <p:nvPr>
            <p:ph type="title"/>
          </p:nvPr>
        </p:nvSpPr>
        <p:spPr>
          <a:xfrm>
            <a:off x="2081462" y="486184"/>
            <a:ext cx="8478253" cy="1371600"/>
          </a:xfrm>
        </p:spPr>
        <p:txBody>
          <a:bodyPr>
            <a:normAutofit/>
          </a:bodyPr>
          <a:lstStyle/>
          <a:p>
            <a:pPr algn="ctr"/>
            <a:r>
              <a:rPr lang="zh-CN" altLang="en-US" sz="3200" b="1" dirty="0">
                <a:solidFill>
                  <a:srgbClr val="0000FF"/>
                </a:solidFill>
              </a:rPr>
              <a:t>重新得力，完成神吩咐的工作</a:t>
            </a:r>
            <a:endParaRPr lang="en-US" sz="3200" b="1" dirty="0">
              <a:solidFill>
                <a:srgbClr val="0000FF"/>
              </a:solidFill>
            </a:endParaRPr>
          </a:p>
        </p:txBody>
      </p:sp>
      <p:sp>
        <p:nvSpPr>
          <p:cNvPr id="3" name="Content Placeholder 2">
            <a:extLst>
              <a:ext uri="{FF2B5EF4-FFF2-40B4-BE49-F238E27FC236}">
                <a16:creationId xmlns:a16="http://schemas.microsoft.com/office/drawing/2014/main" id="{BAA3C6D9-EAF1-4396-A837-FAE74C413824}"/>
              </a:ext>
            </a:extLst>
          </p:cNvPr>
          <p:cNvSpPr>
            <a:spLocks noGrp="1"/>
          </p:cNvSpPr>
          <p:nvPr>
            <p:ph idx="1"/>
          </p:nvPr>
        </p:nvSpPr>
        <p:spPr/>
        <p:txBody>
          <a:bodyPr/>
          <a:lstStyle/>
          <a:p>
            <a:r>
              <a:rPr lang="zh-TW" altLang="en-US" sz="2400" dirty="0"/>
              <a:t>以利亞奉命返回大馬士革</a:t>
            </a:r>
          </a:p>
          <a:p>
            <a:r>
              <a:rPr lang="en-US" altLang="zh-TW" sz="2400" dirty="0"/>
              <a:t>15 </a:t>
            </a:r>
            <a:r>
              <a:rPr lang="zh-TW" altLang="en-US" sz="2400" dirty="0"/>
              <a:t>耶和華對他說：“你離去吧，從你來的路回到大馬士革的曠野去。你到了那裡，</a:t>
            </a:r>
            <a:r>
              <a:rPr lang="zh-TW" altLang="en-US" sz="2400" dirty="0">
                <a:solidFill>
                  <a:srgbClr val="FF0000"/>
                </a:solidFill>
              </a:rPr>
              <a:t>就要膏哈薛作亞蘭王。 </a:t>
            </a:r>
            <a:r>
              <a:rPr lang="en-US" altLang="zh-TW" sz="2400" dirty="0">
                <a:solidFill>
                  <a:srgbClr val="FF0000"/>
                </a:solidFill>
              </a:rPr>
              <a:t>16 </a:t>
            </a:r>
            <a:r>
              <a:rPr lang="zh-TW" altLang="en-US" sz="2400" dirty="0">
                <a:solidFill>
                  <a:srgbClr val="FF0000"/>
                </a:solidFill>
              </a:rPr>
              <a:t>又要膏寧示的孫子耶戶作以色列王，還要膏亞伯．米何拉人沙法的兒子以利沙接續你作先知。</a:t>
            </a:r>
            <a:r>
              <a:rPr lang="zh-TW" altLang="en-US" sz="2400" dirty="0"/>
              <a:t> </a:t>
            </a:r>
            <a:endParaRPr lang="en-US" altLang="zh-TW" sz="2400" dirty="0"/>
          </a:p>
          <a:p>
            <a:r>
              <a:rPr lang="en-US" altLang="zh-TW" sz="2400" dirty="0"/>
              <a:t>17 </a:t>
            </a:r>
            <a:r>
              <a:rPr lang="zh-TW" altLang="en-US" sz="2400" dirty="0"/>
              <a:t>將來逃得過哈薛的刀的，必被耶戶殺死；逃得過耶戶的刀的，必被以利沙殺死。</a:t>
            </a:r>
            <a:endParaRPr lang="en-US" altLang="zh-TW" sz="2400" dirty="0"/>
          </a:p>
          <a:p>
            <a:r>
              <a:rPr lang="zh-TW" altLang="en-US" sz="2400" dirty="0"/>
              <a:t> </a:t>
            </a:r>
            <a:r>
              <a:rPr lang="en-US" altLang="zh-TW" sz="2400" dirty="0"/>
              <a:t>18 </a:t>
            </a:r>
            <a:r>
              <a:rPr lang="zh-TW" altLang="en-US" sz="2400" dirty="0"/>
              <a:t>但我</a:t>
            </a:r>
            <a:r>
              <a:rPr lang="zh-TW" altLang="en-US" sz="2400" dirty="0">
                <a:solidFill>
                  <a:srgbClr val="FF0000"/>
                </a:solidFill>
              </a:rPr>
              <a:t>在以色列人中留下七千人</a:t>
            </a:r>
            <a:r>
              <a:rPr lang="zh-TW" altLang="en-US" sz="2400" dirty="0"/>
              <a:t>，他們全是未曾向巴力屈過膝的，也未曾與巴力親過嘴的。”</a:t>
            </a:r>
          </a:p>
          <a:p>
            <a:endParaRPr lang="en-US" dirty="0"/>
          </a:p>
        </p:txBody>
      </p:sp>
    </p:spTree>
    <p:extLst>
      <p:ext uri="{BB962C8B-B14F-4D97-AF65-F5344CB8AC3E}">
        <p14:creationId xmlns:p14="http://schemas.microsoft.com/office/powerpoint/2010/main" val="4110111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464E-F24D-4B80-9ADD-16D22975331A}"/>
              </a:ext>
            </a:extLst>
          </p:cNvPr>
          <p:cNvSpPr>
            <a:spLocks noGrp="1"/>
          </p:cNvSpPr>
          <p:nvPr>
            <p:ph type="title"/>
          </p:nvPr>
        </p:nvSpPr>
        <p:spPr>
          <a:xfrm>
            <a:off x="-568836" y="412553"/>
            <a:ext cx="10058400" cy="1371600"/>
          </a:xfrm>
        </p:spPr>
        <p:txBody>
          <a:bodyPr>
            <a:normAutofit fontScale="90000"/>
          </a:bodyPr>
          <a:lstStyle/>
          <a:p>
            <a:pPr algn="ctr"/>
            <a:br>
              <a:rPr lang="en-US" altLang="zh-CN" dirty="0"/>
            </a:br>
            <a:r>
              <a:rPr lang="zh-CN" altLang="en-US" dirty="0"/>
              <a:t> </a:t>
            </a:r>
            <a:r>
              <a:rPr lang="zh-CN" altLang="en-US" b="1" dirty="0">
                <a:solidFill>
                  <a:srgbClr val="0000FF"/>
                </a:solidFill>
              </a:rPr>
              <a:t>拿伯的葡萄园</a:t>
            </a:r>
            <a:r>
              <a:rPr lang="en-US" altLang="zh-CN" b="1" dirty="0">
                <a:solidFill>
                  <a:srgbClr val="0000FF"/>
                </a:solidFill>
              </a:rPr>
              <a:t>【</a:t>
            </a:r>
            <a:r>
              <a:rPr lang="zh-CN" altLang="en-US" b="1" dirty="0">
                <a:solidFill>
                  <a:srgbClr val="0000FF"/>
                </a:solidFill>
              </a:rPr>
              <a:t>王上</a:t>
            </a:r>
            <a:r>
              <a:rPr lang="en-US" altLang="zh-CN" b="1" dirty="0">
                <a:solidFill>
                  <a:srgbClr val="0000FF"/>
                </a:solidFill>
              </a:rPr>
              <a:t>21</a:t>
            </a:r>
            <a:r>
              <a:rPr lang="zh-CN" altLang="en-US" b="1" dirty="0">
                <a:solidFill>
                  <a:srgbClr val="0000FF"/>
                </a:solidFill>
              </a:rPr>
              <a:t>：</a:t>
            </a:r>
            <a:r>
              <a:rPr lang="en-US" altLang="zh-CN" b="1" dirty="0">
                <a:solidFill>
                  <a:srgbClr val="0000FF"/>
                </a:solidFill>
              </a:rPr>
              <a:t>1-16】</a:t>
            </a:r>
            <a:br>
              <a:rPr lang="zh-TW" altLang="en-US" b="1" dirty="0">
                <a:solidFill>
                  <a:srgbClr val="0000FF"/>
                </a:solidFill>
              </a:rPr>
            </a:br>
            <a:r>
              <a:rPr lang="zh-TW" altLang="en-US" b="1" dirty="0">
                <a:solidFill>
                  <a:srgbClr val="0000FF"/>
                </a:solidFill>
              </a:rPr>
              <a:t>以利亞責備亞哈之惡行</a:t>
            </a:r>
            <a:endParaRPr lang="en-US" b="1" dirty="0">
              <a:solidFill>
                <a:srgbClr val="0000FF"/>
              </a:solidFill>
            </a:endParaRPr>
          </a:p>
        </p:txBody>
      </p:sp>
      <p:sp>
        <p:nvSpPr>
          <p:cNvPr id="3" name="Content Placeholder 2">
            <a:extLst>
              <a:ext uri="{FF2B5EF4-FFF2-40B4-BE49-F238E27FC236}">
                <a16:creationId xmlns:a16="http://schemas.microsoft.com/office/drawing/2014/main" id="{762D53DF-AE7A-4DE6-B311-DCA6F4FC558B}"/>
              </a:ext>
            </a:extLst>
          </p:cNvPr>
          <p:cNvSpPr>
            <a:spLocks noGrp="1"/>
          </p:cNvSpPr>
          <p:nvPr>
            <p:ph idx="1"/>
          </p:nvPr>
        </p:nvSpPr>
        <p:spPr>
          <a:xfrm>
            <a:off x="333531" y="2328589"/>
            <a:ext cx="10711457" cy="3931920"/>
          </a:xfrm>
        </p:spPr>
        <p:txBody>
          <a:bodyPr>
            <a:normAutofit/>
          </a:bodyPr>
          <a:lstStyle/>
          <a:p>
            <a:r>
              <a:rPr lang="en-US" altLang="zh-TW" sz="2000" dirty="0"/>
              <a:t>17 </a:t>
            </a:r>
            <a:r>
              <a:rPr lang="zh-TW" altLang="en-US" sz="2000" dirty="0"/>
              <a:t>那時，耶和華的話臨到提斯比人以利亞說： </a:t>
            </a:r>
            <a:endParaRPr lang="en-US" altLang="zh-TW" sz="2000" dirty="0"/>
          </a:p>
          <a:p>
            <a:r>
              <a:rPr lang="en-US" altLang="zh-TW" sz="2000" dirty="0"/>
              <a:t>18 “</a:t>
            </a:r>
            <a:r>
              <a:rPr lang="zh-TW" altLang="en-US" sz="2000" dirty="0"/>
              <a:t>你起來，下去迎見住在撒瑪利亞的以色列王亞哈，他現在正在</a:t>
            </a:r>
            <a:endParaRPr lang="en-US" altLang="zh-TW" sz="2000" dirty="0"/>
          </a:p>
          <a:p>
            <a:pPr marL="0" indent="0">
              <a:buNone/>
            </a:pPr>
            <a:r>
              <a:rPr lang="zh-TW" altLang="en-US" sz="2000" dirty="0"/>
              <a:t>  耶斯列人拿伯的葡萄園裡。他下到那裡去，是要佔有那個園。 </a:t>
            </a:r>
            <a:endParaRPr lang="en-US" altLang="zh-TW" sz="2000" dirty="0"/>
          </a:p>
          <a:p>
            <a:r>
              <a:rPr lang="en-US" altLang="zh-TW" sz="2000" dirty="0"/>
              <a:t>19 </a:t>
            </a:r>
            <a:r>
              <a:rPr lang="zh-TW" altLang="en-US" sz="2000" dirty="0"/>
              <a:t>你要對他說：‘耶和華這樣說：你殺了人，又佔有他的產業嗎？’你又要對他說：‘耶和華這樣說：</a:t>
            </a:r>
            <a:r>
              <a:rPr lang="zh-TW" altLang="en-US" sz="2000" dirty="0">
                <a:solidFill>
                  <a:srgbClr val="FF0000"/>
                </a:solidFill>
              </a:rPr>
              <a:t>狗在甚麼地方舔拿伯的血，也必在甚麼地方舔你的血。</a:t>
            </a:r>
            <a:r>
              <a:rPr lang="zh-TW" altLang="en-US" sz="2000" dirty="0"/>
              <a:t>’” </a:t>
            </a:r>
            <a:endParaRPr lang="en-US" altLang="zh-TW" sz="2000" dirty="0"/>
          </a:p>
          <a:p>
            <a:r>
              <a:rPr lang="en-US" altLang="zh-TW" sz="2000" dirty="0"/>
              <a:t>20 </a:t>
            </a:r>
            <a:r>
              <a:rPr lang="zh-TW" altLang="en-US" sz="2000" dirty="0"/>
              <a:t>亞哈對以利亞說：“我的仇人哪，你找到了我嗎？”以利亞說：“我找到你了，因為你出賣了你自己，去行耶和華看為惡的事。 </a:t>
            </a:r>
            <a:r>
              <a:rPr lang="en-US" altLang="zh-TW" sz="2000" dirty="0"/>
              <a:t>21 </a:t>
            </a:r>
            <a:r>
              <a:rPr lang="zh-TW" altLang="en-US" sz="2000" dirty="0"/>
              <a:t>耶和華說：‘看哪，我必使災禍臨到你</a:t>
            </a:r>
            <a:r>
              <a:rPr lang="zh-TW" altLang="en-US" sz="2000" dirty="0">
                <a:solidFill>
                  <a:srgbClr val="FF0000"/>
                </a:solidFill>
              </a:rPr>
              <a:t>，除滅你的後代，在以色列中屬亞哈的男丁，無論是自由的，或是不自由的，我都要除滅</a:t>
            </a:r>
            <a:r>
              <a:rPr lang="zh-TW" altLang="en-US" sz="2000" dirty="0"/>
              <a:t>。 </a:t>
            </a:r>
            <a:r>
              <a:rPr lang="en-US" altLang="zh-TW" sz="2000" dirty="0"/>
              <a:t>22 </a:t>
            </a:r>
            <a:r>
              <a:rPr lang="zh-TW" altLang="en-US" sz="2000" dirty="0"/>
              <a:t>我要使你的家像尼八的兒子耶羅波安的家，又像亞希雅的兒子巴沙的家，因為你惹我發怒，又因為你使以色列人陷在罪中</a:t>
            </a:r>
            <a:r>
              <a:rPr lang="zh-TW" altLang="en-US" sz="2000" dirty="0">
                <a:solidFill>
                  <a:srgbClr val="FF0000"/>
                </a:solidFill>
              </a:rPr>
              <a:t>。’ </a:t>
            </a:r>
            <a:r>
              <a:rPr lang="en-US" altLang="zh-TW" sz="2000" dirty="0">
                <a:solidFill>
                  <a:srgbClr val="FF0000"/>
                </a:solidFill>
              </a:rPr>
              <a:t>23 </a:t>
            </a:r>
            <a:r>
              <a:rPr lang="zh-TW" altLang="en-US" sz="2000" dirty="0">
                <a:solidFill>
                  <a:srgbClr val="FF0000"/>
                </a:solidFill>
              </a:rPr>
              <a:t>至於耶洗別，耶和華也說：‘狗必在耶斯列的地方吃耶洗別的肉。 </a:t>
            </a:r>
            <a:r>
              <a:rPr lang="en-US" altLang="zh-TW" sz="2000" dirty="0">
                <a:solidFill>
                  <a:srgbClr val="FF0000"/>
                </a:solidFill>
              </a:rPr>
              <a:t>24 </a:t>
            </a:r>
            <a:r>
              <a:rPr lang="zh-TW" altLang="en-US" sz="2000" dirty="0">
                <a:solidFill>
                  <a:srgbClr val="FF0000"/>
                </a:solidFill>
              </a:rPr>
              <a:t>屬亞哈的人，死在城裡的，必被野狗吃掉；死在田野的，必被空中的飛鳥吃掉。’”</a:t>
            </a:r>
            <a:endParaRPr lang="en-US" sz="2000" dirty="0">
              <a:solidFill>
                <a:srgbClr val="FF0000"/>
              </a:solidFill>
            </a:endParaRPr>
          </a:p>
        </p:txBody>
      </p:sp>
      <p:pic>
        <p:nvPicPr>
          <p:cNvPr id="4" name="Picture 3">
            <a:extLst>
              <a:ext uri="{FF2B5EF4-FFF2-40B4-BE49-F238E27FC236}">
                <a16:creationId xmlns:a16="http://schemas.microsoft.com/office/drawing/2014/main" id="{73E433FA-E6D3-4466-BDFB-9D9C5A495DA4}"/>
              </a:ext>
            </a:extLst>
          </p:cNvPr>
          <p:cNvPicPr>
            <a:picLocks noChangeAspect="1"/>
          </p:cNvPicPr>
          <p:nvPr/>
        </p:nvPicPr>
        <p:blipFill>
          <a:blip r:embed="rId2"/>
          <a:stretch>
            <a:fillRect/>
          </a:stretch>
        </p:blipFill>
        <p:spPr>
          <a:xfrm>
            <a:off x="8035276" y="445634"/>
            <a:ext cx="3573985" cy="2677039"/>
          </a:xfrm>
          <a:prstGeom prst="rect">
            <a:avLst/>
          </a:prstGeom>
        </p:spPr>
      </p:pic>
    </p:spTree>
    <p:extLst>
      <p:ext uri="{BB962C8B-B14F-4D97-AF65-F5344CB8AC3E}">
        <p14:creationId xmlns:p14="http://schemas.microsoft.com/office/powerpoint/2010/main" val="109632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4112-8125-4A89-BD78-ECA8ADD85324}"/>
              </a:ext>
            </a:extLst>
          </p:cNvPr>
          <p:cNvSpPr>
            <a:spLocks noGrp="1"/>
          </p:cNvSpPr>
          <p:nvPr>
            <p:ph type="title"/>
          </p:nvPr>
        </p:nvSpPr>
        <p:spPr>
          <a:xfrm>
            <a:off x="1808107" y="432244"/>
            <a:ext cx="10058400" cy="1371600"/>
          </a:xfrm>
        </p:spPr>
        <p:txBody>
          <a:bodyPr>
            <a:normAutofit/>
          </a:bodyPr>
          <a:lstStyle/>
          <a:p>
            <a:r>
              <a:rPr lang="zh-TW" altLang="en-US" sz="3200" b="1" dirty="0">
                <a:solidFill>
                  <a:srgbClr val="0000FF"/>
                </a:solidFill>
              </a:rPr>
              <a:t>以利亞預言亞哈謝必死</a:t>
            </a:r>
            <a:r>
              <a:rPr lang="en-US" altLang="zh-CN" sz="3200" b="1" dirty="0">
                <a:solidFill>
                  <a:srgbClr val="0000FF"/>
                </a:solidFill>
              </a:rPr>
              <a:t>【</a:t>
            </a:r>
            <a:r>
              <a:rPr lang="zh-CN" altLang="en-US" sz="3200" b="1" dirty="0">
                <a:solidFill>
                  <a:srgbClr val="0000FF"/>
                </a:solidFill>
              </a:rPr>
              <a:t>王下</a:t>
            </a:r>
            <a:r>
              <a:rPr lang="en-US" altLang="zh-CN" sz="3200" b="1" dirty="0">
                <a:solidFill>
                  <a:srgbClr val="0000FF"/>
                </a:solidFill>
              </a:rPr>
              <a:t>1</a:t>
            </a:r>
            <a:r>
              <a:rPr lang="zh-CN" altLang="en-US" sz="3200" b="1" dirty="0">
                <a:solidFill>
                  <a:srgbClr val="0000FF"/>
                </a:solidFill>
              </a:rPr>
              <a:t>：</a:t>
            </a:r>
            <a:r>
              <a:rPr lang="en-US" altLang="zh-CN" sz="3200" b="1" dirty="0">
                <a:solidFill>
                  <a:srgbClr val="0000FF"/>
                </a:solidFill>
              </a:rPr>
              <a:t> 1-17】</a:t>
            </a:r>
            <a:br>
              <a:rPr lang="zh-TW" altLang="en-US" sz="3200" b="1" dirty="0">
                <a:solidFill>
                  <a:srgbClr val="0000FF"/>
                </a:solidFill>
              </a:rPr>
            </a:br>
            <a:endParaRPr lang="en-US" sz="3200" b="1" dirty="0">
              <a:solidFill>
                <a:srgbClr val="0000FF"/>
              </a:solidFill>
            </a:endParaRPr>
          </a:p>
        </p:txBody>
      </p:sp>
      <p:sp>
        <p:nvSpPr>
          <p:cNvPr id="3" name="Content Placeholder 2">
            <a:extLst>
              <a:ext uri="{FF2B5EF4-FFF2-40B4-BE49-F238E27FC236}">
                <a16:creationId xmlns:a16="http://schemas.microsoft.com/office/drawing/2014/main" id="{28DD2D86-2F04-4256-92F5-71E52A642611}"/>
              </a:ext>
            </a:extLst>
          </p:cNvPr>
          <p:cNvSpPr>
            <a:spLocks noGrp="1"/>
          </p:cNvSpPr>
          <p:nvPr>
            <p:ph idx="1"/>
          </p:nvPr>
        </p:nvSpPr>
        <p:spPr>
          <a:xfrm>
            <a:off x="385011" y="1664007"/>
            <a:ext cx="6950286" cy="3931920"/>
          </a:xfrm>
        </p:spPr>
        <p:txBody>
          <a:bodyPr>
            <a:noAutofit/>
          </a:bodyPr>
          <a:lstStyle/>
          <a:p>
            <a:pPr>
              <a:lnSpc>
                <a:spcPct val="90000"/>
              </a:lnSpc>
            </a:pPr>
            <a:r>
              <a:rPr lang="zh-TW" altLang="en-US" b="1" dirty="0"/>
              <a:t> </a:t>
            </a:r>
            <a:r>
              <a:rPr lang="en-US" altLang="zh-TW" b="1" dirty="0"/>
              <a:t>2 </a:t>
            </a:r>
            <a:r>
              <a:rPr lang="zh-TW" altLang="en-US" b="1" dirty="0"/>
              <a:t>有一天，亞哈謝在撒瑪利亞，從樓上的窗戶掉下來，他就病了；於是他差派使者，對他們說：“你們去求問以革倫的神巴力．西卜，我這個病到底能否復原？” </a:t>
            </a:r>
            <a:endParaRPr lang="en-US" altLang="zh-TW" b="1" dirty="0"/>
          </a:p>
          <a:p>
            <a:pPr>
              <a:lnSpc>
                <a:spcPct val="90000"/>
              </a:lnSpc>
            </a:pPr>
            <a:r>
              <a:rPr lang="en-US" altLang="zh-TW" b="1" dirty="0"/>
              <a:t>3 </a:t>
            </a:r>
            <a:r>
              <a:rPr lang="zh-TW" altLang="en-US" b="1" dirty="0"/>
              <a:t>但耶和華的使者對提斯比人以利亞說：“你動身上去迎著撒瑪利亞王的使者，對他們說：</a:t>
            </a:r>
            <a:r>
              <a:rPr lang="zh-TW" altLang="en-US" b="1" dirty="0">
                <a:solidFill>
                  <a:srgbClr val="FF0000"/>
                </a:solidFill>
              </a:rPr>
              <a:t>‘你們去求問以革倫的神巴力．西卜，是因為以色列中沒有　神嗎？</a:t>
            </a:r>
            <a:r>
              <a:rPr lang="zh-TW" altLang="en-US" b="1" dirty="0"/>
              <a:t> </a:t>
            </a:r>
            <a:r>
              <a:rPr lang="en-US" altLang="zh-TW" b="1" dirty="0"/>
              <a:t>4 </a:t>
            </a:r>
            <a:r>
              <a:rPr lang="zh-TW" altLang="en-US" b="1" dirty="0"/>
              <a:t>因此，耶和華這樣說：你必不能從你躺上去的那張床上下來，因為你必定死。’”於是以利亞去了。</a:t>
            </a:r>
            <a:endParaRPr lang="en-US" b="1" dirty="0"/>
          </a:p>
          <a:p>
            <a:pPr>
              <a:lnSpc>
                <a:spcPct val="90000"/>
              </a:lnSpc>
            </a:pPr>
            <a:r>
              <a:rPr lang="en-US" altLang="zh-TW" b="1" dirty="0"/>
              <a:t> </a:t>
            </a:r>
            <a:r>
              <a:rPr lang="zh-TW" altLang="en-US" b="1" dirty="0"/>
              <a:t>於是王差派</a:t>
            </a:r>
            <a:r>
              <a:rPr lang="zh-CN" altLang="en-US" b="1" dirty="0"/>
              <a:t>三次，每次</a:t>
            </a:r>
            <a:r>
              <a:rPr lang="zh-TW" altLang="en-US" b="1" dirty="0"/>
              <a:t>五十夫長和他的五十名手下到以利亞那裡；</a:t>
            </a:r>
            <a:r>
              <a:rPr lang="zh-CN" altLang="en-US" b="1" dirty="0"/>
              <a:t>前面两次有火降下</a:t>
            </a:r>
            <a:r>
              <a:rPr lang="zh-TW" altLang="en-US" b="1" dirty="0"/>
              <a:t>吞滅了五十夫長和他的五十名手下。</a:t>
            </a:r>
            <a:r>
              <a:rPr lang="zh-CN" altLang="en-US" b="1" dirty="0"/>
              <a:t>最后</a:t>
            </a:r>
            <a:r>
              <a:rPr lang="zh-TW" altLang="en-US" b="1" dirty="0"/>
              <a:t> 耶和華的使者對以利亞說：“你和他下去吧，不要怕他。”於是以利亞起來，和他下山到王那裡去了。 </a:t>
            </a:r>
            <a:endParaRPr lang="en-US" altLang="zh-TW" b="1" dirty="0"/>
          </a:p>
          <a:p>
            <a:pPr>
              <a:lnSpc>
                <a:spcPct val="90000"/>
              </a:lnSpc>
            </a:pPr>
            <a:r>
              <a:rPr lang="en-US" altLang="zh-TW" b="1" dirty="0"/>
              <a:t>16 </a:t>
            </a:r>
            <a:r>
              <a:rPr lang="zh-TW" altLang="en-US" b="1" dirty="0"/>
              <a:t>以利亞對亞哈謝說：“耶和華這樣說：‘你差派使者去求問以革倫的神巴力．西卜，是因為以色列中沒有　神可以求問嗎？因此，你必不能從你躺上去的那張床上下來，因為你必定死。</a:t>
            </a:r>
            <a:endParaRPr lang="en-US" b="1" dirty="0"/>
          </a:p>
        </p:txBody>
      </p:sp>
      <p:pic>
        <p:nvPicPr>
          <p:cNvPr id="4" name="Picture 3" descr="A group of men in clothing&#10;&#10;Description automatically generated with low confidence">
            <a:extLst>
              <a:ext uri="{FF2B5EF4-FFF2-40B4-BE49-F238E27FC236}">
                <a16:creationId xmlns:a16="http://schemas.microsoft.com/office/drawing/2014/main" id="{97A05E72-B768-4301-9FAB-4AD47714A572}"/>
              </a:ext>
            </a:extLst>
          </p:cNvPr>
          <p:cNvPicPr>
            <a:picLocks noChangeAspect="1"/>
          </p:cNvPicPr>
          <p:nvPr/>
        </p:nvPicPr>
        <p:blipFill rotWithShape="1">
          <a:blip r:embed="rId2"/>
          <a:srcRect l="28318" r="13372" b="2"/>
          <a:stretch/>
        </p:blipFill>
        <p:spPr>
          <a:xfrm>
            <a:off x="7623422" y="1320972"/>
            <a:ext cx="3954959" cy="4757827"/>
          </a:xfrm>
          <a:prstGeom prst="rect">
            <a:avLst/>
          </a:prstGeom>
        </p:spPr>
      </p:pic>
    </p:spTree>
    <p:extLst>
      <p:ext uri="{BB962C8B-B14F-4D97-AF65-F5344CB8AC3E}">
        <p14:creationId xmlns:p14="http://schemas.microsoft.com/office/powerpoint/2010/main" val="230418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35E1E6-34EB-4B30-A22C-54BB44D5D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65285"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E0B8D5-FF4B-4BC4-9B89-46DB8BB63539}"/>
              </a:ext>
            </a:extLst>
          </p:cNvPr>
          <p:cNvSpPr>
            <a:spLocks noGrp="1"/>
          </p:cNvSpPr>
          <p:nvPr>
            <p:ph type="title"/>
          </p:nvPr>
        </p:nvSpPr>
        <p:spPr>
          <a:xfrm>
            <a:off x="868680" y="642593"/>
            <a:ext cx="6603538" cy="1744183"/>
          </a:xfrm>
        </p:spPr>
        <p:txBody>
          <a:bodyPr vert="horz" lIns="91440" tIns="45720" rIns="91440" bIns="45720" rtlCol="0" anchor="ctr">
            <a:normAutofit/>
          </a:bodyPr>
          <a:lstStyle/>
          <a:p>
            <a:r>
              <a:rPr lang="zh-TW" altLang="en-US" sz="3200" b="1" dirty="0">
                <a:solidFill>
                  <a:srgbClr val="0000FF"/>
                </a:solidFill>
              </a:rPr>
              <a:t>以利亞被接升天</a:t>
            </a:r>
            <a:r>
              <a:rPr lang="en-US" altLang="zh-TW" sz="3200" b="1" dirty="0">
                <a:solidFill>
                  <a:srgbClr val="0000FF"/>
                </a:solidFill>
              </a:rPr>
              <a:t>【</a:t>
            </a:r>
            <a:r>
              <a:rPr lang="zh-TW" altLang="en-US" sz="3200" b="1" dirty="0">
                <a:solidFill>
                  <a:srgbClr val="0000FF"/>
                </a:solidFill>
              </a:rPr>
              <a:t>王下</a:t>
            </a:r>
            <a:r>
              <a:rPr lang="en-US" altLang="zh-TW" sz="3200" b="1" dirty="0">
                <a:solidFill>
                  <a:srgbClr val="0000FF"/>
                </a:solidFill>
              </a:rPr>
              <a:t>2</a:t>
            </a:r>
            <a:r>
              <a:rPr lang="zh-TW" altLang="en-US" sz="3200" b="1" dirty="0">
                <a:solidFill>
                  <a:srgbClr val="0000FF"/>
                </a:solidFill>
              </a:rPr>
              <a:t>：</a:t>
            </a:r>
            <a:r>
              <a:rPr lang="en-US" altLang="zh-TW" sz="3200" b="1" dirty="0">
                <a:solidFill>
                  <a:srgbClr val="0000FF"/>
                </a:solidFill>
              </a:rPr>
              <a:t>1-11】</a:t>
            </a:r>
            <a:br>
              <a:rPr lang="en-US" altLang="zh-TW" sz="3200" b="1" dirty="0">
                <a:solidFill>
                  <a:srgbClr val="0000FF"/>
                </a:solidFill>
              </a:rPr>
            </a:br>
            <a:endParaRPr lang="en-US" sz="3200" b="1" dirty="0">
              <a:solidFill>
                <a:srgbClr val="0000FF"/>
              </a:solidFill>
            </a:endParaRPr>
          </a:p>
        </p:txBody>
      </p:sp>
      <p:sp>
        <p:nvSpPr>
          <p:cNvPr id="5" name="TextBox 4">
            <a:extLst>
              <a:ext uri="{FF2B5EF4-FFF2-40B4-BE49-F238E27FC236}">
                <a16:creationId xmlns:a16="http://schemas.microsoft.com/office/drawing/2014/main" id="{C75B6AAF-D62F-4814-9B45-F11C7F4B35F6}"/>
              </a:ext>
            </a:extLst>
          </p:cNvPr>
          <p:cNvSpPr txBox="1"/>
          <p:nvPr/>
        </p:nvSpPr>
        <p:spPr>
          <a:xfrm>
            <a:off x="684144" y="1752989"/>
            <a:ext cx="6389896" cy="3648456"/>
          </a:xfrm>
          <a:prstGeom prst="rect">
            <a:avLst/>
          </a:prstGeom>
        </p:spPr>
        <p:txBody>
          <a:bodyPr vert="horz" lIns="91440" tIns="45720" rIns="91440" bIns="45720" rtlCol="0">
            <a:noAutofit/>
          </a:bodyPr>
          <a:lstStyle/>
          <a:p>
            <a:pPr defTabSz="914400">
              <a:lnSpc>
                <a:spcPct val="90000"/>
              </a:lnSpc>
              <a:spcAft>
                <a:spcPts val="600"/>
              </a:spcAft>
              <a:buClr>
                <a:schemeClr val="tx1">
                  <a:lumMod val="85000"/>
                  <a:lumOff val="15000"/>
                </a:schemeClr>
              </a:buClr>
            </a:pPr>
            <a:r>
              <a:rPr lang="en-US" altLang="zh-TW" dirty="0"/>
              <a:t>1  </a:t>
            </a:r>
            <a:r>
              <a:rPr lang="zh-TW" altLang="en-US" dirty="0"/>
              <a:t>耶和華將要用旋風接以利亞往天上去的時候，以利亞和以利沙一起離開吉甲。 </a:t>
            </a:r>
            <a:r>
              <a:rPr lang="en-US" altLang="zh-TW" dirty="0"/>
              <a:t>2 </a:t>
            </a:r>
            <a:r>
              <a:rPr lang="zh-TW" altLang="en-US" dirty="0"/>
              <a:t>以利亞對以利沙說：“你留在這裡吧，因為耶和華差派我到伯特利去。”以利沙說：“我指著永活的耶和華和你的性命起誓：我必不離開你。”於是他們下到伯特利去。。。耶利哥。。。约旦河</a:t>
            </a:r>
          </a:p>
          <a:p>
            <a:pPr defTabSz="914400">
              <a:lnSpc>
                <a:spcPct val="90000"/>
              </a:lnSpc>
              <a:spcAft>
                <a:spcPts val="600"/>
              </a:spcAft>
              <a:buClr>
                <a:schemeClr val="tx1">
                  <a:lumMod val="85000"/>
                  <a:lumOff val="15000"/>
                </a:schemeClr>
              </a:buClr>
            </a:pPr>
            <a:r>
              <a:rPr lang="en-US" altLang="zh-TW" dirty="0"/>
              <a:t>7 </a:t>
            </a:r>
            <a:r>
              <a:rPr lang="zh-TW" altLang="en-US" dirty="0"/>
              <a:t>先知門徒中有五十人跟著他們，遠遠地站在他們對面；他們二人在約旦河河邊站著。 </a:t>
            </a:r>
          </a:p>
          <a:p>
            <a:pPr defTabSz="914400">
              <a:lnSpc>
                <a:spcPct val="90000"/>
              </a:lnSpc>
              <a:spcAft>
                <a:spcPts val="600"/>
              </a:spcAft>
              <a:buClr>
                <a:schemeClr val="tx1">
                  <a:lumMod val="85000"/>
                  <a:lumOff val="15000"/>
                </a:schemeClr>
              </a:buClr>
            </a:pPr>
            <a:r>
              <a:rPr lang="en-US" altLang="zh-TW" dirty="0"/>
              <a:t>8 </a:t>
            </a:r>
            <a:r>
              <a:rPr lang="zh-TW" altLang="en-US" dirty="0"/>
              <a:t>以利亞拿著自己的外衣，把它捲起，擊打河水，河水就左右分開，他們二人就在乾地上走過去了。 </a:t>
            </a:r>
          </a:p>
          <a:p>
            <a:pPr defTabSz="914400">
              <a:lnSpc>
                <a:spcPct val="90000"/>
              </a:lnSpc>
              <a:spcAft>
                <a:spcPts val="600"/>
              </a:spcAft>
              <a:buClr>
                <a:schemeClr val="tx1">
                  <a:lumMod val="85000"/>
                  <a:lumOff val="15000"/>
                </a:schemeClr>
              </a:buClr>
            </a:pPr>
            <a:r>
              <a:rPr lang="en-US" altLang="zh-TW" dirty="0"/>
              <a:t>9 </a:t>
            </a:r>
            <a:r>
              <a:rPr lang="zh-TW" altLang="en-US" dirty="0"/>
              <a:t>他們過去之後，以利亞對以利沙說：“在我沒有被接離開你以先，我可以為你作些甚麼，你儘管求吧！”以利沙說：“求你使你的靈雙倍地臨到我。” </a:t>
            </a:r>
          </a:p>
          <a:p>
            <a:pPr defTabSz="914400">
              <a:lnSpc>
                <a:spcPct val="90000"/>
              </a:lnSpc>
              <a:spcAft>
                <a:spcPts val="600"/>
              </a:spcAft>
              <a:buClr>
                <a:schemeClr val="tx1">
                  <a:lumMod val="85000"/>
                  <a:lumOff val="15000"/>
                </a:schemeClr>
              </a:buClr>
            </a:pPr>
            <a:r>
              <a:rPr lang="en-US" altLang="zh-TW" dirty="0"/>
              <a:t>10 </a:t>
            </a:r>
            <a:r>
              <a:rPr lang="zh-TW" altLang="en-US" dirty="0"/>
              <a:t>以利亞說：“你所求的是一件難事，不過我被接離開你的時候，如果你看見我，就必得著，否則就得不著了。” </a:t>
            </a:r>
          </a:p>
          <a:p>
            <a:pPr defTabSz="914400">
              <a:lnSpc>
                <a:spcPct val="90000"/>
              </a:lnSpc>
              <a:spcAft>
                <a:spcPts val="600"/>
              </a:spcAft>
              <a:buClr>
                <a:schemeClr val="tx1">
                  <a:lumMod val="85000"/>
                  <a:lumOff val="15000"/>
                </a:schemeClr>
              </a:buClr>
            </a:pPr>
            <a:r>
              <a:rPr lang="en-US" altLang="zh-TW" dirty="0"/>
              <a:t>11 </a:t>
            </a:r>
            <a:r>
              <a:rPr lang="zh-TW" altLang="en-US" dirty="0"/>
              <a:t>他們邊走邊談的時候，忽然，有</a:t>
            </a:r>
            <a:r>
              <a:rPr lang="zh-TW" altLang="en-US" dirty="0">
                <a:solidFill>
                  <a:srgbClr val="FF0000"/>
                </a:solidFill>
              </a:rPr>
              <a:t>火車火馬把他們二人分開，以利亞就在旋風中被接往天上去了。</a:t>
            </a:r>
          </a:p>
        </p:txBody>
      </p:sp>
      <p:pic>
        <p:nvPicPr>
          <p:cNvPr id="6" name="Picture 5">
            <a:extLst>
              <a:ext uri="{FF2B5EF4-FFF2-40B4-BE49-F238E27FC236}">
                <a16:creationId xmlns:a16="http://schemas.microsoft.com/office/drawing/2014/main" id="{65BE8632-F4F1-44A2-9188-4A9C119E4886}"/>
              </a:ext>
            </a:extLst>
          </p:cNvPr>
          <p:cNvPicPr>
            <a:picLocks noChangeAspect="1"/>
          </p:cNvPicPr>
          <p:nvPr/>
        </p:nvPicPr>
        <p:blipFill rotWithShape="1">
          <a:blip r:embed="rId2"/>
          <a:srcRect t="31009" r="3" b="18552"/>
          <a:stretch/>
        </p:blipFill>
        <p:spPr>
          <a:xfrm>
            <a:off x="7903029" y="374904"/>
            <a:ext cx="3917115" cy="3054096"/>
          </a:xfrm>
          <a:prstGeom prst="rect">
            <a:avLst/>
          </a:prstGeom>
        </p:spPr>
      </p:pic>
      <p:pic>
        <p:nvPicPr>
          <p:cNvPr id="7" name="Picture 6" descr="Map&#10;&#10;Description automatically generated">
            <a:extLst>
              <a:ext uri="{FF2B5EF4-FFF2-40B4-BE49-F238E27FC236}">
                <a16:creationId xmlns:a16="http://schemas.microsoft.com/office/drawing/2014/main" id="{A1708E50-1FC6-48D4-A3FD-5ADD208F86B2}"/>
              </a:ext>
            </a:extLst>
          </p:cNvPr>
          <p:cNvPicPr>
            <a:picLocks noChangeAspect="1"/>
          </p:cNvPicPr>
          <p:nvPr/>
        </p:nvPicPr>
        <p:blipFill rotWithShape="1">
          <a:blip r:embed="rId3"/>
          <a:srcRect t="16397" r="3" b="24758"/>
          <a:stretch/>
        </p:blipFill>
        <p:spPr>
          <a:xfrm>
            <a:off x="7903028" y="3429002"/>
            <a:ext cx="3917115" cy="3063239"/>
          </a:xfrm>
          <a:prstGeom prst="rect">
            <a:avLst/>
          </a:prstGeom>
        </p:spPr>
      </p:pic>
      <p:sp>
        <p:nvSpPr>
          <p:cNvPr id="14" name="Rectangle 13">
            <a:extLst>
              <a:ext uri="{FF2B5EF4-FFF2-40B4-BE49-F238E27FC236}">
                <a16:creationId xmlns:a16="http://schemas.microsoft.com/office/drawing/2014/main" id="{1EE8F117-D5DC-4AF4-AD72-FB7A93BAA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pic>
        <p:nvPicPr>
          <p:cNvPr id="8" name="Picture 7">
            <a:extLst>
              <a:ext uri="{FF2B5EF4-FFF2-40B4-BE49-F238E27FC236}">
                <a16:creationId xmlns:a16="http://schemas.microsoft.com/office/drawing/2014/main" id="{0AA2B938-4E31-4E23-BF9D-3646B71B8218}"/>
              </a:ext>
            </a:extLst>
          </p:cNvPr>
          <p:cNvPicPr>
            <a:picLocks noChangeAspect="1"/>
          </p:cNvPicPr>
          <p:nvPr/>
        </p:nvPicPr>
        <p:blipFill>
          <a:blip r:embed="rId4"/>
          <a:stretch>
            <a:fillRect/>
          </a:stretch>
        </p:blipFill>
        <p:spPr>
          <a:xfrm>
            <a:off x="7933509" y="3322810"/>
            <a:ext cx="4020747" cy="3595117"/>
          </a:xfrm>
          <a:prstGeom prst="rect">
            <a:avLst/>
          </a:prstGeom>
        </p:spPr>
      </p:pic>
    </p:spTree>
    <p:extLst>
      <p:ext uri="{BB962C8B-B14F-4D97-AF65-F5344CB8AC3E}">
        <p14:creationId xmlns:p14="http://schemas.microsoft.com/office/powerpoint/2010/main" val="12568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DECD-1B24-4A5C-9AF7-51EA7191B3DB}"/>
              </a:ext>
            </a:extLst>
          </p:cNvPr>
          <p:cNvSpPr>
            <a:spLocks noGrp="1"/>
          </p:cNvSpPr>
          <p:nvPr>
            <p:ph type="title"/>
          </p:nvPr>
        </p:nvSpPr>
        <p:spPr>
          <a:xfrm>
            <a:off x="1066800" y="331506"/>
            <a:ext cx="10058400" cy="1371600"/>
          </a:xfrm>
        </p:spPr>
        <p:txBody>
          <a:bodyPr>
            <a:normAutofit/>
          </a:bodyPr>
          <a:lstStyle/>
          <a:p>
            <a:pPr algn="ctr"/>
            <a:r>
              <a:rPr lang="zh-CN" altLang="en-US" sz="3200" b="1" dirty="0">
                <a:solidFill>
                  <a:srgbClr val="0000FF"/>
                </a:solidFill>
              </a:rPr>
              <a:t>新约中提到的以利亚</a:t>
            </a:r>
            <a:endParaRPr lang="en-US" sz="3200" b="1" dirty="0">
              <a:solidFill>
                <a:srgbClr val="0000FF"/>
              </a:solidFill>
            </a:endParaRPr>
          </a:p>
        </p:txBody>
      </p:sp>
      <p:sp>
        <p:nvSpPr>
          <p:cNvPr id="3" name="Content Placeholder 2">
            <a:extLst>
              <a:ext uri="{FF2B5EF4-FFF2-40B4-BE49-F238E27FC236}">
                <a16:creationId xmlns:a16="http://schemas.microsoft.com/office/drawing/2014/main" id="{FDF6DB69-D178-4617-A421-53C89E8B9D94}"/>
              </a:ext>
            </a:extLst>
          </p:cNvPr>
          <p:cNvSpPr>
            <a:spLocks noGrp="1"/>
          </p:cNvSpPr>
          <p:nvPr>
            <p:ph idx="1"/>
          </p:nvPr>
        </p:nvSpPr>
        <p:spPr>
          <a:xfrm>
            <a:off x="542544" y="1566672"/>
            <a:ext cx="11100816" cy="3931920"/>
          </a:xfrm>
        </p:spPr>
        <p:txBody>
          <a:bodyPr>
            <a:noAutofit/>
          </a:bodyPr>
          <a:lstStyle/>
          <a:p>
            <a:r>
              <a:rPr lang="zh-CN" altLang="en-US" sz="2000" dirty="0"/>
              <a:t>施洗约翰的出生： 有以利亚的心志。 路</a:t>
            </a:r>
            <a:r>
              <a:rPr lang="en-US" altLang="zh-CN" sz="2000" dirty="0"/>
              <a:t>1</a:t>
            </a:r>
            <a:r>
              <a:rPr lang="zh-CN" altLang="en-US" sz="2000" dirty="0"/>
              <a:t>：</a:t>
            </a:r>
            <a:r>
              <a:rPr lang="en-US" altLang="zh-CN" sz="2000" dirty="0"/>
              <a:t>17 </a:t>
            </a:r>
            <a:r>
              <a:rPr lang="zh-TW" altLang="en-US" sz="2000" dirty="0"/>
              <a:t>他必有以利亞的靈和能力，行在主的前面，叫父親的心轉向兒女，叫悖逆的轉向義人的意念，為主安排那預備好了的人民。</a:t>
            </a:r>
            <a:endParaRPr lang="en-US" altLang="zh-CN" sz="2000" dirty="0"/>
          </a:p>
          <a:p>
            <a:endParaRPr lang="en-US" sz="2000" dirty="0"/>
          </a:p>
          <a:p>
            <a:r>
              <a:rPr lang="zh-CN" altLang="en-US" sz="2000" dirty="0"/>
              <a:t>耶稣登山变相：马</a:t>
            </a:r>
            <a:r>
              <a:rPr lang="en-US" altLang="zh-CN" sz="2000" dirty="0"/>
              <a:t>17</a:t>
            </a:r>
            <a:r>
              <a:rPr lang="zh-CN" altLang="en-US" sz="2000" dirty="0"/>
              <a:t>：</a:t>
            </a:r>
            <a:r>
              <a:rPr lang="zh-TW" altLang="en-US" sz="2000" dirty="0"/>
              <a:t> </a:t>
            </a:r>
            <a:r>
              <a:rPr lang="en-US" altLang="zh-TW" sz="2000" dirty="0"/>
              <a:t>3 </a:t>
            </a:r>
            <a:r>
              <a:rPr lang="zh-TW" altLang="en-US" sz="2000" dirty="0"/>
              <a:t>忽然，摩西和以利亞向他們顯現，跟耶穌談話。 </a:t>
            </a:r>
            <a:r>
              <a:rPr lang="en-US" altLang="zh-TW" sz="2000" dirty="0"/>
              <a:t>4 </a:t>
            </a:r>
            <a:r>
              <a:rPr lang="zh-TW" altLang="en-US" sz="2000" dirty="0"/>
              <a:t>彼得對耶穌說：“主啊，我們在這裡真好。如果你願意，我就在這裡搭三個帳棚，一個為你，一個為摩西，一個為以利亞。” </a:t>
            </a:r>
            <a:endParaRPr lang="en-US" altLang="zh-CN" sz="2000" dirty="0"/>
          </a:p>
          <a:p>
            <a:r>
              <a:rPr lang="zh-TW" altLang="en-US" sz="2000" dirty="0"/>
              <a:t> </a:t>
            </a:r>
            <a:r>
              <a:rPr lang="zh-CN" altLang="en-US" sz="2000" dirty="0"/>
              <a:t>耶稣的教导：路</a:t>
            </a:r>
            <a:r>
              <a:rPr lang="en-US" altLang="zh-CN" sz="2000" dirty="0"/>
              <a:t>4</a:t>
            </a:r>
            <a:r>
              <a:rPr lang="zh-CN" altLang="en-US" sz="2000" dirty="0"/>
              <a:t>：</a:t>
            </a:r>
            <a:r>
              <a:rPr lang="en-US" altLang="zh-TW" sz="2000" dirty="0"/>
              <a:t>25 </a:t>
            </a:r>
            <a:r>
              <a:rPr lang="zh-TW" altLang="en-US" sz="2000" dirty="0"/>
              <a:t>我對你們說實話，當以利亞的時候，三年六個月不下雨（“不下雨”原文作“天閉塞”），遍地大起饑荒，那時以色列中有許多寡婦， </a:t>
            </a:r>
            <a:r>
              <a:rPr lang="en-US" altLang="zh-TW" sz="2000" dirty="0"/>
              <a:t>26 </a:t>
            </a:r>
            <a:r>
              <a:rPr lang="zh-TW" altLang="en-US" sz="2000" dirty="0"/>
              <a:t>以利亞沒有奉差遣往他們中間任何一個那裡去，只到西頓撒勒法的一個寡婦那裡。 </a:t>
            </a:r>
            <a:r>
              <a:rPr lang="en-US" altLang="zh-TW" sz="2000" dirty="0"/>
              <a:t>27 </a:t>
            </a:r>
            <a:r>
              <a:rPr lang="zh-TW" altLang="en-US" sz="2000" dirty="0"/>
              <a:t>以利沙先知的時候，以色列中有許多患痲風的人，其中除了敘利亞的乃縵，沒有一個得潔淨的。”</a:t>
            </a:r>
            <a:r>
              <a:rPr lang="zh-CN" altLang="en-US" sz="2000" dirty="0"/>
              <a:t>路</a:t>
            </a:r>
            <a:r>
              <a:rPr lang="en-US" altLang="zh-CN" sz="2000" dirty="0"/>
              <a:t>9</a:t>
            </a:r>
            <a:r>
              <a:rPr lang="zh-CN" altLang="en-US" sz="2000" dirty="0"/>
              <a:t>：</a:t>
            </a:r>
            <a:r>
              <a:rPr lang="en-US" altLang="zh-CN" sz="2000" dirty="0"/>
              <a:t>54</a:t>
            </a:r>
            <a:r>
              <a:rPr lang="zh-CN" altLang="en-US" sz="2000" dirty="0"/>
              <a:t>他的门徒看见了，就说：“主啊，你要我们吩咐火从天上降下来烧灭他们，相以利亚所作的吗？</a:t>
            </a:r>
            <a:endParaRPr lang="en-US" altLang="zh-TW" sz="2000" dirty="0"/>
          </a:p>
          <a:p>
            <a:endParaRPr lang="en-US" sz="2000" dirty="0"/>
          </a:p>
          <a:p>
            <a:r>
              <a:rPr lang="zh-CN" altLang="en-US" sz="2000" dirty="0"/>
              <a:t>义人的祷告：雅各书</a:t>
            </a:r>
            <a:r>
              <a:rPr lang="en-US" altLang="zh-CN" sz="2000" dirty="0"/>
              <a:t>5</a:t>
            </a:r>
            <a:r>
              <a:rPr lang="zh-CN" altLang="en-US" sz="2000" dirty="0"/>
              <a:t>：</a:t>
            </a:r>
            <a:r>
              <a:rPr lang="en-US" altLang="zh-CN" sz="2000" dirty="0"/>
              <a:t>17</a:t>
            </a:r>
            <a:r>
              <a:rPr lang="zh-CN" altLang="en-US" sz="2000" dirty="0"/>
              <a:t> </a:t>
            </a:r>
            <a:r>
              <a:rPr lang="en-US" altLang="zh-TW" sz="2000" dirty="0"/>
              <a:t> </a:t>
            </a:r>
            <a:r>
              <a:rPr lang="zh-TW" altLang="en-US" sz="2000" dirty="0"/>
              <a:t>以利亞是與我們性情相同的人；他懇切祈求不要下雨，地上就三年零六個月沒有雨； </a:t>
            </a:r>
            <a:r>
              <a:rPr lang="en-US" altLang="zh-TW" sz="2000" dirty="0"/>
              <a:t>18 </a:t>
            </a:r>
            <a:r>
              <a:rPr lang="zh-TW" altLang="en-US" sz="2000" dirty="0"/>
              <a:t>他又祈禱，天就下雨，地就生出土產來。</a:t>
            </a:r>
            <a:endParaRPr lang="en-US" sz="2000" dirty="0"/>
          </a:p>
        </p:txBody>
      </p:sp>
    </p:spTree>
    <p:extLst>
      <p:ext uri="{BB962C8B-B14F-4D97-AF65-F5344CB8AC3E}">
        <p14:creationId xmlns:p14="http://schemas.microsoft.com/office/powerpoint/2010/main" val="53863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DF09-92D1-4116-822C-B3C30FDB9602}"/>
              </a:ext>
            </a:extLst>
          </p:cNvPr>
          <p:cNvSpPr>
            <a:spLocks noGrp="1"/>
          </p:cNvSpPr>
          <p:nvPr>
            <p:ph type="title"/>
          </p:nvPr>
        </p:nvSpPr>
        <p:spPr/>
        <p:txBody>
          <a:bodyPr/>
          <a:lstStyle/>
          <a:p>
            <a:pPr algn="ctr"/>
            <a:r>
              <a:rPr lang="zh-CN" altLang="en-US" dirty="0">
                <a:solidFill>
                  <a:srgbClr val="0000FF"/>
                </a:solidFill>
              </a:rPr>
              <a:t>以利亚先知传递的信息</a:t>
            </a:r>
            <a:endParaRPr lang="en-US" dirty="0">
              <a:solidFill>
                <a:srgbClr val="0000FF"/>
              </a:solidFill>
            </a:endParaRPr>
          </a:p>
        </p:txBody>
      </p:sp>
      <p:sp>
        <p:nvSpPr>
          <p:cNvPr id="3" name="Content Placeholder 2">
            <a:extLst>
              <a:ext uri="{FF2B5EF4-FFF2-40B4-BE49-F238E27FC236}">
                <a16:creationId xmlns:a16="http://schemas.microsoft.com/office/drawing/2014/main" id="{18B1B14A-30FA-4E61-B14C-FE6F670598DF}"/>
              </a:ext>
            </a:extLst>
          </p:cNvPr>
          <p:cNvSpPr>
            <a:spLocks noGrp="1"/>
          </p:cNvSpPr>
          <p:nvPr>
            <p:ph idx="1"/>
          </p:nvPr>
        </p:nvSpPr>
        <p:spPr/>
        <p:txBody>
          <a:bodyPr/>
          <a:lstStyle/>
          <a:p>
            <a:r>
              <a:rPr lang="zh-CN" altLang="en-US" dirty="0"/>
              <a:t>惩罚：旱灾；受咒诅</a:t>
            </a:r>
            <a:endParaRPr lang="en-US" altLang="zh-CN" dirty="0"/>
          </a:p>
          <a:p>
            <a:r>
              <a:rPr lang="zh-CN" altLang="en-US" dirty="0"/>
              <a:t>拯救：留下</a:t>
            </a:r>
            <a:r>
              <a:rPr lang="en-US" altLang="zh-CN" dirty="0"/>
              <a:t>7000</a:t>
            </a:r>
            <a:r>
              <a:rPr lang="zh-CN" altLang="en-US" dirty="0"/>
              <a:t>人，未曾向巴力屈膝的</a:t>
            </a:r>
            <a:endParaRPr lang="en-US" altLang="zh-CN" dirty="0"/>
          </a:p>
          <a:p>
            <a:r>
              <a:rPr lang="zh-CN" altLang="en-US" dirty="0"/>
              <a:t>让以色列人认识耶和华是神：迦密山上的得胜</a:t>
            </a:r>
            <a:endParaRPr lang="en-US" altLang="zh-CN" dirty="0"/>
          </a:p>
          <a:p>
            <a:r>
              <a:rPr lang="zh-CN" altLang="en-US" dirty="0"/>
              <a:t>接班人以利沙继续神的工作</a:t>
            </a:r>
            <a:endParaRPr lang="en-US" dirty="0"/>
          </a:p>
        </p:txBody>
      </p:sp>
    </p:spTree>
    <p:extLst>
      <p:ext uri="{BB962C8B-B14F-4D97-AF65-F5344CB8AC3E}">
        <p14:creationId xmlns:p14="http://schemas.microsoft.com/office/powerpoint/2010/main" val="331261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868680" y="642593"/>
            <a:ext cx="6281928" cy="1744183"/>
          </a:xfrm>
        </p:spPr>
        <p:txBody>
          <a:bodyPr>
            <a:normAutofit/>
          </a:bodyPr>
          <a:lstStyle/>
          <a:p>
            <a:pPr algn="ctr"/>
            <a:r>
              <a:rPr lang="en-US" b="1" dirty="0" err="1">
                <a:latin typeface="Arial" panose="020B0604020202020204" pitchFamily="34" charset="0"/>
                <a:ea typeface="SimSun" panose="02010600030101010101" pitchFamily="2" charset="-122"/>
                <a:cs typeface="Arial" panose="020B0604020202020204" pitchFamily="34" charset="0"/>
              </a:rPr>
              <a:t>人物</a:t>
            </a:r>
            <a:r>
              <a:rPr lang="zh-CN" altLang="en-US" b="1" dirty="0">
                <a:latin typeface="Arial" panose="020B0604020202020204" pitchFamily="34" charset="0"/>
                <a:ea typeface="SimSun" panose="02010600030101010101" pitchFamily="2" charset="-122"/>
                <a:cs typeface="Arial" panose="020B0604020202020204" pitchFamily="34" charset="0"/>
              </a:rPr>
              <a:t>档案</a:t>
            </a:r>
            <a:r>
              <a:rPr lang="en-US" altLang="zh-CN" b="1" dirty="0">
                <a:latin typeface="Arial" panose="020B0604020202020204" pitchFamily="34" charset="0"/>
                <a:ea typeface="SimSun" panose="02010600030101010101" pitchFamily="2" charset="-122"/>
                <a:cs typeface="Arial" panose="020B0604020202020204" pitchFamily="34" charset="0"/>
              </a:rPr>
              <a:t>-</a:t>
            </a:r>
            <a:r>
              <a:rPr lang="zh-CN" altLang="en-US" b="1" dirty="0">
                <a:latin typeface="Arial" panose="020B0604020202020204" pitchFamily="34" charset="0"/>
                <a:ea typeface="SimSun" panose="02010600030101010101" pitchFamily="2" charset="-122"/>
                <a:cs typeface="Arial" panose="020B0604020202020204" pitchFamily="34" charset="0"/>
              </a:rPr>
              <a:t>以利亚</a:t>
            </a:r>
            <a:br>
              <a:rPr lang="en-US" altLang="zh-CN" b="1" dirty="0">
                <a:latin typeface="Arial" panose="020B0604020202020204" pitchFamily="34" charset="0"/>
                <a:ea typeface="SimSun" panose="02010600030101010101" pitchFamily="2" charset="-122"/>
                <a:cs typeface="Arial" panose="020B0604020202020204" pitchFamily="34" charset="0"/>
              </a:rPr>
            </a:br>
            <a:r>
              <a:rPr lang="zh-CN" altLang="en-US" b="1" dirty="0">
                <a:latin typeface="Arial" panose="020B0604020202020204" pitchFamily="34" charset="0"/>
                <a:ea typeface="SimSun" panose="02010600030101010101" pitchFamily="2" charset="-122"/>
                <a:cs typeface="Arial" panose="020B0604020202020204" pitchFamily="34" charset="0"/>
              </a:rPr>
              <a:t>（耶和华是我的神）</a:t>
            </a:r>
            <a:r>
              <a:rPr lang="zh-CN" altLang="en-US" b="1" dirty="0">
                <a:latin typeface="Arial" panose="020B0604020202020204" pitchFamily="34" charset="0"/>
                <a:ea typeface="+mj-ea"/>
                <a:cs typeface="Arial" panose="020B0604020202020204" pitchFamily="34" charset="0"/>
              </a:rPr>
              <a:t> </a:t>
            </a:r>
            <a:endParaRPr lang="en-US" b="1" dirty="0">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868680" y="2519204"/>
            <a:ext cx="6281928" cy="3648456"/>
          </a:xfrm>
        </p:spPr>
        <p:txBody>
          <a:bodyPr>
            <a:normAutofit/>
          </a:bodyPr>
          <a:lstStyle/>
          <a:p>
            <a:pPr>
              <a:lnSpc>
                <a:spcPct val="90000"/>
              </a:lnSpc>
              <a:buFont typeface="Wingdings" pitchFamily="2" charset="2"/>
              <a:buChar char="v"/>
            </a:pPr>
            <a:endParaRPr lang="en-US" altLang="zh-CN" dirty="0"/>
          </a:p>
          <a:p>
            <a:pPr marL="502920" marR="0" indent="-685800">
              <a:lnSpc>
                <a:spcPct val="90000"/>
              </a:lnSpc>
              <a:spcBef>
                <a:spcPts val="0"/>
              </a:spcBef>
              <a:spcAft>
                <a:spcPts val="0"/>
              </a:spcAft>
              <a:buFont typeface="Wingdings" panose="05000000000000000000" pitchFamily="2" charset="2"/>
              <a:buChar char="v"/>
            </a:pPr>
            <a:r>
              <a:rPr lang="en-US" altLang="zh-CN" sz="2400" b="1" dirty="0">
                <a:effectLst/>
                <a:latin typeface="SimSun" panose="02010600030101010101" pitchFamily="2" charset="-122"/>
                <a:ea typeface="SimSun" panose="02010600030101010101" pitchFamily="2" charset="-122"/>
                <a:cs typeface="Arial" panose="020B0604020202020204" pitchFamily="34" charset="0"/>
              </a:rPr>
              <a:t> </a:t>
            </a:r>
            <a:r>
              <a:rPr lang="zh-CN" sz="2400" b="1" dirty="0">
                <a:effectLst/>
                <a:latin typeface="SimSun" panose="02010600030101010101" pitchFamily="2" charset="-122"/>
                <a:ea typeface="SimSun" panose="02010600030101010101" pitchFamily="2" charset="-122"/>
                <a:cs typeface="Arial" panose="020B0604020202020204" pitchFamily="34" charset="0"/>
              </a:rPr>
              <a:t>地</a:t>
            </a:r>
            <a:r>
              <a:rPr lang="zh-CN" altLang="en-US" sz="2400" b="1" dirty="0">
                <a:effectLst/>
                <a:latin typeface="SimSun" panose="02010600030101010101" pitchFamily="2" charset="-122"/>
                <a:ea typeface="SimSun" panose="02010600030101010101" pitchFamily="2" charset="-122"/>
                <a:cs typeface="Arial" panose="020B0604020202020204" pitchFamily="34" charset="0"/>
              </a:rPr>
              <a:t>点</a:t>
            </a:r>
            <a:r>
              <a:rPr lang="zh-CN" sz="2400" dirty="0">
                <a:effectLst/>
                <a:latin typeface="SimSun" panose="02010600030101010101" pitchFamily="2" charset="-122"/>
                <a:ea typeface="SimSun" panose="02010600030101010101" pitchFamily="2" charset="-122"/>
                <a:cs typeface="Arial" panose="020B0604020202020204" pitchFamily="34" charset="0"/>
              </a:rPr>
              <a:t>：</a:t>
            </a:r>
            <a:r>
              <a:rPr lang="zh-CN" altLang="en-US" sz="2400" dirty="0">
                <a:effectLst/>
                <a:latin typeface="SimSun" panose="02010600030101010101" pitchFamily="2" charset="-122"/>
                <a:ea typeface="SimSun" panose="02010600030101010101" pitchFamily="2" charset="-122"/>
                <a:cs typeface="Arial" panose="020B0604020202020204" pitchFamily="34" charset="0"/>
              </a:rPr>
              <a:t>北国。 基立溪</a:t>
            </a:r>
            <a:r>
              <a:rPr lang="en-US" altLang="zh-CN" sz="2400" dirty="0">
                <a:latin typeface="SimSun" panose="02010600030101010101" pitchFamily="2" charset="-122"/>
                <a:ea typeface="SimSun" panose="02010600030101010101" pitchFamily="2" charset="-122"/>
                <a:cs typeface="Arial" panose="020B0604020202020204" pitchFamily="34" charset="0"/>
              </a:rPr>
              <a:t>-</a:t>
            </a:r>
            <a:r>
              <a:rPr lang="zh-CN" altLang="en-US" sz="2400" dirty="0">
                <a:latin typeface="SimSun" panose="02010600030101010101" pitchFamily="2" charset="-122"/>
                <a:ea typeface="SimSun" panose="02010600030101010101" pitchFamily="2" charset="-122"/>
                <a:cs typeface="Arial" panose="020B0604020202020204" pitchFamily="34" charset="0"/>
              </a:rPr>
              <a:t>撒勒法</a:t>
            </a:r>
            <a:r>
              <a:rPr lang="en-US" altLang="zh-CN" sz="2400" dirty="0">
                <a:latin typeface="SimSun" panose="02010600030101010101" pitchFamily="2" charset="-122"/>
                <a:ea typeface="SimSun" panose="02010600030101010101" pitchFamily="2" charset="-122"/>
                <a:cs typeface="Arial" panose="020B0604020202020204" pitchFamily="34" charset="0"/>
              </a:rPr>
              <a:t>-</a:t>
            </a:r>
            <a:r>
              <a:rPr lang="zh-CN" altLang="en-US" sz="2400" dirty="0">
                <a:latin typeface="SimSun" panose="02010600030101010101" pitchFamily="2" charset="-122"/>
                <a:ea typeface="SimSun" panose="02010600030101010101" pitchFamily="2" charset="-122"/>
                <a:cs typeface="Arial" panose="020B0604020202020204" pitchFamily="34" charset="0"/>
              </a:rPr>
              <a:t>迦密山</a:t>
            </a:r>
            <a:endParaRPr lang="en-US" altLang="zh-CN" sz="2400" dirty="0">
              <a:effectLst/>
              <a:latin typeface="SimSun" panose="02010600030101010101" pitchFamily="2" charset="-122"/>
              <a:ea typeface="SimSun" panose="02010600030101010101" pitchFamily="2" charset="-122"/>
              <a:cs typeface="Arial" panose="020B0604020202020204" pitchFamily="34" charset="0"/>
            </a:endParaRPr>
          </a:p>
          <a:p>
            <a:pPr marL="502920" marR="0" indent="-685800">
              <a:lnSpc>
                <a:spcPct val="90000"/>
              </a:lnSpc>
              <a:spcBef>
                <a:spcPts val="0"/>
              </a:spcBef>
              <a:spcAft>
                <a:spcPts val="0"/>
              </a:spcAft>
              <a:buFont typeface="Wingdings" panose="05000000000000000000" pitchFamily="2" charset="2"/>
              <a:buChar char="v"/>
            </a:pPr>
            <a:r>
              <a:rPr lang="zh-CN" altLang="en-US" sz="2400" b="1" dirty="0">
                <a:latin typeface="SimSun" panose="02010600030101010101" pitchFamily="2" charset="-122"/>
                <a:ea typeface="SimSun" panose="02010600030101010101" pitchFamily="2" charset="-122"/>
                <a:cs typeface="Arial" panose="020B0604020202020204" pitchFamily="34" charset="0"/>
              </a:rPr>
              <a:t> 职业</a:t>
            </a:r>
            <a:r>
              <a:rPr lang="zh-CN" sz="2400" dirty="0">
                <a:effectLst/>
                <a:latin typeface="SimSun" panose="02010600030101010101" pitchFamily="2" charset="-122"/>
                <a:ea typeface="SimSun" panose="02010600030101010101" pitchFamily="2" charset="-122"/>
                <a:cs typeface="Arial" panose="020B0604020202020204" pitchFamily="34" charset="0"/>
              </a:rPr>
              <a:t>：</a:t>
            </a:r>
            <a:r>
              <a:rPr lang="zh-CN" altLang="en-US" sz="2400" dirty="0">
                <a:effectLst/>
                <a:latin typeface="SimSun" panose="02010600030101010101" pitchFamily="2" charset="-122"/>
                <a:ea typeface="SimSun" panose="02010600030101010101" pitchFamily="2" charset="-122"/>
                <a:cs typeface="Arial" panose="020B0604020202020204" pitchFamily="34" charset="0"/>
              </a:rPr>
              <a:t>先知</a:t>
            </a:r>
            <a:endParaRPr lang="en-US" altLang="zh-CN" sz="2400" dirty="0">
              <a:effectLst/>
              <a:latin typeface="SimSun" panose="02010600030101010101" pitchFamily="2" charset="-122"/>
              <a:ea typeface="SimSun" panose="02010600030101010101" pitchFamily="2" charset="-122"/>
              <a:cs typeface="Arial" panose="020B0604020202020204" pitchFamily="34" charset="0"/>
            </a:endParaRPr>
          </a:p>
          <a:p>
            <a:pPr marL="502920" marR="0" indent="-685800">
              <a:lnSpc>
                <a:spcPct val="90000"/>
              </a:lnSpc>
              <a:spcBef>
                <a:spcPts val="0"/>
              </a:spcBef>
              <a:spcAft>
                <a:spcPts val="0"/>
              </a:spcAft>
              <a:buFont typeface="Wingdings" panose="05000000000000000000" pitchFamily="2" charset="2"/>
              <a:buChar char="v"/>
            </a:pPr>
            <a:r>
              <a:rPr lang="en-US" altLang="zh-CN" sz="2400" b="1" dirty="0">
                <a:effectLst/>
                <a:latin typeface="SimSun" panose="02010600030101010101" pitchFamily="2" charset="-122"/>
                <a:ea typeface="SimSun" panose="02010600030101010101" pitchFamily="2" charset="-122"/>
                <a:cs typeface="Arial" panose="020B0604020202020204" pitchFamily="34" charset="0"/>
              </a:rPr>
              <a:t> </a:t>
            </a:r>
            <a:r>
              <a:rPr lang="zh-CN" sz="2400" b="1" dirty="0">
                <a:effectLst/>
                <a:latin typeface="SimSun" panose="02010600030101010101" pitchFamily="2" charset="-122"/>
                <a:ea typeface="SimSun" panose="02010600030101010101" pitchFamily="2" charset="-122"/>
                <a:cs typeface="Arial" panose="020B0604020202020204" pitchFamily="34" charset="0"/>
              </a:rPr>
              <a:t>享年</a:t>
            </a:r>
            <a:r>
              <a:rPr lang="zh-CN" sz="2400" dirty="0">
                <a:effectLst/>
                <a:latin typeface="SimSun" panose="02010600030101010101" pitchFamily="2" charset="-122"/>
                <a:ea typeface="SimSun" panose="02010600030101010101" pitchFamily="2" charset="-122"/>
                <a:cs typeface="Arial" panose="020B0604020202020204" pitchFamily="34" charset="0"/>
              </a:rPr>
              <a:t>：</a:t>
            </a:r>
            <a:r>
              <a:rPr lang="zh-CN" altLang="en-US" sz="2400" dirty="0">
                <a:effectLst/>
                <a:latin typeface="SimSun" panose="02010600030101010101" pitchFamily="2" charset="-122"/>
                <a:ea typeface="SimSun" panose="02010600030101010101" pitchFamily="2" charset="-122"/>
                <a:cs typeface="Arial" panose="020B0604020202020204" pitchFamily="34" charset="0"/>
              </a:rPr>
              <a:t>火车火马接走</a:t>
            </a:r>
            <a:r>
              <a:rPr lang="en-US" altLang="zh-CN" sz="2400" dirty="0">
                <a:effectLst/>
                <a:latin typeface="SimSun" panose="02010600030101010101" pitchFamily="2" charset="-122"/>
                <a:ea typeface="SimSun" panose="02010600030101010101" pitchFamily="2" charset="-122"/>
                <a:cs typeface="Arial" panose="020B0604020202020204" pitchFamily="34" charset="0"/>
              </a:rPr>
              <a:t> </a:t>
            </a:r>
            <a:endParaRPr lang="en-US" sz="2400" dirty="0">
              <a:effectLst/>
              <a:latin typeface="SimSun" panose="02010600030101010101" pitchFamily="2" charset="-122"/>
              <a:ea typeface="SimSun" panose="02010600030101010101" pitchFamily="2" charset="-122"/>
              <a:cs typeface="Arial" panose="020B0604020202020204" pitchFamily="34" charset="0"/>
            </a:endParaRPr>
          </a:p>
          <a:p>
            <a:pPr marL="502920" indent="-685800">
              <a:lnSpc>
                <a:spcPct val="90000"/>
              </a:lnSpc>
              <a:spcBef>
                <a:spcPts val="0"/>
              </a:spcBef>
              <a:buFont typeface="Wingdings" panose="05000000000000000000" pitchFamily="2" charset="2"/>
              <a:buChar char="v"/>
            </a:pPr>
            <a:r>
              <a:rPr lang="zh-CN" altLang="en-US" sz="2400" b="1" dirty="0">
                <a:latin typeface="SimSun" panose="02010600030101010101" pitchFamily="2" charset="-122"/>
                <a:ea typeface="SimSun" panose="02010600030101010101" pitchFamily="2" charset="-122"/>
                <a:cs typeface="Arial" panose="020B0604020202020204" pitchFamily="34" charset="0"/>
              </a:rPr>
              <a:t> 家庭：未知</a:t>
            </a:r>
            <a:r>
              <a:rPr lang="en-US" sz="2400" dirty="0">
                <a:latin typeface="SimSun" panose="02010600030101010101" pitchFamily="2" charset="-122"/>
                <a:ea typeface="SimSun" panose="02010600030101010101" pitchFamily="2" charset="-122"/>
                <a:cs typeface="Arial" panose="020B0604020202020204" pitchFamily="34" charset="0"/>
              </a:rPr>
              <a:t> </a:t>
            </a:r>
            <a:endParaRPr lang="en-US" sz="2400" dirty="0">
              <a:effectLst/>
              <a:latin typeface="SimSun" panose="02010600030101010101" pitchFamily="2" charset="-122"/>
              <a:ea typeface="SimSun" panose="02010600030101010101" pitchFamily="2" charset="-122"/>
              <a:cs typeface="Arial" panose="020B0604020202020204" pitchFamily="34" charset="0"/>
            </a:endParaRPr>
          </a:p>
          <a:p>
            <a:pPr marL="674370" marR="0" indent="-857250">
              <a:lnSpc>
                <a:spcPct val="90000"/>
              </a:lnSpc>
              <a:spcBef>
                <a:spcPts val="0"/>
              </a:spcBef>
              <a:spcAft>
                <a:spcPts val="0"/>
              </a:spcAft>
              <a:buFont typeface="Wingdings" panose="05000000000000000000" pitchFamily="2" charset="2"/>
              <a:buChar char="v"/>
            </a:pPr>
            <a:r>
              <a:rPr lang="zh-CN" sz="2400" b="1" dirty="0">
                <a:effectLst/>
                <a:latin typeface="SimSun" panose="02010600030101010101" pitchFamily="2" charset="-122"/>
                <a:ea typeface="SimSun" panose="02010600030101010101" pitchFamily="2" charset="-122"/>
                <a:cs typeface="Arial" panose="020B0604020202020204" pitchFamily="34" charset="0"/>
              </a:rPr>
              <a:t>成就</a:t>
            </a:r>
            <a:r>
              <a:rPr lang="zh-CN" sz="2400" dirty="0">
                <a:effectLst/>
                <a:latin typeface="SimSun" panose="02010600030101010101" pitchFamily="2" charset="-122"/>
                <a:ea typeface="SimSun" panose="02010600030101010101" pitchFamily="2" charset="-122"/>
                <a:cs typeface="Arial" panose="020B0604020202020204" pitchFamily="34" charset="0"/>
              </a:rPr>
              <a:t>：</a:t>
            </a:r>
            <a:r>
              <a:rPr lang="en-US" altLang="zh-CN" sz="2400" dirty="0">
                <a:effectLst/>
                <a:latin typeface="SimSun" panose="02010600030101010101" pitchFamily="2" charset="-122"/>
                <a:ea typeface="SimSun" panose="02010600030101010101" pitchFamily="2" charset="-122"/>
                <a:cs typeface="Arial" panose="020B0604020202020204" pitchFamily="34" charset="0"/>
              </a:rPr>
              <a:t>	</a:t>
            </a:r>
            <a:r>
              <a:rPr lang="zh-CN" altLang="en-US" sz="2400" dirty="0">
                <a:effectLst/>
                <a:latin typeface="SimSun" panose="02010600030101010101" pitchFamily="2" charset="-122"/>
                <a:ea typeface="SimSun" panose="02010600030101010101" pitchFamily="2" charset="-122"/>
                <a:cs typeface="Arial" panose="020B0604020202020204" pitchFamily="34" charset="0"/>
              </a:rPr>
              <a:t>以色列的战车马兵</a:t>
            </a:r>
            <a:endParaRPr lang="en-US" altLang="zh-CN" sz="2400" b="1" dirty="0">
              <a:effectLst/>
              <a:latin typeface="SimSun" panose="02010600030101010101" pitchFamily="2" charset="-122"/>
              <a:ea typeface="SimSun" panose="02010600030101010101" pitchFamily="2" charset="-122"/>
              <a:cs typeface="Arial" panose="020B0604020202020204" pitchFamily="34" charset="0"/>
            </a:endParaRPr>
          </a:p>
          <a:p>
            <a:pPr marL="0" marR="0" indent="0">
              <a:lnSpc>
                <a:spcPct val="90000"/>
              </a:lnSpc>
              <a:spcBef>
                <a:spcPts val="0"/>
              </a:spcBef>
              <a:spcAft>
                <a:spcPts val="0"/>
              </a:spcAft>
              <a:buNone/>
            </a:pPr>
            <a:endParaRPr lang="en-US" altLang="zh-CN" sz="2400" b="1" dirty="0">
              <a:effectLst/>
              <a:latin typeface="SimSun" panose="02010600030101010101" pitchFamily="2" charset="-122"/>
              <a:ea typeface="SimSun" panose="02010600030101010101" pitchFamily="2" charset="-122"/>
              <a:cs typeface="Arial" panose="020B0604020202020204" pitchFamily="34" charset="0"/>
            </a:endParaRPr>
          </a:p>
          <a:p>
            <a:pPr>
              <a:lnSpc>
                <a:spcPct val="90000"/>
              </a:lnSpc>
              <a:buFont typeface="Wingdings" pitchFamily="2" charset="2"/>
              <a:buChar char="v"/>
            </a:pPr>
            <a:endParaRPr lang="en-US" altLang="zh-CN" dirty="0"/>
          </a:p>
        </p:txBody>
      </p:sp>
      <p:pic>
        <p:nvPicPr>
          <p:cNvPr id="1026" name="Picture 2">
            <a:extLst>
              <a:ext uri="{FF2B5EF4-FFF2-40B4-BE49-F238E27FC236}">
                <a16:creationId xmlns:a16="http://schemas.microsoft.com/office/drawing/2014/main" id="{C988C5BF-028E-4E34-AB4E-AA07292B2C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72" r="8298" b="-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8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2FF1174-3A1F-4CD6-8A81-FBC2A359D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9" name="Rectangle 28">
            <a:extLst>
              <a:ext uri="{FF2B5EF4-FFF2-40B4-BE49-F238E27FC236}">
                <a16:creationId xmlns:a16="http://schemas.microsoft.com/office/drawing/2014/main" id="{967A3457-FBCC-4FE0-8F02-685C0CB27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31" name="Rectangle 30">
            <a:extLst>
              <a:ext uri="{FF2B5EF4-FFF2-40B4-BE49-F238E27FC236}">
                <a16:creationId xmlns:a16="http://schemas.microsoft.com/office/drawing/2014/main" id="{0D82323D-089F-46BC-AD74-1EB31D0FD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9B0CBAE-D42E-4319-A06B-98CB6EFE1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9558" y="239486"/>
            <a:ext cx="6703842" cy="6342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030E9B-22EF-4A2D-AD77-67CC022A4F39}"/>
              </a:ext>
            </a:extLst>
          </p:cNvPr>
          <p:cNvSpPr txBox="1"/>
          <p:nvPr/>
        </p:nvSpPr>
        <p:spPr>
          <a:xfrm>
            <a:off x="5867873" y="892120"/>
            <a:ext cx="5696259" cy="16459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zh-CN" altLang="en-US" sz="4800" b="1" dirty="0">
                <a:solidFill>
                  <a:srgbClr val="0000FF"/>
                </a:solidFill>
                <a:latin typeface="+mj-lt"/>
              </a:rPr>
              <a:t>亚哈王</a:t>
            </a:r>
            <a:endParaRPr lang="en-US" sz="4800" b="1" dirty="0">
              <a:solidFill>
                <a:srgbClr val="0000FF"/>
              </a:solidFill>
              <a:latin typeface="+mj-lt"/>
            </a:endParaRPr>
          </a:p>
        </p:txBody>
      </p:sp>
      <p:sp>
        <p:nvSpPr>
          <p:cNvPr id="7" name="TextBox 6">
            <a:extLst>
              <a:ext uri="{FF2B5EF4-FFF2-40B4-BE49-F238E27FC236}">
                <a16:creationId xmlns:a16="http://schemas.microsoft.com/office/drawing/2014/main" id="{70090B60-9624-4F96-920B-556E2A3753A2}"/>
              </a:ext>
            </a:extLst>
          </p:cNvPr>
          <p:cNvSpPr txBox="1"/>
          <p:nvPr/>
        </p:nvSpPr>
        <p:spPr>
          <a:xfrm>
            <a:off x="5537588" y="2252472"/>
            <a:ext cx="6702986" cy="3291840"/>
          </a:xfrm>
          <a:prstGeom prst="rect">
            <a:avLst/>
          </a:prstGeom>
        </p:spPr>
        <p:txBody>
          <a:bodyPr vert="horz" lIns="91440" tIns="45720" rIns="91440" bIns="45720" rtlCol="0">
            <a:noAutofit/>
          </a:bodyPr>
          <a:lstStyle/>
          <a:p>
            <a:pPr defTabSz="914400">
              <a:lnSpc>
                <a:spcPct val="90000"/>
              </a:lnSpc>
              <a:spcAft>
                <a:spcPts val="600"/>
              </a:spcAft>
              <a:buClr>
                <a:schemeClr val="tx1">
                  <a:lumMod val="85000"/>
                  <a:lumOff val="15000"/>
                </a:schemeClr>
              </a:buClr>
            </a:pPr>
            <a:r>
              <a:rPr lang="zh-TW" altLang="en-US" sz="2000" b="1" dirty="0"/>
              <a:t>耶羅波安</a:t>
            </a:r>
            <a:endParaRPr lang="en-US" altLang="zh-TW" sz="2000" b="1" dirty="0"/>
          </a:p>
          <a:p>
            <a:pPr indent="-182880" defTabSz="914400">
              <a:lnSpc>
                <a:spcPct val="90000"/>
              </a:lnSpc>
              <a:spcAft>
                <a:spcPts val="600"/>
              </a:spcAft>
              <a:buClr>
                <a:schemeClr val="tx1">
                  <a:lumMod val="85000"/>
                  <a:lumOff val="15000"/>
                </a:schemeClr>
              </a:buClr>
              <a:buFont typeface="Garamond" pitchFamily="18" charset="0"/>
              <a:buChar char="◦"/>
            </a:pPr>
            <a:r>
              <a:rPr lang="en-US" altLang="zh-TW" sz="2000" dirty="0"/>
              <a:t>- </a:t>
            </a:r>
            <a:r>
              <a:rPr lang="zh-TW" altLang="en-US" sz="2000" dirty="0"/>
              <a:t>兒子</a:t>
            </a:r>
            <a:r>
              <a:rPr lang="zh-TW" altLang="en-US" sz="2000" b="1" dirty="0"/>
              <a:t>拿答</a:t>
            </a:r>
            <a:r>
              <a:rPr lang="zh-TW" altLang="en-US" sz="2000" dirty="0"/>
              <a:t>接續他作王</a:t>
            </a:r>
            <a:endParaRPr lang="en-US" altLang="zh-TW" sz="2000" dirty="0"/>
          </a:p>
          <a:p>
            <a:pPr indent="-182880" defTabSz="914400">
              <a:lnSpc>
                <a:spcPct val="90000"/>
              </a:lnSpc>
              <a:spcAft>
                <a:spcPts val="600"/>
              </a:spcAft>
              <a:buClr>
                <a:schemeClr val="tx1">
                  <a:lumMod val="85000"/>
                  <a:lumOff val="15000"/>
                </a:schemeClr>
              </a:buClr>
              <a:buFont typeface="Garamond" pitchFamily="18" charset="0"/>
              <a:buChar char="◦"/>
            </a:pPr>
            <a:r>
              <a:rPr lang="en-US" altLang="zh-TW" sz="2000" dirty="0"/>
              <a:t>-</a:t>
            </a:r>
            <a:r>
              <a:rPr lang="zh-TW" altLang="en-US" sz="2000" dirty="0"/>
              <a:t>以薩迦家族亞希雅的兒子</a:t>
            </a:r>
            <a:r>
              <a:rPr lang="zh-TW" altLang="en-US" sz="2000" b="1" dirty="0"/>
              <a:t>巴沙</a:t>
            </a:r>
            <a:r>
              <a:rPr lang="zh-TW" altLang="en-US" sz="2000" dirty="0"/>
              <a:t>密謀背叛拿答</a:t>
            </a:r>
            <a:r>
              <a:rPr lang="zh-CN" altLang="en-US" sz="2000" dirty="0"/>
              <a:t>，</a:t>
            </a:r>
            <a:r>
              <a:rPr lang="zh-TW" altLang="en-US" sz="2000" dirty="0"/>
              <a:t>巴沙殺死了拿答接續他作王</a:t>
            </a:r>
            <a:endParaRPr lang="en-US" altLang="zh-TW" sz="2000" dirty="0"/>
          </a:p>
          <a:p>
            <a:pPr indent="-182880" defTabSz="914400">
              <a:lnSpc>
                <a:spcPct val="90000"/>
              </a:lnSpc>
              <a:spcAft>
                <a:spcPts val="600"/>
              </a:spcAft>
              <a:buClr>
                <a:schemeClr val="tx1">
                  <a:lumMod val="85000"/>
                  <a:lumOff val="15000"/>
                </a:schemeClr>
              </a:buClr>
              <a:buFont typeface="Garamond" pitchFamily="18" charset="0"/>
              <a:buChar char="◦"/>
            </a:pPr>
            <a:r>
              <a:rPr lang="en-US" altLang="zh-TW" sz="2000" dirty="0"/>
              <a:t>-</a:t>
            </a:r>
            <a:r>
              <a:rPr lang="zh-TW" altLang="en-US" sz="2000" dirty="0"/>
              <a:t>巴沙的兒子</a:t>
            </a:r>
            <a:r>
              <a:rPr lang="zh-TW" altLang="en-US" sz="2000" b="1" dirty="0"/>
              <a:t>以拉</a:t>
            </a:r>
            <a:r>
              <a:rPr lang="zh-TW" altLang="en-US" sz="2000" dirty="0"/>
              <a:t>在得撒登基作以色列的王，共二年</a:t>
            </a:r>
            <a:endParaRPr lang="en-US" altLang="zh-TW" sz="2000" dirty="0"/>
          </a:p>
          <a:p>
            <a:pPr indent="-182880" defTabSz="914400">
              <a:lnSpc>
                <a:spcPct val="90000"/>
              </a:lnSpc>
              <a:spcAft>
                <a:spcPts val="600"/>
              </a:spcAft>
              <a:buClr>
                <a:schemeClr val="tx1">
                  <a:lumMod val="85000"/>
                  <a:lumOff val="15000"/>
                </a:schemeClr>
              </a:buClr>
              <a:buFont typeface="Garamond" pitchFamily="18" charset="0"/>
              <a:buChar char="◦"/>
            </a:pPr>
            <a:r>
              <a:rPr lang="en-US" altLang="zh-TW" sz="2000" dirty="0"/>
              <a:t>-</a:t>
            </a:r>
            <a:r>
              <a:rPr lang="zh-TW" altLang="en-US" sz="2000" dirty="0"/>
              <a:t>他的臣僕</a:t>
            </a:r>
            <a:r>
              <a:rPr lang="zh-TW" altLang="en-US" sz="2000" b="1" dirty="0"/>
              <a:t>心利</a:t>
            </a:r>
            <a:r>
              <a:rPr lang="zh-TW" altLang="en-US" sz="2000" dirty="0"/>
              <a:t>，就是統率他一半戰車的軍長，密謀背叛他。那時他在得撒，在管理得撒王家的亞雜的家喝醉了， </a:t>
            </a:r>
            <a:r>
              <a:rPr lang="en-US" altLang="zh-TW" sz="2000" dirty="0"/>
              <a:t>10 </a:t>
            </a:r>
            <a:r>
              <a:rPr lang="zh-TW" altLang="en-US" sz="2000" dirty="0"/>
              <a:t>心利就進去擊打他，把他殺死了，接續他作王</a:t>
            </a:r>
            <a:endParaRPr lang="en-US" altLang="zh-TW" sz="2000" dirty="0"/>
          </a:p>
          <a:p>
            <a:pPr indent="-182880" defTabSz="914400">
              <a:lnSpc>
                <a:spcPct val="90000"/>
              </a:lnSpc>
              <a:spcAft>
                <a:spcPts val="600"/>
              </a:spcAft>
              <a:buClr>
                <a:schemeClr val="tx1">
                  <a:lumMod val="85000"/>
                  <a:lumOff val="15000"/>
                </a:schemeClr>
              </a:buClr>
              <a:buFont typeface="Garamond" pitchFamily="18" charset="0"/>
              <a:buChar char="◦"/>
            </a:pPr>
            <a:r>
              <a:rPr lang="en-US" altLang="zh-TW" sz="2000" dirty="0"/>
              <a:t>-</a:t>
            </a:r>
            <a:r>
              <a:rPr lang="zh-TW" altLang="en-US" sz="2000" b="1" dirty="0"/>
              <a:t>暗利</a:t>
            </a:r>
            <a:r>
              <a:rPr lang="zh-TW" altLang="en-US" sz="2000" dirty="0"/>
              <a:t>和與他在一起的眾人，從基比頓上去，圍攻得撒。 </a:t>
            </a:r>
            <a:r>
              <a:rPr lang="en-US" altLang="zh-TW" sz="2000" dirty="0"/>
              <a:t>18 </a:t>
            </a:r>
            <a:r>
              <a:rPr lang="zh-TW" altLang="en-US" sz="2000" dirty="0"/>
              <a:t>心利看見城被攻佔，就走進了王宮的城堡裡，放火焚燒王宮，自焚而死。</a:t>
            </a:r>
            <a:r>
              <a:rPr lang="zh-CN" altLang="en-US" sz="2000" dirty="0"/>
              <a:t>暗利登基作以色列王共十二年，</a:t>
            </a:r>
            <a:endParaRPr lang="en-US" altLang="zh-CN" sz="2000" dirty="0"/>
          </a:p>
          <a:p>
            <a:pPr indent="-182880" defTabSz="914400">
              <a:lnSpc>
                <a:spcPct val="90000"/>
              </a:lnSpc>
              <a:spcAft>
                <a:spcPts val="600"/>
              </a:spcAft>
              <a:buClr>
                <a:schemeClr val="tx1">
                  <a:lumMod val="85000"/>
                  <a:lumOff val="15000"/>
                </a:schemeClr>
              </a:buClr>
              <a:buFont typeface="Garamond" pitchFamily="18" charset="0"/>
              <a:buChar char="◦"/>
            </a:pPr>
            <a:r>
              <a:rPr lang="en-US" altLang="zh-TW" sz="2000" dirty="0"/>
              <a:t>-</a:t>
            </a:r>
            <a:r>
              <a:rPr lang="zh-TW" altLang="en-US" sz="2000" dirty="0"/>
              <a:t>猶大王亞撒第三十八年，暗利的兒子</a:t>
            </a:r>
            <a:r>
              <a:rPr lang="zh-TW" altLang="en-US" sz="2000" b="1" dirty="0"/>
              <a:t>亞哈</a:t>
            </a:r>
            <a:r>
              <a:rPr lang="zh-TW" altLang="en-US" sz="2000" dirty="0"/>
              <a:t>登基作以色列王。暗利的兒子亞哈在撒瑪利亞作以色列王，共二十二年。</a:t>
            </a:r>
            <a:endParaRPr lang="en-US" sz="2000" dirty="0"/>
          </a:p>
        </p:txBody>
      </p:sp>
      <p:sp>
        <p:nvSpPr>
          <p:cNvPr id="35" name="Rectangle 34">
            <a:extLst>
              <a:ext uri="{FF2B5EF4-FFF2-40B4-BE49-F238E27FC236}">
                <a16:creationId xmlns:a16="http://schemas.microsoft.com/office/drawing/2014/main" id="{6F0EDC2F-0D60-4D36-95AF-3C16CA0C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126"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4" name="Picture 3">
            <a:extLst>
              <a:ext uri="{FF2B5EF4-FFF2-40B4-BE49-F238E27FC236}">
                <a16:creationId xmlns:a16="http://schemas.microsoft.com/office/drawing/2014/main" id="{8639F6B9-F30D-4997-A3A1-B17D50566E57}"/>
              </a:ext>
            </a:extLst>
          </p:cNvPr>
          <p:cNvPicPr>
            <a:picLocks noChangeAspect="1"/>
          </p:cNvPicPr>
          <p:nvPr/>
        </p:nvPicPr>
        <p:blipFill rotWithShape="1">
          <a:blip r:embed="rId2"/>
          <a:srcRect r="-3" b="6964"/>
          <a:stretch/>
        </p:blipFill>
        <p:spPr>
          <a:xfrm>
            <a:off x="820199" y="574884"/>
            <a:ext cx="3639312" cy="2539322"/>
          </a:xfrm>
          <a:prstGeom prst="rect">
            <a:avLst/>
          </a:prstGeom>
        </p:spPr>
      </p:pic>
      <p:pic>
        <p:nvPicPr>
          <p:cNvPr id="2" name="Picture 1">
            <a:extLst>
              <a:ext uri="{FF2B5EF4-FFF2-40B4-BE49-F238E27FC236}">
                <a16:creationId xmlns:a16="http://schemas.microsoft.com/office/drawing/2014/main" id="{A822BF6B-71B7-4FDB-BBCB-57F5C4C64FAC}"/>
              </a:ext>
            </a:extLst>
          </p:cNvPr>
          <p:cNvPicPr>
            <a:picLocks noChangeAspect="1"/>
          </p:cNvPicPr>
          <p:nvPr/>
        </p:nvPicPr>
        <p:blipFill rotWithShape="1">
          <a:blip r:embed="rId3"/>
          <a:srcRect r="-3" b="6964"/>
          <a:stretch/>
        </p:blipFill>
        <p:spPr>
          <a:xfrm>
            <a:off x="306696" y="3382767"/>
            <a:ext cx="4738200" cy="3306070"/>
          </a:xfrm>
          <a:prstGeom prst="rect">
            <a:avLst/>
          </a:prstGeom>
        </p:spPr>
      </p:pic>
      <p:sp>
        <p:nvSpPr>
          <p:cNvPr id="37" name="Rectangle 36">
            <a:extLst>
              <a:ext uri="{FF2B5EF4-FFF2-40B4-BE49-F238E27FC236}">
                <a16:creationId xmlns:a16="http://schemas.microsoft.com/office/drawing/2014/main" id="{2F3ED5D7-0493-4E27-9E05-F5F19041F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4630" y="374904"/>
            <a:ext cx="6395514"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897175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6AAFEB-B484-4DCB-8BDC-550761019DD1}"/>
              </a:ext>
            </a:extLst>
          </p:cNvPr>
          <p:cNvSpPr txBox="1"/>
          <p:nvPr/>
        </p:nvSpPr>
        <p:spPr>
          <a:xfrm>
            <a:off x="687098" y="1504748"/>
            <a:ext cx="10817803" cy="3693319"/>
          </a:xfrm>
          <a:prstGeom prst="rect">
            <a:avLst/>
          </a:prstGeom>
          <a:noFill/>
        </p:spPr>
        <p:txBody>
          <a:bodyPr wrap="square">
            <a:spAutoFit/>
          </a:bodyPr>
          <a:lstStyle/>
          <a:p>
            <a:pPr algn="l"/>
            <a:r>
              <a:rPr lang="zh-CN" altLang="en-US" sz="2400" b="0" i="0" dirty="0">
                <a:solidFill>
                  <a:srgbClr val="222222"/>
                </a:solidFill>
                <a:effectLst/>
                <a:latin typeface="Roboto" panose="02000000000000000000" pitchFamily="2" charset="0"/>
              </a:rPr>
              <a:t>亚哈王行耶和华眼中为恶的事 </a:t>
            </a:r>
            <a:r>
              <a:rPr lang="en-US" altLang="zh-CN" sz="2400" b="0" i="0" dirty="0">
                <a:solidFill>
                  <a:srgbClr val="222222"/>
                </a:solidFill>
                <a:effectLst/>
                <a:latin typeface="Roboto" panose="02000000000000000000" pitchFamily="2" charset="0"/>
              </a:rPr>
              <a:t>【</a:t>
            </a:r>
            <a:r>
              <a:rPr lang="zh-CN" altLang="en-US" sz="2400" b="0" i="0" dirty="0">
                <a:solidFill>
                  <a:srgbClr val="222222"/>
                </a:solidFill>
                <a:effectLst/>
                <a:latin typeface="Roboto" panose="02000000000000000000" pitchFamily="2" charset="0"/>
              </a:rPr>
              <a:t>王上</a:t>
            </a:r>
            <a:r>
              <a:rPr lang="en-US" altLang="zh-CN" sz="2400" b="0" i="0" dirty="0">
                <a:solidFill>
                  <a:srgbClr val="222222"/>
                </a:solidFill>
                <a:effectLst/>
                <a:latin typeface="Roboto" panose="02000000000000000000" pitchFamily="2" charset="0"/>
              </a:rPr>
              <a:t>16</a:t>
            </a:r>
            <a:r>
              <a:rPr lang="zh-CN" altLang="en-US" sz="2400" b="0" i="0" dirty="0">
                <a:solidFill>
                  <a:srgbClr val="222222"/>
                </a:solidFill>
                <a:effectLst/>
                <a:latin typeface="Roboto" panose="02000000000000000000" pitchFamily="2" charset="0"/>
              </a:rPr>
              <a:t>：</a:t>
            </a:r>
            <a:r>
              <a:rPr lang="en-US" altLang="zh-CN" sz="2400" b="0" i="0" dirty="0">
                <a:solidFill>
                  <a:srgbClr val="222222"/>
                </a:solidFill>
                <a:effectLst/>
                <a:latin typeface="Roboto" panose="02000000000000000000" pitchFamily="2" charset="0"/>
              </a:rPr>
              <a:t>29-33】</a:t>
            </a:r>
          </a:p>
          <a:p>
            <a:pPr algn="l"/>
            <a:endParaRPr lang="en-US" altLang="zh-CN" sz="2400" b="0" i="0" dirty="0">
              <a:solidFill>
                <a:srgbClr val="222222"/>
              </a:solidFill>
              <a:effectLst/>
              <a:latin typeface="Roboto" panose="02000000000000000000" pitchFamily="2" charset="0"/>
            </a:endParaRPr>
          </a:p>
          <a:p>
            <a:pPr algn="l"/>
            <a:r>
              <a:rPr lang="en-US" altLang="zh-TW" sz="2400" dirty="0">
                <a:solidFill>
                  <a:srgbClr val="222222"/>
                </a:solidFill>
                <a:latin typeface="Roboto" panose="02000000000000000000" pitchFamily="2" charset="0"/>
              </a:rPr>
              <a:t> </a:t>
            </a:r>
            <a:r>
              <a:rPr lang="zh-TW" altLang="en-US" sz="2400" dirty="0">
                <a:solidFill>
                  <a:srgbClr val="222222"/>
                </a:solidFill>
                <a:latin typeface="Roboto" panose="02000000000000000000" pitchFamily="2" charset="0"/>
              </a:rPr>
              <a:t>暗利的兒子亞哈行耶和華看為惡的事，比他以前所有的王更厲害</a:t>
            </a:r>
            <a:r>
              <a:rPr lang="zh-CN" altLang="en-US" sz="2400" dirty="0">
                <a:solidFill>
                  <a:srgbClr val="222222"/>
                </a:solidFill>
                <a:latin typeface="Roboto" panose="02000000000000000000" pitchFamily="2" charset="0"/>
              </a:rPr>
              <a:t>：</a:t>
            </a:r>
            <a:endParaRPr lang="en-US" altLang="zh-CN" sz="2400" dirty="0">
              <a:solidFill>
                <a:srgbClr val="222222"/>
              </a:solidFill>
              <a:latin typeface="Roboto" panose="02000000000000000000" pitchFamily="2" charset="0"/>
            </a:endParaRPr>
          </a:p>
          <a:p>
            <a:pPr algn="l"/>
            <a:endParaRPr lang="en-US" altLang="zh-TW" sz="2400" dirty="0">
              <a:solidFill>
                <a:srgbClr val="222222"/>
              </a:solidFill>
              <a:latin typeface="Roboto" panose="02000000000000000000" pitchFamily="2" charset="0"/>
            </a:endParaRPr>
          </a:p>
          <a:p>
            <a:pPr algn="l"/>
            <a:r>
              <a:rPr lang="zh-CN" altLang="en-US" sz="2400" dirty="0">
                <a:solidFill>
                  <a:srgbClr val="222222"/>
                </a:solidFill>
                <a:latin typeface="Roboto" panose="02000000000000000000" pitchFamily="2" charset="0"/>
              </a:rPr>
              <a:t>。</a:t>
            </a:r>
            <a:r>
              <a:rPr lang="en-US" altLang="zh-TW" sz="2400" dirty="0">
                <a:solidFill>
                  <a:srgbClr val="222222"/>
                </a:solidFill>
                <a:latin typeface="Roboto" panose="02000000000000000000" pitchFamily="2" charset="0"/>
              </a:rPr>
              <a:t> </a:t>
            </a:r>
            <a:r>
              <a:rPr lang="zh-TW" altLang="en-US" sz="2400" dirty="0">
                <a:solidFill>
                  <a:srgbClr val="222222"/>
                </a:solidFill>
                <a:latin typeface="Roboto" panose="02000000000000000000" pitchFamily="2" charset="0"/>
              </a:rPr>
              <a:t>亞哈犯了尼八的兒子耶羅波安所犯的罪，還以為是小事</a:t>
            </a:r>
            <a:endParaRPr lang="en-US" altLang="zh-TW" sz="2400" dirty="0">
              <a:solidFill>
                <a:srgbClr val="222222"/>
              </a:solidFill>
              <a:latin typeface="Roboto" panose="02000000000000000000" pitchFamily="2" charset="0"/>
            </a:endParaRPr>
          </a:p>
          <a:p>
            <a:pPr algn="l"/>
            <a:r>
              <a:rPr lang="zh-CN" altLang="en-US" sz="2400" dirty="0">
                <a:solidFill>
                  <a:srgbClr val="222222"/>
                </a:solidFill>
                <a:latin typeface="Roboto" panose="02000000000000000000" pitchFamily="2" charset="0"/>
              </a:rPr>
              <a:t>。</a:t>
            </a:r>
            <a:r>
              <a:rPr lang="zh-TW" altLang="en-US" sz="2400" dirty="0">
                <a:solidFill>
                  <a:srgbClr val="222222"/>
                </a:solidFill>
                <a:latin typeface="Roboto" panose="02000000000000000000" pitchFamily="2" charset="0"/>
              </a:rPr>
              <a:t>他又娶了西頓王謁巴力的女兒耶洗別作妻子，去服事巴力，敬拜巴力。 </a:t>
            </a:r>
            <a:endParaRPr lang="en-US" altLang="zh-TW" sz="2400" dirty="0">
              <a:solidFill>
                <a:srgbClr val="222222"/>
              </a:solidFill>
              <a:latin typeface="Roboto" panose="02000000000000000000" pitchFamily="2" charset="0"/>
            </a:endParaRPr>
          </a:p>
          <a:p>
            <a:pPr algn="l"/>
            <a:r>
              <a:rPr lang="zh-CN" altLang="en-US" sz="2400" dirty="0">
                <a:solidFill>
                  <a:srgbClr val="222222"/>
                </a:solidFill>
                <a:latin typeface="Roboto" panose="02000000000000000000" pitchFamily="2" charset="0"/>
              </a:rPr>
              <a:t>。</a:t>
            </a:r>
            <a:r>
              <a:rPr lang="en-US" altLang="zh-TW" sz="2400" dirty="0">
                <a:solidFill>
                  <a:srgbClr val="222222"/>
                </a:solidFill>
                <a:latin typeface="Roboto" panose="02000000000000000000" pitchFamily="2" charset="0"/>
              </a:rPr>
              <a:t> </a:t>
            </a:r>
            <a:r>
              <a:rPr lang="zh-TW" altLang="en-US" sz="2400" dirty="0">
                <a:solidFill>
                  <a:srgbClr val="222222"/>
                </a:solidFill>
                <a:latin typeface="Roboto" panose="02000000000000000000" pitchFamily="2" charset="0"/>
              </a:rPr>
              <a:t>他在撒瑪利亞建築巴力廟，又在廟裡為巴力立了一座祭壇。 </a:t>
            </a:r>
            <a:endParaRPr lang="en-US" altLang="zh-TW" sz="2400" dirty="0">
              <a:solidFill>
                <a:srgbClr val="222222"/>
              </a:solidFill>
              <a:latin typeface="Roboto" panose="02000000000000000000" pitchFamily="2" charset="0"/>
            </a:endParaRPr>
          </a:p>
          <a:p>
            <a:pPr algn="l"/>
            <a:r>
              <a:rPr lang="zh-CN" altLang="en-US" sz="2400" dirty="0">
                <a:solidFill>
                  <a:srgbClr val="222222"/>
                </a:solidFill>
                <a:latin typeface="Roboto" panose="02000000000000000000" pitchFamily="2" charset="0"/>
              </a:rPr>
              <a:t>。</a:t>
            </a:r>
            <a:r>
              <a:rPr lang="en-US" altLang="zh-TW" sz="2400" dirty="0">
                <a:solidFill>
                  <a:srgbClr val="222222"/>
                </a:solidFill>
                <a:latin typeface="Roboto" panose="02000000000000000000" pitchFamily="2" charset="0"/>
              </a:rPr>
              <a:t> </a:t>
            </a:r>
            <a:r>
              <a:rPr lang="zh-TW" altLang="en-US" sz="2400" dirty="0">
                <a:solidFill>
                  <a:srgbClr val="222222"/>
                </a:solidFill>
                <a:latin typeface="Roboto" panose="02000000000000000000" pitchFamily="2" charset="0"/>
              </a:rPr>
              <a:t>亞哈又做了亞舍拉，亞哈所行的，惹耶和華以色列的　神發怒，比他以前所有的以色列王更厲害。</a:t>
            </a:r>
            <a:endParaRPr lang="en-US" altLang="zh-CN" sz="2400" dirty="0">
              <a:solidFill>
                <a:srgbClr val="222222"/>
              </a:solidFill>
              <a:latin typeface="Roboto" panose="02000000000000000000" pitchFamily="2" charset="0"/>
            </a:endParaRPr>
          </a:p>
          <a:p>
            <a:pPr algn="l"/>
            <a:endParaRPr lang="zh-CN" altLang="en-US" b="0" i="0" dirty="0">
              <a:solidFill>
                <a:srgbClr val="222222"/>
              </a:solidFill>
              <a:effectLst/>
              <a:latin typeface="Roboto" panose="02000000000000000000" pitchFamily="2" charset="0"/>
            </a:endParaRPr>
          </a:p>
        </p:txBody>
      </p:sp>
      <p:sp>
        <p:nvSpPr>
          <p:cNvPr id="5" name="TextBox 4">
            <a:extLst>
              <a:ext uri="{FF2B5EF4-FFF2-40B4-BE49-F238E27FC236}">
                <a16:creationId xmlns:a16="http://schemas.microsoft.com/office/drawing/2014/main" id="{B7E649C8-3428-4F55-B806-5F28019896C3}"/>
              </a:ext>
            </a:extLst>
          </p:cNvPr>
          <p:cNvSpPr txBox="1"/>
          <p:nvPr/>
        </p:nvSpPr>
        <p:spPr>
          <a:xfrm>
            <a:off x="3681984" y="638294"/>
            <a:ext cx="6096000" cy="584775"/>
          </a:xfrm>
          <a:prstGeom prst="rect">
            <a:avLst/>
          </a:prstGeom>
          <a:noFill/>
        </p:spPr>
        <p:txBody>
          <a:bodyPr wrap="square">
            <a:spAutoFit/>
          </a:bodyPr>
          <a:lstStyle/>
          <a:p>
            <a:pPr algn="ctr"/>
            <a:r>
              <a:rPr lang="zh-TW" altLang="en-US" sz="3200" b="1" dirty="0">
                <a:solidFill>
                  <a:srgbClr val="0000FF"/>
                </a:solidFill>
              </a:rPr>
              <a:t>亞哈作以色列王</a:t>
            </a:r>
          </a:p>
        </p:txBody>
      </p:sp>
    </p:spTree>
    <p:extLst>
      <p:ext uri="{BB962C8B-B14F-4D97-AF65-F5344CB8AC3E}">
        <p14:creationId xmlns:p14="http://schemas.microsoft.com/office/powerpoint/2010/main" val="399460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33904-88AD-42C5-ACBD-7A9A5D2B3CDF}"/>
              </a:ext>
            </a:extLst>
          </p:cNvPr>
          <p:cNvSpPr txBox="1"/>
          <p:nvPr/>
        </p:nvSpPr>
        <p:spPr>
          <a:xfrm>
            <a:off x="1192599" y="170033"/>
            <a:ext cx="9926505" cy="6247864"/>
          </a:xfrm>
          <a:prstGeom prst="rect">
            <a:avLst/>
          </a:prstGeom>
          <a:noFill/>
        </p:spPr>
        <p:txBody>
          <a:bodyPr wrap="square" rtlCol="0">
            <a:spAutoFit/>
          </a:bodyPr>
          <a:lstStyle/>
          <a:p>
            <a:pPr algn="ctr"/>
            <a:endParaRPr lang="en-US" sz="2400" dirty="0"/>
          </a:p>
          <a:p>
            <a:pPr algn="ctr"/>
            <a:r>
              <a:rPr lang="zh-CN" altLang="en-US" sz="3200" b="1" dirty="0">
                <a:solidFill>
                  <a:srgbClr val="0000FF"/>
                </a:solidFill>
              </a:rPr>
              <a:t>与亚兰王便哈达的战争</a:t>
            </a:r>
            <a:r>
              <a:rPr lang="en-US" altLang="zh-CN" sz="3200" b="1" dirty="0">
                <a:solidFill>
                  <a:srgbClr val="0000FF"/>
                </a:solidFill>
              </a:rPr>
              <a:t>【</a:t>
            </a:r>
            <a:r>
              <a:rPr lang="zh-CN" altLang="en-US" sz="3200" b="1" dirty="0">
                <a:solidFill>
                  <a:srgbClr val="0000FF"/>
                </a:solidFill>
              </a:rPr>
              <a:t>王上</a:t>
            </a:r>
            <a:r>
              <a:rPr lang="en-US" altLang="zh-CN" sz="3200" b="1" dirty="0">
                <a:solidFill>
                  <a:srgbClr val="0000FF"/>
                </a:solidFill>
              </a:rPr>
              <a:t>20</a:t>
            </a:r>
            <a:r>
              <a:rPr lang="zh-CN" altLang="en-US" sz="3200" b="1" dirty="0">
                <a:solidFill>
                  <a:srgbClr val="0000FF"/>
                </a:solidFill>
              </a:rPr>
              <a:t>：</a:t>
            </a:r>
            <a:r>
              <a:rPr lang="en-US" altLang="zh-CN" sz="3200" b="1" dirty="0">
                <a:solidFill>
                  <a:srgbClr val="0000FF"/>
                </a:solidFill>
              </a:rPr>
              <a:t>1-43</a:t>
            </a:r>
            <a:r>
              <a:rPr lang="zh-CN" altLang="en-US" sz="3200" b="1" dirty="0">
                <a:solidFill>
                  <a:srgbClr val="0000FF"/>
                </a:solidFill>
              </a:rPr>
              <a:t>，</a:t>
            </a:r>
            <a:r>
              <a:rPr lang="en-US" altLang="zh-CN" sz="3200" b="1" dirty="0">
                <a:solidFill>
                  <a:srgbClr val="0000FF"/>
                </a:solidFill>
              </a:rPr>
              <a:t>22</a:t>
            </a:r>
            <a:r>
              <a:rPr lang="zh-CN" altLang="en-US" sz="3200" b="1" dirty="0">
                <a:solidFill>
                  <a:srgbClr val="0000FF"/>
                </a:solidFill>
              </a:rPr>
              <a:t>：</a:t>
            </a:r>
            <a:r>
              <a:rPr lang="en-US" altLang="zh-CN" sz="3200" b="1" dirty="0">
                <a:solidFill>
                  <a:srgbClr val="0000FF"/>
                </a:solidFill>
              </a:rPr>
              <a:t>1-40】</a:t>
            </a:r>
          </a:p>
          <a:p>
            <a:endParaRPr lang="en-US" altLang="zh-CN" sz="2400" b="1" dirty="0">
              <a:solidFill>
                <a:srgbClr val="002060"/>
              </a:solidFill>
            </a:endParaRPr>
          </a:p>
          <a:p>
            <a:r>
              <a:rPr lang="zh-TW" altLang="en-US" sz="2400" b="1" dirty="0">
                <a:solidFill>
                  <a:srgbClr val="002060"/>
                </a:solidFill>
              </a:rPr>
              <a:t>便哈達進攻亞哈</a:t>
            </a:r>
            <a:endParaRPr lang="en-US" altLang="zh-TW" sz="2400" b="1" dirty="0">
              <a:solidFill>
                <a:srgbClr val="002060"/>
              </a:solidFill>
            </a:endParaRPr>
          </a:p>
          <a:p>
            <a:endParaRPr lang="zh-TW" altLang="en-US" sz="2000" b="1" dirty="0">
              <a:solidFill>
                <a:srgbClr val="002060"/>
              </a:solidFill>
            </a:endParaRPr>
          </a:p>
          <a:p>
            <a:r>
              <a:rPr lang="en-US" altLang="zh-TW" sz="2000" dirty="0">
                <a:solidFill>
                  <a:srgbClr val="002060"/>
                </a:solidFill>
              </a:rPr>
              <a:t>1</a:t>
            </a:r>
            <a:r>
              <a:rPr lang="zh-TW" altLang="en-US" sz="2000" dirty="0">
                <a:solidFill>
                  <a:srgbClr val="002060"/>
                </a:solidFill>
              </a:rPr>
              <a:t>亞蘭王便哈達聚集他的全軍，有三十二個王與他在一起，他帶著戰馬和戰車，上去圍困撒瑪利亞，攻打那城。 </a:t>
            </a:r>
            <a:endParaRPr lang="en-US" altLang="zh-TW" sz="2000" dirty="0">
              <a:solidFill>
                <a:srgbClr val="002060"/>
              </a:solidFill>
            </a:endParaRPr>
          </a:p>
          <a:p>
            <a:endParaRPr lang="en-US" altLang="zh-TW" sz="2000" dirty="0">
              <a:solidFill>
                <a:srgbClr val="002060"/>
              </a:solidFill>
            </a:endParaRPr>
          </a:p>
          <a:p>
            <a:r>
              <a:rPr lang="en-US" altLang="zh-TW" sz="2000" dirty="0">
                <a:solidFill>
                  <a:srgbClr val="002060"/>
                </a:solidFill>
              </a:rPr>
              <a:t>2 </a:t>
            </a:r>
            <a:r>
              <a:rPr lang="zh-TW" altLang="en-US" sz="2000" dirty="0">
                <a:solidFill>
                  <a:srgbClr val="002060"/>
                </a:solidFill>
              </a:rPr>
              <a:t>他派遣一些使者進城去見以色列王亞哈，對他說：“便．哈達這樣說： </a:t>
            </a:r>
            <a:r>
              <a:rPr lang="en-US" altLang="zh-TW" sz="2000" dirty="0">
                <a:solidFill>
                  <a:srgbClr val="002060"/>
                </a:solidFill>
              </a:rPr>
              <a:t>3 ‘</a:t>
            </a:r>
            <a:r>
              <a:rPr lang="zh-TW" altLang="en-US" sz="2000" dirty="0">
                <a:solidFill>
                  <a:srgbClr val="002060"/>
                </a:solidFill>
              </a:rPr>
              <a:t>你的銀子，你的金子都是我的；你的妻子和你最健壯的兒女也是我的。’” </a:t>
            </a:r>
            <a:endParaRPr lang="en-US" altLang="zh-TW" sz="2000" dirty="0">
              <a:solidFill>
                <a:srgbClr val="002060"/>
              </a:solidFill>
            </a:endParaRPr>
          </a:p>
          <a:p>
            <a:endParaRPr lang="en-US" altLang="zh-TW" sz="2000" dirty="0">
              <a:solidFill>
                <a:srgbClr val="002060"/>
              </a:solidFill>
            </a:endParaRPr>
          </a:p>
          <a:p>
            <a:r>
              <a:rPr lang="en-US" altLang="zh-TW" sz="2000" dirty="0">
                <a:solidFill>
                  <a:srgbClr val="002060"/>
                </a:solidFill>
              </a:rPr>
              <a:t>4 </a:t>
            </a:r>
            <a:r>
              <a:rPr lang="zh-TW" altLang="en-US" sz="2000" dirty="0">
                <a:solidFill>
                  <a:srgbClr val="002060"/>
                </a:solidFill>
              </a:rPr>
              <a:t>以色列王回答說：“我主我王啊，就照著你所說的，我和我所有的一切都可以歸你。”</a:t>
            </a:r>
            <a:endParaRPr lang="en-US" altLang="zh-TW" sz="2000" dirty="0">
              <a:solidFill>
                <a:srgbClr val="002060"/>
              </a:solidFill>
            </a:endParaRPr>
          </a:p>
          <a:p>
            <a:endParaRPr lang="en-US" altLang="zh-TW" sz="2000" dirty="0">
              <a:solidFill>
                <a:srgbClr val="002060"/>
              </a:solidFill>
            </a:endParaRPr>
          </a:p>
          <a:p>
            <a:r>
              <a:rPr lang="en-US" altLang="zh-TW" sz="2000" dirty="0">
                <a:solidFill>
                  <a:srgbClr val="002060"/>
                </a:solidFill>
              </a:rPr>
              <a:t>5 </a:t>
            </a:r>
            <a:r>
              <a:rPr lang="zh-TW" altLang="en-US" sz="2000" dirty="0">
                <a:solidFill>
                  <a:srgbClr val="002060"/>
                </a:solidFill>
              </a:rPr>
              <a:t>那些使者再來說：“便．哈達這樣說：‘我曾經差派人對你說：你要把你的銀子，你的金子，你的妻子和你的兒女都給我。 </a:t>
            </a:r>
            <a:r>
              <a:rPr lang="en-US" altLang="zh-TW" sz="2000" dirty="0">
                <a:solidFill>
                  <a:srgbClr val="002060"/>
                </a:solidFill>
              </a:rPr>
              <a:t>6 </a:t>
            </a:r>
            <a:r>
              <a:rPr lang="zh-TW" altLang="en-US" sz="2000" dirty="0">
                <a:solidFill>
                  <a:srgbClr val="002060"/>
                </a:solidFill>
              </a:rPr>
              <a:t>明天大約這個時間，我要差派我的臣僕到你那裡去；他們要搜查你的王宮和你臣僕的家；凡是他們看為寶貴的，他們都要下手拿走。’”</a:t>
            </a:r>
            <a:endParaRPr lang="en-US" altLang="zh-CN" sz="2000" dirty="0">
              <a:solidFill>
                <a:srgbClr val="002060"/>
              </a:solidFill>
            </a:endParaRPr>
          </a:p>
          <a:p>
            <a:endParaRPr lang="en-US" altLang="zh-CN" sz="2000" dirty="0">
              <a:solidFill>
                <a:srgbClr val="002060"/>
              </a:solidFill>
            </a:endParaRPr>
          </a:p>
          <a:p>
            <a:pPr lvl="1">
              <a:buFont typeface="Wingdings" panose="05000000000000000000" pitchFamily="2" charset="2"/>
              <a:buChar char="v"/>
            </a:pPr>
            <a:endParaRPr lang="en-US" altLang="zh-CN" sz="1600" b="1" spc="75" dirty="0">
              <a:latin typeface="+mn-ea"/>
              <a:cs typeface="Times New Roman" panose="02020603050405020304" pitchFamily="18" charset="0"/>
            </a:endParaRPr>
          </a:p>
        </p:txBody>
      </p:sp>
    </p:spTree>
    <p:extLst>
      <p:ext uri="{BB962C8B-B14F-4D97-AF65-F5344CB8AC3E}">
        <p14:creationId xmlns:p14="http://schemas.microsoft.com/office/powerpoint/2010/main" val="1055818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D6F6-3D04-4FB0-903C-C4CE16541B96}"/>
              </a:ext>
            </a:extLst>
          </p:cNvPr>
          <p:cNvSpPr>
            <a:spLocks noGrp="1"/>
          </p:cNvSpPr>
          <p:nvPr>
            <p:ph type="title"/>
          </p:nvPr>
        </p:nvSpPr>
        <p:spPr/>
        <p:txBody>
          <a:bodyPr>
            <a:normAutofit/>
          </a:bodyPr>
          <a:lstStyle/>
          <a:p>
            <a:pPr algn="ctr"/>
            <a:r>
              <a:rPr lang="zh-CN" altLang="en-US" sz="3200" b="1" dirty="0">
                <a:solidFill>
                  <a:srgbClr val="0000FF"/>
                </a:solidFill>
              </a:rPr>
              <a:t>亚哈王与亚兰便哈达的战争</a:t>
            </a:r>
            <a:endParaRPr lang="en-US" sz="3200" b="1" dirty="0">
              <a:solidFill>
                <a:srgbClr val="0000FF"/>
              </a:solidFill>
            </a:endParaRPr>
          </a:p>
        </p:txBody>
      </p:sp>
      <p:sp>
        <p:nvSpPr>
          <p:cNvPr id="3" name="Content Placeholder 2">
            <a:extLst>
              <a:ext uri="{FF2B5EF4-FFF2-40B4-BE49-F238E27FC236}">
                <a16:creationId xmlns:a16="http://schemas.microsoft.com/office/drawing/2014/main" id="{6FD9C60D-DA77-4D55-81A1-DE1392C1BABD}"/>
              </a:ext>
            </a:extLst>
          </p:cNvPr>
          <p:cNvSpPr>
            <a:spLocks noGrp="1"/>
          </p:cNvSpPr>
          <p:nvPr>
            <p:ph idx="1"/>
          </p:nvPr>
        </p:nvSpPr>
        <p:spPr>
          <a:xfrm>
            <a:off x="707571" y="2014194"/>
            <a:ext cx="10776857" cy="4201212"/>
          </a:xfrm>
        </p:spPr>
        <p:txBody>
          <a:bodyPr>
            <a:normAutofit fontScale="47500" lnSpcReduction="20000"/>
          </a:bodyPr>
          <a:lstStyle/>
          <a:p>
            <a:r>
              <a:rPr lang="zh-TW" altLang="en-US" sz="4400" dirty="0"/>
              <a:t> 首战告捷：以少胜多</a:t>
            </a:r>
            <a:r>
              <a:rPr lang="zh-CN" altLang="en-US" sz="4400" dirty="0"/>
              <a:t>。</a:t>
            </a:r>
            <a:r>
              <a:rPr lang="zh-CN" altLang="en-US" sz="4400" b="1" dirty="0"/>
              <a:t>王上</a:t>
            </a:r>
            <a:r>
              <a:rPr lang="en-US" altLang="zh-TW" sz="4400" b="1" dirty="0"/>
              <a:t>20</a:t>
            </a:r>
            <a:r>
              <a:rPr lang="zh-TW" altLang="en-US" sz="4400" dirty="0"/>
              <a:t>：</a:t>
            </a:r>
            <a:r>
              <a:rPr lang="en-US" altLang="zh-TW" sz="4400" dirty="0"/>
              <a:t>13 </a:t>
            </a:r>
            <a:r>
              <a:rPr lang="zh-TW" altLang="en-US" sz="4400" dirty="0"/>
              <a:t>這時，忽然有一個先知前來見以色列王亞哈，說：“耶和華這樣說：‘你看見這些強大的軍兵嗎？看啊，今天我必把他們交在你手裡，你就知道我是耶和華。’” </a:t>
            </a:r>
            <a:r>
              <a:rPr lang="en-US" altLang="zh-TW" sz="4400" dirty="0"/>
              <a:t>14 </a:t>
            </a:r>
            <a:r>
              <a:rPr lang="zh-TW" altLang="en-US" sz="4400" dirty="0"/>
              <a:t>亞哈問：“藉著誰呢？”先知回答：“耶和華這樣說：‘藉著跟從各省省長的年輕人。’”亞哈又問：“誰先開戰呢？”先知說：“是你。” </a:t>
            </a:r>
            <a:r>
              <a:rPr lang="en-US" altLang="zh-TW" sz="4400" dirty="0"/>
              <a:t>15 </a:t>
            </a:r>
            <a:r>
              <a:rPr lang="zh-TW" altLang="en-US" sz="4400" dirty="0"/>
              <a:t>於是亞哈數點了跟從各省省長的年輕人，共有二百三十二人。以後，他又數點所有的人民，以色列眾民共有七千人。</a:t>
            </a:r>
          </a:p>
          <a:p>
            <a:endParaRPr lang="zh-TW" altLang="en-US" sz="4400" dirty="0"/>
          </a:p>
          <a:p>
            <a:r>
              <a:rPr lang="zh-TW" altLang="en-US" sz="4400" dirty="0"/>
              <a:t>再接再厉获胜</a:t>
            </a:r>
            <a:r>
              <a:rPr lang="zh-CN" altLang="en-US" sz="4400" dirty="0"/>
              <a:t>：</a:t>
            </a:r>
            <a:r>
              <a:rPr lang="en-US" altLang="zh-TW" sz="4400" dirty="0"/>
              <a:t>28 </a:t>
            </a:r>
            <a:r>
              <a:rPr lang="zh-TW" altLang="en-US" sz="4400" dirty="0"/>
              <a:t>有一位神人前來對以色列王說：“耶和華這樣說：‘因為亞蘭人說耶和華是山神，不是平原的神，所以我要把這些強大的軍兵交在你手裡，你們就知道我是耶和華。’” </a:t>
            </a:r>
            <a:r>
              <a:rPr lang="en-US" altLang="zh-TW" sz="4400" dirty="0"/>
              <a:t>29 </a:t>
            </a:r>
            <a:r>
              <a:rPr lang="zh-TW" altLang="en-US" sz="4400" dirty="0"/>
              <a:t>以色列人和亞蘭人相對安營，共七天。到了第七日，兩軍終於接戰了。那一天，以色列人殺了亞蘭人步兵十萬。 </a:t>
            </a:r>
            <a:r>
              <a:rPr lang="en-US" altLang="zh-TW" sz="4400" dirty="0"/>
              <a:t>30 </a:t>
            </a:r>
            <a:r>
              <a:rPr lang="zh-TW" altLang="en-US" sz="4400" dirty="0"/>
              <a:t>餘下來的都逃入亞弗城裡，城牆倒塌，壓死了餘下來的二萬七千人。</a:t>
            </a:r>
          </a:p>
          <a:p>
            <a:endParaRPr lang="zh-TW" altLang="en-US" sz="4400" dirty="0"/>
          </a:p>
          <a:p>
            <a:r>
              <a:rPr lang="zh-TW" altLang="en-US" sz="4400" dirty="0"/>
              <a:t>但放走了便哈达</a:t>
            </a:r>
          </a:p>
          <a:p>
            <a:endParaRPr lang="en-US" dirty="0"/>
          </a:p>
        </p:txBody>
      </p:sp>
    </p:spTree>
    <p:extLst>
      <p:ext uri="{BB962C8B-B14F-4D97-AF65-F5344CB8AC3E}">
        <p14:creationId xmlns:p14="http://schemas.microsoft.com/office/powerpoint/2010/main" val="331732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0C148-531C-4337-BD7D-8C66DC7CE8F6}"/>
              </a:ext>
            </a:extLst>
          </p:cNvPr>
          <p:cNvSpPr>
            <a:spLocks noGrp="1"/>
          </p:cNvSpPr>
          <p:nvPr>
            <p:ph type="title"/>
          </p:nvPr>
        </p:nvSpPr>
        <p:spPr/>
        <p:txBody>
          <a:bodyPr>
            <a:normAutofit/>
          </a:bodyPr>
          <a:lstStyle/>
          <a:p>
            <a:r>
              <a:rPr lang="zh-CN" altLang="en-US" sz="3200" b="1" dirty="0">
                <a:solidFill>
                  <a:srgbClr val="0000FF"/>
                </a:solidFill>
              </a:rPr>
              <a:t>南北国联合打亚兰</a:t>
            </a:r>
            <a:r>
              <a:rPr lang="en-US" altLang="zh-CN" sz="3200" b="1" dirty="0">
                <a:solidFill>
                  <a:srgbClr val="0000FF"/>
                </a:solidFill>
              </a:rPr>
              <a:t>【</a:t>
            </a:r>
            <a:r>
              <a:rPr lang="zh-CN" altLang="en-US" sz="3200" b="1" dirty="0">
                <a:solidFill>
                  <a:srgbClr val="0000FF"/>
                </a:solidFill>
              </a:rPr>
              <a:t>王上</a:t>
            </a:r>
            <a:r>
              <a:rPr lang="en-US" altLang="zh-CN" sz="3200" b="1" dirty="0">
                <a:solidFill>
                  <a:srgbClr val="0000FF"/>
                </a:solidFill>
              </a:rPr>
              <a:t>22</a:t>
            </a:r>
            <a:r>
              <a:rPr lang="zh-CN" altLang="en-US" sz="3200" b="1" dirty="0">
                <a:solidFill>
                  <a:srgbClr val="0000FF"/>
                </a:solidFill>
              </a:rPr>
              <a:t>：</a:t>
            </a:r>
            <a:r>
              <a:rPr lang="en-US" altLang="zh-CN" sz="3200" b="1" dirty="0">
                <a:solidFill>
                  <a:srgbClr val="0000FF"/>
                </a:solidFill>
              </a:rPr>
              <a:t>1-29】</a:t>
            </a:r>
            <a:endParaRPr lang="en-US" sz="3200" b="1" dirty="0">
              <a:solidFill>
                <a:srgbClr val="0000FF"/>
              </a:solidFill>
            </a:endParaRPr>
          </a:p>
        </p:txBody>
      </p:sp>
      <p:sp>
        <p:nvSpPr>
          <p:cNvPr id="3" name="Content Placeholder 2">
            <a:extLst>
              <a:ext uri="{FF2B5EF4-FFF2-40B4-BE49-F238E27FC236}">
                <a16:creationId xmlns:a16="http://schemas.microsoft.com/office/drawing/2014/main" id="{5A1B93EC-2A21-45D4-BF26-F744E9BFFC7C}"/>
              </a:ext>
            </a:extLst>
          </p:cNvPr>
          <p:cNvSpPr>
            <a:spLocks noGrp="1"/>
          </p:cNvSpPr>
          <p:nvPr>
            <p:ph idx="1"/>
          </p:nvPr>
        </p:nvSpPr>
        <p:spPr>
          <a:xfrm>
            <a:off x="798286" y="1828800"/>
            <a:ext cx="6241143" cy="4673600"/>
          </a:xfrm>
        </p:spPr>
        <p:txBody>
          <a:bodyPr>
            <a:normAutofit/>
          </a:bodyPr>
          <a:lstStyle/>
          <a:p>
            <a:pPr marL="0" indent="0">
              <a:buNone/>
            </a:pPr>
            <a:r>
              <a:rPr lang="en-US" altLang="zh-TW" sz="2400" dirty="0"/>
              <a:t> </a:t>
            </a:r>
            <a:r>
              <a:rPr lang="zh-TW" altLang="en-US" sz="2400" dirty="0"/>
              <a:t>亞蘭人和以色列人之間，連續三年沒有戰爭。 </a:t>
            </a:r>
            <a:endParaRPr lang="en-US" altLang="zh-TW" sz="2400" dirty="0"/>
          </a:p>
          <a:p>
            <a:pPr marL="0" indent="0">
              <a:buNone/>
            </a:pPr>
            <a:r>
              <a:rPr lang="en-US" altLang="zh-TW" sz="2400" dirty="0"/>
              <a:t>2 </a:t>
            </a:r>
            <a:r>
              <a:rPr lang="zh-TW" altLang="en-US" sz="2400" dirty="0"/>
              <a:t>到了第三年，猶大王約沙法下去見以色列王。 </a:t>
            </a:r>
            <a:endParaRPr lang="en-US" altLang="zh-TW" sz="2400" dirty="0"/>
          </a:p>
          <a:p>
            <a:pPr marL="0" indent="0">
              <a:buNone/>
            </a:pPr>
            <a:r>
              <a:rPr lang="en-US" altLang="zh-TW" sz="2400" dirty="0"/>
              <a:t>3 </a:t>
            </a:r>
            <a:r>
              <a:rPr lang="zh-TW" altLang="en-US" sz="2400" dirty="0"/>
              <a:t>以色列王對他的臣僕說：“你們知道嗎？基列的拉末原屬於我們，我們怎可靜坐不動，不把它從亞蘭王的手中奪回來呢？” </a:t>
            </a:r>
            <a:endParaRPr lang="en-US" altLang="zh-TW" sz="2400" dirty="0"/>
          </a:p>
          <a:p>
            <a:pPr marL="0" indent="0">
              <a:buNone/>
            </a:pPr>
            <a:r>
              <a:rPr lang="en-US" altLang="zh-TW" sz="2400" dirty="0"/>
              <a:t>4 </a:t>
            </a:r>
            <a:r>
              <a:rPr lang="zh-TW" altLang="en-US" sz="2400" dirty="0"/>
              <a:t>亞哈問約沙法：“你肯與我一起到基列的拉末去作戰嗎？”約沙法回答以色列王：“你我不分彼此，我的人民就像是你的人民，我的戰馬就像是你的戰馬。”</a:t>
            </a:r>
          </a:p>
          <a:p>
            <a:endParaRPr lang="en-US" dirty="0"/>
          </a:p>
        </p:txBody>
      </p:sp>
      <p:pic>
        <p:nvPicPr>
          <p:cNvPr id="4" name="Picture 3">
            <a:extLst>
              <a:ext uri="{FF2B5EF4-FFF2-40B4-BE49-F238E27FC236}">
                <a16:creationId xmlns:a16="http://schemas.microsoft.com/office/drawing/2014/main" id="{3C89E6B0-53B7-45A1-B192-7EFF9F69469C}"/>
              </a:ext>
            </a:extLst>
          </p:cNvPr>
          <p:cNvPicPr>
            <a:picLocks noChangeAspect="1"/>
          </p:cNvPicPr>
          <p:nvPr/>
        </p:nvPicPr>
        <p:blipFill>
          <a:blip r:embed="rId2"/>
          <a:stretch>
            <a:fillRect/>
          </a:stretch>
        </p:blipFill>
        <p:spPr>
          <a:xfrm>
            <a:off x="7576457" y="1689632"/>
            <a:ext cx="4077273" cy="4525774"/>
          </a:xfrm>
          <a:prstGeom prst="rect">
            <a:avLst/>
          </a:prstGeom>
        </p:spPr>
      </p:pic>
    </p:spTree>
    <p:extLst>
      <p:ext uri="{BB962C8B-B14F-4D97-AF65-F5344CB8AC3E}">
        <p14:creationId xmlns:p14="http://schemas.microsoft.com/office/powerpoint/2010/main" val="3594062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BF69-BC46-4FD6-B4C6-667F5304801E}"/>
              </a:ext>
            </a:extLst>
          </p:cNvPr>
          <p:cNvSpPr>
            <a:spLocks noGrp="1"/>
          </p:cNvSpPr>
          <p:nvPr>
            <p:ph type="title"/>
          </p:nvPr>
        </p:nvSpPr>
        <p:spPr/>
        <p:txBody>
          <a:bodyPr>
            <a:normAutofit/>
          </a:bodyPr>
          <a:lstStyle/>
          <a:p>
            <a:pPr algn="ctr"/>
            <a:r>
              <a:rPr lang="zh-CN" altLang="en-US" sz="3200" b="1" dirty="0">
                <a:solidFill>
                  <a:srgbClr val="0000FF"/>
                </a:solidFill>
              </a:rPr>
              <a:t>米该雅的预言</a:t>
            </a:r>
            <a:r>
              <a:rPr lang="en-US" altLang="zh-CN" sz="3200" b="1" dirty="0">
                <a:solidFill>
                  <a:srgbClr val="0000FF"/>
                </a:solidFill>
              </a:rPr>
              <a:t>【</a:t>
            </a:r>
            <a:r>
              <a:rPr lang="zh-CN" altLang="en-US" sz="3200" b="1" dirty="0">
                <a:solidFill>
                  <a:srgbClr val="0000FF"/>
                </a:solidFill>
              </a:rPr>
              <a:t>王上</a:t>
            </a:r>
            <a:r>
              <a:rPr lang="en-US" altLang="zh-CN" sz="3200" b="1" dirty="0">
                <a:solidFill>
                  <a:srgbClr val="0000FF"/>
                </a:solidFill>
              </a:rPr>
              <a:t>22</a:t>
            </a:r>
            <a:r>
              <a:rPr lang="zh-CN" altLang="en-US" sz="3200" b="1" dirty="0">
                <a:solidFill>
                  <a:srgbClr val="0000FF"/>
                </a:solidFill>
              </a:rPr>
              <a:t>：</a:t>
            </a:r>
            <a:r>
              <a:rPr lang="en-US" altLang="zh-CN" sz="3200" b="1" dirty="0">
                <a:solidFill>
                  <a:srgbClr val="0000FF"/>
                </a:solidFill>
              </a:rPr>
              <a:t>19-23】</a:t>
            </a:r>
            <a:endParaRPr lang="en-US" sz="3200" b="1" dirty="0">
              <a:solidFill>
                <a:srgbClr val="0000FF"/>
              </a:solidFill>
            </a:endParaRPr>
          </a:p>
        </p:txBody>
      </p:sp>
      <p:sp>
        <p:nvSpPr>
          <p:cNvPr id="3" name="Content Placeholder 2">
            <a:extLst>
              <a:ext uri="{FF2B5EF4-FFF2-40B4-BE49-F238E27FC236}">
                <a16:creationId xmlns:a16="http://schemas.microsoft.com/office/drawing/2014/main" id="{1087E6A1-B9B4-4034-8173-94245639D7A3}"/>
              </a:ext>
            </a:extLst>
          </p:cNvPr>
          <p:cNvSpPr>
            <a:spLocks noGrp="1"/>
          </p:cNvSpPr>
          <p:nvPr>
            <p:ph idx="1"/>
          </p:nvPr>
        </p:nvSpPr>
        <p:spPr/>
        <p:txBody>
          <a:bodyPr>
            <a:normAutofit lnSpcReduction="10000"/>
          </a:bodyPr>
          <a:lstStyle/>
          <a:p>
            <a:r>
              <a:rPr lang="en-US" altLang="zh-CN" sz="2400" dirty="0"/>
              <a:t>19</a:t>
            </a:r>
            <a:r>
              <a:rPr lang="zh-TW" altLang="en-US" sz="2400" dirty="0"/>
              <a:t>米該雅說：“因此，你要聽耶和華的話；我看見耶和華坐在他的寶座上，天上的萬軍都侍立在他的左右。</a:t>
            </a:r>
            <a:endParaRPr lang="en-US" altLang="zh-TW" sz="2400" dirty="0"/>
          </a:p>
          <a:p>
            <a:r>
              <a:rPr lang="zh-TW" altLang="en-US" sz="2400" dirty="0"/>
              <a:t> </a:t>
            </a:r>
            <a:r>
              <a:rPr lang="en-US" altLang="zh-TW" sz="2400" dirty="0"/>
              <a:t>20 </a:t>
            </a:r>
            <a:r>
              <a:rPr lang="zh-TW" altLang="en-US" sz="2400" dirty="0"/>
              <a:t>耶和華說：‘誰去引誘亞哈，使他上基列的拉末陣亡呢？’有說這樣的，有說那樣的。 </a:t>
            </a:r>
            <a:endParaRPr lang="en-US" altLang="zh-TW" sz="2400" dirty="0"/>
          </a:p>
          <a:p>
            <a:r>
              <a:rPr lang="en-US" altLang="zh-TW" sz="2400" dirty="0"/>
              <a:t>21 </a:t>
            </a:r>
            <a:r>
              <a:rPr lang="zh-TW" altLang="en-US" sz="2400" dirty="0"/>
              <a:t>後來有一個靈出來，站在耶和華面前，說：‘我去引誘他。’耶和華問他：‘你用甚麼方法呢？’ </a:t>
            </a:r>
            <a:endParaRPr lang="en-US" altLang="zh-TW" sz="2400" dirty="0"/>
          </a:p>
          <a:p>
            <a:r>
              <a:rPr lang="en-US" altLang="zh-TW" sz="2400" dirty="0"/>
              <a:t>22 </a:t>
            </a:r>
            <a:r>
              <a:rPr lang="zh-TW" altLang="en-US" sz="2400" dirty="0"/>
              <a:t>他回答：‘我要出去，在亞哈所有先知的口中，作說謊的靈。’耶和華說：‘你可以去引誘他，你也必能成功，你去這樣行吧！’ </a:t>
            </a:r>
            <a:endParaRPr lang="en-US" altLang="zh-TW" sz="2400" dirty="0"/>
          </a:p>
          <a:p>
            <a:r>
              <a:rPr lang="en-US" altLang="zh-TW" sz="2400" dirty="0"/>
              <a:t>23 </a:t>
            </a:r>
            <a:r>
              <a:rPr lang="zh-TW" altLang="en-US" sz="2400" dirty="0"/>
              <a:t>現在，耶和華已經把說謊的靈放在你這些先知的口中，耶和華已經命定災禍臨到你。”</a:t>
            </a:r>
            <a:endParaRPr lang="en-US" sz="2400" dirty="0"/>
          </a:p>
        </p:txBody>
      </p:sp>
    </p:spTree>
    <p:extLst>
      <p:ext uri="{BB962C8B-B14F-4D97-AF65-F5344CB8AC3E}">
        <p14:creationId xmlns:p14="http://schemas.microsoft.com/office/powerpoint/2010/main" val="2234789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5A0C99-5D88-4FFC-BD9F-AD6AFFC8E412}"/>
              </a:ext>
            </a:extLst>
          </p:cNvPr>
          <p:cNvSpPr txBox="1"/>
          <p:nvPr/>
        </p:nvSpPr>
        <p:spPr>
          <a:xfrm>
            <a:off x="1091211" y="-251267"/>
            <a:ext cx="10363200" cy="2123658"/>
          </a:xfrm>
          <a:prstGeom prst="rect">
            <a:avLst/>
          </a:prstGeom>
          <a:noFill/>
        </p:spPr>
        <p:txBody>
          <a:bodyPr wrap="square">
            <a:spAutoFit/>
          </a:bodyPr>
          <a:lstStyle/>
          <a:p>
            <a:pPr lvl="1">
              <a:buFont typeface="Wingdings" panose="05000000000000000000" pitchFamily="2" charset="2"/>
              <a:buChar char="v"/>
            </a:pPr>
            <a:endParaRPr lang="en-US" altLang="zh-CN" b="1" spc="75" dirty="0">
              <a:latin typeface="+mn-ea"/>
              <a:cs typeface="Times New Roman" panose="02020603050405020304" pitchFamily="18" charset="0"/>
            </a:endParaRPr>
          </a:p>
          <a:p>
            <a:pPr lvl="1" algn="ctr"/>
            <a:endParaRPr lang="en-US" altLang="zh-CN" sz="2800" spc="75" dirty="0">
              <a:solidFill>
                <a:srgbClr val="FF0000"/>
              </a:solidFill>
              <a:latin typeface="+mn-ea"/>
              <a:cs typeface="Times New Roman" panose="02020603050405020304" pitchFamily="18" charset="0"/>
            </a:endParaRPr>
          </a:p>
          <a:p>
            <a:pPr lvl="1" algn="ctr"/>
            <a:r>
              <a:rPr lang="zh-CN" altLang="en-US" sz="2800" b="1" spc="75" dirty="0">
                <a:solidFill>
                  <a:srgbClr val="0000FF"/>
                </a:solidFill>
                <a:latin typeface="+mn-ea"/>
                <a:cs typeface="Times New Roman" panose="02020603050405020304" pitchFamily="18" charset="0"/>
              </a:rPr>
              <a:t>亚哈阵亡，应验了米该雅的预言</a:t>
            </a:r>
            <a:endParaRPr lang="en-US" altLang="zh-CN" sz="2800" b="1" spc="75" dirty="0">
              <a:solidFill>
                <a:srgbClr val="0000FF"/>
              </a:solidFill>
              <a:effectLst/>
              <a:latin typeface="+mn-ea"/>
              <a:cs typeface="Times New Roman" panose="02020603050405020304" pitchFamily="18" charset="0"/>
            </a:endParaRPr>
          </a:p>
          <a:p>
            <a:pPr lvl="1">
              <a:buFont typeface="Wingdings" panose="05000000000000000000" pitchFamily="2" charset="2"/>
              <a:buChar char="v"/>
            </a:pPr>
            <a:endParaRPr lang="en-US" altLang="zh-CN" sz="2000" b="1" spc="75" dirty="0">
              <a:latin typeface="+mn-ea"/>
              <a:cs typeface="Times New Roman" panose="02020603050405020304" pitchFamily="18" charset="0"/>
            </a:endParaRPr>
          </a:p>
          <a:p>
            <a:pPr lvl="1">
              <a:buFont typeface="Wingdings" panose="05000000000000000000" pitchFamily="2" charset="2"/>
              <a:buChar char="v"/>
            </a:pPr>
            <a:endParaRPr lang="zh-CN" altLang="en-US" sz="1800" b="1" spc="75" dirty="0">
              <a:effectLst/>
              <a:latin typeface="+mn-ea"/>
              <a:cs typeface="Times New Roman" panose="02020603050405020304" pitchFamily="18" charset="0"/>
            </a:endParaRPr>
          </a:p>
          <a:p>
            <a:pPr lvl="1">
              <a:buFont typeface="Wingdings" panose="05000000000000000000" pitchFamily="2" charset="2"/>
              <a:buChar char="v"/>
            </a:pPr>
            <a:endParaRPr lang="en-US" altLang="zh-CN" sz="1800" b="1" spc="75" dirty="0">
              <a:effectLst/>
              <a:latin typeface="+mn-ea"/>
              <a:cs typeface="Times New Roman" panose="02020603050405020304" pitchFamily="18" charset="0"/>
            </a:endParaRPr>
          </a:p>
        </p:txBody>
      </p:sp>
      <p:sp>
        <p:nvSpPr>
          <p:cNvPr id="4" name="TextBox 3">
            <a:extLst>
              <a:ext uri="{FF2B5EF4-FFF2-40B4-BE49-F238E27FC236}">
                <a16:creationId xmlns:a16="http://schemas.microsoft.com/office/drawing/2014/main" id="{8D6AEA30-8272-45EB-8B09-53C33D528721}"/>
              </a:ext>
            </a:extLst>
          </p:cNvPr>
          <p:cNvSpPr txBox="1"/>
          <p:nvPr/>
        </p:nvSpPr>
        <p:spPr>
          <a:xfrm>
            <a:off x="1285415" y="1532142"/>
            <a:ext cx="9974791" cy="4524315"/>
          </a:xfrm>
          <a:prstGeom prst="rect">
            <a:avLst/>
          </a:prstGeom>
          <a:noFill/>
        </p:spPr>
        <p:txBody>
          <a:bodyPr wrap="square">
            <a:spAutoFit/>
          </a:bodyPr>
          <a:lstStyle/>
          <a:p>
            <a:r>
              <a:rPr lang="en-US" altLang="zh-TW" sz="2400" dirty="0"/>
              <a:t>29 </a:t>
            </a:r>
            <a:r>
              <a:rPr lang="zh-TW" altLang="en-US" sz="2400" dirty="0"/>
              <a:t>於是，以色列王和猶大王約沙法上基列的拉末去了。 </a:t>
            </a:r>
            <a:endParaRPr lang="en-US" altLang="zh-TW" sz="2400" dirty="0"/>
          </a:p>
          <a:p>
            <a:r>
              <a:rPr lang="en-US" altLang="zh-TW" sz="2400" dirty="0"/>
              <a:t>30 </a:t>
            </a:r>
            <a:r>
              <a:rPr lang="zh-TW" altLang="en-US" sz="2400" dirty="0"/>
              <a:t>以色列王對約沙法說：“我要改裝上戰場去了；你可以仍穿自己的朝服。”於是以色列王改裝到戰場去了。</a:t>
            </a:r>
            <a:endParaRPr lang="en-US" altLang="zh-TW" sz="2400" dirty="0"/>
          </a:p>
          <a:p>
            <a:r>
              <a:rPr lang="zh-TW" altLang="en-US" sz="2400" dirty="0"/>
              <a:t> </a:t>
            </a:r>
            <a:r>
              <a:rPr lang="en-US" altLang="zh-TW" sz="2400" dirty="0"/>
              <a:t>31 </a:t>
            </a:r>
            <a:r>
              <a:rPr lang="zh-TW" altLang="en-US" sz="2400" dirty="0"/>
              <a:t>亞蘭王曾經囑咐他的三十二個戰車長說：“無論大小將兵，你們都不要與他們爭戰，只要與以色列王爭戰。” </a:t>
            </a:r>
            <a:endParaRPr lang="en-US" altLang="zh-TW" sz="2400" dirty="0"/>
          </a:p>
          <a:p>
            <a:r>
              <a:rPr lang="en-US" altLang="zh-TW" sz="2400" dirty="0"/>
              <a:t>32 </a:t>
            </a:r>
            <a:r>
              <a:rPr lang="zh-TW" altLang="en-US" sz="2400" dirty="0"/>
              <a:t>戰車長們看見約沙法的時候，就說：“這人必是以色列王。”他們就轉過去與他爭戰，約沙法便喊叫起來。 </a:t>
            </a:r>
            <a:r>
              <a:rPr lang="en-US" altLang="zh-TW" sz="2400" dirty="0"/>
              <a:t>33 </a:t>
            </a:r>
            <a:r>
              <a:rPr lang="zh-TW" altLang="en-US" sz="2400" dirty="0"/>
              <a:t>戰車長們一見他不是以色列王，就轉回來，不追趕他了。</a:t>
            </a:r>
            <a:endParaRPr lang="en-US" altLang="zh-TW" sz="2400" dirty="0"/>
          </a:p>
          <a:p>
            <a:r>
              <a:rPr lang="en-US" altLang="zh-TW" sz="2400" dirty="0">
                <a:solidFill>
                  <a:srgbClr val="FF0000"/>
                </a:solidFill>
              </a:rPr>
              <a:t>34 </a:t>
            </a:r>
            <a:r>
              <a:rPr lang="zh-TW" altLang="en-US" sz="2400" dirty="0">
                <a:solidFill>
                  <a:srgbClr val="FF0000"/>
                </a:solidFill>
              </a:rPr>
              <a:t>有一個人隨便射了一箭，竟射中了以色列王鐵甲與護胸甲之間的地方</a:t>
            </a:r>
            <a:r>
              <a:rPr lang="zh-TW" altLang="en-US" sz="2400" dirty="0"/>
              <a:t>。王對駕車的說：“你把車轉過來，載我離開戰場吧！我</a:t>
            </a:r>
            <a:r>
              <a:rPr lang="zh-TW" altLang="en-US" sz="2400" dirty="0">
                <a:solidFill>
                  <a:srgbClr val="FF0000"/>
                </a:solidFill>
              </a:rPr>
              <a:t>受了重傷</a:t>
            </a:r>
            <a:r>
              <a:rPr lang="zh-TW" altLang="en-US" sz="2400" dirty="0"/>
              <a:t>。” </a:t>
            </a:r>
            <a:r>
              <a:rPr lang="en-US" altLang="zh-TW" sz="2400" dirty="0"/>
              <a:t>35 </a:t>
            </a:r>
            <a:r>
              <a:rPr lang="zh-TW" altLang="en-US" sz="2400" dirty="0"/>
              <a:t>那一天戰爭不斷升級，有人扶著王站在車上抵擋亞蘭人。到了黃昏，</a:t>
            </a:r>
            <a:r>
              <a:rPr lang="zh-TW" altLang="en-US" sz="2400" dirty="0">
                <a:solidFill>
                  <a:srgbClr val="FF0000"/>
                </a:solidFill>
              </a:rPr>
              <a:t>王就死了</a:t>
            </a:r>
            <a:r>
              <a:rPr lang="zh-TW" altLang="en-US" sz="2400" dirty="0"/>
              <a:t>；</a:t>
            </a:r>
            <a:endParaRPr lang="en-US" sz="2400" dirty="0"/>
          </a:p>
        </p:txBody>
      </p:sp>
    </p:spTree>
    <p:extLst>
      <p:ext uri="{BB962C8B-B14F-4D97-AF65-F5344CB8AC3E}">
        <p14:creationId xmlns:p14="http://schemas.microsoft.com/office/powerpoint/2010/main" val="1255643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09C9-00B9-45B8-9552-700F67321FCE}"/>
              </a:ext>
            </a:extLst>
          </p:cNvPr>
          <p:cNvSpPr>
            <a:spLocks noGrp="1"/>
          </p:cNvSpPr>
          <p:nvPr>
            <p:ph type="title"/>
          </p:nvPr>
        </p:nvSpPr>
        <p:spPr>
          <a:xfrm>
            <a:off x="1163781" y="312738"/>
            <a:ext cx="10073425" cy="915750"/>
          </a:xfrm>
        </p:spPr>
        <p:txBody>
          <a:bodyPr>
            <a:normAutofit fontScale="90000"/>
          </a:bodyPr>
          <a:lstStyle/>
          <a:p>
            <a:pPr algn="ctr"/>
            <a:br>
              <a:rPr lang="en-US" altLang="zh-CN" sz="3200" b="1" dirty="0">
                <a:solidFill>
                  <a:srgbClr val="004376"/>
                </a:solidFill>
                <a:latin typeface="SimSun" panose="02010600030101010101" pitchFamily="2" charset="-122"/>
                <a:ea typeface="SimSun" panose="02010600030101010101" pitchFamily="2" charset="-122"/>
              </a:rPr>
            </a:br>
            <a:r>
              <a:rPr lang="zh-CN" altLang="en-US" sz="3600" b="1" dirty="0">
                <a:solidFill>
                  <a:srgbClr val="0000FF"/>
                </a:solidFill>
                <a:latin typeface="SimSun" panose="02010600030101010101" pitchFamily="2" charset="-122"/>
                <a:ea typeface="SimSun" panose="02010600030101010101" pitchFamily="2" charset="-122"/>
              </a:rPr>
              <a:t>亚哈贪图拿伯的葡萄园</a:t>
            </a:r>
            <a:br>
              <a:rPr lang="en-US" altLang="zh-CN" sz="3600" b="1" dirty="0">
                <a:solidFill>
                  <a:srgbClr val="0000FF"/>
                </a:solidFill>
                <a:latin typeface="SimSun" panose="02010600030101010101" pitchFamily="2" charset="-122"/>
                <a:ea typeface="SimSun" panose="02010600030101010101" pitchFamily="2" charset="-122"/>
              </a:rPr>
            </a:br>
            <a:r>
              <a:rPr lang="zh-CN" altLang="en-US" sz="3600" b="1" dirty="0">
                <a:solidFill>
                  <a:srgbClr val="0000FF"/>
                </a:solidFill>
                <a:latin typeface="SimSun" panose="02010600030101010101" pitchFamily="2" charset="-122"/>
                <a:ea typeface="SimSun" panose="02010600030101010101" pitchFamily="2" charset="-122"/>
              </a:rPr>
              <a:t>听从恶计陷害拿伯</a:t>
            </a:r>
            <a:r>
              <a:rPr lang="en-US" altLang="zh-CN" sz="3600" b="1" dirty="0">
                <a:solidFill>
                  <a:srgbClr val="0000FF"/>
                </a:solidFill>
                <a:latin typeface="SimSun" panose="02010600030101010101" pitchFamily="2" charset="-122"/>
                <a:ea typeface="SimSun" panose="02010600030101010101" pitchFamily="2" charset="-122"/>
              </a:rPr>
              <a:t>【</a:t>
            </a:r>
            <a:r>
              <a:rPr lang="zh-CN" altLang="en-US" sz="3600" b="1" dirty="0">
                <a:solidFill>
                  <a:srgbClr val="0000FF"/>
                </a:solidFill>
                <a:latin typeface="SimSun" panose="02010600030101010101" pitchFamily="2" charset="-122"/>
                <a:ea typeface="SimSun" panose="02010600030101010101" pitchFamily="2" charset="-122"/>
              </a:rPr>
              <a:t>王上</a:t>
            </a:r>
            <a:r>
              <a:rPr lang="en-US" altLang="zh-CN" sz="3600" b="1" dirty="0">
                <a:solidFill>
                  <a:srgbClr val="0000FF"/>
                </a:solidFill>
                <a:latin typeface="SimSun" panose="02010600030101010101" pitchFamily="2" charset="-122"/>
                <a:ea typeface="SimSun" panose="02010600030101010101" pitchFamily="2" charset="-122"/>
              </a:rPr>
              <a:t>21</a:t>
            </a:r>
            <a:r>
              <a:rPr lang="zh-CN" altLang="en-US" sz="3600" b="1" dirty="0">
                <a:solidFill>
                  <a:srgbClr val="0000FF"/>
                </a:solidFill>
                <a:latin typeface="SimSun" panose="02010600030101010101" pitchFamily="2" charset="-122"/>
                <a:ea typeface="SimSun" panose="02010600030101010101" pitchFamily="2" charset="-122"/>
              </a:rPr>
              <a:t>：</a:t>
            </a:r>
            <a:r>
              <a:rPr lang="en-US" altLang="zh-CN" sz="3600" b="1" dirty="0">
                <a:solidFill>
                  <a:srgbClr val="0000FF"/>
                </a:solidFill>
                <a:latin typeface="SimSun" panose="02010600030101010101" pitchFamily="2" charset="-122"/>
                <a:ea typeface="SimSun" panose="02010600030101010101" pitchFamily="2" charset="-122"/>
              </a:rPr>
              <a:t>1-16】</a:t>
            </a:r>
            <a:endParaRPr lang="en-US" sz="3600" b="1" dirty="0">
              <a:solidFill>
                <a:srgbClr val="0000FF"/>
              </a:solidFill>
              <a:latin typeface="SimSun" panose="02010600030101010101" pitchFamily="2" charset="-122"/>
              <a:ea typeface="SimSun" panose="02010600030101010101" pitchFamily="2" charset="-122"/>
            </a:endParaRPr>
          </a:p>
        </p:txBody>
      </p:sp>
      <p:sp>
        <p:nvSpPr>
          <p:cNvPr id="5" name="TextBox 4">
            <a:extLst>
              <a:ext uri="{FF2B5EF4-FFF2-40B4-BE49-F238E27FC236}">
                <a16:creationId xmlns:a16="http://schemas.microsoft.com/office/drawing/2014/main" id="{3E40BAB9-6430-4705-83AC-0C3D2B4B67C2}"/>
              </a:ext>
            </a:extLst>
          </p:cNvPr>
          <p:cNvSpPr txBox="1"/>
          <p:nvPr/>
        </p:nvSpPr>
        <p:spPr>
          <a:xfrm>
            <a:off x="1013553" y="1857206"/>
            <a:ext cx="10432474"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2400" dirty="0">
                <a:solidFill>
                  <a:prstClr val="black"/>
                </a:solidFill>
                <a:latin typeface="SimSun" panose="02010600030101010101" pitchFamily="2" charset="-122"/>
                <a:ea typeface="SimSun" panose="02010600030101010101" pitchFamily="2" charset="-122"/>
              </a:rPr>
              <a:t>1 </a:t>
            </a:r>
            <a:r>
              <a:rPr kumimoji="0" lang="zh-TW"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耶斯列人拿伯在耶斯列有一個葡萄園，靠近撒瑪利亞王亞哈的王宮。 </a:t>
            </a:r>
            <a:endParaRPr kumimoji="0" lang="en-US" altLang="zh-TW"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2 </a:t>
            </a:r>
            <a:r>
              <a:rPr kumimoji="0" lang="zh-TW"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亞哈對拿伯說：“把你的葡萄園讓給我，我可以用作菜園，因為你的葡萄園靠近我的王宮。我要把一個更好的葡萄園與你交換。如果你喜歡，我也可以按市價給你銀子。” </a:t>
            </a:r>
            <a:endParaRPr kumimoji="0" lang="en-US" altLang="zh-TW"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3 </a:t>
            </a:r>
            <a:r>
              <a:rPr kumimoji="0" lang="zh-TW"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可是拿伯對亞哈說：“耶和華絕對不容許我把祖業給你。” </a:t>
            </a:r>
            <a:endParaRPr kumimoji="0" lang="en-US" altLang="zh-TW"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4 </a:t>
            </a:r>
            <a:r>
              <a:rPr kumimoji="0" lang="zh-TW"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亞哈因為耶斯列人拿伯對他說：“我不能把祖業給你”</a:t>
            </a:r>
          </a:p>
        </p:txBody>
      </p:sp>
      <p:sp>
        <p:nvSpPr>
          <p:cNvPr id="4" name="AutoShape 2" descr="耶稣基督的预表(一): 旧约的约瑟- 马六甲福音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AutoShape 4" descr="耶稣基督的预表(一): 旧约的约瑟- 马六甲福音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1" name="TextBox 10">
            <a:extLst>
              <a:ext uri="{FF2B5EF4-FFF2-40B4-BE49-F238E27FC236}">
                <a16:creationId xmlns:a16="http://schemas.microsoft.com/office/drawing/2014/main" id="{6818D9D0-9A44-4404-8119-E241F6E74BB8}"/>
              </a:ext>
            </a:extLst>
          </p:cNvPr>
          <p:cNvSpPr txBox="1"/>
          <p:nvPr/>
        </p:nvSpPr>
        <p:spPr>
          <a:xfrm>
            <a:off x="1072147" y="4921368"/>
            <a:ext cx="10373880" cy="1200329"/>
          </a:xfrm>
          <a:prstGeom prst="rect">
            <a:avLst/>
          </a:prstGeom>
          <a:noFill/>
        </p:spPr>
        <p:txBody>
          <a:bodyPr wrap="square">
            <a:spAutoFit/>
          </a:bodyPr>
          <a:lstStyle/>
          <a:p>
            <a:r>
              <a:rPr lang="en-US" altLang="zh-TW" sz="2400" dirty="0"/>
              <a:t>9 </a:t>
            </a:r>
            <a:r>
              <a:rPr lang="zh-TW" altLang="en-US" sz="2400" dirty="0"/>
              <a:t>她在信上寫著說：“你們要宣告禁食，使拿伯坐在民間的首位上。</a:t>
            </a:r>
            <a:endParaRPr lang="en-US" altLang="zh-TW" sz="2400" dirty="0"/>
          </a:p>
          <a:p>
            <a:r>
              <a:rPr lang="en-US" altLang="zh-TW" sz="2400" dirty="0"/>
              <a:t>10 </a:t>
            </a:r>
            <a:r>
              <a:rPr lang="zh-TW" altLang="en-US" sz="2400" dirty="0"/>
              <a:t>又叫兩個匪徒坐在拿伯的對面，作見證控告他說：‘你曾經咒詛　神和君王’；然後把他拉出去，用石頭把他打死。</a:t>
            </a:r>
            <a:r>
              <a:rPr lang="zh-TW" altLang="en-US" sz="2000" dirty="0"/>
              <a:t>”</a:t>
            </a:r>
            <a:endParaRPr lang="en-US" sz="2000" dirty="0"/>
          </a:p>
        </p:txBody>
      </p:sp>
    </p:spTree>
    <p:extLst>
      <p:ext uri="{BB962C8B-B14F-4D97-AF65-F5344CB8AC3E}">
        <p14:creationId xmlns:p14="http://schemas.microsoft.com/office/powerpoint/2010/main" val="506369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262B-790D-4D39-BCCD-8CD67D1E4BC2}"/>
              </a:ext>
            </a:extLst>
          </p:cNvPr>
          <p:cNvSpPr>
            <a:spLocks noGrp="1"/>
          </p:cNvSpPr>
          <p:nvPr>
            <p:ph type="title"/>
          </p:nvPr>
        </p:nvSpPr>
        <p:spPr/>
        <p:txBody>
          <a:bodyPr/>
          <a:lstStyle/>
          <a:p>
            <a:pPr algn="ctr"/>
            <a:r>
              <a:rPr lang="zh-TW" altLang="en-US" sz="3200" b="1" dirty="0">
                <a:solidFill>
                  <a:srgbClr val="0000FF"/>
                </a:solidFill>
              </a:rPr>
              <a:t>亞哈悔改，免受懲罰</a:t>
            </a:r>
            <a:br>
              <a:rPr lang="zh-TW" altLang="en-US" dirty="0"/>
            </a:br>
            <a:endParaRPr lang="en-US" dirty="0"/>
          </a:p>
        </p:txBody>
      </p:sp>
      <p:sp>
        <p:nvSpPr>
          <p:cNvPr id="3" name="Content Placeholder 2">
            <a:extLst>
              <a:ext uri="{FF2B5EF4-FFF2-40B4-BE49-F238E27FC236}">
                <a16:creationId xmlns:a16="http://schemas.microsoft.com/office/drawing/2014/main" id="{BAD2D33E-DAC5-418A-9197-F79EF4042B2B}"/>
              </a:ext>
            </a:extLst>
          </p:cNvPr>
          <p:cNvSpPr>
            <a:spLocks noGrp="1"/>
          </p:cNvSpPr>
          <p:nvPr>
            <p:ph idx="1"/>
          </p:nvPr>
        </p:nvSpPr>
        <p:spPr/>
        <p:txBody>
          <a:bodyPr>
            <a:normAutofit/>
          </a:bodyPr>
          <a:lstStyle/>
          <a:p>
            <a:r>
              <a:rPr lang="en-US" altLang="zh-TW" sz="2400" dirty="0"/>
              <a:t>27 </a:t>
            </a:r>
            <a:r>
              <a:rPr lang="zh-TW" altLang="en-US" sz="2400" dirty="0"/>
              <a:t>亞哈聽見這些話，就撕裂自己的衣服，披上麻布，禁食，睡在麻布上，並且神色頹喪地行走。 </a:t>
            </a:r>
            <a:endParaRPr lang="en-US" altLang="zh-TW" sz="2400" dirty="0"/>
          </a:p>
          <a:p>
            <a:r>
              <a:rPr lang="en-US" altLang="zh-TW" sz="2400" dirty="0"/>
              <a:t>28 </a:t>
            </a:r>
            <a:r>
              <a:rPr lang="zh-TW" altLang="en-US" sz="2400" dirty="0"/>
              <a:t>耶和華的話臨到提斯比人以利亞說： </a:t>
            </a:r>
            <a:r>
              <a:rPr lang="en-US" altLang="zh-TW" sz="2400" dirty="0"/>
              <a:t>29 “</a:t>
            </a:r>
            <a:r>
              <a:rPr lang="zh-TW" altLang="en-US" sz="2400" dirty="0"/>
              <a:t>你看見了亞哈在我面前怎樣謙卑自己，因為他在我面前謙卑自己，所以他還在世的日子，我必不降這災禍；到他兒子的日子，我必降這災禍與他的家。”</a:t>
            </a:r>
            <a:endParaRPr lang="en-US" sz="2400" dirty="0"/>
          </a:p>
        </p:txBody>
      </p:sp>
    </p:spTree>
    <p:extLst>
      <p:ext uri="{BB962C8B-B14F-4D97-AF65-F5344CB8AC3E}">
        <p14:creationId xmlns:p14="http://schemas.microsoft.com/office/powerpoint/2010/main" val="1081730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26D4D6-0278-48A8-BAB2-FDD250B6036C}"/>
              </a:ext>
            </a:extLst>
          </p:cNvPr>
          <p:cNvSpPr txBox="1"/>
          <p:nvPr/>
        </p:nvSpPr>
        <p:spPr>
          <a:xfrm>
            <a:off x="892845" y="456053"/>
            <a:ext cx="10806545" cy="6155531"/>
          </a:xfrm>
          <a:prstGeom prst="rect">
            <a:avLst/>
          </a:prstGeom>
          <a:noFill/>
        </p:spPr>
        <p:txBody>
          <a:bodyPr wrap="square">
            <a:spAutoFit/>
          </a:bodyPr>
          <a:lstStyle/>
          <a:p>
            <a:pPr algn="ctr"/>
            <a:r>
              <a:rPr lang="zh-CN" altLang="en-US" sz="3200" b="1" dirty="0">
                <a:solidFill>
                  <a:srgbClr val="0000FF"/>
                </a:solidFill>
              </a:rPr>
              <a:t>耶洗别耶洗別 </a:t>
            </a:r>
            <a:r>
              <a:rPr lang="en-US" altLang="zh-CN" sz="3200" b="1" dirty="0">
                <a:solidFill>
                  <a:srgbClr val="0000FF"/>
                </a:solidFill>
              </a:rPr>
              <a:t>Jezebel</a:t>
            </a:r>
          </a:p>
          <a:p>
            <a:pPr algn="ctr"/>
            <a:endParaRPr lang="en-US" altLang="zh-CN" sz="3200" b="1" dirty="0">
              <a:solidFill>
                <a:srgbClr val="0000FF"/>
              </a:solidFill>
            </a:endParaRPr>
          </a:p>
          <a:p>
            <a:r>
              <a:rPr lang="zh-CN" altLang="en-US" b="1" dirty="0"/>
              <a:t>以色列王國國王亞哈的妻子，女兒是亞她利雅。</a:t>
            </a:r>
          </a:p>
          <a:p>
            <a:endParaRPr lang="zh-CN" altLang="en-US" dirty="0"/>
          </a:p>
          <a:p>
            <a:r>
              <a:rPr lang="zh-CN" altLang="en-US" dirty="0"/>
              <a:t>其名来自迦南拜巴力仪式中呼叫巴力的咒语。意思是“王子在哪里？” </a:t>
            </a:r>
            <a:r>
              <a:rPr lang="en-US" altLang="zh-CN" dirty="0"/>
              <a:t>(</a:t>
            </a:r>
            <a:r>
              <a:rPr lang="he-IL" altLang="zh-CN" dirty="0"/>
              <a:t>אֵיזוֹ בַּעַל‎ '</a:t>
            </a:r>
            <a:r>
              <a:rPr lang="en-US" altLang="zh-CN" dirty="0" err="1"/>
              <a:t>ēyzō</a:t>
            </a:r>
            <a:r>
              <a:rPr lang="en-US" altLang="zh-CN" dirty="0"/>
              <a:t> </a:t>
            </a:r>
            <a:r>
              <a:rPr lang="en-US" altLang="zh-CN" dirty="0" err="1"/>
              <a:t>ba’al</a:t>
            </a:r>
            <a:r>
              <a:rPr lang="en-US" altLang="zh-CN" dirty="0"/>
              <a:t>)</a:t>
            </a:r>
          </a:p>
          <a:p>
            <a:endParaRPr lang="en-US" altLang="zh-CN" dirty="0"/>
          </a:p>
          <a:p>
            <a:r>
              <a:rPr lang="zh-CN" altLang="en-US" dirty="0"/>
              <a:t>。供养巴力先知，亚舍拉</a:t>
            </a:r>
            <a:r>
              <a:rPr lang="en-US" altLang="zh-CN" dirty="0"/>
              <a:t>【</a:t>
            </a:r>
            <a:r>
              <a:rPr lang="zh-CN" altLang="en-US" dirty="0"/>
              <a:t>王上</a:t>
            </a:r>
            <a:r>
              <a:rPr lang="en-US" altLang="zh-CN" dirty="0"/>
              <a:t>16</a:t>
            </a:r>
            <a:r>
              <a:rPr lang="zh-CN" altLang="en-US" dirty="0"/>
              <a:t>：</a:t>
            </a:r>
            <a:r>
              <a:rPr lang="en-US" altLang="zh-CN" dirty="0"/>
              <a:t>31】</a:t>
            </a:r>
          </a:p>
          <a:p>
            <a:r>
              <a:rPr lang="zh-CN" altLang="en-US" dirty="0"/>
              <a:t>。杀害耶和华先知</a:t>
            </a:r>
            <a:r>
              <a:rPr lang="en-US" altLang="zh-CN" dirty="0"/>
              <a:t>【</a:t>
            </a:r>
            <a:r>
              <a:rPr lang="zh-CN" altLang="en-US" dirty="0"/>
              <a:t>王上</a:t>
            </a:r>
            <a:r>
              <a:rPr lang="en-US" altLang="zh-CN" dirty="0"/>
              <a:t>18</a:t>
            </a:r>
            <a:r>
              <a:rPr lang="zh-CN" altLang="en-US" dirty="0"/>
              <a:t>：</a:t>
            </a:r>
            <a:r>
              <a:rPr lang="en-US" altLang="zh-CN" dirty="0"/>
              <a:t>4</a:t>
            </a:r>
            <a:r>
              <a:rPr lang="zh-CN" altLang="en-US" dirty="0"/>
              <a:t>，</a:t>
            </a:r>
            <a:r>
              <a:rPr lang="en-US" altLang="zh-CN" dirty="0"/>
              <a:t>13】</a:t>
            </a:r>
          </a:p>
          <a:p>
            <a:r>
              <a:rPr lang="zh-CN" altLang="en-US" dirty="0"/>
              <a:t>。出谋策划杀害拿伯，侵占葡萄园</a:t>
            </a:r>
            <a:r>
              <a:rPr lang="en-US" altLang="zh-CN" dirty="0"/>
              <a:t>【</a:t>
            </a:r>
            <a:r>
              <a:rPr lang="zh-CN" altLang="en-US" dirty="0"/>
              <a:t>王上</a:t>
            </a:r>
            <a:r>
              <a:rPr lang="en-US" altLang="zh-CN" dirty="0"/>
              <a:t>21</a:t>
            </a:r>
            <a:r>
              <a:rPr lang="zh-CN" altLang="en-US" dirty="0"/>
              <a:t>：</a:t>
            </a:r>
            <a:r>
              <a:rPr lang="en-US" altLang="zh-CN" dirty="0"/>
              <a:t>5-16】</a:t>
            </a:r>
          </a:p>
          <a:p>
            <a:endParaRPr lang="en-US" altLang="zh-CN" dirty="0"/>
          </a:p>
          <a:p>
            <a:r>
              <a:rPr lang="zh-CN" altLang="en-US" dirty="0"/>
              <a:t>耶洗別個性冷酷，是巴力的狂热信奉者。</a:t>
            </a:r>
            <a:endParaRPr lang="en-US" altLang="zh-CN" dirty="0"/>
          </a:p>
          <a:p>
            <a:r>
              <a:rPr lang="zh-CN" altLang="en-US" dirty="0"/>
              <a:t>她在以色列国利用其王后地位和亚哈王的懦弱压迫以色列民改信巴力，大量供养巴力先知，杀害耶和华的先知。</a:t>
            </a:r>
            <a:endParaRPr lang="en-US" altLang="zh-CN" dirty="0"/>
          </a:p>
          <a:p>
            <a:r>
              <a:rPr lang="zh-CN" altLang="en-US" dirty="0"/>
              <a:t>后在一次叛乱中被耶户奉耶和华之令处决。</a:t>
            </a:r>
            <a:endParaRPr lang="en-US" altLang="zh-CN" dirty="0"/>
          </a:p>
          <a:p>
            <a:endParaRPr lang="en-US" altLang="zh-TW" dirty="0"/>
          </a:p>
          <a:p>
            <a:r>
              <a:rPr lang="en-US" altLang="zh-TW" sz="1600" dirty="0"/>
              <a:t>30 </a:t>
            </a:r>
            <a:r>
              <a:rPr lang="zh-TW" altLang="en-US" sz="1600" dirty="0"/>
              <a:t>耶戶到了耶斯列。耶洗別已經聽聞，就塗眼梳頭，從窗戶裡往外觀望。 </a:t>
            </a:r>
            <a:r>
              <a:rPr lang="en-US" altLang="zh-TW" sz="1600" dirty="0"/>
              <a:t>31 </a:t>
            </a:r>
            <a:r>
              <a:rPr lang="zh-TW" altLang="en-US" sz="1600" dirty="0"/>
              <a:t>耶戶進入城門的時候，她說：“平安嗎，殺主的心利？” </a:t>
            </a:r>
            <a:r>
              <a:rPr lang="en-US" altLang="zh-TW" sz="1600" dirty="0"/>
              <a:t>32 </a:t>
            </a:r>
            <a:r>
              <a:rPr lang="zh-TW" altLang="en-US" sz="1600" dirty="0"/>
              <a:t>耶戶抬頭對著窗戶，說：“有誰擁護我？誰？”立時有兩三個太監往外望著他。 </a:t>
            </a:r>
            <a:r>
              <a:rPr lang="en-US" altLang="zh-TW" sz="1600" dirty="0"/>
              <a:t>33 </a:t>
            </a:r>
            <a:r>
              <a:rPr lang="zh-TW" altLang="en-US" sz="1600" dirty="0"/>
              <a:t>他說：“把她拋下來！”他們就把她拋下去。她的血濺在牆上和馬匹身上，牠們也踐踏了她。 </a:t>
            </a:r>
            <a:r>
              <a:rPr lang="en-US" altLang="zh-TW" sz="1600" dirty="0"/>
              <a:t>34 </a:t>
            </a:r>
            <a:r>
              <a:rPr lang="zh-TW" altLang="en-US" sz="1600" dirty="0"/>
              <a:t>耶戶進入屋內，又吃又喝，然後說：“你們去料理那被咒詛的婦人，把她埋了，因為她是王的女兒。” </a:t>
            </a:r>
            <a:r>
              <a:rPr lang="en-US" altLang="zh-TW" sz="1600" dirty="0"/>
              <a:t>35 </a:t>
            </a:r>
            <a:r>
              <a:rPr lang="zh-TW" altLang="en-US" sz="1600" dirty="0"/>
              <a:t>於是他們去收殮她，卻找不到她的屍體，只找到頭骨、雙腳和雙掌。 </a:t>
            </a:r>
            <a:r>
              <a:rPr lang="en-US" altLang="zh-TW" sz="1600" dirty="0"/>
              <a:t>36 </a:t>
            </a:r>
            <a:r>
              <a:rPr lang="zh-TW" altLang="en-US" sz="1600" dirty="0"/>
              <a:t>他們就回去，告訴他，</a:t>
            </a:r>
            <a:r>
              <a:rPr lang="zh-TW" altLang="en-US" sz="1600" dirty="0">
                <a:solidFill>
                  <a:srgbClr val="FF0000"/>
                </a:solidFill>
              </a:rPr>
              <a:t>他說：“這正是耶和華藉著他僕人提斯比人以利亞所說的話：‘野狗必在耶斯列的地方吃耶洗別的肉。</a:t>
            </a:r>
            <a:r>
              <a:rPr lang="zh-TW" altLang="en-US" sz="1600" dirty="0"/>
              <a:t>’ </a:t>
            </a:r>
            <a:r>
              <a:rPr lang="en-US" altLang="zh-TW" sz="1600" dirty="0"/>
              <a:t>37 </a:t>
            </a:r>
            <a:r>
              <a:rPr lang="zh-TW" altLang="en-US" sz="1600" dirty="0"/>
              <a:t>耶洗別的屍體要像耶斯列田間的糞肥，以致人不能說：‘這是耶洗別。’”</a:t>
            </a:r>
            <a:endParaRPr lang="en-US" altLang="zh-CN" sz="1600" dirty="0"/>
          </a:p>
        </p:txBody>
      </p:sp>
    </p:spTree>
    <p:extLst>
      <p:ext uri="{BB962C8B-B14F-4D97-AF65-F5344CB8AC3E}">
        <p14:creationId xmlns:p14="http://schemas.microsoft.com/office/powerpoint/2010/main" val="72649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944B1-E752-4D27-BCFC-A305F1BB60CF}"/>
              </a:ext>
            </a:extLst>
          </p:cNvPr>
          <p:cNvSpPr>
            <a:spLocks noGrp="1"/>
          </p:cNvSpPr>
          <p:nvPr>
            <p:ph idx="1"/>
          </p:nvPr>
        </p:nvSpPr>
        <p:spPr>
          <a:xfrm>
            <a:off x="1403685" y="1877835"/>
            <a:ext cx="10058400" cy="4126230"/>
          </a:xfrm>
        </p:spPr>
        <p:txBody>
          <a:bodyPr>
            <a:normAutofit lnSpcReduction="10000"/>
          </a:bodyPr>
          <a:lstStyle/>
          <a:p>
            <a:pPr marL="274320" lvl="1" indent="0" fontAlgn="base">
              <a:buNone/>
            </a:pPr>
            <a:r>
              <a:rPr lang="zh-CN" altLang="en-US" sz="2800" b="1" dirty="0">
                <a:latin typeface="+mn-ea"/>
              </a:rPr>
              <a:t>北国以色列亚哈做王，行耶和华眼中为恶的事：</a:t>
            </a:r>
            <a:endParaRPr lang="en-US" altLang="zh-CN" sz="2800" b="1" dirty="0">
              <a:latin typeface="+mn-ea"/>
            </a:endParaRPr>
          </a:p>
          <a:p>
            <a:pPr marL="274320" lvl="1" indent="0" fontAlgn="base">
              <a:buNone/>
            </a:pPr>
            <a:endParaRPr lang="en-US" altLang="zh-CN" sz="2800" b="1" dirty="0">
              <a:latin typeface="Arial" panose="020B0604020202020204" pitchFamily="34" charset="0"/>
            </a:endParaRPr>
          </a:p>
          <a:p>
            <a:pPr lvl="1" fontAlgn="base">
              <a:buFont typeface="Wingdings" panose="05000000000000000000" pitchFamily="2" charset="2"/>
              <a:buChar char="q"/>
            </a:pPr>
            <a:r>
              <a:rPr lang="zh-CN" altLang="en-US" sz="2800" b="1" dirty="0">
                <a:latin typeface="+mn-ea"/>
              </a:rPr>
              <a:t>犯了耶罗波安的罪，崇拜偶像金牛犊。</a:t>
            </a:r>
            <a:endParaRPr lang="en-US" altLang="zh-CN" sz="2800" b="1" dirty="0">
              <a:latin typeface="+mn-ea"/>
            </a:endParaRPr>
          </a:p>
          <a:p>
            <a:pPr lvl="1" fontAlgn="base">
              <a:buFont typeface="Wingdings" panose="05000000000000000000" pitchFamily="2" charset="2"/>
              <a:buChar char="q"/>
            </a:pPr>
            <a:r>
              <a:rPr lang="zh-CN" altLang="en-US" sz="2800" b="1" dirty="0">
                <a:latin typeface="+mn-ea"/>
              </a:rPr>
              <a:t>娶了西顿王女儿耶洗别敬拜巴力，造巴力的庙，在庙里建筑坛。</a:t>
            </a:r>
            <a:endParaRPr lang="en-US" altLang="zh-CN" sz="2800" b="1" dirty="0">
              <a:latin typeface="+mn-ea"/>
            </a:endParaRPr>
          </a:p>
          <a:p>
            <a:pPr lvl="1" fontAlgn="base">
              <a:buFont typeface="Wingdings" panose="05000000000000000000" pitchFamily="2" charset="2"/>
              <a:buChar char="q"/>
            </a:pPr>
            <a:r>
              <a:rPr lang="zh-CN" altLang="en-US" sz="2800" b="1" dirty="0">
                <a:latin typeface="+mn-ea"/>
              </a:rPr>
              <a:t>又作亚舍拉。</a:t>
            </a:r>
            <a:endParaRPr lang="en-US" altLang="zh-CN" sz="2800" b="1" dirty="0">
              <a:latin typeface="+mn-ea"/>
            </a:endParaRPr>
          </a:p>
          <a:p>
            <a:pPr marL="274320" lvl="1" indent="0" fontAlgn="base">
              <a:buNone/>
            </a:pPr>
            <a:endParaRPr lang="en-US" altLang="zh-CN" sz="2800" b="1" dirty="0">
              <a:latin typeface="+mn-ea"/>
            </a:endParaRPr>
          </a:p>
          <a:p>
            <a:pPr lvl="1" fontAlgn="base">
              <a:buFont typeface="Wingdings" panose="05000000000000000000" pitchFamily="2" charset="2"/>
              <a:buChar char="q"/>
            </a:pPr>
            <a:r>
              <a:rPr lang="zh-CN" altLang="en-US" sz="2800" b="1" dirty="0">
                <a:latin typeface="+mn-ea"/>
              </a:rPr>
              <a:t>巴力： 男神， 掌管雨水和丰收</a:t>
            </a:r>
            <a:endParaRPr lang="en-US" altLang="zh-CN" sz="2800" b="1" dirty="0">
              <a:latin typeface="+mn-ea"/>
            </a:endParaRPr>
          </a:p>
          <a:p>
            <a:pPr lvl="1" fontAlgn="base">
              <a:buFont typeface="Wingdings" panose="05000000000000000000" pitchFamily="2" charset="2"/>
              <a:buChar char="q"/>
            </a:pPr>
            <a:r>
              <a:rPr lang="zh-CN" altLang="en-US" sz="2800" b="1" dirty="0">
                <a:latin typeface="+mn-ea"/>
              </a:rPr>
              <a:t>亚舍拉：女神，掌管繁育和生殖</a:t>
            </a:r>
            <a:endParaRPr lang="en-US" altLang="zh-CN" sz="2800" b="1" dirty="0">
              <a:latin typeface="+mn-ea"/>
            </a:endParaRPr>
          </a:p>
          <a:p>
            <a:pPr>
              <a:buFont typeface="Wingdings" pitchFamily="2" charset="2"/>
              <a:buChar char="v"/>
            </a:pPr>
            <a:endParaRPr lang="en-US" altLang="zh-CN" dirty="0">
              <a:solidFill>
                <a:srgbClr val="0000FF"/>
              </a:solidFill>
            </a:endParaRPr>
          </a:p>
          <a:p>
            <a:pPr>
              <a:buFont typeface="Wingdings" pitchFamily="2" charset="2"/>
              <a:buChar char="v"/>
            </a:pPr>
            <a:endParaRPr lang="en-US" dirty="0"/>
          </a:p>
        </p:txBody>
      </p:sp>
      <p:sp>
        <p:nvSpPr>
          <p:cNvPr id="7" name="Title 6">
            <a:extLst>
              <a:ext uri="{FF2B5EF4-FFF2-40B4-BE49-F238E27FC236}">
                <a16:creationId xmlns:a16="http://schemas.microsoft.com/office/drawing/2014/main" id="{FFA48D8F-297A-4BE0-A822-02C04307D08B}"/>
              </a:ext>
            </a:extLst>
          </p:cNvPr>
          <p:cNvSpPr>
            <a:spLocks noGrp="1"/>
          </p:cNvSpPr>
          <p:nvPr>
            <p:ph type="title"/>
          </p:nvPr>
        </p:nvSpPr>
        <p:spPr/>
        <p:txBody>
          <a:bodyPr/>
          <a:lstStyle/>
          <a:p>
            <a:pPr algn="ctr"/>
            <a:r>
              <a:rPr lang="zh-CN" altLang="en-US" b="1" dirty="0">
                <a:solidFill>
                  <a:srgbClr val="0000FF"/>
                </a:solidFill>
              </a:rPr>
              <a:t>时代背景</a:t>
            </a:r>
            <a:endParaRPr lang="en-US" b="1" dirty="0">
              <a:solidFill>
                <a:srgbClr val="0000FF"/>
              </a:solidFill>
            </a:endParaRPr>
          </a:p>
        </p:txBody>
      </p:sp>
    </p:spTree>
    <p:extLst>
      <p:ext uri="{BB962C8B-B14F-4D97-AF65-F5344CB8AC3E}">
        <p14:creationId xmlns:p14="http://schemas.microsoft.com/office/powerpoint/2010/main" val="7543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252755-6AD6-42AE-AC57-B1CCF82E6E78}"/>
              </a:ext>
            </a:extLst>
          </p:cNvPr>
          <p:cNvSpPr txBox="1"/>
          <p:nvPr/>
        </p:nvSpPr>
        <p:spPr>
          <a:xfrm>
            <a:off x="333835" y="0"/>
            <a:ext cx="11524330" cy="7235699"/>
          </a:xfrm>
          <a:prstGeom prst="rect">
            <a:avLst/>
          </a:prstGeom>
          <a:noFill/>
        </p:spPr>
        <p:txBody>
          <a:bodyPr wrap="square" rtlCol="0">
            <a:spAutoFit/>
          </a:bodyPr>
          <a:lstStyle/>
          <a:p>
            <a:pPr algn="ctr"/>
            <a:r>
              <a:rPr lang="zh-CN" altLang="en-US" sz="2800" b="1" dirty="0">
                <a:solidFill>
                  <a:srgbClr val="0000FF"/>
                </a:solidFill>
              </a:rPr>
              <a:t>神的属性</a:t>
            </a:r>
            <a:endParaRPr lang="en-US" altLang="zh-CN" sz="2800" b="1" dirty="0">
              <a:solidFill>
                <a:srgbClr val="0000FF"/>
              </a:solidFill>
            </a:endParaRPr>
          </a:p>
          <a:p>
            <a:pPr algn="ctr"/>
            <a:endParaRPr lang="en-US" altLang="zh-CN" dirty="0"/>
          </a:p>
          <a:p>
            <a:pPr marL="502920" marR="0" lvl="0" indent="-685800" algn="l" defTabSz="4572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lang="zh-CN" altLang="en-US" sz="1600" b="1" dirty="0"/>
              <a:t>神的</a:t>
            </a:r>
            <a:r>
              <a:rPr lang="en-US" altLang="zh-CN" sz="1600" b="1" dirty="0"/>
              <a:t> </a:t>
            </a:r>
            <a:r>
              <a:rPr lang="zh-CN" altLang="en-US" sz="1600" b="1" dirty="0"/>
              <a:t>供应</a:t>
            </a:r>
            <a:r>
              <a:rPr lang="zh-CN" altLang="en-US" sz="1600" dirty="0"/>
              <a:t>：</a:t>
            </a:r>
            <a:r>
              <a:rPr lang="zh-CN" altLang="en-US" sz="1600" b="1" dirty="0"/>
              <a:t>王上</a:t>
            </a:r>
            <a:r>
              <a:rPr lang="en-US" altLang="zh-CN" sz="1600" b="1" dirty="0"/>
              <a:t>17</a:t>
            </a:r>
            <a:r>
              <a:rPr lang="zh-CN" altLang="en-US" sz="1600" dirty="0"/>
              <a:t>：</a:t>
            </a:r>
            <a:r>
              <a:rPr lang="en-US" altLang="zh-TW" sz="1600" dirty="0"/>
              <a:t>2 </a:t>
            </a:r>
            <a:r>
              <a:rPr lang="zh-TW" altLang="en-US" sz="1600" dirty="0"/>
              <a:t>耶和華的話臨到以利亞說： </a:t>
            </a:r>
            <a:r>
              <a:rPr lang="en-US" altLang="zh-TW" sz="1600" dirty="0"/>
              <a:t>3 “</a:t>
            </a:r>
            <a:r>
              <a:rPr lang="zh-TW" altLang="en-US" sz="1600" dirty="0"/>
              <a:t>你離開這裡，向東方去，躲藏在約旦河東面的基立溪旁。 </a:t>
            </a:r>
            <a:r>
              <a:rPr lang="en-US" altLang="zh-TW" sz="1600" dirty="0"/>
              <a:t>4 </a:t>
            </a:r>
            <a:r>
              <a:rPr lang="zh-TW" altLang="en-US" sz="1600" dirty="0"/>
              <a:t>你要喝那溪裡的水，我已經吩咐烏鴉在那裡供養你。</a:t>
            </a:r>
            <a:r>
              <a:rPr lang="en-US" altLang="zh-TW" sz="1600" dirty="0"/>
              <a:t>8 </a:t>
            </a:r>
            <a:r>
              <a:rPr lang="zh-TW" altLang="en-US" sz="1600" dirty="0"/>
              <a:t>耶和華的話又臨到以利亞說： </a:t>
            </a:r>
            <a:r>
              <a:rPr lang="en-US" altLang="zh-TW" sz="1600" dirty="0"/>
              <a:t>9 “</a:t>
            </a:r>
            <a:r>
              <a:rPr lang="zh-TW" altLang="en-US" sz="1600" dirty="0"/>
              <a:t>你起來，往西頓的撒勒法去，住在那裡；我已經吩咐那裡的一個寡婦供養你。</a:t>
            </a:r>
            <a:r>
              <a:rPr lang="en-US" altLang="zh-TW" sz="1600" dirty="0"/>
              <a:t>14 </a:t>
            </a:r>
            <a:r>
              <a:rPr lang="zh-TW" altLang="en-US" sz="1600" dirty="0"/>
              <a:t>因為耶和華以色列的　神這樣說：‘缸裡的麵粉必不會用完，瓶裡的油決不會短缺，直等到耶和華降雨在地面上的日子。’” </a:t>
            </a:r>
            <a:r>
              <a:rPr lang="en-US" altLang="zh-TW" sz="1600" dirty="0"/>
              <a:t>15 </a:t>
            </a:r>
            <a:r>
              <a:rPr lang="zh-TW" altLang="en-US" sz="1600" dirty="0"/>
              <a:t>她就去照著以利亞所說的作了。她和以利亞，以及她的家人，吃了許多日子。 </a:t>
            </a:r>
            <a:r>
              <a:rPr lang="en-US" altLang="zh-TW" sz="1600" dirty="0"/>
              <a:t>16 </a:t>
            </a:r>
            <a:r>
              <a:rPr lang="zh-TW" altLang="en-US" sz="1600" dirty="0"/>
              <a:t>缸裡的麵粉果然沒有用完，瓶裡的油也沒有短缺，正像耶和華藉著以利亞所說的話一樣。</a:t>
            </a:r>
            <a:endParaRPr lang="en-US" altLang="zh-CN" sz="1600" dirty="0"/>
          </a:p>
          <a:p>
            <a:pPr marL="502920" indent="-685800">
              <a:lnSpc>
                <a:spcPct val="107000"/>
              </a:lnSpc>
              <a:buFont typeface="Wingdings" panose="05000000000000000000" pitchFamily="2" charset="2"/>
              <a:buChar char="v"/>
              <a:defRPr/>
            </a:pPr>
            <a:r>
              <a:rPr lang="zh-CN" altLang="en-US" sz="1600" b="1" dirty="0"/>
              <a:t>神听祷告怜悯</a:t>
            </a:r>
            <a:r>
              <a:rPr lang="zh-CN" altLang="en-US" sz="1600" dirty="0"/>
              <a:t>：</a:t>
            </a:r>
            <a:r>
              <a:rPr lang="zh-CN" altLang="en-US" sz="1600" b="1" dirty="0"/>
              <a:t>王上</a:t>
            </a:r>
            <a:r>
              <a:rPr lang="en-US" altLang="zh-CN" sz="1600" b="1" dirty="0"/>
              <a:t>17</a:t>
            </a:r>
            <a:r>
              <a:rPr lang="zh-CN" altLang="en-US" sz="1600" dirty="0"/>
              <a:t>：</a:t>
            </a:r>
            <a:r>
              <a:rPr lang="en-US" altLang="zh-TW" sz="1600" dirty="0"/>
              <a:t>21 </a:t>
            </a:r>
            <a:r>
              <a:rPr lang="zh-TW" altLang="en-US" sz="1600" dirty="0"/>
              <a:t>然後，以利亞三次伏在孩子的身上，向耶和華呼求說：“耶和華我的　神，求你恢復這孩子的生命吧。” </a:t>
            </a:r>
            <a:r>
              <a:rPr lang="en-US" altLang="zh-TW" sz="1600" dirty="0"/>
              <a:t>22 </a:t>
            </a:r>
            <a:r>
              <a:rPr lang="zh-TW" altLang="en-US" sz="1600" dirty="0"/>
              <a:t>耶和華垂聽了以利亞的話，孩子的生命果然恢復，活過來了。</a:t>
            </a:r>
            <a:r>
              <a:rPr lang="zh-CN" altLang="en-US" sz="1600" b="1" dirty="0"/>
              <a:t>王上</a:t>
            </a:r>
            <a:r>
              <a:rPr lang="en-US" altLang="zh-TW" sz="1600" b="1" dirty="0"/>
              <a:t>21</a:t>
            </a:r>
            <a:r>
              <a:rPr lang="zh-CN" altLang="en-US" sz="1600" dirty="0"/>
              <a:t>：</a:t>
            </a:r>
            <a:r>
              <a:rPr lang="en-US" altLang="zh-TW" sz="1600" dirty="0"/>
              <a:t>27 </a:t>
            </a:r>
            <a:r>
              <a:rPr lang="zh-TW" altLang="en-US" sz="1600" dirty="0"/>
              <a:t>亞哈聽見這些話，就撕裂自己的衣服，披上麻布，禁食，睡在麻布上，並且神色頹喪地行走。 </a:t>
            </a:r>
            <a:r>
              <a:rPr lang="en-US" altLang="zh-TW" sz="1600" dirty="0"/>
              <a:t>28 </a:t>
            </a:r>
            <a:r>
              <a:rPr lang="zh-TW" altLang="en-US" sz="1600" dirty="0"/>
              <a:t>耶和華的話臨到提斯比人以利亞說： </a:t>
            </a:r>
            <a:r>
              <a:rPr lang="en-US" altLang="zh-TW" sz="1600" dirty="0"/>
              <a:t>29 “</a:t>
            </a:r>
            <a:r>
              <a:rPr lang="zh-TW" altLang="en-US" sz="1600" dirty="0"/>
              <a:t>你看見了亞哈在我面前怎樣謙卑自己，因為他在我面前謙卑自己，所以他還在世的日子，我必不降這災禍；到他兒子的日子，我必降這災禍與他的家。”</a:t>
            </a:r>
            <a:endParaRPr lang="en-US" altLang="zh-CN" sz="1600" dirty="0"/>
          </a:p>
          <a:p>
            <a:pPr marL="502920" indent="-685800">
              <a:lnSpc>
                <a:spcPct val="107000"/>
              </a:lnSpc>
              <a:buFont typeface="Wingdings" panose="05000000000000000000" pitchFamily="2" charset="2"/>
              <a:buChar char="v"/>
              <a:defRPr/>
            </a:pPr>
            <a:r>
              <a:rPr lang="en-US" altLang="zh-CN" sz="1600" dirty="0"/>
              <a:t> </a:t>
            </a:r>
            <a:r>
              <a:rPr lang="zh-CN" altLang="en-US" sz="1600" b="1" dirty="0"/>
              <a:t>神的关爱</a:t>
            </a:r>
            <a:r>
              <a:rPr lang="zh-CN" altLang="en-US" sz="1600" dirty="0"/>
              <a:t>：</a:t>
            </a:r>
            <a:r>
              <a:rPr lang="zh-CN" altLang="en-US" sz="1600" b="1" dirty="0"/>
              <a:t>王上</a:t>
            </a:r>
            <a:r>
              <a:rPr lang="en-US" altLang="zh-CN" sz="1600" b="1" dirty="0"/>
              <a:t>19</a:t>
            </a:r>
            <a:r>
              <a:rPr lang="zh-CN" altLang="en-US" sz="1600" dirty="0"/>
              <a:t>：</a:t>
            </a:r>
            <a:r>
              <a:rPr lang="en-US" altLang="zh-TW" sz="1600" dirty="0"/>
              <a:t>5 </a:t>
            </a:r>
            <a:r>
              <a:rPr lang="zh-TW" altLang="en-US" sz="1600" dirty="0"/>
              <a:t>他躺在那棵羅騰樹下，睡著了。忽然有一位天使拍他，說：“起來，吃吧！” </a:t>
            </a:r>
            <a:r>
              <a:rPr lang="en-US" altLang="zh-TW" sz="1600" dirty="0"/>
              <a:t>6 </a:t>
            </a:r>
            <a:r>
              <a:rPr lang="zh-TW" altLang="en-US" sz="1600" dirty="0"/>
              <a:t>他張眼一看，只見頭旁有用炭火烤的餅和一瓶水。他就起來吃喝，然後又躺下去。 </a:t>
            </a:r>
            <a:r>
              <a:rPr lang="en-US" altLang="zh-TW" sz="1600" dirty="0"/>
              <a:t>7 </a:t>
            </a:r>
            <a:r>
              <a:rPr lang="zh-TW" altLang="en-US" sz="1600" dirty="0"/>
              <a:t>耶和華的使者第二次回來拍他，說：“起來吃吧！因為你要走的路程太遠了。”</a:t>
            </a:r>
            <a:endParaRPr lang="zh-CN" altLang="en-US" sz="1600" dirty="0"/>
          </a:p>
          <a:p>
            <a:pPr marL="502920" indent="-685800">
              <a:lnSpc>
                <a:spcPct val="107000"/>
              </a:lnSpc>
              <a:buFont typeface="Wingdings" panose="05000000000000000000" pitchFamily="2" charset="2"/>
              <a:buChar char="v"/>
              <a:defRPr/>
            </a:pPr>
            <a:r>
              <a:rPr lang="zh-CN" altLang="en-US" sz="1600" b="1" dirty="0"/>
              <a:t>神的大能</a:t>
            </a:r>
            <a:r>
              <a:rPr lang="zh-CN" altLang="en-US" sz="1600" dirty="0"/>
              <a:t>：</a:t>
            </a:r>
            <a:r>
              <a:rPr lang="zh-TW" altLang="en-US" sz="1600" dirty="0"/>
              <a:t> </a:t>
            </a:r>
            <a:r>
              <a:rPr lang="zh-CN" altLang="en-US" sz="1600" b="1" dirty="0"/>
              <a:t>王上</a:t>
            </a:r>
            <a:r>
              <a:rPr lang="en-US" altLang="zh-TW" sz="1600" b="1" dirty="0"/>
              <a:t>18</a:t>
            </a:r>
            <a:r>
              <a:rPr lang="zh-CN" altLang="en-US" sz="1600" dirty="0"/>
              <a:t>：</a:t>
            </a:r>
            <a:r>
              <a:rPr lang="en-US" altLang="zh-TW" sz="1600" dirty="0"/>
              <a:t>38 </a:t>
            </a:r>
            <a:r>
              <a:rPr lang="zh-TW" altLang="en-US" sz="1600" dirty="0"/>
              <a:t>於是有耶和華的火降下來，吞滅了燔祭、木柴、石頭和塵土，連溝裡的水也燒乾了。 </a:t>
            </a:r>
            <a:r>
              <a:rPr lang="en-US" altLang="zh-TW" sz="1600" dirty="0"/>
              <a:t>39 </a:t>
            </a:r>
            <a:r>
              <a:rPr lang="zh-TW" altLang="en-US" sz="1600" dirty="0"/>
              <a:t>眾人看見了，就面伏於地，說：“耶和華是　神！耶和華是　神！”</a:t>
            </a:r>
            <a:endParaRPr lang="en-US" altLang="zh-CN" sz="1600" dirty="0"/>
          </a:p>
          <a:p>
            <a:pPr marL="502920" indent="-685800">
              <a:lnSpc>
                <a:spcPct val="107000"/>
              </a:lnSpc>
              <a:buFont typeface="Wingdings" panose="05000000000000000000" pitchFamily="2" charset="2"/>
              <a:buChar char="v"/>
              <a:defRPr/>
            </a:pPr>
            <a:r>
              <a:rPr lang="zh-CN" altLang="en-US" sz="1600" b="1" dirty="0"/>
              <a:t>神的公义和审判</a:t>
            </a:r>
            <a:r>
              <a:rPr lang="zh-CN" altLang="en-US" sz="1600" dirty="0"/>
              <a:t>：</a:t>
            </a:r>
            <a:r>
              <a:rPr lang="zh-CN" altLang="en-US" sz="1600" b="1" dirty="0"/>
              <a:t>王上</a:t>
            </a:r>
            <a:r>
              <a:rPr lang="en-US" altLang="zh-CN" sz="1600" b="1" dirty="0"/>
              <a:t>18</a:t>
            </a:r>
            <a:r>
              <a:rPr lang="zh-CN" altLang="en-US" sz="1600" dirty="0"/>
              <a:t>：</a:t>
            </a:r>
            <a:r>
              <a:rPr lang="en-US" altLang="zh-CN" sz="1600" dirty="0"/>
              <a:t>40</a:t>
            </a:r>
            <a:r>
              <a:rPr lang="zh-TW" altLang="en-US" sz="1600" dirty="0"/>
              <a:t>以利亞對他們說：“捉住巴力的先知，一個也不要讓他們逃脫。”於是眾人捉住他們。以利亞帶他們下到基順河邊，在那裡殺了他們。 </a:t>
            </a:r>
            <a:r>
              <a:rPr lang="zh-CN" altLang="en-US" sz="1600" b="1" dirty="0"/>
              <a:t>王上</a:t>
            </a:r>
            <a:r>
              <a:rPr lang="en-US" altLang="zh-TW" sz="1600" b="1" dirty="0"/>
              <a:t>21</a:t>
            </a:r>
            <a:r>
              <a:rPr lang="zh-CN" altLang="en-US" sz="1600" dirty="0"/>
              <a:t>：</a:t>
            </a:r>
            <a:r>
              <a:rPr lang="en-US" altLang="zh-TW" sz="1600" dirty="0"/>
              <a:t>21 </a:t>
            </a:r>
            <a:r>
              <a:rPr lang="zh-TW" altLang="en-US" sz="1600" dirty="0"/>
              <a:t>耶和華說：‘看哪，我必使災禍臨到你，除滅你的後代，在以色列中屬亞哈的男丁，無論是自由的，或是不自由的，我都要除滅。 </a:t>
            </a:r>
            <a:r>
              <a:rPr lang="en-US" altLang="zh-TW" sz="1600" dirty="0"/>
              <a:t>22 </a:t>
            </a:r>
            <a:r>
              <a:rPr lang="zh-TW" altLang="en-US" sz="1600" dirty="0"/>
              <a:t>我要使你的家像尼八的兒子耶羅波安的家，又像亞希雅的兒子巴沙的家，因為你惹我發怒，又因為你使以色列人陷在罪中。’ </a:t>
            </a:r>
            <a:r>
              <a:rPr lang="en-US" altLang="zh-TW" sz="1600" dirty="0"/>
              <a:t>23 </a:t>
            </a:r>
            <a:r>
              <a:rPr lang="zh-TW" altLang="en-US" sz="1600" dirty="0"/>
              <a:t>至於耶洗別，耶和華也說：‘狗必在耶斯列的地方吃耶洗別的肉。 </a:t>
            </a:r>
            <a:r>
              <a:rPr lang="en-US" altLang="zh-TW" sz="1600" dirty="0"/>
              <a:t>24 </a:t>
            </a:r>
            <a:r>
              <a:rPr lang="zh-TW" altLang="en-US" sz="1600" dirty="0"/>
              <a:t>屬亞哈的人，死在城裡的，必被野狗吃掉；死在田野的，必被空中的飛鳥吃掉。’”</a:t>
            </a:r>
            <a:endParaRPr lang="en-US" altLang="zh-CN" sz="1600" dirty="0"/>
          </a:p>
          <a:p>
            <a:pPr marL="502920" marR="0" lvl="0" indent="-685800" algn="l" defTabSz="457200" rtl="0" eaLnBrk="1" fontAlgn="auto" latinLnBrk="0" hangingPunct="1">
              <a:lnSpc>
                <a:spcPct val="107000"/>
              </a:lnSpc>
              <a:spcBef>
                <a:spcPts val="0"/>
              </a:spcBef>
              <a:spcAft>
                <a:spcPts val="0"/>
              </a:spcAft>
              <a:buClrTx/>
              <a:buSzTx/>
              <a:buFont typeface="Wingdings" panose="05000000000000000000" pitchFamily="2" charset="2"/>
              <a:buChar char="v"/>
              <a:tabLst/>
              <a:defRPr/>
            </a:pPr>
            <a:endParaRPr lang="en-US" altLang="zh-CN" dirty="0"/>
          </a:p>
          <a:p>
            <a:pPr marL="502920" marR="0" lvl="0" indent="-685800" algn="l" defTabSz="457200" rtl="0" eaLnBrk="1" fontAlgn="auto" latinLnBrk="0" hangingPunct="1">
              <a:lnSpc>
                <a:spcPct val="107000"/>
              </a:lnSpc>
              <a:spcBef>
                <a:spcPts val="0"/>
              </a:spcBef>
              <a:spcAft>
                <a:spcPts val="0"/>
              </a:spcAft>
              <a:buClrTx/>
              <a:buSzTx/>
              <a:buFont typeface="Wingdings" panose="05000000000000000000" pitchFamily="2" charset="2"/>
              <a:buChar char="v"/>
              <a:tabLst/>
              <a:defRPr/>
            </a:pPr>
            <a:endParaRPr lang="en-US" altLang="zh-CN" dirty="0"/>
          </a:p>
          <a:p>
            <a:pPr marR="0" lvl="0" algn="l" defTabSz="457200" rtl="0" eaLnBrk="1" fontAlgn="auto" latinLnBrk="0" hangingPunct="1">
              <a:lnSpc>
                <a:spcPct val="107000"/>
              </a:lnSpc>
              <a:spcBef>
                <a:spcPts val="0"/>
              </a:spcBef>
              <a:spcAft>
                <a:spcPts val="0"/>
              </a:spcAft>
              <a:buClrTx/>
              <a:buSzTx/>
              <a:tabLst/>
              <a:defRPr/>
            </a:pPr>
            <a:endParaRPr lang="en-US" altLang="zh-CN" dirty="0"/>
          </a:p>
          <a:p>
            <a:endParaRPr lang="en-US" dirty="0"/>
          </a:p>
        </p:txBody>
      </p:sp>
    </p:spTree>
    <p:extLst>
      <p:ext uri="{BB962C8B-B14F-4D97-AF65-F5344CB8AC3E}">
        <p14:creationId xmlns:p14="http://schemas.microsoft.com/office/powerpoint/2010/main" val="273683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5ACCE0-9243-4FC3-B722-87196FF604F9}"/>
              </a:ext>
            </a:extLst>
          </p:cNvPr>
          <p:cNvSpPr txBox="1"/>
          <p:nvPr/>
        </p:nvSpPr>
        <p:spPr>
          <a:xfrm>
            <a:off x="923000" y="857982"/>
            <a:ext cx="10964200" cy="5539978"/>
          </a:xfrm>
          <a:prstGeom prst="rect">
            <a:avLst/>
          </a:prstGeom>
          <a:noFill/>
        </p:spPr>
        <p:txBody>
          <a:bodyPr wrap="square" rtlCol="0">
            <a:spAutoFit/>
          </a:bodyPr>
          <a:lstStyle/>
          <a:p>
            <a:endParaRPr lang="en-US" altLang="zh-CN" dirty="0"/>
          </a:p>
          <a:p>
            <a:r>
              <a:rPr lang="zh-CN" altLang="en-US" sz="1200" dirty="0"/>
              <a:t>●</a:t>
            </a:r>
            <a:r>
              <a:rPr lang="zh-CN" altLang="en-US" sz="2000" b="1" dirty="0"/>
              <a:t>人的软弱：</a:t>
            </a:r>
            <a:r>
              <a:rPr lang="en-US" altLang="zh-CN" sz="2000" dirty="0"/>
              <a:t>19</a:t>
            </a:r>
            <a:r>
              <a:rPr lang="zh-CN" altLang="en-US" sz="2000" dirty="0"/>
              <a:t>：</a:t>
            </a:r>
            <a:r>
              <a:rPr lang="en-US" altLang="zh-TW" sz="2000" dirty="0"/>
              <a:t>3 </a:t>
            </a:r>
            <a:r>
              <a:rPr lang="zh-TW" altLang="en-US" sz="2000" dirty="0"/>
              <a:t>以利亞</a:t>
            </a:r>
            <a:r>
              <a:rPr lang="zh-TW" altLang="en-US" sz="2000" dirty="0">
                <a:solidFill>
                  <a:srgbClr val="FF0000"/>
                </a:solidFill>
              </a:rPr>
              <a:t>害怕</a:t>
            </a:r>
            <a:r>
              <a:rPr lang="zh-TW" altLang="en-US" sz="2000" dirty="0"/>
              <a:t>，就起來，逃命去了。他到了猶大的別是巴，就把自己的僕人留在那裡。 </a:t>
            </a:r>
            <a:r>
              <a:rPr lang="en-US" altLang="zh-TW" sz="2000" dirty="0"/>
              <a:t>4 </a:t>
            </a:r>
            <a:r>
              <a:rPr lang="zh-TW" altLang="en-US" sz="2000" dirty="0"/>
              <a:t>他自己卻在曠野走了一天的路，來到一棵羅騰樹下，就坐在那裡</a:t>
            </a:r>
            <a:r>
              <a:rPr lang="zh-TW" altLang="en-US" sz="2000" dirty="0">
                <a:solidFill>
                  <a:srgbClr val="FF0000"/>
                </a:solidFill>
              </a:rPr>
              <a:t>求死</a:t>
            </a:r>
            <a:r>
              <a:rPr lang="zh-TW" altLang="en-US" sz="2000" dirty="0"/>
              <a:t>，說：“耶和華啊，現在已經夠了，求你取我的性命吧，因為我</a:t>
            </a:r>
            <a:r>
              <a:rPr lang="zh-TW" altLang="en-US" sz="2000" dirty="0">
                <a:solidFill>
                  <a:srgbClr val="FF0000"/>
                </a:solidFill>
              </a:rPr>
              <a:t>並不比我的列祖好</a:t>
            </a:r>
            <a:r>
              <a:rPr lang="zh-TW" altLang="en-US" sz="2000" dirty="0"/>
              <a:t>。”</a:t>
            </a:r>
            <a:r>
              <a:rPr lang="en-US" altLang="zh-TW" sz="2000" dirty="0"/>
              <a:t>19</a:t>
            </a:r>
            <a:r>
              <a:rPr lang="zh-CN" altLang="en-US" sz="2000" dirty="0"/>
              <a:t>：</a:t>
            </a:r>
            <a:r>
              <a:rPr lang="en-US" altLang="zh-CN" sz="2000" dirty="0"/>
              <a:t>10</a:t>
            </a:r>
            <a:r>
              <a:rPr lang="zh-TW" altLang="en-US" sz="2000" dirty="0"/>
              <a:t> 他說：“</a:t>
            </a:r>
            <a:r>
              <a:rPr lang="zh-TW" altLang="en-US" sz="2000" dirty="0">
                <a:solidFill>
                  <a:srgbClr val="FF0000"/>
                </a:solidFill>
              </a:rPr>
              <a:t>我為耶和華萬軍的　神大發熱心，</a:t>
            </a:r>
            <a:r>
              <a:rPr lang="zh-TW" altLang="en-US" sz="2000" dirty="0"/>
              <a:t>因為以色列人背棄了你的約，拆毀了你的祭壇，用刀殺死了你的眾先知，</a:t>
            </a:r>
            <a:r>
              <a:rPr lang="zh-TW" altLang="en-US" sz="2000" dirty="0">
                <a:solidFill>
                  <a:srgbClr val="FF0000"/>
                </a:solidFill>
              </a:rPr>
              <a:t>只剩下我一個人</a:t>
            </a:r>
            <a:r>
              <a:rPr lang="zh-TW" altLang="en-US" sz="2000" dirty="0"/>
              <a:t>，他們還在尋索，要取去我的性命。</a:t>
            </a:r>
            <a:endParaRPr lang="en-US" altLang="zh-TW" sz="2000" dirty="0"/>
          </a:p>
          <a:p>
            <a:endParaRPr lang="en-US" altLang="zh-TW" sz="2000" b="1" dirty="0"/>
          </a:p>
          <a:p>
            <a:r>
              <a:rPr lang="zh-CN" altLang="en-US" sz="1200" b="1" dirty="0"/>
              <a:t>●</a:t>
            </a:r>
            <a:r>
              <a:rPr lang="zh-CN" altLang="en-US" sz="2000" b="1" dirty="0"/>
              <a:t>亚哈王：拜偶像：金牛犊；巴力；亚舍拉</a:t>
            </a:r>
            <a:endParaRPr lang="en-US" altLang="zh-CN" sz="2000" b="1" dirty="0"/>
          </a:p>
          <a:p>
            <a:r>
              <a:rPr lang="zh-CN" altLang="en-US" sz="2000" b="1" dirty="0"/>
              <a:t>抱怨：</a:t>
            </a:r>
            <a:r>
              <a:rPr lang="en-US" altLang="zh-CN" sz="2000" b="1" dirty="0"/>
              <a:t>【</a:t>
            </a:r>
            <a:r>
              <a:rPr lang="zh-CN" altLang="en-US" sz="2000" dirty="0"/>
              <a:t>王上</a:t>
            </a:r>
            <a:r>
              <a:rPr lang="en-US" altLang="zh-CN" sz="2000" dirty="0"/>
              <a:t>18</a:t>
            </a:r>
            <a:r>
              <a:rPr lang="zh-CN" altLang="en-US" sz="2000" dirty="0"/>
              <a:t>：</a:t>
            </a:r>
            <a:r>
              <a:rPr lang="en-US" altLang="zh-CN" sz="2000" dirty="0"/>
              <a:t>17】</a:t>
            </a:r>
            <a:r>
              <a:rPr lang="en-US" altLang="zh-TW" sz="2000" dirty="0"/>
              <a:t> </a:t>
            </a:r>
            <a:r>
              <a:rPr lang="zh-TW" altLang="en-US" sz="2000" dirty="0"/>
              <a:t>亞哈看見了以利亞，就問他：“給以色列惹麻煩的這個人就是你嗎？”</a:t>
            </a:r>
            <a:endParaRPr lang="en-US" altLang="zh-CN" sz="2000" dirty="0"/>
          </a:p>
          <a:p>
            <a:r>
              <a:rPr lang="zh-CN" altLang="en-US" sz="2000" b="1" dirty="0"/>
              <a:t>贪图</a:t>
            </a:r>
            <a:r>
              <a:rPr lang="zh-CN" altLang="en-US" sz="2000" dirty="0"/>
              <a:t>：</a:t>
            </a:r>
            <a:r>
              <a:rPr lang="en-US" altLang="zh-TW" sz="2000" dirty="0"/>
              <a:t>21 </a:t>
            </a:r>
            <a:r>
              <a:rPr lang="zh-TW" altLang="en-US" sz="2000" dirty="0"/>
              <a:t>耶斯列人拿伯在耶斯列有一個葡萄園，靠近撒瑪利亞王亞哈的王宮。 </a:t>
            </a:r>
            <a:r>
              <a:rPr lang="en-US" altLang="zh-TW" sz="2000" dirty="0"/>
              <a:t>2 </a:t>
            </a:r>
            <a:r>
              <a:rPr lang="zh-TW" altLang="en-US" sz="2000" dirty="0"/>
              <a:t>亞哈對拿伯說：“把你的葡萄園讓給我，我可以用作菜園，因為你的葡萄園靠近我的王宮。我要把一個更好的葡萄園與你交換。如果你喜歡，我也可以按市價給你銀子。”</a:t>
            </a:r>
            <a:r>
              <a:rPr lang="en-US" altLang="zh-TW" sz="2000" dirty="0"/>
              <a:t>22</a:t>
            </a:r>
            <a:r>
              <a:rPr lang="zh-CN" altLang="en-US" sz="2000" dirty="0"/>
              <a:t>：</a:t>
            </a:r>
            <a:r>
              <a:rPr lang="en-US" altLang="zh-TW" sz="2000" dirty="0"/>
              <a:t>3 </a:t>
            </a:r>
            <a:r>
              <a:rPr lang="zh-TW" altLang="en-US" sz="2000" dirty="0"/>
              <a:t>以色列王對他的臣僕說：“你們知道嗎？基列的拉末原屬於我們，我們怎可靜坐不動，不把它從亞蘭王的手中奪回來呢？” </a:t>
            </a:r>
            <a:endParaRPr lang="en-US" altLang="zh-CN" sz="2000" dirty="0"/>
          </a:p>
          <a:p>
            <a:endParaRPr lang="en-US" altLang="zh-CN" sz="2000" b="1" dirty="0"/>
          </a:p>
          <a:p>
            <a:r>
              <a:rPr lang="zh-CN" altLang="en-US" sz="1200" dirty="0"/>
              <a:t>●</a:t>
            </a:r>
            <a:r>
              <a:rPr lang="zh-CN" altLang="en-US" sz="2000" b="1" dirty="0"/>
              <a:t>耶洗别：拜巴力，亚舍拉</a:t>
            </a:r>
            <a:endParaRPr lang="en-US" altLang="zh-CN" sz="2000" b="1" dirty="0"/>
          </a:p>
          <a:p>
            <a:r>
              <a:rPr lang="en-US" altLang="zh-CN" sz="2000" b="1" dirty="0"/>
              <a:t>			</a:t>
            </a:r>
            <a:r>
              <a:rPr lang="zh-CN" altLang="en-US" sz="2000" b="1" dirty="0"/>
              <a:t>杀害先知</a:t>
            </a:r>
            <a:endParaRPr lang="en-US" altLang="zh-CN" sz="2000" b="1" dirty="0"/>
          </a:p>
          <a:p>
            <a:r>
              <a:rPr lang="en-US" altLang="zh-CN" sz="2000" b="1" dirty="0"/>
              <a:t>			</a:t>
            </a:r>
            <a:r>
              <a:rPr lang="zh-CN" altLang="en-US" sz="2000" b="1" dirty="0"/>
              <a:t>献毒计害人</a:t>
            </a:r>
            <a:endParaRPr lang="en-US" altLang="zh-CN" sz="2000" b="1" dirty="0"/>
          </a:p>
          <a:p>
            <a:endParaRPr lang="en-US" dirty="0"/>
          </a:p>
        </p:txBody>
      </p:sp>
      <p:sp>
        <p:nvSpPr>
          <p:cNvPr id="4" name="TextBox 3">
            <a:extLst>
              <a:ext uri="{FF2B5EF4-FFF2-40B4-BE49-F238E27FC236}">
                <a16:creationId xmlns:a16="http://schemas.microsoft.com/office/drawing/2014/main" id="{E53E7076-8C8C-4735-A79D-729A594643E9}"/>
              </a:ext>
            </a:extLst>
          </p:cNvPr>
          <p:cNvSpPr txBox="1"/>
          <p:nvPr/>
        </p:nvSpPr>
        <p:spPr>
          <a:xfrm>
            <a:off x="2867891" y="470858"/>
            <a:ext cx="6096000" cy="523220"/>
          </a:xfrm>
          <a:prstGeom prst="rect">
            <a:avLst/>
          </a:prstGeom>
          <a:noFill/>
        </p:spPr>
        <p:txBody>
          <a:bodyPr wrap="square">
            <a:spAutoFit/>
          </a:bodyPr>
          <a:lstStyle/>
          <a:p>
            <a:pPr algn="ctr"/>
            <a:r>
              <a:rPr lang="zh-CN" altLang="en-US" sz="2800" b="1" dirty="0">
                <a:solidFill>
                  <a:srgbClr val="0000FF"/>
                </a:solidFill>
              </a:rPr>
              <a:t>人的罪</a:t>
            </a:r>
            <a:endParaRPr lang="en-US" sz="2800" b="1" dirty="0">
              <a:solidFill>
                <a:srgbClr val="0000FF"/>
              </a:solidFill>
            </a:endParaRPr>
          </a:p>
        </p:txBody>
      </p:sp>
    </p:spTree>
    <p:extLst>
      <p:ext uri="{BB962C8B-B14F-4D97-AF65-F5344CB8AC3E}">
        <p14:creationId xmlns:p14="http://schemas.microsoft.com/office/powerpoint/2010/main" val="3490729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4B5C1-C642-483F-94E4-17CEB52A88AB}"/>
              </a:ext>
            </a:extLst>
          </p:cNvPr>
          <p:cNvSpPr txBox="1"/>
          <p:nvPr/>
        </p:nvSpPr>
        <p:spPr>
          <a:xfrm>
            <a:off x="1109872" y="1808518"/>
            <a:ext cx="10317248" cy="3016210"/>
          </a:xfrm>
          <a:prstGeom prst="rect">
            <a:avLst/>
          </a:prstGeom>
          <a:noFill/>
        </p:spPr>
        <p:txBody>
          <a:bodyPr wrap="none" rtlCol="0">
            <a:spAutoFit/>
          </a:bodyPr>
          <a:lstStyle/>
          <a:p>
            <a:pPr algn="ctr"/>
            <a:r>
              <a:rPr lang="zh-CN" altLang="en-US" sz="2800" b="1" dirty="0"/>
              <a:t>讨论题：</a:t>
            </a:r>
            <a:endParaRPr lang="en-US" altLang="zh-CN" sz="2800" b="1" dirty="0"/>
          </a:p>
          <a:p>
            <a:endParaRPr lang="en-US" dirty="0"/>
          </a:p>
          <a:p>
            <a:pPr marL="342900" indent="-342900">
              <a:buAutoNum type="arabicPeriod"/>
            </a:pPr>
            <a:r>
              <a:rPr lang="zh-CN" altLang="en-US" dirty="0"/>
              <a:t>伟大的先知为什么在迦密山胜利后会害怕，逃跑？ </a:t>
            </a:r>
            <a:endParaRPr lang="en-US" altLang="zh-CN" dirty="0"/>
          </a:p>
          <a:p>
            <a:pPr marL="342900" indent="-342900">
              <a:buAutoNum type="arabicPeriod"/>
            </a:pPr>
            <a:endParaRPr lang="en-US" altLang="zh-CN" dirty="0"/>
          </a:p>
          <a:p>
            <a:pPr marL="342900" indent="-342900">
              <a:buAutoNum type="arabicPeriod"/>
            </a:pPr>
            <a:r>
              <a:rPr lang="zh-CN" altLang="en-US" dirty="0"/>
              <a:t>先知以利亚的一生高峰低谷，起起落落，但一路都有神的带领。在我们的人生中神的带领呢？</a:t>
            </a:r>
            <a:endParaRPr lang="en-US" altLang="zh-CN" dirty="0"/>
          </a:p>
          <a:p>
            <a:endParaRPr lang="en-US" dirty="0"/>
          </a:p>
          <a:p>
            <a:r>
              <a:rPr lang="en-US" altLang="zh-CN" dirty="0"/>
              <a:t>2. </a:t>
            </a:r>
            <a:r>
              <a:rPr lang="zh-CN" altLang="en-US" dirty="0"/>
              <a:t>神在何烈山和以利亚的对话，哪一句你感触最深？为什么？</a:t>
            </a:r>
            <a:endParaRPr lang="en-US" altLang="zh-CN" dirty="0"/>
          </a:p>
          <a:p>
            <a:endParaRPr lang="en-US" altLang="zh-CN" dirty="0"/>
          </a:p>
          <a:p>
            <a:r>
              <a:rPr lang="en-US" altLang="zh-CN" dirty="0"/>
              <a:t>3.</a:t>
            </a:r>
            <a:r>
              <a:rPr lang="zh-TW" altLang="en-US" dirty="0"/>
              <a:t> </a:t>
            </a:r>
            <a:r>
              <a:rPr lang="en-US" altLang="zh-CN" dirty="0"/>
              <a:t>【</a:t>
            </a:r>
            <a:r>
              <a:rPr lang="zh-CN" altLang="en-US" dirty="0"/>
              <a:t>王上</a:t>
            </a:r>
            <a:r>
              <a:rPr lang="en-US" altLang="zh-CN" dirty="0"/>
              <a:t>18</a:t>
            </a:r>
            <a:r>
              <a:rPr lang="zh-CN" altLang="en-US" dirty="0"/>
              <a:t>：</a:t>
            </a:r>
            <a:r>
              <a:rPr lang="en-US" altLang="zh-CN" dirty="0"/>
              <a:t>21】</a:t>
            </a:r>
            <a:r>
              <a:rPr lang="en-US" altLang="zh-TW" dirty="0"/>
              <a:t> </a:t>
            </a:r>
            <a:r>
              <a:rPr lang="zh-TW" altLang="en-US" dirty="0"/>
              <a:t>以利亞走近</a:t>
            </a:r>
            <a:r>
              <a:rPr lang="zh-CN" altLang="en-US" dirty="0"/>
              <a:t>众</a:t>
            </a:r>
            <a:r>
              <a:rPr lang="zh-TW" altLang="en-US" dirty="0"/>
              <a:t>人說：“你們三心兩意，要到</a:t>
            </a:r>
            <a:r>
              <a:rPr lang="zh-CN" altLang="en-US" dirty="0"/>
              <a:t>几时</a:t>
            </a:r>
            <a:r>
              <a:rPr lang="zh-TW" altLang="en-US" dirty="0"/>
              <a:t>呢？</a:t>
            </a:r>
            <a:r>
              <a:rPr lang="zh-CN" altLang="en-US" dirty="0"/>
              <a:t>”对我们的提醒是什么？</a:t>
            </a:r>
            <a:endParaRPr lang="en-US" altLang="zh-CN" dirty="0"/>
          </a:p>
          <a:p>
            <a:endParaRPr lang="en-US" dirty="0"/>
          </a:p>
        </p:txBody>
      </p:sp>
    </p:spTree>
    <p:extLst>
      <p:ext uri="{BB962C8B-B14F-4D97-AF65-F5344CB8AC3E}">
        <p14:creationId xmlns:p14="http://schemas.microsoft.com/office/powerpoint/2010/main" val="94864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C4178-B007-4BA8-B66F-7E4D5C740A10}"/>
              </a:ext>
            </a:extLst>
          </p:cNvPr>
          <p:cNvSpPr txBox="1"/>
          <p:nvPr/>
        </p:nvSpPr>
        <p:spPr>
          <a:xfrm>
            <a:off x="-380308" y="733163"/>
            <a:ext cx="8759153" cy="1323439"/>
          </a:xfrm>
          <a:prstGeom prst="rect">
            <a:avLst/>
          </a:prstGeom>
          <a:noFill/>
        </p:spPr>
        <p:txBody>
          <a:bodyPr wrap="square">
            <a:spAutoFit/>
          </a:bodyPr>
          <a:lstStyle/>
          <a:p>
            <a:pPr lvl="1" algn="ctr"/>
            <a:r>
              <a:rPr lang="zh-CN" altLang="en-US" sz="2800" b="1" dirty="0">
                <a:solidFill>
                  <a:srgbClr val="0000FF"/>
                </a:solidFill>
                <a:latin typeface="SimSun" panose="02010600030101010101" pitchFamily="2" charset="-122"/>
                <a:ea typeface="SimSun" panose="02010600030101010101" pitchFamily="2" charset="-122"/>
                <a:cs typeface="Times New Roman" panose="02020603050405020304" pitchFamily="18" charset="0"/>
              </a:rPr>
              <a:t>以利亚的预言（神的代言人）</a:t>
            </a:r>
            <a:endParaRPr lang="en-US" altLang="zh-CN" sz="2800" b="1" dirty="0">
              <a:solidFill>
                <a:srgbClr val="0000FF"/>
              </a:solidFill>
              <a:latin typeface="SimSun" panose="02010600030101010101" pitchFamily="2" charset="-122"/>
              <a:ea typeface="SimSun" panose="02010600030101010101" pitchFamily="2" charset="-122"/>
              <a:cs typeface="Times New Roman" panose="02020603050405020304" pitchFamily="18" charset="0"/>
            </a:endParaRPr>
          </a:p>
          <a:p>
            <a:pPr lvl="1" algn="ctr"/>
            <a:r>
              <a:rPr lang="zh-CN" altLang="en-US" sz="2800" b="1" dirty="0">
                <a:solidFill>
                  <a:srgbClr val="0000FF"/>
                </a:solidFill>
                <a:latin typeface="SimSun" panose="02010600030101010101" pitchFamily="2" charset="-122"/>
                <a:ea typeface="SimSun" panose="02010600030101010101" pitchFamily="2" charset="-122"/>
                <a:cs typeface="Times New Roman" panose="02020603050405020304" pitchFamily="18" charset="0"/>
              </a:rPr>
              <a:t>警告与判罚</a:t>
            </a:r>
            <a:r>
              <a:rPr lang="zh-CN" altLang="en-US" sz="2800" b="1" spc="75" dirty="0">
                <a:solidFill>
                  <a:srgbClr val="0000FF"/>
                </a:solidFill>
                <a:latin typeface="SimSun" panose="02010600030101010101" pitchFamily="2" charset="-122"/>
                <a:ea typeface="SimSun" panose="02010600030101010101" pitchFamily="2" charset="-122"/>
                <a:cs typeface="Times New Roman" panose="02020603050405020304" pitchFamily="18" charset="0"/>
              </a:rPr>
              <a:t>：</a:t>
            </a:r>
            <a:r>
              <a:rPr lang="zh-TW" altLang="en-US" sz="2800" b="1" dirty="0">
                <a:solidFill>
                  <a:srgbClr val="0000FF"/>
                </a:solidFill>
                <a:latin typeface="SimSun" panose="02010600030101010101" pitchFamily="2" charset="-122"/>
                <a:ea typeface="SimSun" panose="02010600030101010101" pitchFamily="2" charset="-122"/>
                <a:cs typeface="Times New Roman" panose="02020603050405020304" pitchFamily="18" charset="0"/>
              </a:rPr>
              <a:t>旱災</a:t>
            </a:r>
            <a:endParaRPr lang="en-US" altLang="zh-CN" sz="2800" b="1" dirty="0">
              <a:solidFill>
                <a:srgbClr val="0000FF"/>
              </a:solidFill>
              <a:latin typeface="SimSun" panose="02010600030101010101" pitchFamily="2" charset="-122"/>
              <a:ea typeface="SimSun" panose="02010600030101010101" pitchFamily="2" charset="-122"/>
              <a:cs typeface="Times New Roman" panose="02020603050405020304" pitchFamily="18" charset="0"/>
            </a:endParaRPr>
          </a:p>
          <a:p>
            <a:pPr lvl="1"/>
            <a:endParaRPr lang="en-US" altLang="zh-CN" sz="2400" b="1" dirty="0">
              <a:solidFill>
                <a:srgbClr val="0000FF"/>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C5AF0DFC-17E5-47B3-8813-7F0BB011AC71}"/>
              </a:ext>
            </a:extLst>
          </p:cNvPr>
          <p:cNvSpPr txBox="1"/>
          <p:nvPr/>
        </p:nvSpPr>
        <p:spPr>
          <a:xfrm>
            <a:off x="836415" y="1933492"/>
            <a:ext cx="5868237" cy="2677656"/>
          </a:xfrm>
          <a:prstGeom prst="rect">
            <a:avLst/>
          </a:prstGeom>
          <a:noFill/>
        </p:spPr>
        <p:txBody>
          <a:bodyPr wrap="square">
            <a:spAutoFit/>
          </a:bodyPr>
          <a:lstStyle/>
          <a:p>
            <a:r>
              <a:rPr lang="en-US" altLang="zh-CN" sz="2800" dirty="0"/>
              <a:t>【</a:t>
            </a:r>
            <a:r>
              <a:rPr lang="zh-CN" altLang="en-US" sz="2800" dirty="0"/>
              <a:t>王上</a:t>
            </a:r>
            <a:r>
              <a:rPr lang="en-US" altLang="zh-CN" sz="2800" dirty="0"/>
              <a:t>】17</a:t>
            </a:r>
            <a:r>
              <a:rPr lang="zh-CN" altLang="en-US" sz="2800" dirty="0"/>
              <a:t>：</a:t>
            </a:r>
            <a:r>
              <a:rPr lang="en-US" altLang="zh-CN" sz="2800" dirty="0"/>
              <a:t>1</a:t>
            </a:r>
          </a:p>
          <a:p>
            <a:r>
              <a:rPr lang="zh-TW" altLang="en-US" sz="2800" dirty="0"/>
              <a:t>提斯比人以利亞，就是從基列的提斯比來的，對亞哈說：“我指著我所事奉永活的耶和華以色列的　神起誓，這幾年若是沒有我的命令，天必不降露，也不下雨。” </a:t>
            </a:r>
            <a:endParaRPr lang="en-US" altLang="zh-TW" sz="2800" dirty="0"/>
          </a:p>
        </p:txBody>
      </p:sp>
      <p:pic>
        <p:nvPicPr>
          <p:cNvPr id="2050" name="Picture 2">
            <a:extLst>
              <a:ext uri="{FF2B5EF4-FFF2-40B4-BE49-F238E27FC236}">
                <a16:creationId xmlns:a16="http://schemas.microsoft.com/office/drawing/2014/main" id="{8B2AF0B4-C6A7-4ADB-854D-2F8CBA3D6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139" y="430501"/>
            <a:ext cx="4994373" cy="615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63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41DE-D90B-4295-8E2C-9C05D7C58C04}"/>
              </a:ext>
            </a:extLst>
          </p:cNvPr>
          <p:cNvSpPr>
            <a:spLocks noGrp="1"/>
          </p:cNvSpPr>
          <p:nvPr>
            <p:ph type="title"/>
          </p:nvPr>
        </p:nvSpPr>
        <p:spPr/>
        <p:txBody>
          <a:bodyPr/>
          <a:lstStyle/>
          <a:p>
            <a:pPr algn="ctr"/>
            <a:r>
              <a:rPr lang="zh-CN" altLang="en-US" b="1" dirty="0">
                <a:solidFill>
                  <a:srgbClr val="0000FF"/>
                </a:solidFill>
              </a:rPr>
              <a:t>基立溪，乌鸦食</a:t>
            </a:r>
            <a:r>
              <a:rPr lang="en-US" altLang="zh-CN" b="1" dirty="0">
                <a:solidFill>
                  <a:srgbClr val="0000FF"/>
                </a:solidFill>
              </a:rPr>
              <a:t>【</a:t>
            </a:r>
            <a:r>
              <a:rPr lang="zh-CN" altLang="en-US" b="1" dirty="0">
                <a:solidFill>
                  <a:srgbClr val="0000FF"/>
                </a:solidFill>
              </a:rPr>
              <a:t>王上</a:t>
            </a:r>
            <a:r>
              <a:rPr lang="en-US" altLang="zh-CN" b="1" dirty="0">
                <a:solidFill>
                  <a:srgbClr val="0000FF"/>
                </a:solidFill>
              </a:rPr>
              <a:t>17</a:t>
            </a:r>
            <a:r>
              <a:rPr lang="zh-CN" altLang="en-US" b="1" dirty="0">
                <a:solidFill>
                  <a:srgbClr val="0000FF"/>
                </a:solidFill>
              </a:rPr>
              <a:t>：</a:t>
            </a:r>
            <a:r>
              <a:rPr lang="en-US" altLang="zh-CN" b="1" dirty="0">
                <a:solidFill>
                  <a:srgbClr val="0000FF"/>
                </a:solidFill>
              </a:rPr>
              <a:t>2-7】</a:t>
            </a:r>
            <a:endParaRPr lang="en-US" b="1" dirty="0">
              <a:solidFill>
                <a:srgbClr val="0000FF"/>
              </a:solidFill>
            </a:endParaRPr>
          </a:p>
        </p:txBody>
      </p:sp>
      <p:sp>
        <p:nvSpPr>
          <p:cNvPr id="3" name="Content Placeholder 2">
            <a:extLst>
              <a:ext uri="{FF2B5EF4-FFF2-40B4-BE49-F238E27FC236}">
                <a16:creationId xmlns:a16="http://schemas.microsoft.com/office/drawing/2014/main" id="{22A0C680-47E1-47FB-B243-8FB7AE86CDC3}"/>
              </a:ext>
            </a:extLst>
          </p:cNvPr>
          <p:cNvSpPr>
            <a:spLocks noGrp="1"/>
          </p:cNvSpPr>
          <p:nvPr>
            <p:ph idx="1"/>
          </p:nvPr>
        </p:nvSpPr>
        <p:spPr>
          <a:xfrm>
            <a:off x="1066800" y="2134402"/>
            <a:ext cx="4804611" cy="3931920"/>
          </a:xfrm>
        </p:spPr>
        <p:txBody>
          <a:bodyPr>
            <a:normAutofit fontScale="85000" lnSpcReduction="20000"/>
          </a:bodyPr>
          <a:lstStyle/>
          <a:p>
            <a:r>
              <a:rPr lang="en-US" altLang="zh-TW" sz="2600" dirty="0"/>
              <a:t>2 </a:t>
            </a:r>
            <a:r>
              <a:rPr lang="zh-TW" altLang="en-US" sz="2600" dirty="0"/>
              <a:t>耶和華的話臨到以利亞說： </a:t>
            </a:r>
            <a:endParaRPr lang="en-US" altLang="zh-TW" sz="2600" dirty="0"/>
          </a:p>
          <a:p>
            <a:r>
              <a:rPr lang="en-US" altLang="zh-TW" sz="2600" dirty="0"/>
              <a:t>3 “</a:t>
            </a:r>
            <a:r>
              <a:rPr lang="zh-TW" altLang="en-US" sz="2600" dirty="0"/>
              <a:t>你離開這裡，向東方去，躲藏在約旦河東面的基立溪旁。 </a:t>
            </a:r>
            <a:r>
              <a:rPr lang="en-US" altLang="zh-TW" sz="2600" dirty="0"/>
              <a:t>4 </a:t>
            </a:r>
            <a:r>
              <a:rPr lang="zh-TW" altLang="en-US" sz="2600" dirty="0"/>
              <a:t>你要喝那溪裡的水，我已經吩咐烏鴉在那裡供養你。” </a:t>
            </a:r>
            <a:endParaRPr lang="en-US" altLang="zh-TW" sz="2600" dirty="0"/>
          </a:p>
          <a:p>
            <a:r>
              <a:rPr lang="en-US" altLang="zh-TW" sz="2600" dirty="0"/>
              <a:t>5 </a:t>
            </a:r>
            <a:r>
              <a:rPr lang="zh-TW" altLang="en-US" sz="2600" dirty="0"/>
              <a:t>於是以利亞去了，照著耶和華的話行了；他去住在約旦河東面的基立溪旁。 </a:t>
            </a:r>
            <a:r>
              <a:rPr lang="en-US" altLang="zh-TW" sz="2600" dirty="0"/>
              <a:t>6 </a:t>
            </a:r>
            <a:r>
              <a:rPr lang="zh-TW" altLang="en-US" sz="2600" dirty="0"/>
              <a:t>烏鴉早晨給他送餅和肉來，晚上也送餅和肉來，他也喝那溪裡的水。 </a:t>
            </a:r>
            <a:endParaRPr lang="en-US" altLang="zh-TW" sz="2600" dirty="0"/>
          </a:p>
          <a:p>
            <a:r>
              <a:rPr lang="en-US" altLang="zh-TW" sz="2600" dirty="0"/>
              <a:t>7 </a:t>
            </a:r>
            <a:r>
              <a:rPr lang="zh-TW" altLang="en-US" sz="2600" dirty="0"/>
              <a:t>過了一些日子，那溪就 乾 了 、 因 為 雨 沒 有 下 在 地 上 。</a:t>
            </a:r>
          </a:p>
          <a:p>
            <a:endParaRPr lang="en-US" dirty="0"/>
          </a:p>
        </p:txBody>
      </p:sp>
      <p:pic>
        <p:nvPicPr>
          <p:cNvPr id="4" name="Picture 3">
            <a:extLst>
              <a:ext uri="{FF2B5EF4-FFF2-40B4-BE49-F238E27FC236}">
                <a16:creationId xmlns:a16="http://schemas.microsoft.com/office/drawing/2014/main" id="{A41AC5E6-7FB2-41F6-B2DF-6203C5C72D86}"/>
              </a:ext>
            </a:extLst>
          </p:cNvPr>
          <p:cNvPicPr>
            <a:picLocks noChangeAspect="1"/>
          </p:cNvPicPr>
          <p:nvPr/>
        </p:nvPicPr>
        <p:blipFill>
          <a:blip r:embed="rId2"/>
          <a:stretch>
            <a:fillRect/>
          </a:stretch>
        </p:blipFill>
        <p:spPr>
          <a:xfrm>
            <a:off x="6982327" y="2289910"/>
            <a:ext cx="4744452" cy="3558339"/>
          </a:xfrm>
          <a:prstGeom prst="rect">
            <a:avLst/>
          </a:prstGeom>
        </p:spPr>
      </p:pic>
    </p:spTree>
    <p:extLst>
      <p:ext uri="{BB962C8B-B14F-4D97-AF65-F5344CB8AC3E}">
        <p14:creationId xmlns:p14="http://schemas.microsoft.com/office/powerpoint/2010/main" val="85552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1639126" y="1144992"/>
            <a:ext cx="11022328" cy="1114381"/>
          </a:xfrm>
        </p:spPr>
        <p:txBody>
          <a:bodyPr>
            <a:normAutofit fontScale="90000"/>
          </a:bodyPr>
          <a:lstStyle/>
          <a:p>
            <a:pPr algn="ctr"/>
            <a:r>
              <a:rPr lang="zh-CN" altLang="en-US" sz="3200" b="1" dirty="0">
                <a:solidFill>
                  <a:srgbClr val="0000FF"/>
                </a:solidFill>
                <a:latin typeface="SimSun" panose="02010600030101010101" pitchFamily="2" charset="-122"/>
                <a:ea typeface="SimSun" panose="02010600030101010101" pitchFamily="2" charset="-122"/>
              </a:rPr>
              <a:t>撒勒法，寡妇养</a:t>
            </a:r>
            <a:r>
              <a:rPr lang="en-US" altLang="zh-CN" sz="3200" b="1" dirty="0">
                <a:solidFill>
                  <a:srgbClr val="0000FF"/>
                </a:solidFill>
                <a:latin typeface="SimSun" panose="02010600030101010101" pitchFamily="2" charset="-122"/>
                <a:ea typeface="SimSun" panose="02010600030101010101" pitchFamily="2" charset="-122"/>
              </a:rPr>
              <a:t>【</a:t>
            </a:r>
            <a:r>
              <a:rPr lang="zh-CN" altLang="en-US" sz="3200" b="1" dirty="0">
                <a:solidFill>
                  <a:srgbClr val="0000FF"/>
                </a:solidFill>
                <a:latin typeface="SimSun" panose="02010600030101010101" pitchFamily="2" charset="-122"/>
                <a:ea typeface="SimSun" panose="02010600030101010101" pitchFamily="2" charset="-122"/>
              </a:rPr>
              <a:t>王上</a:t>
            </a:r>
            <a:r>
              <a:rPr lang="en-US" altLang="zh-CN" sz="3200" b="1" dirty="0">
                <a:solidFill>
                  <a:srgbClr val="0000FF"/>
                </a:solidFill>
                <a:latin typeface="SimSun" panose="02010600030101010101" pitchFamily="2" charset="-122"/>
                <a:ea typeface="SimSun" panose="02010600030101010101" pitchFamily="2" charset="-122"/>
              </a:rPr>
              <a:t>17</a:t>
            </a:r>
            <a:r>
              <a:rPr lang="zh-CN" altLang="en-US" sz="3200" b="1" dirty="0">
                <a:solidFill>
                  <a:srgbClr val="0000FF"/>
                </a:solidFill>
                <a:latin typeface="SimSun" panose="02010600030101010101" pitchFamily="2" charset="-122"/>
                <a:ea typeface="SimSun" panose="02010600030101010101" pitchFamily="2" charset="-122"/>
              </a:rPr>
              <a:t>：</a:t>
            </a:r>
            <a:r>
              <a:rPr lang="en-US" altLang="zh-CN" sz="3200" b="1" dirty="0">
                <a:solidFill>
                  <a:srgbClr val="0000FF"/>
                </a:solidFill>
                <a:latin typeface="SimSun" panose="02010600030101010101" pitchFamily="2" charset="-122"/>
                <a:ea typeface="SimSun" panose="02010600030101010101" pitchFamily="2" charset="-122"/>
              </a:rPr>
              <a:t>8-16】</a:t>
            </a:r>
            <a:r>
              <a:rPr lang="zh-CN" altLang="en-US" sz="3200" b="1" dirty="0">
                <a:solidFill>
                  <a:srgbClr val="0000FF"/>
                </a:solidFill>
                <a:latin typeface="SimSun" panose="02010600030101010101" pitchFamily="2" charset="-122"/>
                <a:ea typeface="SimSun" panose="02010600030101010101" pitchFamily="2" charset="-122"/>
              </a:rPr>
              <a:t> </a:t>
            </a:r>
            <a:br>
              <a:rPr lang="zh-CN" altLang="en-US" sz="3200" b="1" dirty="0">
                <a:solidFill>
                  <a:srgbClr val="0000FF"/>
                </a:solidFill>
                <a:latin typeface="SimSun" panose="02010600030101010101" pitchFamily="2" charset="-122"/>
                <a:ea typeface="SimSun" panose="02010600030101010101" pitchFamily="2" charset="-122"/>
              </a:rPr>
            </a:br>
            <a:br>
              <a:rPr lang="en-US" altLang="zh-CN" sz="3200" b="1" dirty="0">
                <a:solidFill>
                  <a:srgbClr val="0000FF"/>
                </a:solidFill>
                <a:latin typeface="SimSun" panose="02010600030101010101" pitchFamily="2" charset="-122"/>
                <a:ea typeface="SimSun" panose="02010600030101010101" pitchFamily="2" charset="-122"/>
              </a:rPr>
            </a:br>
            <a:br>
              <a:rPr lang="en-US" altLang="zh-CN" sz="3200" b="1" dirty="0">
                <a:solidFill>
                  <a:srgbClr val="002060"/>
                </a:solidFill>
                <a:latin typeface="SimSun" panose="02010600030101010101" pitchFamily="2" charset="-122"/>
                <a:ea typeface="SimSun" panose="02010600030101010101" pitchFamily="2" charset="-122"/>
              </a:rPr>
            </a:br>
            <a:endParaRPr lang="en-US" sz="3200" b="1" dirty="0">
              <a:solidFill>
                <a:srgbClr val="002060"/>
              </a:solidFill>
              <a:latin typeface="SimSun" panose="02010600030101010101" pitchFamily="2" charset="-122"/>
              <a:ea typeface="SimSun" panose="02010600030101010101" pitchFamily="2" charset="-122"/>
              <a:cs typeface="Arial" panose="020B0604020202020204" pitchFamily="34" charset="0"/>
            </a:endParaRPr>
          </a:p>
        </p:txBody>
      </p:sp>
      <p:sp>
        <p:nvSpPr>
          <p:cNvPr id="9" name="TextBox 8">
            <a:extLst>
              <a:ext uri="{FF2B5EF4-FFF2-40B4-BE49-F238E27FC236}">
                <a16:creationId xmlns:a16="http://schemas.microsoft.com/office/drawing/2014/main" id="{1993344A-9C30-469F-8113-214A0E18B4DB}"/>
              </a:ext>
            </a:extLst>
          </p:cNvPr>
          <p:cNvSpPr txBox="1"/>
          <p:nvPr/>
        </p:nvSpPr>
        <p:spPr>
          <a:xfrm>
            <a:off x="4039169" y="1472137"/>
            <a:ext cx="7695630" cy="5016758"/>
          </a:xfrm>
          <a:prstGeom prst="rect">
            <a:avLst/>
          </a:prstGeom>
          <a:noFill/>
        </p:spPr>
        <p:txBody>
          <a:bodyPr wrap="square">
            <a:spAutoFit/>
          </a:bodyPr>
          <a:lstStyle/>
          <a:p>
            <a:pPr lvl="1"/>
            <a:r>
              <a:rPr lang="zh-TW" altLang="en-US" sz="2000" b="1" dirty="0">
                <a:latin typeface="SimSun" panose="02010600030101010101" pitchFamily="2" charset="-122"/>
                <a:ea typeface="SimSun" panose="02010600030101010101" pitchFamily="2" charset="-122"/>
                <a:cs typeface="Times New Roman" panose="02020603050405020304" pitchFamily="18" charset="0"/>
              </a:rPr>
              <a:t> </a:t>
            </a:r>
            <a:r>
              <a:rPr lang="en-US" altLang="zh-TW" sz="2000" b="1" dirty="0">
                <a:latin typeface="SimSun" panose="02010600030101010101" pitchFamily="2" charset="-122"/>
                <a:ea typeface="SimSun" panose="02010600030101010101" pitchFamily="2" charset="-122"/>
                <a:cs typeface="Times New Roman" panose="02020603050405020304" pitchFamily="18" charset="0"/>
              </a:rPr>
              <a:t>8 </a:t>
            </a:r>
            <a:r>
              <a:rPr lang="zh-TW" altLang="en-US" sz="2000" b="1" dirty="0">
                <a:latin typeface="SimSun" panose="02010600030101010101" pitchFamily="2" charset="-122"/>
                <a:ea typeface="SimSun" panose="02010600030101010101" pitchFamily="2" charset="-122"/>
                <a:cs typeface="Times New Roman" panose="02020603050405020304" pitchFamily="18" charset="0"/>
              </a:rPr>
              <a:t>耶和華的話又臨到以利亞說： </a:t>
            </a:r>
            <a:r>
              <a:rPr lang="en-US" altLang="zh-TW" sz="2000" b="1" dirty="0">
                <a:latin typeface="SimSun" panose="02010600030101010101" pitchFamily="2" charset="-122"/>
                <a:ea typeface="SimSun" panose="02010600030101010101" pitchFamily="2" charset="-122"/>
                <a:cs typeface="Times New Roman" panose="02020603050405020304" pitchFamily="18" charset="0"/>
              </a:rPr>
              <a:t>9 “</a:t>
            </a:r>
            <a:r>
              <a:rPr lang="zh-TW" altLang="en-US" sz="2000" b="1" dirty="0">
                <a:latin typeface="SimSun" panose="02010600030101010101" pitchFamily="2" charset="-122"/>
                <a:ea typeface="SimSun" panose="02010600030101010101" pitchFamily="2" charset="-122"/>
                <a:cs typeface="Times New Roman" panose="02020603050405020304" pitchFamily="18" charset="0"/>
              </a:rPr>
              <a:t>你起來，往西頓的撒勒法去，住在那裡；</a:t>
            </a:r>
            <a:r>
              <a:rPr lang="zh-TW" altLang="en-US" sz="2000" b="1" dirty="0">
                <a:solidFill>
                  <a:srgbClr val="FF0000"/>
                </a:solidFill>
                <a:latin typeface="SimSun" panose="02010600030101010101" pitchFamily="2" charset="-122"/>
                <a:ea typeface="SimSun" panose="02010600030101010101" pitchFamily="2" charset="-122"/>
                <a:cs typeface="Times New Roman" panose="02020603050405020304" pitchFamily="18" charset="0"/>
              </a:rPr>
              <a:t>我已經吩咐那裡的一個寡婦供養你。</a:t>
            </a:r>
            <a:r>
              <a:rPr lang="zh-TW" altLang="en-US" sz="2000" b="1" dirty="0">
                <a:latin typeface="SimSun" panose="02010600030101010101" pitchFamily="2" charset="-122"/>
                <a:ea typeface="SimSun" panose="02010600030101010101" pitchFamily="2" charset="-122"/>
                <a:cs typeface="Times New Roman" panose="02020603050405020304" pitchFamily="18" charset="0"/>
              </a:rPr>
              <a:t>” </a:t>
            </a:r>
            <a:r>
              <a:rPr lang="en-US" altLang="zh-TW" sz="2000" b="1" dirty="0">
                <a:latin typeface="SimSun" panose="02010600030101010101" pitchFamily="2" charset="-122"/>
                <a:ea typeface="SimSun" panose="02010600030101010101" pitchFamily="2" charset="-122"/>
                <a:cs typeface="Times New Roman" panose="02020603050405020304" pitchFamily="18" charset="0"/>
              </a:rPr>
              <a:t>10 </a:t>
            </a:r>
            <a:r>
              <a:rPr lang="zh-TW" altLang="en-US" sz="2000" b="1" dirty="0">
                <a:latin typeface="SimSun" panose="02010600030101010101" pitchFamily="2" charset="-122"/>
                <a:ea typeface="SimSun" panose="02010600030101010101" pitchFamily="2" charset="-122"/>
                <a:cs typeface="Times New Roman" panose="02020603050405020304" pitchFamily="18" charset="0"/>
              </a:rPr>
              <a:t>於是以利亞起來，往撒勒法去了；他來到城門口的時候，就看見一個寡婦在那裡撿柴；以利亞呼叫她，說：“請你用器皿取點水來給我！” </a:t>
            </a:r>
            <a:r>
              <a:rPr lang="en-US" altLang="zh-TW" sz="2000" b="1" dirty="0">
                <a:latin typeface="SimSun" panose="02010600030101010101" pitchFamily="2" charset="-122"/>
                <a:ea typeface="SimSun" panose="02010600030101010101" pitchFamily="2" charset="-122"/>
                <a:cs typeface="Times New Roman" panose="02020603050405020304" pitchFamily="18" charset="0"/>
              </a:rPr>
              <a:t>11 </a:t>
            </a:r>
            <a:r>
              <a:rPr lang="zh-TW" altLang="en-US" sz="2000" b="1" dirty="0">
                <a:latin typeface="SimSun" panose="02010600030101010101" pitchFamily="2" charset="-122"/>
                <a:ea typeface="SimSun" panose="02010600030101010101" pitchFamily="2" charset="-122"/>
                <a:cs typeface="Times New Roman" panose="02020603050405020304" pitchFamily="18" charset="0"/>
              </a:rPr>
              <a:t>她去取水的時候，以利亞又叫她，說：“請你也給我拿點餅來！” </a:t>
            </a:r>
            <a:r>
              <a:rPr lang="en-US" altLang="zh-TW" sz="2000" b="1" dirty="0">
                <a:latin typeface="SimSun" panose="02010600030101010101" pitchFamily="2" charset="-122"/>
                <a:ea typeface="SimSun" panose="02010600030101010101" pitchFamily="2" charset="-122"/>
                <a:cs typeface="Times New Roman" panose="02020603050405020304" pitchFamily="18" charset="0"/>
              </a:rPr>
              <a:t>12 </a:t>
            </a:r>
            <a:r>
              <a:rPr lang="zh-TW" altLang="en-US" sz="2000" b="1" dirty="0">
                <a:latin typeface="SimSun" panose="02010600030101010101" pitchFamily="2" charset="-122"/>
                <a:ea typeface="SimSun" panose="02010600030101010101" pitchFamily="2" charset="-122"/>
                <a:cs typeface="Times New Roman" panose="02020603050405020304" pitchFamily="18" charset="0"/>
              </a:rPr>
              <a:t>她說：“我指著永活的耶和華你的　神起誓，我沒有餅，缸裡只有一把麵粉，瓶裡只有一點油。</a:t>
            </a:r>
            <a:r>
              <a:rPr lang="zh-CN" altLang="en-US" sz="2000" b="1" dirty="0">
                <a:latin typeface="SimSun" panose="02010600030101010101" pitchFamily="2" charset="-122"/>
                <a:ea typeface="SimSun" panose="02010600030101010101" pitchFamily="2" charset="-122"/>
                <a:cs typeface="Times New Roman" panose="02020603050405020304" pitchFamily="18" charset="0"/>
              </a:rPr>
              <a:t>。。</a:t>
            </a:r>
            <a:endParaRPr lang="en-US" altLang="zh-TW" sz="2000" b="1" dirty="0">
              <a:latin typeface="SimSun" panose="02010600030101010101" pitchFamily="2" charset="-122"/>
              <a:ea typeface="SimSun" panose="02010600030101010101" pitchFamily="2" charset="-122"/>
              <a:cs typeface="Times New Roman" panose="02020603050405020304" pitchFamily="18" charset="0"/>
            </a:endParaRPr>
          </a:p>
          <a:p>
            <a:pPr lvl="1"/>
            <a:endParaRPr lang="en-US" altLang="zh-TW" sz="2000" b="1" dirty="0">
              <a:latin typeface="SimSun" panose="02010600030101010101" pitchFamily="2" charset="-122"/>
              <a:ea typeface="SimSun" panose="02010600030101010101" pitchFamily="2" charset="-122"/>
              <a:cs typeface="Times New Roman" panose="02020603050405020304" pitchFamily="18" charset="0"/>
            </a:endParaRPr>
          </a:p>
          <a:p>
            <a:pPr lvl="1"/>
            <a:r>
              <a:rPr lang="zh-TW" altLang="en-US" sz="2000" b="1" dirty="0">
                <a:latin typeface="SimSun" panose="02010600030101010101" pitchFamily="2" charset="-122"/>
                <a:ea typeface="SimSun" panose="02010600030101010101" pitchFamily="2" charset="-122"/>
                <a:cs typeface="Times New Roman" panose="02020603050405020304" pitchFamily="18" charset="0"/>
              </a:rPr>
              <a:t>以利亞對她說：“不要懼怕，照著你所說的去作吧，不過要先為我做一個小餅，拿出來給我，然後才為你自己和兒子做餅。 </a:t>
            </a:r>
            <a:r>
              <a:rPr lang="en-US" altLang="zh-TW" sz="2000" b="1" dirty="0">
                <a:latin typeface="SimSun" panose="02010600030101010101" pitchFamily="2" charset="-122"/>
                <a:ea typeface="SimSun" panose="02010600030101010101" pitchFamily="2" charset="-122"/>
                <a:cs typeface="Times New Roman" panose="02020603050405020304" pitchFamily="18" charset="0"/>
              </a:rPr>
              <a:t>14 </a:t>
            </a:r>
            <a:r>
              <a:rPr lang="zh-TW" altLang="en-US" sz="2000" b="1" dirty="0">
                <a:latin typeface="SimSun" panose="02010600030101010101" pitchFamily="2" charset="-122"/>
                <a:ea typeface="SimSun" panose="02010600030101010101" pitchFamily="2" charset="-122"/>
                <a:cs typeface="Times New Roman" panose="02020603050405020304" pitchFamily="18" charset="0"/>
              </a:rPr>
              <a:t>因為耶和華以色列的　神這樣說：‘缸裡的麵粉必不會用完，瓶裡的油決不會短缺，直等到耶和華降雨在地面上的日子。’” </a:t>
            </a:r>
            <a:r>
              <a:rPr lang="en-US" altLang="zh-TW" sz="2000" b="1" dirty="0">
                <a:latin typeface="SimSun" panose="02010600030101010101" pitchFamily="2" charset="-122"/>
                <a:ea typeface="SimSun" panose="02010600030101010101" pitchFamily="2" charset="-122"/>
                <a:cs typeface="Times New Roman" panose="02020603050405020304" pitchFamily="18" charset="0"/>
              </a:rPr>
              <a:t>15 </a:t>
            </a:r>
            <a:r>
              <a:rPr lang="zh-TW" altLang="en-US" sz="2000" b="1" dirty="0">
                <a:latin typeface="SimSun" panose="02010600030101010101" pitchFamily="2" charset="-122"/>
                <a:ea typeface="SimSun" panose="02010600030101010101" pitchFamily="2" charset="-122"/>
                <a:cs typeface="Times New Roman" panose="02020603050405020304" pitchFamily="18" charset="0"/>
              </a:rPr>
              <a:t>她就去照著以利亞所說的作了。她和以利亞，以及她的家人，吃了許多日子。 </a:t>
            </a:r>
            <a:r>
              <a:rPr lang="en-US" altLang="zh-TW" sz="2000" b="1" dirty="0">
                <a:latin typeface="SimSun" panose="02010600030101010101" pitchFamily="2" charset="-122"/>
                <a:ea typeface="SimSun" panose="02010600030101010101" pitchFamily="2" charset="-122"/>
                <a:cs typeface="Times New Roman" panose="02020603050405020304" pitchFamily="18" charset="0"/>
              </a:rPr>
              <a:t>16 </a:t>
            </a:r>
            <a:r>
              <a:rPr lang="zh-TW" altLang="en-US" sz="2000" b="1" dirty="0">
                <a:solidFill>
                  <a:srgbClr val="FF0000"/>
                </a:solidFill>
                <a:latin typeface="SimSun" panose="02010600030101010101" pitchFamily="2" charset="-122"/>
                <a:ea typeface="SimSun" panose="02010600030101010101" pitchFamily="2" charset="-122"/>
                <a:cs typeface="Times New Roman" panose="02020603050405020304" pitchFamily="18" charset="0"/>
              </a:rPr>
              <a:t>缸裡的麵粉果然沒有用完，瓶裡的油也沒有短缺，正像耶和華藉著以利亞所說的話一樣。</a:t>
            </a:r>
            <a:endParaRPr lang="en-US" altLang="zh-CN" sz="2000" b="1" dirty="0">
              <a:solidFill>
                <a:srgbClr val="FF0000"/>
              </a:solidFill>
              <a:latin typeface="SimSun" panose="02010600030101010101" pitchFamily="2" charset="-122"/>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F11F4B71-FC32-4FCA-8F39-65B0ABFE28D2}"/>
              </a:ext>
            </a:extLst>
          </p:cNvPr>
          <p:cNvPicPr>
            <a:picLocks noChangeAspect="1"/>
          </p:cNvPicPr>
          <p:nvPr/>
        </p:nvPicPr>
        <p:blipFill rotWithShape="1">
          <a:blip r:embed="rId3"/>
          <a:srcRect l="44031" t="6822" b="19379"/>
          <a:stretch/>
        </p:blipFill>
        <p:spPr>
          <a:xfrm>
            <a:off x="457201" y="3118896"/>
            <a:ext cx="3782495" cy="3369999"/>
          </a:xfrm>
          <a:prstGeom prst="rect">
            <a:avLst/>
          </a:prstGeom>
        </p:spPr>
      </p:pic>
      <p:pic>
        <p:nvPicPr>
          <p:cNvPr id="5" name="Picture 4">
            <a:extLst>
              <a:ext uri="{FF2B5EF4-FFF2-40B4-BE49-F238E27FC236}">
                <a16:creationId xmlns:a16="http://schemas.microsoft.com/office/drawing/2014/main" id="{23EB4027-8C3D-401E-9150-40DE1933A9BF}"/>
              </a:ext>
            </a:extLst>
          </p:cNvPr>
          <p:cNvPicPr>
            <a:picLocks noChangeAspect="1"/>
          </p:cNvPicPr>
          <p:nvPr/>
        </p:nvPicPr>
        <p:blipFill>
          <a:blip r:embed="rId4"/>
          <a:stretch>
            <a:fillRect/>
          </a:stretch>
        </p:blipFill>
        <p:spPr>
          <a:xfrm>
            <a:off x="457201" y="285469"/>
            <a:ext cx="3782495" cy="2836871"/>
          </a:xfrm>
          <a:prstGeom prst="rect">
            <a:avLst/>
          </a:prstGeom>
        </p:spPr>
      </p:pic>
    </p:spTree>
    <p:extLst>
      <p:ext uri="{BB962C8B-B14F-4D97-AF65-F5344CB8AC3E}">
        <p14:creationId xmlns:p14="http://schemas.microsoft.com/office/powerpoint/2010/main" val="120554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49B63D-C9D0-45D7-B9BB-A75058321CE8}"/>
              </a:ext>
            </a:extLst>
          </p:cNvPr>
          <p:cNvSpPr txBox="1"/>
          <p:nvPr/>
        </p:nvSpPr>
        <p:spPr>
          <a:xfrm>
            <a:off x="630382" y="534176"/>
            <a:ext cx="10661072" cy="5262979"/>
          </a:xfrm>
          <a:prstGeom prst="rect">
            <a:avLst/>
          </a:prstGeom>
          <a:noFill/>
        </p:spPr>
        <p:txBody>
          <a:bodyPr wrap="square">
            <a:spAutoFit/>
          </a:bodyPr>
          <a:lstStyle/>
          <a:p>
            <a:pPr lvl="1" algn="ctr"/>
            <a:r>
              <a:rPr lang="zh-CN" altLang="en-US" sz="2800" b="1" spc="75" dirty="0">
                <a:solidFill>
                  <a:srgbClr val="0000FF"/>
                </a:solidFill>
                <a:effectLst/>
                <a:latin typeface="SimSun" panose="02010600030101010101" pitchFamily="2" charset="-122"/>
                <a:ea typeface="SimSun" panose="02010600030101010101" pitchFamily="2" charset="-122"/>
                <a:cs typeface="Times New Roman" panose="02020603050405020304" pitchFamily="18" charset="0"/>
              </a:rPr>
              <a:t>寡妇的儿子复活</a:t>
            </a:r>
            <a:endParaRPr lang="en-US" altLang="zh-CN" sz="2800" b="1" spc="75" dirty="0">
              <a:solidFill>
                <a:srgbClr val="0000FF"/>
              </a:solidFill>
              <a:effectLst/>
              <a:latin typeface="SimSun" panose="02010600030101010101" pitchFamily="2" charset="-122"/>
              <a:ea typeface="SimSun" panose="02010600030101010101" pitchFamily="2" charset="-122"/>
              <a:cs typeface="Times New Roman" panose="02020603050405020304" pitchFamily="18" charset="0"/>
            </a:endParaRPr>
          </a:p>
          <a:p>
            <a:pPr lvl="1" algn="ctr"/>
            <a:r>
              <a:rPr lang="en-US" altLang="zh-CN" sz="2800" b="1" spc="75" dirty="0">
                <a:solidFill>
                  <a:srgbClr val="FF0000"/>
                </a:solidFill>
                <a:effectLst/>
                <a:latin typeface="+mn-ea"/>
                <a:cs typeface="Microsoft YaHei" panose="020B0503020204020204" pitchFamily="34" charset="-122"/>
              </a:rPr>
              <a:t>    </a:t>
            </a:r>
          </a:p>
          <a:p>
            <a:pPr lvl="1">
              <a:buFont typeface="Wingdings" panose="05000000000000000000" pitchFamily="2" charset="2"/>
              <a:buChar char="v"/>
            </a:pPr>
            <a:r>
              <a:rPr lang="en-US" altLang="zh-TW" sz="2000" b="1" spc="75" dirty="0">
                <a:latin typeface="+mn-ea"/>
                <a:cs typeface="Times New Roman" panose="02020603050405020304" pitchFamily="18" charset="0"/>
              </a:rPr>
              <a:t>17 </a:t>
            </a:r>
            <a:r>
              <a:rPr lang="zh-TW" altLang="en-US" sz="2000" b="1" spc="75" dirty="0">
                <a:latin typeface="+mn-ea"/>
                <a:cs typeface="Times New Roman" panose="02020603050405020304" pitchFamily="18" charset="0"/>
              </a:rPr>
              <a:t>這些事以後，那婦人，就是那個家庭的女主人的兒子病了。他的病情十分嚴重，以致呼吸都停止了。 </a:t>
            </a:r>
            <a:r>
              <a:rPr lang="en-US" altLang="zh-TW" sz="2000" b="1" spc="75" dirty="0">
                <a:latin typeface="+mn-ea"/>
                <a:cs typeface="Times New Roman" panose="02020603050405020304" pitchFamily="18" charset="0"/>
              </a:rPr>
              <a:t>18 </a:t>
            </a:r>
            <a:r>
              <a:rPr lang="zh-TW" altLang="en-US" sz="2000" b="1" spc="75" dirty="0">
                <a:latin typeface="+mn-ea"/>
                <a:cs typeface="Times New Roman" panose="02020603050405020304" pitchFamily="18" charset="0"/>
              </a:rPr>
              <a:t>於是婦人對以利亞說：“神人哪，我跟你有甚麼關係呢？你竟到我這裡來，使耶和華想起我的罪孽，殺死我的兒子。”</a:t>
            </a:r>
            <a:endParaRPr lang="en-US" altLang="zh-TW" sz="2000" b="1" spc="75" dirty="0">
              <a:latin typeface="+mn-ea"/>
              <a:cs typeface="Times New Roman" panose="02020603050405020304" pitchFamily="18" charset="0"/>
            </a:endParaRPr>
          </a:p>
          <a:p>
            <a:pPr lvl="1"/>
            <a:r>
              <a:rPr lang="zh-TW" altLang="en-US" sz="2000" b="1" spc="75" dirty="0">
                <a:latin typeface="+mn-ea"/>
                <a:cs typeface="Times New Roman" panose="02020603050405020304" pitchFamily="18" charset="0"/>
              </a:rPr>
              <a:t> </a:t>
            </a:r>
            <a:endParaRPr lang="en-US" altLang="zh-TW" sz="2000" b="1" spc="75" dirty="0">
              <a:latin typeface="+mn-ea"/>
              <a:cs typeface="Times New Roman" panose="02020603050405020304" pitchFamily="18" charset="0"/>
            </a:endParaRPr>
          </a:p>
          <a:p>
            <a:pPr lvl="1">
              <a:buFont typeface="Wingdings" panose="05000000000000000000" pitchFamily="2" charset="2"/>
              <a:buChar char="v"/>
            </a:pPr>
            <a:r>
              <a:rPr lang="en-US" altLang="zh-TW" sz="2000" b="1" spc="75" dirty="0">
                <a:latin typeface="+mn-ea"/>
                <a:cs typeface="Times New Roman" panose="02020603050405020304" pitchFamily="18" charset="0"/>
              </a:rPr>
              <a:t>19 </a:t>
            </a:r>
            <a:r>
              <a:rPr lang="zh-TW" altLang="en-US" sz="2000" b="1" spc="75" dirty="0">
                <a:latin typeface="+mn-ea"/>
                <a:cs typeface="Times New Roman" panose="02020603050405020304" pitchFamily="18" charset="0"/>
              </a:rPr>
              <a:t>以利亞對她說：“把你的兒子交給我吧！”以利亞就從她的懷中把孩子接過來，抱他上到自己所住的樓上去，放在自己的床上。 </a:t>
            </a:r>
            <a:endParaRPr lang="en-US" altLang="zh-TW" sz="2000" b="1" spc="75" dirty="0">
              <a:latin typeface="+mn-ea"/>
              <a:cs typeface="Times New Roman" panose="02020603050405020304" pitchFamily="18" charset="0"/>
            </a:endParaRPr>
          </a:p>
          <a:p>
            <a:pPr lvl="1">
              <a:buFont typeface="Wingdings" panose="05000000000000000000" pitchFamily="2" charset="2"/>
              <a:buChar char="v"/>
            </a:pPr>
            <a:r>
              <a:rPr lang="en-US" altLang="zh-TW" sz="2000" b="1" spc="75" dirty="0">
                <a:latin typeface="+mn-ea"/>
                <a:cs typeface="Times New Roman" panose="02020603050405020304" pitchFamily="18" charset="0"/>
              </a:rPr>
              <a:t>20 </a:t>
            </a:r>
            <a:r>
              <a:rPr lang="zh-TW" altLang="en-US" sz="2000" b="1" spc="75" dirty="0">
                <a:solidFill>
                  <a:srgbClr val="FF0000"/>
                </a:solidFill>
                <a:latin typeface="+mn-ea"/>
                <a:cs typeface="Times New Roman" panose="02020603050405020304" pitchFamily="18" charset="0"/>
              </a:rPr>
              <a:t>以利亞呼求耶和華說：“耶和華我的　神啊，我寄居在這寡婦的家裡，你也降禍與她，使她的兒子死去嗎？” </a:t>
            </a:r>
            <a:r>
              <a:rPr lang="en-US" altLang="zh-TW" sz="2000" b="1" spc="75" dirty="0">
                <a:latin typeface="+mn-ea"/>
                <a:cs typeface="Times New Roman" panose="02020603050405020304" pitchFamily="18" charset="0"/>
              </a:rPr>
              <a:t>21</a:t>
            </a:r>
            <a:r>
              <a:rPr lang="en-US" altLang="zh-TW" sz="2000" b="1" spc="75" dirty="0">
                <a:solidFill>
                  <a:srgbClr val="FF0000"/>
                </a:solidFill>
                <a:latin typeface="+mn-ea"/>
                <a:cs typeface="Times New Roman" panose="02020603050405020304" pitchFamily="18" charset="0"/>
              </a:rPr>
              <a:t> </a:t>
            </a:r>
            <a:r>
              <a:rPr lang="zh-TW" altLang="en-US" sz="2000" b="1" spc="75" dirty="0">
                <a:solidFill>
                  <a:srgbClr val="FF0000"/>
                </a:solidFill>
                <a:latin typeface="+mn-ea"/>
                <a:cs typeface="Times New Roman" panose="02020603050405020304" pitchFamily="18" charset="0"/>
              </a:rPr>
              <a:t>然後，以利亞三次伏在孩子的身上，向耶和華呼求說：“耶和華我的　神，求你恢復這孩子的生命吧。” </a:t>
            </a:r>
            <a:endParaRPr lang="en-US" altLang="zh-TW" sz="2000" b="1" spc="75" dirty="0">
              <a:solidFill>
                <a:srgbClr val="FF0000"/>
              </a:solidFill>
              <a:latin typeface="+mn-ea"/>
              <a:cs typeface="Times New Roman" panose="02020603050405020304" pitchFamily="18" charset="0"/>
            </a:endParaRPr>
          </a:p>
          <a:p>
            <a:pPr lvl="1">
              <a:buFont typeface="Wingdings" panose="05000000000000000000" pitchFamily="2" charset="2"/>
              <a:buChar char="v"/>
            </a:pPr>
            <a:endParaRPr lang="en-US" altLang="zh-TW" sz="2000" b="1" spc="75" dirty="0">
              <a:solidFill>
                <a:srgbClr val="FF0000"/>
              </a:solidFill>
              <a:latin typeface="+mn-ea"/>
              <a:cs typeface="Times New Roman" panose="02020603050405020304" pitchFamily="18" charset="0"/>
            </a:endParaRPr>
          </a:p>
          <a:p>
            <a:pPr lvl="1">
              <a:buFont typeface="Wingdings" panose="05000000000000000000" pitchFamily="2" charset="2"/>
              <a:buChar char="v"/>
            </a:pPr>
            <a:r>
              <a:rPr lang="en-US" altLang="zh-TW" sz="2000" b="1" spc="75" dirty="0">
                <a:solidFill>
                  <a:srgbClr val="FF0000"/>
                </a:solidFill>
                <a:latin typeface="+mn-ea"/>
                <a:cs typeface="Times New Roman" panose="02020603050405020304" pitchFamily="18" charset="0"/>
              </a:rPr>
              <a:t>22 </a:t>
            </a:r>
            <a:r>
              <a:rPr lang="zh-TW" altLang="en-US" sz="2000" b="1" spc="75" dirty="0">
                <a:solidFill>
                  <a:srgbClr val="FF0000"/>
                </a:solidFill>
                <a:latin typeface="+mn-ea"/>
                <a:cs typeface="Times New Roman" panose="02020603050405020304" pitchFamily="18" charset="0"/>
              </a:rPr>
              <a:t>耶和華垂聽了以利亞的話，孩子的生命果然恢復，活過來了。 </a:t>
            </a:r>
            <a:endParaRPr lang="en-US" altLang="zh-TW" sz="2000" b="1" spc="75" dirty="0">
              <a:solidFill>
                <a:srgbClr val="FF0000"/>
              </a:solidFill>
              <a:latin typeface="+mn-ea"/>
              <a:cs typeface="Times New Roman" panose="02020603050405020304" pitchFamily="18" charset="0"/>
            </a:endParaRPr>
          </a:p>
          <a:p>
            <a:pPr lvl="1">
              <a:buFont typeface="Wingdings" panose="05000000000000000000" pitchFamily="2" charset="2"/>
              <a:buChar char="v"/>
            </a:pPr>
            <a:r>
              <a:rPr lang="en-US" altLang="zh-TW" sz="2000" b="1" spc="75" dirty="0">
                <a:latin typeface="+mn-ea"/>
                <a:cs typeface="Times New Roman" panose="02020603050405020304" pitchFamily="18" charset="0"/>
              </a:rPr>
              <a:t>23 </a:t>
            </a:r>
            <a:r>
              <a:rPr lang="zh-TW" altLang="en-US" sz="2000" b="1" spc="75" dirty="0">
                <a:latin typeface="+mn-ea"/>
                <a:cs typeface="Times New Roman" panose="02020603050405020304" pitchFamily="18" charset="0"/>
              </a:rPr>
              <a:t>以利亞把孩子抱起來，從樓上下到屋子裡去，把孩子交給他的母親；以利亞說：“看，你的兒子活了！” </a:t>
            </a:r>
            <a:r>
              <a:rPr lang="en-US" altLang="zh-TW" sz="2000" b="1" spc="75" dirty="0">
                <a:latin typeface="+mn-ea"/>
                <a:cs typeface="Times New Roman" panose="02020603050405020304" pitchFamily="18" charset="0"/>
              </a:rPr>
              <a:t>24 </a:t>
            </a:r>
            <a:r>
              <a:rPr lang="zh-TW" altLang="en-US" sz="2000" b="1" spc="75" dirty="0">
                <a:latin typeface="+mn-ea"/>
                <a:cs typeface="Times New Roman" panose="02020603050405020304" pitchFamily="18" charset="0"/>
              </a:rPr>
              <a:t>婦人對以利亞說：“現在我知道你是神人，耶和華藉著你的口所說的話是真實的。”</a:t>
            </a:r>
            <a:endParaRPr lang="en-US" altLang="zh-CN" sz="2000" b="1" spc="75" dirty="0">
              <a:latin typeface="+mn-ea"/>
              <a:cs typeface="Times New Roman" panose="02020603050405020304" pitchFamily="18" charset="0"/>
            </a:endParaRPr>
          </a:p>
        </p:txBody>
      </p:sp>
    </p:spTree>
    <p:extLst>
      <p:ext uri="{BB962C8B-B14F-4D97-AF65-F5344CB8AC3E}">
        <p14:creationId xmlns:p14="http://schemas.microsoft.com/office/powerpoint/2010/main" val="263327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C86CF9-FBA2-4A6A-A8C3-C7BD75B0143F}"/>
              </a:ext>
            </a:extLst>
          </p:cNvPr>
          <p:cNvSpPr txBox="1"/>
          <p:nvPr/>
        </p:nvSpPr>
        <p:spPr>
          <a:xfrm>
            <a:off x="4961867" y="867388"/>
            <a:ext cx="7010400" cy="1477328"/>
          </a:xfrm>
          <a:prstGeom prst="rect">
            <a:avLst/>
          </a:prstGeom>
          <a:noFill/>
        </p:spPr>
        <p:txBody>
          <a:bodyPr wrap="square">
            <a:spAutoFit/>
          </a:bodyPr>
          <a:lstStyle/>
          <a:p>
            <a:pPr lvl="1">
              <a:buFont typeface="Wingdings" panose="05000000000000000000" pitchFamily="2" charset="2"/>
              <a:buChar char="v"/>
            </a:pPr>
            <a:endParaRPr lang="en-US" altLang="zh-CN"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endParaRPr>
          </a:p>
          <a:p>
            <a:pPr lvl="1"/>
            <a:r>
              <a:rPr lang="zh-TW" altLang="en-US" sz="2400" b="1" spc="75" dirty="0">
                <a:solidFill>
                  <a:srgbClr val="C00000"/>
                </a:solidFill>
                <a:latin typeface="Times New Roman" panose="02020603050405020304" pitchFamily="18" charset="0"/>
                <a:ea typeface="SimSun" panose="02010600030101010101" pitchFamily="2" charset="-122"/>
                <a:cs typeface="Microsoft YaHei" panose="020B0503020204020204" pitchFamily="34" charset="-122"/>
              </a:rPr>
              <a:t>以利亞奉命去見亞哈</a:t>
            </a:r>
            <a:r>
              <a:rPr lang="zh-CN" altLang="en-US" sz="2400" b="1" spc="75" dirty="0">
                <a:solidFill>
                  <a:srgbClr val="C00000"/>
                </a:solidFill>
                <a:latin typeface="Times New Roman" panose="02020603050405020304" pitchFamily="18" charset="0"/>
                <a:ea typeface="SimSun" panose="02010600030101010101" pitchFamily="2" charset="-122"/>
                <a:cs typeface="Microsoft YaHei" panose="020B0503020204020204" pitchFamily="34" charset="-122"/>
              </a:rPr>
              <a:t>王，相约迦密山</a:t>
            </a:r>
            <a:endParaRPr lang="en-US" altLang="zh-CN" sz="2400" b="1" spc="75" dirty="0">
              <a:solidFill>
                <a:srgbClr val="C00000"/>
              </a:solidFill>
              <a:latin typeface="Times New Roman" panose="02020603050405020304" pitchFamily="18" charset="0"/>
              <a:ea typeface="SimSun" panose="02010600030101010101" pitchFamily="2" charset="-122"/>
              <a:cs typeface="Microsoft YaHei" panose="020B0503020204020204" pitchFamily="34" charset="-122"/>
            </a:endParaRPr>
          </a:p>
          <a:p>
            <a:pPr lvl="1"/>
            <a:endParaRPr lang="en-US" altLang="zh-CN" sz="2400" b="1" spc="75" dirty="0">
              <a:solidFill>
                <a:srgbClr val="C00000"/>
              </a:solidFill>
              <a:latin typeface="Times New Roman" panose="02020603050405020304" pitchFamily="18" charset="0"/>
              <a:ea typeface="SimSun" panose="02010600030101010101" pitchFamily="2" charset="-122"/>
              <a:cs typeface="Times New Roman" panose="02020603050405020304" pitchFamily="18" charset="0"/>
            </a:endParaRPr>
          </a:p>
          <a:p>
            <a:pPr lvl="1"/>
            <a:r>
              <a:rPr lang="en-US" altLang="zh-CN" sz="2400" b="1" spc="75"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FCB2653-277B-4E52-852D-428E474B6F47}"/>
              </a:ext>
            </a:extLst>
          </p:cNvPr>
          <p:cNvSpPr txBox="1"/>
          <p:nvPr/>
        </p:nvSpPr>
        <p:spPr>
          <a:xfrm>
            <a:off x="2445327" y="617193"/>
            <a:ext cx="7301345" cy="523220"/>
          </a:xfrm>
          <a:prstGeom prst="rect">
            <a:avLst/>
          </a:prstGeom>
          <a:noFill/>
        </p:spPr>
        <p:txBody>
          <a:bodyPr wrap="square">
            <a:spAutoFit/>
          </a:bodyPr>
          <a:lstStyle/>
          <a:p>
            <a:pPr lvl="1"/>
            <a:r>
              <a:rPr lang="zh-CN" altLang="en-US" sz="2800"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rPr>
              <a:t>迦密山，见分晓</a:t>
            </a:r>
            <a:r>
              <a:rPr lang="en-US" altLang="zh-CN" sz="2800"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rPr>
              <a:t>【</a:t>
            </a:r>
            <a:r>
              <a:rPr lang="zh-CN" altLang="en-US" sz="2800"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rPr>
              <a:t>王上</a:t>
            </a:r>
            <a:r>
              <a:rPr lang="en-US" altLang="zh-CN" sz="2800"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rPr>
              <a:t>18</a:t>
            </a:r>
            <a:r>
              <a:rPr lang="zh-CN" altLang="en-US" sz="2800"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rPr>
              <a:t>：</a:t>
            </a:r>
            <a:r>
              <a:rPr lang="en-US" altLang="zh-CN" sz="2800" b="1" spc="75" dirty="0">
                <a:solidFill>
                  <a:srgbClr val="0000FF"/>
                </a:solidFill>
                <a:latin typeface="Times New Roman" panose="02020603050405020304" pitchFamily="18" charset="0"/>
                <a:ea typeface="SimSun" panose="02010600030101010101" pitchFamily="2" charset="-122"/>
                <a:cs typeface="Microsoft YaHei" panose="020B0503020204020204" pitchFamily="34" charset="-122"/>
              </a:rPr>
              <a:t>1-19】</a:t>
            </a:r>
          </a:p>
        </p:txBody>
      </p:sp>
      <p:sp>
        <p:nvSpPr>
          <p:cNvPr id="6" name="TextBox 5">
            <a:extLst>
              <a:ext uri="{FF2B5EF4-FFF2-40B4-BE49-F238E27FC236}">
                <a16:creationId xmlns:a16="http://schemas.microsoft.com/office/drawing/2014/main" id="{741CDCD4-083A-4A4B-A8EA-BAAD9A970586}"/>
              </a:ext>
            </a:extLst>
          </p:cNvPr>
          <p:cNvSpPr txBox="1"/>
          <p:nvPr/>
        </p:nvSpPr>
        <p:spPr>
          <a:xfrm>
            <a:off x="3989580" y="1828030"/>
            <a:ext cx="7874532" cy="4401205"/>
          </a:xfrm>
          <a:prstGeom prst="rect">
            <a:avLst/>
          </a:prstGeom>
          <a:noFill/>
        </p:spPr>
        <p:txBody>
          <a:bodyPr wrap="square">
            <a:spAutoFit/>
          </a:bodyPr>
          <a:lstStyle/>
          <a:p>
            <a:r>
              <a:rPr lang="en-US" altLang="zh-TW" dirty="0"/>
              <a:t>1</a:t>
            </a:r>
            <a:r>
              <a:rPr lang="zh-TW" altLang="en-US" sz="2000" dirty="0"/>
              <a:t>過了許久，到第三年，耶和華的話臨到以利亞說：“你去在亞哈面前出現，我要降雨在地面上。” </a:t>
            </a:r>
            <a:r>
              <a:rPr lang="en-US" altLang="zh-TW" sz="2000" dirty="0"/>
              <a:t>2 </a:t>
            </a:r>
            <a:r>
              <a:rPr lang="zh-TW" altLang="en-US" sz="2000" dirty="0"/>
              <a:t>於是以利亞去了，要在亞哈面前出現。那時撒瑪利亞發生十分嚴重的饑荒。 </a:t>
            </a:r>
            <a:r>
              <a:rPr lang="en-US" altLang="zh-TW" sz="2000" dirty="0"/>
              <a:t>3 </a:t>
            </a:r>
            <a:r>
              <a:rPr lang="zh-TW" altLang="en-US" sz="2000" dirty="0"/>
              <a:t>亞哈把他的家宰俄巴底召了來。原來俄巴底是個非常敬畏耶和華的人</a:t>
            </a:r>
            <a:r>
              <a:rPr lang="en-US" altLang="zh-TW" sz="2000" dirty="0"/>
              <a:t>5 </a:t>
            </a:r>
            <a:r>
              <a:rPr lang="zh-TW" altLang="en-US" sz="2000" dirty="0"/>
              <a:t>亞哈對俄巴底說：“你走遍這地，到所有的水泉和溪水那裡去看看，也許我們可以找到青草，使騾馬能夠生存，免得牲畜滅絕。” </a:t>
            </a:r>
            <a:r>
              <a:rPr lang="en-US" altLang="zh-TW" sz="2000" dirty="0"/>
              <a:t>6 </a:t>
            </a:r>
            <a:r>
              <a:rPr lang="zh-TW" altLang="en-US" sz="2000" dirty="0"/>
              <a:t>於是他們分地巡視。亞哈獨自走一路，俄巴底獨自走另一路。</a:t>
            </a:r>
            <a:r>
              <a:rPr lang="en-US" altLang="zh-TW" sz="2000" dirty="0"/>
              <a:t> </a:t>
            </a:r>
          </a:p>
          <a:p>
            <a:endParaRPr lang="en-US" altLang="zh-TW" sz="2000" dirty="0"/>
          </a:p>
          <a:p>
            <a:r>
              <a:rPr lang="en-US" altLang="zh-TW" sz="2000" dirty="0"/>
              <a:t>16 </a:t>
            </a:r>
            <a:r>
              <a:rPr lang="zh-TW" altLang="en-US" sz="2000" dirty="0"/>
              <a:t>於是俄巴底去見亞哈，把這事告訴他。亞哈就去見以利亞。 </a:t>
            </a:r>
            <a:r>
              <a:rPr lang="en-US" altLang="zh-TW" sz="2000" dirty="0"/>
              <a:t>17 </a:t>
            </a:r>
            <a:r>
              <a:rPr lang="zh-TW" altLang="en-US" sz="2000" dirty="0"/>
              <a:t>亞哈看見了以利亞，就</a:t>
            </a:r>
            <a:r>
              <a:rPr lang="zh-TW" altLang="en-US" sz="2000" dirty="0">
                <a:solidFill>
                  <a:srgbClr val="FF0000"/>
                </a:solidFill>
              </a:rPr>
              <a:t>問他：“給以色列惹麻煩的這個人就是你嗎？” </a:t>
            </a:r>
            <a:r>
              <a:rPr lang="en-US" altLang="zh-TW" sz="2000" dirty="0">
                <a:solidFill>
                  <a:srgbClr val="FF0000"/>
                </a:solidFill>
              </a:rPr>
              <a:t>18 </a:t>
            </a:r>
            <a:r>
              <a:rPr lang="zh-TW" altLang="en-US" sz="2000" dirty="0">
                <a:solidFill>
                  <a:srgbClr val="FF0000"/>
                </a:solidFill>
              </a:rPr>
              <a:t>以利亞說：“給以色列惹麻煩的，不是我，而是你和你父的家；因為你們離棄了耶和華的誡命，又去隨從巴力。 </a:t>
            </a:r>
            <a:r>
              <a:rPr lang="en-US" altLang="zh-TW" sz="2000" dirty="0"/>
              <a:t>19 </a:t>
            </a:r>
            <a:r>
              <a:rPr lang="zh-TW" altLang="en-US" sz="2000" dirty="0"/>
              <a:t>現在你要派人去召集以色列眾人和四百五十個巴力的先知，以及耶洗別供養的四百個亞舍拉的先知，都上迦密山來見我</a:t>
            </a:r>
            <a:endParaRPr lang="en-US" sz="2000" dirty="0"/>
          </a:p>
        </p:txBody>
      </p:sp>
      <p:pic>
        <p:nvPicPr>
          <p:cNvPr id="7" name="Picture 6">
            <a:extLst>
              <a:ext uri="{FF2B5EF4-FFF2-40B4-BE49-F238E27FC236}">
                <a16:creationId xmlns:a16="http://schemas.microsoft.com/office/drawing/2014/main" id="{D816A874-48ED-40A2-850A-8580F6DBDD0B}"/>
              </a:ext>
            </a:extLst>
          </p:cNvPr>
          <p:cNvPicPr>
            <a:picLocks noChangeAspect="1"/>
          </p:cNvPicPr>
          <p:nvPr/>
        </p:nvPicPr>
        <p:blipFill>
          <a:blip r:embed="rId3"/>
          <a:stretch>
            <a:fillRect/>
          </a:stretch>
        </p:blipFill>
        <p:spPr>
          <a:xfrm>
            <a:off x="327888" y="2344716"/>
            <a:ext cx="3661691" cy="2746268"/>
          </a:xfrm>
          <a:prstGeom prst="rect">
            <a:avLst/>
          </a:prstGeom>
        </p:spPr>
      </p:pic>
    </p:spTree>
    <p:extLst>
      <p:ext uri="{BB962C8B-B14F-4D97-AF65-F5344CB8AC3E}">
        <p14:creationId xmlns:p14="http://schemas.microsoft.com/office/powerpoint/2010/main" val="339599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BEC662-D6BC-4356-990B-2CF869A130CD}"/>
              </a:ext>
            </a:extLst>
          </p:cNvPr>
          <p:cNvSpPr txBox="1"/>
          <p:nvPr/>
        </p:nvSpPr>
        <p:spPr>
          <a:xfrm>
            <a:off x="3737987" y="181940"/>
            <a:ext cx="8334203" cy="6401753"/>
          </a:xfrm>
          <a:prstGeom prst="rect">
            <a:avLst/>
          </a:prstGeom>
          <a:noFill/>
        </p:spPr>
        <p:txBody>
          <a:bodyPr wrap="square">
            <a:spAutoFit/>
          </a:bodyPr>
          <a:lstStyle/>
          <a:p>
            <a:pPr lvl="1" algn="ctr"/>
            <a:r>
              <a:rPr lang="zh-CN" altLang="en-US" sz="3200" b="1" dirty="0">
                <a:solidFill>
                  <a:srgbClr val="0000FF"/>
                </a:solidFill>
                <a:latin typeface="SimSun" panose="02010600030101010101" pitchFamily="2" charset="-122"/>
                <a:ea typeface="Times New Roman" panose="02020603050405020304" pitchFamily="18" charset="0"/>
                <a:cs typeface="Times New Roman" panose="02020603050405020304" pitchFamily="18" charset="0"/>
              </a:rPr>
              <a:t>耶和华是神</a:t>
            </a:r>
            <a:r>
              <a:rPr lang="en-US" altLang="zh-CN" sz="2400" b="1" dirty="0">
                <a:solidFill>
                  <a:srgbClr val="0000FF"/>
                </a:solidFill>
                <a:latin typeface="SimSun" panose="02010600030101010101" pitchFamily="2" charset="-122"/>
                <a:ea typeface="Times New Roman" panose="02020603050405020304" pitchFamily="18" charset="0"/>
                <a:cs typeface="Times New Roman" panose="02020603050405020304" pitchFamily="18" charset="0"/>
              </a:rPr>
              <a:t>【18</a:t>
            </a:r>
            <a:r>
              <a:rPr lang="zh-CN" altLang="en-US" sz="2400" b="1" dirty="0">
                <a:solidFill>
                  <a:srgbClr val="0000FF"/>
                </a:solidFill>
                <a:latin typeface="SimSun" panose="02010600030101010101" pitchFamily="2" charset="-122"/>
                <a:ea typeface="Times New Roman" panose="02020603050405020304" pitchFamily="18" charset="0"/>
                <a:cs typeface="Times New Roman" panose="02020603050405020304" pitchFamily="18" charset="0"/>
              </a:rPr>
              <a:t>：</a:t>
            </a:r>
            <a:r>
              <a:rPr lang="en-US" altLang="zh-CN" sz="2400" b="1" dirty="0">
                <a:solidFill>
                  <a:srgbClr val="0000FF"/>
                </a:solidFill>
                <a:latin typeface="SimSun" panose="02010600030101010101" pitchFamily="2" charset="-122"/>
                <a:ea typeface="Times New Roman" panose="02020603050405020304" pitchFamily="18" charset="0"/>
                <a:cs typeface="Times New Roman" panose="02020603050405020304" pitchFamily="18" charset="0"/>
              </a:rPr>
              <a:t>20-40】</a:t>
            </a:r>
            <a:r>
              <a:rPr lang="zh-CN" altLang="en-US" sz="2400" b="1" dirty="0">
                <a:solidFill>
                  <a:srgbClr val="0000FF"/>
                </a:solidFill>
                <a:latin typeface="SimSun" panose="02010600030101010101" pitchFamily="2" charset="-122"/>
                <a:ea typeface="Times New Roman" panose="02020603050405020304" pitchFamily="18" charset="0"/>
                <a:cs typeface="Times New Roman" panose="02020603050405020304" pitchFamily="18" charset="0"/>
              </a:rPr>
              <a:t> </a:t>
            </a:r>
            <a:r>
              <a:rPr lang="zh-CN" altLang="en-US" sz="2400" b="1" dirty="0">
                <a:solidFill>
                  <a:srgbClr val="002060"/>
                </a:solidFill>
                <a:latin typeface="SimSun" panose="02010600030101010101" pitchFamily="2" charset="-122"/>
                <a:ea typeface="Times New Roman" panose="02020603050405020304" pitchFamily="18" charset="0"/>
                <a:cs typeface="Times New Roman" panose="02020603050405020304" pitchFamily="18" charset="0"/>
              </a:rPr>
              <a:t> </a:t>
            </a:r>
            <a:endParaRPr lang="en-US" altLang="zh-CN" sz="2400" b="1" dirty="0">
              <a:solidFill>
                <a:srgbClr val="002060"/>
              </a:solidFill>
              <a:latin typeface="SimSun" panose="02010600030101010101" pitchFamily="2" charset="-122"/>
              <a:ea typeface="Times New Roman" panose="02020603050405020304" pitchFamily="18" charset="0"/>
              <a:cs typeface="Times New Roman" panose="02020603050405020304" pitchFamily="18" charset="0"/>
            </a:endParaRPr>
          </a:p>
          <a:p>
            <a:pPr lvl="1" algn="ctr"/>
            <a:r>
              <a:rPr lang="zh-CN" altLang="en-US" b="1" dirty="0">
                <a:solidFill>
                  <a:srgbClr val="FF0000"/>
                </a:solidFill>
                <a:latin typeface="SimSun" panose="02010600030101010101" pitchFamily="2" charset="-122"/>
                <a:ea typeface="Times New Roman" panose="02020603050405020304" pitchFamily="18" charset="0"/>
                <a:cs typeface="Times New Roman" panose="02020603050405020304" pitchFamily="18" charset="0"/>
              </a:rPr>
              <a:t>   </a:t>
            </a:r>
            <a:endParaRPr lang="en-US" altLang="zh-CN" b="1" spc="75" dirty="0">
              <a:solidFill>
                <a:srgbClr val="FF0000"/>
              </a:solidFill>
              <a:effectLst/>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20 </a:t>
            </a:r>
            <a:r>
              <a:rPr lang="zh-TW" altLang="en-US"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於是亞哈派人召集眾以色列人和眾先知上迦密山去。 </a:t>
            </a:r>
            <a:endPar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endPar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21 </a:t>
            </a:r>
            <a:r>
              <a:rPr lang="zh-TW" altLang="en-US"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以利亞走近眾人說：“你們三心兩意，要到幾時呢？如果耶和華是　神，你們就應當隨從耶和華；如果巴力是　神，你們就應當隨從巴力。”</a:t>
            </a:r>
            <a:r>
              <a:rPr lang="zh-TW" altLang="en-US" spc="75" dirty="0">
                <a:solidFill>
                  <a:srgbClr val="FF0000"/>
                </a:solidFill>
                <a:effectLst/>
                <a:latin typeface="SimSun" panose="02010600030101010101" pitchFamily="2" charset="-122"/>
                <a:ea typeface="SimSun" panose="02010600030101010101" pitchFamily="2" charset="-122"/>
                <a:cs typeface="Times New Roman" panose="02020603050405020304" pitchFamily="18" charset="0"/>
              </a:rPr>
              <a:t>眾人一句話也不回答。 </a:t>
            </a:r>
            <a:r>
              <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22 </a:t>
            </a:r>
            <a:r>
              <a:rPr lang="zh-TW" altLang="en-US"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以利亞對眾人說：“耶和華的先知只剩下我一個，巴力的先知卻有四百五十個。 </a:t>
            </a:r>
            <a:r>
              <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23 </a:t>
            </a:r>
            <a:r>
              <a:rPr lang="zh-TW" altLang="en-US"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現在，請給我們兩頭公牛。讓巴力的先知自己挑選一頭，把牠切成塊子，放在柴上，但不要點火；我也預備一頭公牛，擺在柴上，也不點火。 </a:t>
            </a:r>
            <a:r>
              <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24 </a:t>
            </a:r>
            <a:r>
              <a:rPr lang="zh-TW" altLang="en-US"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你們呼求你們神的名，我也呼求耶和華的名。那降火來顯示回答的神就是　神了。”</a:t>
            </a:r>
            <a:r>
              <a:rPr lang="zh-TW" altLang="en-US" spc="75" dirty="0">
                <a:solidFill>
                  <a:srgbClr val="FF0000"/>
                </a:solidFill>
                <a:effectLst/>
                <a:latin typeface="SimSun" panose="02010600030101010101" pitchFamily="2" charset="-122"/>
                <a:ea typeface="SimSun" panose="02010600030101010101" pitchFamily="2" charset="-122"/>
                <a:cs typeface="Times New Roman" panose="02020603050405020304" pitchFamily="18" charset="0"/>
              </a:rPr>
              <a:t>眾人都回答：“這話說得很好！”</a:t>
            </a:r>
            <a:endParaRPr lang="en-US" altLang="zh-TW" spc="75" dirty="0">
              <a:solidFill>
                <a:srgbClr val="FF0000"/>
              </a:solidFill>
              <a:effectLst/>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zh-TW" altLang="en-US" spc="75" dirty="0">
                <a:solidFill>
                  <a:srgbClr val="FF0000"/>
                </a:solidFill>
                <a:effectLst/>
                <a:latin typeface="SimSun" panose="02010600030101010101" pitchFamily="2" charset="-122"/>
                <a:ea typeface="SimSun" panose="02010600030101010101" pitchFamily="2" charset="-122"/>
                <a:cs typeface="Times New Roman" panose="02020603050405020304" pitchFamily="18" charset="0"/>
              </a:rPr>
              <a:t> </a:t>
            </a:r>
            <a:endParaRPr lang="en-US" altLang="zh-TW" spc="75" dirty="0">
              <a:solidFill>
                <a:srgbClr val="FF0000"/>
              </a:solidFill>
              <a:effectLst/>
              <a:latin typeface="SimSun" panose="02010600030101010101" pitchFamily="2" charset="-122"/>
              <a:ea typeface="SimSun" panose="02010600030101010101" pitchFamily="2" charset="-122"/>
              <a:cs typeface="Times New Roman" panose="02020603050405020304" pitchFamily="18" charset="0"/>
            </a:endParaRPr>
          </a:p>
          <a:p>
            <a:pPr lvl="3">
              <a:buFont typeface="Wingdings" pitchFamily="2" charset="2"/>
              <a:buChar char="v"/>
            </a:pPr>
            <a:r>
              <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36 </a:t>
            </a:r>
            <a:r>
              <a:rPr lang="zh-TW" altLang="en-US"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到了獻晚祭的時候，以利亞先知近前來，說：“亞伯拉罕、以撒、以色列的　神耶和華，求你今天使人知道你是在以色列中的　神，我是你的僕人，又是奉你的命令行這一切事</a:t>
            </a:r>
            <a:r>
              <a:rPr lang="zh-CN" altLang="en-US" spc="75" dirty="0">
                <a:solidFill>
                  <a:srgbClr val="000000"/>
                </a:solidFill>
                <a:latin typeface="SimSun" panose="02010600030101010101" pitchFamily="2" charset="-122"/>
                <a:ea typeface="SimSun" panose="02010600030101010101" pitchFamily="2" charset="-122"/>
                <a:cs typeface="Times New Roman" panose="02020603050405020304" pitchFamily="18" charset="0"/>
              </a:rPr>
              <a:t>，</a:t>
            </a:r>
            <a:r>
              <a:rPr lang="en-US" altLang="zh-TW" spc="75" dirty="0">
                <a:solidFill>
                  <a:srgbClr val="000000"/>
                </a:solidFill>
                <a:latin typeface="SimSun" panose="02010600030101010101" pitchFamily="2" charset="-122"/>
                <a:ea typeface="SimSun" panose="02010600030101010101" pitchFamily="2" charset="-122"/>
                <a:cs typeface="Times New Roman" panose="02020603050405020304" pitchFamily="18" charset="0"/>
              </a:rPr>
              <a:t>37</a:t>
            </a:r>
            <a:r>
              <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 </a:t>
            </a:r>
            <a:r>
              <a:rPr lang="zh-TW" altLang="en-US"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耶和華啊，求你應允我，應允我！使這民知道你耶和華是　神，又知道是你使這民的心再回轉過來的。” </a:t>
            </a:r>
            <a:r>
              <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38 </a:t>
            </a:r>
            <a:r>
              <a:rPr lang="zh-TW" altLang="en-US"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於是有耶和華的火降下來，吞滅了燔祭、木柴、石頭和塵土，連溝裡的水也燒乾了。 </a:t>
            </a:r>
            <a:r>
              <a:rPr lang="en-US" altLang="zh-TW"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39 </a:t>
            </a:r>
            <a:r>
              <a:rPr lang="zh-TW" altLang="en-US" spc="75" dirty="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眾人看見了，就面伏於地，說：“耶和華是　神！耶和華是　神！”</a:t>
            </a:r>
            <a:endParaRPr lang="en-US" altLang="zh-CN" spc="75" dirty="0">
              <a:latin typeface="SimSun" panose="02010600030101010101" pitchFamily="2" charset="-122"/>
              <a:ea typeface="SimSun" panose="02010600030101010101" pitchFamily="2" charset="-122"/>
              <a:cs typeface="Microsoft YaHei" panose="020B0503020204020204" pitchFamily="34" charset="-122"/>
            </a:endParaRPr>
          </a:p>
        </p:txBody>
      </p:sp>
      <p:pic>
        <p:nvPicPr>
          <p:cNvPr id="2" name="Picture 1">
            <a:extLst>
              <a:ext uri="{FF2B5EF4-FFF2-40B4-BE49-F238E27FC236}">
                <a16:creationId xmlns:a16="http://schemas.microsoft.com/office/drawing/2014/main" id="{D63E3966-CDE4-4C93-B161-C687B8CC79E6}"/>
              </a:ext>
            </a:extLst>
          </p:cNvPr>
          <p:cNvPicPr>
            <a:picLocks noChangeAspect="1"/>
          </p:cNvPicPr>
          <p:nvPr/>
        </p:nvPicPr>
        <p:blipFill>
          <a:blip r:embed="rId2"/>
          <a:stretch>
            <a:fillRect/>
          </a:stretch>
        </p:blipFill>
        <p:spPr>
          <a:xfrm>
            <a:off x="529168" y="533072"/>
            <a:ext cx="4314138" cy="5791855"/>
          </a:xfrm>
          <a:prstGeom prst="rect">
            <a:avLst/>
          </a:prstGeom>
        </p:spPr>
      </p:pic>
    </p:spTree>
    <p:extLst>
      <p:ext uri="{BB962C8B-B14F-4D97-AF65-F5344CB8AC3E}">
        <p14:creationId xmlns:p14="http://schemas.microsoft.com/office/powerpoint/2010/main" val="1249741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{E6B22DC6-7525-3947-BA28-EB3F9CE3DF4F}tf10001067</Template>
  <TotalTime>35435</TotalTime>
  <Words>7374</Words>
  <Application>Microsoft Macintosh PowerPoint</Application>
  <PresentationFormat>Widescreen</PresentationFormat>
  <Paragraphs>243</Paragraphs>
  <Slides>32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新細明體</vt:lpstr>
      <vt:lpstr>宋体</vt:lpstr>
      <vt:lpstr>宋体</vt:lpstr>
      <vt:lpstr>Arial</vt:lpstr>
      <vt:lpstr>Calibri</vt:lpstr>
      <vt:lpstr>Garamond</vt:lpstr>
      <vt:lpstr>Roboto</vt:lpstr>
      <vt:lpstr>Times New Roman</vt:lpstr>
      <vt:lpstr>Wingdings</vt:lpstr>
      <vt:lpstr>Savon</vt:lpstr>
      <vt:lpstr>以利亚-伟大的先知 亚哈/耶洗别</vt:lpstr>
      <vt:lpstr>人物档案-以利亚 （耶和华是我的神） </vt:lpstr>
      <vt:lpstr>时代背景</vt:lpstr>
      <vt:lpstr>PowerPoint Presentation</vt:lpstr>
      <vt:lpstr>基立溪，乌鸦食【王上17：2-7】</vt:lpstr>
      <vt:lpstr>撒勒法，寡妇养【王上17：8-16】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重新得力，完成神吩咐的工作</vt:lpstr>
      <vt:lpstr>  拿伯的葡萄园【王上21：1-16】 以利亞責備亞哈之惡行</vt:lpstr>
      <vt:lpstr>以利亞預言亞哈謝必死【王下1： 1-17】 </vt:lpstr>
      <vt:lpstr>以利亞被接升天【王下2：1-11】 </vt:lpstr>
      <vt:lpstr>新约中提到的以利亚</vt:lpstr>
      <vt:lpstr>以利亚先知传递的信息</vt:lpstr>
      <vt:lpstr>PowerPoint Presentation</vt:lpstr>
      <vt:lpstr>PowerPoint Presentation</vt:lpstr>
      <vt:lpstr>PowerPoint Presentation</vt:lpstr>
      <vt:lpstr>亚哈王与亚兰便哈达的战争</vt:lpstr>
      <vt:lpstr>南北国联合打亚兰【王上22：1-29】</vt:lpstr>
      <vt:lpstr>米该雅的预言【王上22：19-23】</vt:lpstr>
      <vt:lpstr>PowerPoint Presentation</vt:lpstr>
      <vt:lpstr> 亚哈贪图拿伯的葡萄园 听从恶计陷害拿伯【王上21：1-16】</vt:lpstr>
      <vt:lpstr>亞哈悔改，免受懲罰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主日學計劃</dc:title>
  <dc:creator>Sandy Mau</dc:creator>
  <cp:lastModifiedBy>Sandy Mau</cp:lastModifiedBy>
  <cp:revision>194</cp:revision>
  <cp:lastPrinted>2021-10-11T01:31:46Z</cp:lastPrinted>
  <dcterms:created xsi:type="dcterms:W3CDTF">2021-07-19T05:32:25Z</dcterms:created>
  <dcterms:modified xsi:type="dcterms:W3CDTF">2022-02-08T05:43:58Z</dcterms:modified>
</cp:coreProperties>
</file>