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84" r:id="rId1"/>
  </p:sldMasterIdLst>
  <p:notesMasterIdLst>
    <p:notesMasterId r:id="rId36"/>
  </p:notesMasterIdLst>
  <p:sldIdLst>
    <p:sldId id="256" r:id="rId2"/>
    <p:sldId id="262" r:id="rId3"/>
    <p:sldId id="257" r:id="rId4"/>
    <p:sldId id="303" r:id="rId5"/>
    <p:sldId id="267" r:id="rId6"/>
    <p:sldId id="275" r:id="rId7"/>
    <p:sldId id="305" r:id="rId8"/>
    <p:sldId id="306" r:id="rId9"/>
    <p:sldId id="27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277" r:id="rId18"/>
    <p:sldId id="314" r:id="rId19"/>
    <p:sldId id="315" r:id="rId20"/>
    <p:sldId id="316" r:id="rId21"/>
    <p:sldId id="317" r:id="rId22"/>
    <p:sldId id="318" r:id="rId23"/>
    <p:sldId id="319" r:id="rId24"/>
    <p:sldId id="321" r:id="rId25"/>
    <p:sldId id="326" r:id="rId26"/>
    <p:sldId id="320" r:id="rId27"/>
    <p:sldId id="322" r:id="rId28"/>
    <p:sldId id="323" r:id="rId29"/>
    <p:sldId id="261" r:id="rId30"/>
    <p:sldId id="272" r:id="rId31"/>
    <p:sldId id="271" r:id="rId32"/>
    <p:sldId id="273" r:id="rId33"/>
    <p:sldId id="304" r:id="rId34"/>
    <p:sldId id="29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878"/>
  </p:normalViewPr>
  <p:slideViewPr>
    <p:cSldViewPr snapToGrid="0" snapToObjects="1">
      <p:cViewPr varScale="1">
        <p:scale>
          <a:sx n="108" d="100"/>
          <a:sy n="108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4A1DA-ACFB-4624-AB76-8542B1AE86FC}" type="datetimeFigureOut">
              <a:rPr lang="en-US" smtClean="0"/>
              <a:t>2/16/22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B92D1-3F5F-4D5F-9B1B-6ABFD62D5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50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mcbiblereading.com/wp-content/uploads/2019/06/king-hazael.jpeg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91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14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22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46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95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85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38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75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67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     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61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b="0" i="0" dirty="0">
                <a:solidFill>
                  <a:srgbClr val="000000"/>
                </a:solidFill>
                <a:effectLst/>
                <a:latin typeface="inherit"/>
              </a:rPr>
              <a:t>以利沙派人膏立耶戶為王（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inherit"/>
              </a:rPr>
              <a:t>1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inherit"/>
              </a:rPr>
              <a:t>節），是執行神在西奈山給以利亞的指示（王上十九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inherit"/>
              </a:rPr>
              <a:t>16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inherit"/>
              </a:rPr>
              <a:t>）。從那時起，神繼續賜給亞哈家許多恩典和拯救，但亞哈家卻仍然「藐視祂豐富的恩慈、寬容、忍耐」（羅二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inherit"/>
              </a:rPr>
              <a:t>4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inherit"/>
              </a:rPr>
              <a:t>），「貼近尼八的兒子耶羅波安使以色列人陷在罪裡的那罪，總不離開」（三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inherit"/>
              </a:rPr>
              <a:t>3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inherit"/>
              </a:rPr>
              <a:t>）。神的忍耐並不是為了等候亞哈家悔改，也不是為了用教導、見證、榜樣或神蹟來挽回百姓，而是為了顯明人已經全然敗壞，靈性已經「死在過犯罪惡之中」（弗二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inherit"/>
              </a:rPr>
              <a:t>1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inherit"/>
              </a:rPr>
              <a:t>）。當這一切見證都已經顯明以後，亞哈王朝也就照著神的宣判（王上二十一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inherit"/>
              </a:rPr>
              <a:t>29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inherit"/>
              </a:rPr>
              <a:t>），到了接受神審判的時候了。</a:t>
            </a:r>
            <a:endParaRPr lang="zh-TW" altLang="en-US" b="0" i="0" dirty="0">
              <a:solidFill>
                <a:srgbClr val="656565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None/>
            </a:pPr>
            <a:endParaRPr lang="zh-TW" altLang="en-US" b="0" i="0" dirty="0">
              <a:solidFill>
                <a:srgbClr val="656565"/>
              </a:solidFill>
              <a:effectLst/>
              <a:latin typeface="inherit"/>
            </a:endParaRPr>
          </a:p>
          <a:p>
            <a:br>
              <a:rPr lang="zh-TW" altLang="en-US" b="0" i="0" dirty="0">
                <a:solidFill>
                  <a:srgbClr val="000000"/>
                </a:solidFill>
                <a:effectLst/>
                <a:latin typeface="inherit"/>
                <a:hlinkClick r:id="rId3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30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67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88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71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12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27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6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48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46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5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inherit"/>
              </a:rPr>
              <a:t>神不允许约兰击杀俘虏，是因为这个神迹的目的不是要击杀仇敌，而是要施行拯救。神不必使用「满山的火车火马」（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inherit"/>
              </a:rPr>
              <a:t>16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inherit"/>
              </a:rPr>
              <a:t>节）来击杀敌军，只让约兰王「在他们面前设摆饮食，使他们吃喝回到他们的主人那里」（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inherit"/>
              </a:rPr>
              <a:t>22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inherit"/>
              </a:rPr>
              <a:t>节），就可以让百姓得着在战场上得不到的和平（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inherit"/>
              </a:rPr>
              <a:t>23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inherit"/>
              </a:rPr>
              <a:t>节）。</a:t>
            </a:r>
            <a:endParaRPr lang="zh-CN" altLang="en-US" b="0" i="0" dirty="0">
              <a:solidFill>
                <a:srgbClr val="656565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inherit"/>
              </a:rPr>
              <a:t>神用一顿饭赢得了与亚兰的和平，是要在本章结尾的时候，让悖逆的百姓在神的管教面前无可推诿，不得不承认：神兵不血刃就能让「亚兰军不再犯以色列境了」（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inherit"/>
              </a:rPr>
              <a:t>23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inherit"/>
              </a:rPr>
              <a:t>节），因此，后来亚兰王「上来围困撒马利亚」，不是因为「耶和华不帮助」（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inherit"/>
              </a:rPr>
              <a:t>27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inherit"/>
              </a:rPr>
              <a:t>节），而是人拒绝寻求神的拯救。</a:t>
            </a:r>
            <a:endParaRPr lang="zh-CN" altLang="en-US" b="0" i="0" dirty="0">
              <a:solidFill>
                <a:srgbClr val="656565"/>
              </a:solidFill>
              <a:effectLst/>
              <a:latin typeface="inheri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B92D1-3F5F-4D5F-9B1B-6ABFD62D51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18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1" y="1267730"/>
            <a:ext cx="9576261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2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2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1"/>
            <a:ext cx="1691641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7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3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6" indent="0" algn="ctr">
              <a:buNone/>
              <a:defRPr sz="1600"/>
            </a:lvl2pPr>
            <a:lvl3pPr marL="914411" indent="0" algn="ctr">
              <a:buNone/>
              <a:defRPr sz="16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2" y="1341256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t>2/16/22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5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843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86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1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75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549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5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1" y="1267730"/>
            <a:ext cx="9576261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2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2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1"/>
            <a:ext cx="1691641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5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96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9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8A87A34-81AB-432B-8DAE-1953F412C126}" type="datetimeFigureOut">
              <a:rPr lang="en-US" smtClean="0"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8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5" cy="2286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87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4593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9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6" indent="0">
              <a:buNone/>
              <a:defRPr sz="18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9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9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6" indent="0">
              <a:buNone/>
              <a:defRPr sz="18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9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508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890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83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9" y="6227064"/>
            <a:ext cx="1463040" cy="25603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8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15052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1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3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1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pPr/>
              <a:t>2/16/22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11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9" y="6227064"/>
            <a:ext cx="1463040" cy="256032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8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1141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8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5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2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86552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2" indent="-182882" algn="l" defTabSz="914411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indent="-182882" algn="l" defTabSz="914411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9" indent="-182882" algn="l" defTabSz="914411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52" indent="-182882" algn="l" defTabSz="914411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76" indent="-182882" algn="l" defTabSz="914411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20" indent="-228603" algn="l" defTabSz="914411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24" indent="-228603" algn="l" defTabSz="914411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28" indent="-228603" algn="l" defTabSz="914411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31" indent="-228603" algn="l" defTabSz="914411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2ABF-E330-8A4D-8EB4-7751AA43C4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altLang="zh-CN" dirty="0"/>
            </a:br>
            <a:endParaRPr lang="en-US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F44BAB-2C23-DF47-972F-9C4B92CDA2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284920"/>
            <a:ext cx="9070848" cy="85434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err="1">
                <a:latin typeface="Songti TC" panose="02010600040101010101" pitchFamily="2" charset="-120"/>
                <a:ea typeface="Songti TC" panose="02010600040101010101" pitchFamily="2" charset="-120"/>
              </a:rPr>
              <a:t>南區證道堂</a:t>
            </a:r>
            <a:endParaRPr lang="en-US" sz="2800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altLang="zh-CN" sz="2800" dirty="0">
                <a:latin typeface="+mj-ea"/>
                <a:ea typeface="+mj-ea"/>
              </a:rPr>
              <a:t>2021—2022</a:t>
            </a:r>
            <a:r>
              <a:rPr lang="zh-CN" altLang="en-US" sz="2800" dirty="0">
                <a:latin typeface="+mj-ea"/>
                <a:ea typeface="+mj-ea"/>
              </a:rPr>
              <a:t> 主日學</a:t>
            </a:r>
            <a:endParaRPr lang="en-US" altLang="zh-CN" sz="2800" dirty="0">
              <a:latin typeface="+mj-ea"/>
              <a:ea typeface="+mj-ea"/>
            </a:endParaRPr>
          </a:p>
          <a:p>
            <a:endParaRPr lang="en-US" altLang="zh-CN" sz="2800" dirty="0">
              <a:latin typeface="+mj-ea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593358-3BF5-459B-90AE-5164EC77E2A5}"/>
              </a:ext>
            </a:extLst>
          </p:cNvPr>
          <p:cNvSpPr txBox="1"/>
          <p:nvPr/>
        </p:nvSpPr>
        <p:spPr>
          <a:xfrm>
            <a:off x="3049030" y="3244335"/>
            <a:ext cx="6098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/>
              <a:t>以利沙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24518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二</a:t>
            </a:r>
            <a:r>
              <a:rPr lang="zh-TW" altLang="en-US" b="1" dirty="0">
                <a:solidFill>
                  <a:srgbClr val="0070C0"/>
                </a:solidFill>
                <a:latin typeface="luxi sans"/>
              </a:rPr>
              <a:t>充滿神 跡的事奉</a:t>
            </a:r>
            <a:endParaRPr lang="en-US" b="1" dirty="0">
              <a:solidFill>
                <a:srgbClr val="0070C0"/>
              </a:solidFill>
              <a:latin typeface="luxi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8338467" cy="411228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1.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 事奉的開始：</a:t>
            </a:r>
            <a:r>
              <a:rPr lang="zh-TW" sz="1800" dirty="0">
                <a:solidFill>
                  <a:srgbClr val="000000"/>
                </a:solidFill>
                <a:effectLst/>
                <a:ea typeface="PMingLiU" panose="02020500000000000000" pitchFamily="18" charset="-120"/>
                <a:cs typeface="PMingLiU" panose="02020500000000000000" pitchFamily="18" charset="-120"/>
              </a:rPr>
              <a:t>宣告神是拯救</a:t>
            </a:r>
            <a:endParaRPr lang="en-US" altLang="zh-TW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marL="0" indent="0">
              <a:buNone/>
            </a:pPr>
            <a:r>
              <a:rPr lang="zh-TW" sz="1800" dirty="0">
                <a:solidFill>
                  <a:srgbClr val="000000"/>
                </a:solidFill>
                <a:effectLst/>
                <a:ea typeface="PMingLiU" panose="02020500000000000000" pitchFamily="18" charset="-120"/>
                <a:cs typeface="PMingLiU" panose="02020500000000000000" pitchFamily="18" charset="-120"/>
              </a:rPr>
              <a:t>治好耶利哥的苦水</a:t>
            </a: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marL="0" indent="0">
              <a:buNone/>
            </a:pPr>
            <a:endParaRPr lang="en-US" altLang="zh-TW" sz="1800" dirty="0">
              <a:solidFill>
                <a:srgbClr val="000000"/>
              </a:solidFill>
              <a:effectLst/>
              <a:ea typeface="PMingLiU" panose="02020500000000000000" pitchFamily="18" charset="-120"/>
              <a:cs typeface="PMingLiU" panose="02020500000000000000" pitchFamily="18" charset="-12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王下二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19】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「耶利哥城的人對以利沙說：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這城的地勢美好，我主看見了；只是水惡劣，土產不熟而落。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王下二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20】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「以利沙說：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你們拿一個新瓶來，裝鹽給我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；他們就拿來給他。」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王下二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21】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「他出到水源，將鹽倒在水中，說：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耶和華如此說：“我治好了這水，從此必不再使人死，也不再使地土不生產。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F1EA0-E9EC-42EB-8C3D-E9D9759EE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267" y="404517"/>
            <a:ext cx="2786732" cy="325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27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二</a:t>
            </a:r>
            <a:r>
              <a:rPr lang="zh-TW" altLang="en-US" b="1" dirty="0">
                <a:solidFill>
                  <a:srgbClr val="0070C0"/>
                </a:solidFill>
                <a:latin typeface="luxi sans"/>
              </a:rPr>
              <a:t>充滿神 跡的事奉</a:t>
            </a:r>
            <a:endParaRPr lang="en-US" b="1" dirty="0">
              <a:solidFill>
                <a:srgbClr val="0070C0"/>
              </a:solidFill>
              <a:latin typeface="luxi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978" y="2076650"/>
            <a:ext cx="10928685" cy="456478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1.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 事奉的開始：</a:t>
            </a:r>
            <a:r>
              <a:rPr lang="zh-TW" sz="1800" dirty="0">
                <a:solidFill>
                  <a:srgbClr val="000000"/>
                </a:solidFill>
                <a:effectLst/>
                <a:ea typeface="MS Gothic" panose="020B0609070205080204" pitchFamily="49" charset="-128"/>
                <a:cs typeface="Times New Roman" panose="02020603050405020304" pitchFamily="18" charset="0"/>
              </a:rPr>
              <a:t>彰顯神公義</a:t>
            </a:r>
            <a:endParaRPr lang="en-US" altLang="zh-TW" sz="1800" dirty="0">
              <a:solidFill>
                <a:srgbClr val="000000"/>
              </a:solidFill>
              <a:effectLst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solidFill>
                <a:srgbClr val="000000"/>
              </a:solidFill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王下二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23】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「以利沙從那裡上伯特利去，正上去的時候，有些童子從城裡出來，戲笑他說：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禿頭的上去吧！禿頭的上去吧！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王下二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24】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「他回頭看見，就奉耶和華的名咒詛他們。於是有兩個母熊從林中出來，撕裂他們中間四十二個童子。」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8999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二</a:t>
            </a:r>
            <a:r>
              <a:rPr lang="zh-TW" altLang="en-US" b="1" dirty="0">
                <a:solidFill>
                  <a:srgbClr val="0070C0"/>
                </a:solidFill>
                <a:latin typeface="luxi sans"/>
              </a:rPr>
              <a:t>充滿神 跡的事奉</a:t>
            </a:r>
            <a:endParaRPr lang="en-US" b="1" dirty="0">
              <a:solidFill>
                <a:srgbClr val="0070C0"/>
              </a:solidFill>
              <a:latin typeface="luxi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95" y="1864895"/>
            <a:ext cx="10659979" cy="417014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2.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事奉君王： 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顯明神是拯救</a:t>
            </a:r>
            <a:endParaRPr lang="en-US" altLang="zh-CN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marL="0" indent="0">
              <a:buNone/>
            </a:pPr>
            <a:r>
              <a:rPr lang="zh-TW" sz="1800" dirty="0">
                <a:solidFill>
                  <a:srgbClr val="000000"/>
                </a:solidFill>
                <a:effectLst/>
                <a:ea typeface="MS Gothic" panose="020B0609070205080204" pitchFamily="49" charset="-128"/>
                <a:cs typeface="Times New Roman" panose="02020603050405020304" pitchFamily="18" charset="0"/>
              </a:rPr>
              <a:t>乾谷中滿水</a:t>
            </a:r>
            <a:endParaRPr lang="en-US" altLang="zh-TW" sz="1800" dirty="0">
              <a:solidFill>
                <a:srgbClr val="000000"/>
              </a:solidFill>
              <a:effectLst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王下三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9】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「於是，以色列王和猶大王，並以東王，都一同去繞行七日的路程；軍隊和所帶的牲畜沒有水喝。」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王下三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10】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「以色列王說：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哀哉！耶和華招聚我們這三王，乃要交在摩押人的手裡。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en-US" altLang="zh-TW" b="1" i="0" dirty="0">
              <a:solidFill>
                <a:srgbClr val="000000"/>
              </a:solidFill>
              <a:effectLst/>
              <a:latin typeface="inherit"/>
            </a:endParaRPr>
          </a:p>
          <a:p>
            <a:pPr algn="l" fontAlgn="base"/>
            <a:r>
              <a:rPr lang="en-US" altLang="zh-CN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【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王下三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14】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「以利沙说：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我指着所事奉永生的万军耶和华起誓，我若不看犹大王约沙法的情面，必不理你，不顾你。」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王下三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16】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「他便說：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耶和華如此說：“你們要在這谷中滿處挖溝；」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王下三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17】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「因為耶和華如此說：你們雖不見風，不見雨，這谷必滿了水，使你們和牲畜有水喝。”」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王下三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18】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「在耶和華眼中這還算為小事，祂也必將摩押人交在你們手中。」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7100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二</a:t>
            </a:r>
            <a:r>
              <a:rPr lang="zh-TW" altLang="en-US" b="1" dirty="0">
                <a:solidFill>
                  <a:srgbClr val="0070C0"/>
                </a:solidFill>
                <a:latin typeface="luxi sans"/>
              </a:rPr>
              <a:t>充滿神 跡的事奉</a:t>
            </a:r>
            <a:endParaRPr lang="en-US" b="1" dirty="0">
              <a:solidFill>
                <a:srgbClr val="0070C0"/>
              </a:solidFill>
              <a:latin typeface="luxi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11" y="2103120"/>
            <a:ext cx="11393905" cy="39319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2.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事奉君王： 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顯明神丰富的恩慈、宽容、忍耐</a:t>
            </a:r>
            <a:endParaRPr lang="en-US" altLang="zh-TW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王下六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8】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「亚兰王与以色列人争战，和他的臣仆商议说：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我要在某处某处安营。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王下六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9】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「神人打发人去见以色列王，说：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你要谨慎，不要从某处经过，因为亚兰人从那里下来了。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王下六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10】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「以色列王差人去窥探神人所告诉所警戒他去的地方，就防备未受其害，不止一两次。」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>
              <a:buFont typeface="Wingdings" pitchFamily="2" charset="2"/>
              <a:buChar char="v"/>
            </a:pPr>
            <a:endParaRPr lang="en-US" altLang="zh-CN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4480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二</a:t>
            </a:r>
            <a:r>
              <a:rPr lang="zh-TW" altLang="en-US" b="1" dirty="0">
                <a:solidFill>
                  <a:srgbClr val="0070C0"/>
                </a:solidFill>
                <a:latin typeface="luxi sans"/>
              </a:rPr>
              <a:t>充滿神 跡的事奉</a:t>
            </a:r>
            <a:endParaRPr lang="en-US" b="1" dirty="0">
              <a:solidFill>
                <a:srgbClr val="0070C0"/>
              </a:solidFill>
              <a:latin typeface="luxi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84" y="2103120"/>
            <a:ext cx="10603832" cy="393192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2.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事奉君王： 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顯明神丰富的恩慈、宽容、忍耐</a:t>
            </a:r>
            <a:endParaRPr lang="en-US" altLang="zh-TW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王下六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18-23】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「敌人下到以利沙那里，以利沙祷告耶和华说：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求你使这些人的眼目昏迷。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耶和华就照以利沙的话，使他们的眼目昏迷。」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「以利沙对他们说：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这不是那道，也不是那城；你们跟我去，我必领你们到所寻找的人那里。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于是领他们到了撒马利亚。」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「他们进了撒马利亚，以利沙祷告说：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耶和华啊，求你开这些人的眼目，使他们能看见。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耶和华开他们的眼目，他们就看见了，不料，是在撒马利亚的城中。」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「以色列王见了他们，就问以利沙说：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我父啊，我可以击杀他们吗？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「回答说：“不可击杀他们！就是你用刀用弓掳来的，岂可击杀他们吗（或译：也不可击杀，何况这些人呢）？当在他们面前设摆饮食，使他们吃喝回到他们的主人那里。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「王就为他们预备了许多食物；他们吃喝完了，打发他们回到他们主人那里。从此，亚兰军不再犯以色列境了。」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>
              <a:buFont typeface="Wingdings" pitchFamily="2" charset="2"/>
              <a:buChar char="v"/>
            </a:pPr>
            <a:endParaRPr lang="en-US" altLang="zh-TW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4686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二</a:t>
            </a:r>
            <a:r>
              <a:rPr lang="zh-TW" altLang="en-US" b="1" dirty="0">
                <a:solidFill>
                  <a:srgbClr val="0070C0"/>
                </a:solidFill>
                <a:latin typeface="luxi sans"/>
              </a:rPr>
              <a:t>充滿神 跡的事奉</a:t>
            </a:r>
            <a:endParaRPr lang="en-US" b="1" dirty="0">
              <a:solidFill>
                <a:srgbClr val="0070C0"/>
              </a:solidFill>
              <a:latin typeface="luxi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25842"/>
            <a:ext cx="10772274" cy="380919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2.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事奉君王： 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顯明神丰富的恩慈、宽容、忍耐</a:t>
            </a:r>
            <a:endParaRPr lang="en-US" altLang="zh-TW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algn="l" fontAlgn="base"/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王下十三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14-19】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「以利沙得了必死的病，以色列王约阿施下来看他，伏在他脸上哭泣，说：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我父啊！我父啊！以色列的战车马兵啊！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「以利沙对他说：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你取弓箭来。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王就取了弓箭来。」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「又对以色列王说：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你用手拿弓。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王就用手拿弓。以利沙按手在王的手上，」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你开朝东的窗户。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他就开了。以利沙说：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射箭吧！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他就射箭。以利沙说：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这是耶和华的得胜箭，就是战胜亚兰人的箭；因为你必在亚弗攻打亚兰人，直到灭尽他们。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」以利沙又说：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取几枝箭来。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他就取了来。以利沙说：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打地吧！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他打了三次，便止住了。」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「神人向他发怒，说：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应当击打五六次，就能攻打亚兰人直到灭尽；现在只能打败亚兰人三次。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4750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二</a:t>
            </a:r>
            <a:r>
              <a:rPr lang="zh-TW" altLang="en-US" b="1" dirty="0">
                <a:solidFill>
                  <a:srgbClr val="0070C0"/>
                </a:solidFill>
                <a:latin typeface="luxi sans"/>
              </a:rPr>
              <a:t>充滿神 跡的事奉</a:t>
            </a:r>
            <a:endParaRPr lang="en-US" b="1" dirty="0">
              <a:solidFill>
                <a:srgbClr val="0070C0"/>
              </a:solidFill>
              <a:latin typeface="luxi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375232" cy="39319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3.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事奉先知门徒：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仰望神 </a:t>
            </a:r>
            <a:endParaRPr lang="en-US" altLang="zh-TW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marL="0" indent="0">
              <a:buNone/>
            </a:pPr>
            <a:r>
              <a:rPr lang="en-US" altLang="zh-CN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【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王下四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1-7】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「有一个先知门徒的妻哀求以利沙说：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你仆人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——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我丈夫死了，他敬畏耶和华是你所知道的。现在有债主来，要取我两个儿子作奴仆。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」</a:t>
            </a:r>
            <a:endParaRPr lang="en-US" altLang="zh-CN" b="1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「以利沙问她说：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我可以为你做什么呢？你告诉我，你家里有什么？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她说：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婢女家中除了一瓶油之外，没有什么。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「以利沙说：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你去，向你众邻舍借空器皿，不要少借；」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「回到家里，关上门，你和你儿子在里面将油倒在所有的器皿里，倒满了的放在一边。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」于是，妇人离开以利沙去了，关上门，自己和儿子在里面；儿子把器皿拿来，她就倒油。」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「器皿都满了，她对儿子说：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再给我拿器皿来。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儿子说：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再没有器皿了。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油就止住了。」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「妇人去告诉神人，神人说：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你去卖油还债，所剩的你和你儿子可以靠着度日。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B25CB8-5831-41DF-A4CA-82EFCFABA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53" y="302104"/>
            <a:ext cx="1850566" cy="218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77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二</a:t>
            </a:r>
            <a:r>
              <a:rPr lang="zh-TW" altLang="en-US" b="1" dirty="0">
                <a:solidFill>
                  <a:srgbClr val="0070C0"/>
                </a:solidFill>
                <a:latin typeface="luxi sans"/>
              </a:rPr>
              <a:t>充滿神 跡的事奉</a:t>
            </a:r>
            <a:br>
              <a:rPr lang="en-US" altLang="zh-TW" b="1" i="0" dirty="0">
                <a:solidFill>
                  <a:srgbClr val="0070C0"/>
                </a:solidFill>
                <a:effectLst/>
                <a:latin typeface="luxi sans"/>
              </a:rPr>
            </a:br>
            <a:endParaRPr lang="en-US" dirty="0">
              <a:solidFill>
                <a:schemeClr val="accent5">
                  <a:lumMod val="50000"/>
                </a:schemeClr>
              </a:solidFill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366" y="2405582"/>
            <a:ext cx="11384924" cy="4100789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3.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事奉先知门徒：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信心的操練</a:t>
            </a:r>
            <a:endParaRPr lang="en-US" altLang="zh-CN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algn="l" fontAlgn="base"/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王下四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38-41】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「以利沙又来到吉甲，那地正有饥荒。先知门徒坐在他面前，他吩咐仆人说：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你将大锅放在火上，给先知门徒熬汤。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「有一个人去到田野掐菜，遇见一棵野瓜藤，就摘了一兜野瓜回来，切了搁在熬汤的锅中，因为他们不知道是什么东西；」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「倒出来给众人吃，吃的时候，都喊叫说：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神人哪，锅中有致死的毒物！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所以众人不能吃了。」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「以利沙说：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拿点面来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，就把面撒在锅中，说：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倒出来，给众人吃吧！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锅中就没有毒了。」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8CA263-4669-4B95-99CD-E20492598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389" y="351629"/>
            <a:ext cx="2255682" cy="20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35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二</a:t>
            </a:r>
            <a:r>
              <a:rPr lang="zh-TW" altLang="en-US" b="1" dirty="0">
                <a:solidFill>
                  <a:srgbClr val="0070C0"/>
                </a:solidFill>
                <a:latin typeface="luxi sans"/>
              </a:rPr>
              <a:t>充滿神 跡的事奉</a:t>
            </a:r>
            <a:endParaRPr lang="en-US" b="1" dirty="0">
              <a:solidFill>
                <a:srgbClr val="0070C0"/>
              </a:solidFill>
              <a:latin typeface="luxi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96" y="2390513"/>
            <a:ext cx="11915103" cy="422308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3.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事奉先知门徒：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 顯明神的能力</a:t>
            </a:r>
            <a:endParaRPr lang="en-US" altLang="zh-CN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王下六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1-7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「先知门徒对以利沙说：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看哪，我们同你所住的地方过于窄小，」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「求你容我们往约旦河去，各人从那里取一根木料建造房屋居住。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他说：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你们去吧！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「有一人说：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求你与仆人同去。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回答说：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我可以去。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「于是以利沙与他们同去。到了约旦河，就砍伐树木。」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「有一人砍树的时候，斧头掉在水里，他就呼叫说：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哀哉！我主啊，这斧子是借的。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「神人问说：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掉在哪里了？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他将那地方指给以利沙看。以利沙砍了一根木头，抛在水里，斧头就漂上来了。」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「以利沙说：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拿起来吧！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inherit"/>
              </a:rPr>
              <a:t>那人就伸手拿起来了。」</a:t>
            </a:r>
            <a:endParaRPr lang="zh-CN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9FEB4-54BB-4800-82FC-82108998E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957" y="355463"/>
            <a:ext cx="2723147" cy="25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69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二</a:t>
            </a:r>
            <a:r>
              <a:rPr lang="zh-TW" altLang="en-US" b="1" dirty="0">
                <a:solidFill>
                  <a:srgbClr val="0070C0"/>
                </a:solidFill>
                <a:latin typeface="luxi sans"/>
              </a:rPr>
              <a:t>充滿神 跡的事奉</a:t>
            </a:r>
            <a:endParaRPr lang="en-US" b="1" dirty="0">
              <a:solidFill>
                <a:srgbClr val="0070C0"/>
              </a:solidFill>
              <a:latin typeface="luxi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74" y="1864895"/>
            <a:ext cx="11782926" cy="435051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4. 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事奉普通百姓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：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顯明神是拯救</a:t>
            </a:r>
            <a:endParaRPr lang="en-US" altLang="zh-CN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>
              <a:buFont typeface="Wingdings" pitchFamily="2" charset="2"/>
              <a:buChar char="v"/>
            </a:pPr>
            <a:endParaRPr lang="en-US" altLang="zh-TW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求神使書念夫婦得子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，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 又使書念婦人之子死而復活</a:t>
            </a:r>
            <a:r>
              <a:rPr lang="zh-TW" sz="1800" dirty="0">
                <a:solidFill>
                  <a:srgbClr val="000000"/>
                </a:solidFill>
                <a:effectLst/>
                <a:ea typeface="MS Gothic" panose="020B0609070205080204" pitchFamily="49" charset="-128"/>
                <a:cs typeface="Times New Roman" panose="02020603050405020304" pitchFamily="18" charset="0"/>
              </a:rPr>
              <a:t>（王下四</a:t>
            </a:r>
            <a:r>
              <a:rPr lang="en-US" sz="1800" dirty="0">
                <a:solidFill>
                  <a:srgbClr val="000000"/>
                </a:solidFill>
                <a:effectLst/>
                <a:latin typeface="MS Gothic" panose="020B0609070205080204" pitchFamily="49" charset="-128"/>
                <a:cs typeface="Times New Roman" panose="02020603050405020304" pitchFamily="18" charset="0"/>
              </a:rPr>
              <a:t>16-37</a:t>
            </a:r>
            <a:r>
              <a:rPr lang="zh-TW" sz="1800" dirty="0">
                <a:solidFill>
                  <a:srgbClr val="000000"/>
                </a:solidFill>
                <a:effectLst/>
                <a:latin typeface="MS Gothic" panose="020B0609070205080204" pitchFamily="49" charset="-128"/>
                <a:cs typeface="Times New Roman" panose="02020603050405020304" pitchFamily="18" charset="0"/>
              </a:rPr>
              <a:t>）</a:t>
            </a:r>
            <a:r>
              <a:rPr lang="zh-TW" altLang="en-US" sz="1800" dirty="0">
                <a:solidFill>
                  <a:srgbClr val="000000"/>
                </a:solidFill>
                <a:effectLst/>
                <a:latin typeface="MS Gothic" panose="020B0609070205080204" pitchFamily="49" charset="-128"/>
                <a:cs typeface="Times New Roman" panose="02020603050405020304" pitchFamily="18" charset="0"/>
              </a:rPr>
              <a:t>指示書念婦人躲避饑荒並重得產業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MS Gothic" panose="020B0609070205080204" pitchFamily="49" charset="-128"/>
                <a:cs typeface="Times New Roman" panose="02020603050405020304" pitchFamily="18" charset="0"/>
              </a:rPr>
              <a:t>（王下</a:t>
            </a:r>
            <a:endParaRPr lang="en-US" altLang="zh-CN" sz="1800" dirty="0">
              <a:solidFill>
                <a:srgbClr val="000000"/>
              </a:solidFill>
              <a:effectLst/>
              <a:latin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MS Gothic" panose="020B0609070205080204" pitchFamily="49" charset="-128"/>
                <a:ea typeface="LiSong Pro Light" panose="02020300000000000000" pitchFamily="18" charset="-120"/>
                <a:cs typeface="Times New Roman" panose="02020603050405020304" pitchFamily="18" charset="0"/>
              </a:rPr>
              <a:t>8</a:t>
            </a:r>
            <a:r>
              <a:rPr lang="zh-CN" altLang="en-US" dirty="0">
                <a:solidFill>
                  <a:srgbClr val="000000"/>
                </a:solidFill>
                <a:latin typeface="MS Gothic" panose="020B0609070205080204" pitchFamily="49" charset="-128"/>
                <a:ea typeface="LiSong Pro Light" panose="02020300000000000000" pitchFamily="18" charset="-120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solidFill>
                  <a:srgbClr val="000000"/>
                </a:solidFill>
                <a:latin typeface="MS Gothic" panose="020B0609070205080204" pitchFamily="49" charset="-128"/>
                <a:ea typeface="LiSong Pro Light" panose="02020300000000000000" pitchFamily="18" charset="-120"/>
                <a:cs typeface="Times New Roman" panose="02020603050405020304" pitchFamily="18" charset="0"/>
              </a:rPr>
              <a:t>1-6</a:t>
            </a:r>
            <a:r>
              <a:rPr lang="zh-CN" altLang="en-US" dirty="0">
                <a:solidFill>
                  <a:srgbClr val="000000"/>
                </a:solidFill>
                <a:latin typeface="MS Gothic" panose="020B0609070205080204" pitchFamily="49" charset="-128"/>
                <a:ea typeface="LiSong Pro Light" panose="02020300000000000000" pitchFamily="18" charset="-120"/>
                <a:cs typeface="Times New Roman" panose="02020603050405020304" pitchFamily="18" charset="0"/>
              </a:rPr>
              <a:t>）</a:t>
            </a:r>
            <a:endParaRPr lang="en-US" altLang="zh-CN" dirty="0">
              <a:solidFill>
                <a:srgbClr val="000000"/>
              </a:solidFill>
              <a:latin typeface="MS Gothic" panose="020B0609070205080204" pitchFamily="49" charset="-128"/>
              <a:ea typeface="LiSong Pro Light" panose="020203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MS Gothic" panose="020B0609070205080204" pitchFamily="49" charset="-128"/>
              <a:ea typeface="LiSong Pro Light" panose="020203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【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王下四</a:t>
            </a:r>
            <a:r>
              <a:rPr lang="en-US" altLang="zh-TW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8】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「一日，以利沙走到書念，在那裡有一個大戶的婦人強留他吃飯。此後，以利沙每從那裡經過就進去吃飯。」</a:t>
            </a:r>
          </a:p>
          <a:p>
            <a:pPr marL="0" indent="0">
              <a:buNone/>
            </a:pP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「婦人對丈夫說：</a:t>
            </a:r>
            <a:r>
              <a:rPr lang="en-US" altLang="zh-TW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『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我看出那常從我們這裡經過的是聖潔的神人。」</a:t>
            </a:r>
          </a:p>
          <a:p>
            <a:pPr marL="0" indent="0">
              <a:buNone/>
            </a:pP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「我們可以為他在牆上蓋一間小樓，在其中安放床榻、桌子、椅子、燈檯，他來到我們這裡，就可以住在其間。</a:t>
            </a:r>
            <a:r>
              <a:rPr lang="en-US" altLang="zh-TW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』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」</a:t>
            </a:r>
            <a:endParaRPr lang="en-US" altLang="zh-TW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marL="0" indent="0">
              <a:buNone/>
            </a:pP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王下四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16】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「以利沙說：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明年到這時候，你必抱一個兒子。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她說：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神人，我主啊，不要那樣欺哄婢女。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65E08-0759-4D61-B6B6-CCC0787E9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0905" y="429893"/>
            <a:ext cx="1532021" cy="209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0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LiSong Pro Light" panose="02020300000000000000" pitchFamily="18" charset="-120"/>
              </a:rPr>
              <a:t>先知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以利沙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+mn-lt"/>
              <a:ea typeface="LiSong Pro Light" panose="02020300000000000000" pitchFamily="18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25515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endParaRPr lang="en-US" altLang="zh-TW" dirty="0">
              <a:solidFill>
                <a:schemeClr val="accent5">
                  <a:lumMod val="50000"/>
                </a:schemeClr>
              </a:solidFill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>
              <a:buFont typeface="Wingdings" pitchFamily="2" charset="2"/>
              <a:buChar char="v"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ea typeface="LiSong Pro Light" panose="02020300000000000000" pitchFamily="18" charset="-120"/>
              </a:rPr>
              <a:t>人物檔案</a:t>
            </a:r>
          </a:p>
          <a:p>
            <a:pPr>
              <a:buFont typeface="Wingdings" pitchFamily="2" charset="2"/>
              <a:buChar char="v"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ea typeface="LiSong Pro Light" panose="02020300000000000000" pitchFamily="18" charset="-120"/>
              </a:rPr>
              <a:t>時代背景</a:t>
            </a:r>
          </a:p>
          <a:p>
            <a:pPr>
              <a:buFont typeface="Wingdings" pitchFamily="2" charset="2"/>
              <a:buChar char="v"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ea typeface="LiSong Pro Light" panose="02020300000000000000" pitchFamily="18" charset="-120"/>
              </a:rPr>
              <a:t>人生經歷</a:t>
            </a:r>
          </a:p>
          <a:p>
            <a:pPr>
              <a:buFont typeface="Wingdings" pitchFamily="2" charset="2"/>
              <a:buChar char="v"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ea typeface="LiSong Pro Light" panose="02020300000000000000" pitchFamily="18" charset="-120"/>
              </a:rPr>
              <a:t>人物特點</a:t>
            </a:r>
          </a:p>
          <a:p>
            <a:pPr>
              <a:buFont typeface="Wingdings" pitchFamily="2" charset="2"/>
              <a:buChar char="v"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ea typeface="LiSong Pro Light" panose="02020300000000000000" pitchFamily="18" charset="-120"/>
              </a:rPr>
              <a:t>神的屬性</a:t>
            </a:r>
          </a:p>
          <a:p>
            <a:pPr>
              <a:buFont typeface="Wingdings" pitchFamily="2" charset="2"/>
              <a:buChar char="v"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ea typeface="LiSong Pro Light" panose="02020300000000000000" pitchFamily="18" charset="-120"/>
              </a:rPr>
              <a:t>思考與應用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  <a:ea typeface="LiSong Pro Light" panose="02020300000000000000" pitchFamily="18" charset="-12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9477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二</a:t>
            </a:r>
            <a:r>
              <a:rPr lang="zh-TW" altLang="en-US" b="1" dirty="0">
                <a:solidFill>
                  <a:srgbClr val="0070C0"/>
                </a:solidFill>
                <a:latin typeface="luxi sans"/>
              </a:rPr>
              <a:t>充滿神 跡的事奉</a:t>
            </a:r>
            <a:endParaRPr lang="en-US" b="1" dirty="0">
              <a:solidFill>
                <a:srgbClr val="0070C0"/>
              </a:solidFill>
              <a:latin typeface="luxi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130" y="2764750"/>
            <a:ext cx="10146632" cy="415811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4. 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事奉普通百姓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：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顯明神是拯救</a:t>
            </a:r>
            <a:endParaRPr lang="en-US" altLang="zh-TW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marL="0" indent="0">
              <a:buNone/>
            </a:pP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王下四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18】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「孩子漸漸長大，一日到他父親和收割的人那裡，」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「他對父親說：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我的頭啊，我的頭啊！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他父親對僕人說：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把他抱到他母親那裡。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「僕人抱去，交給他母親；孩子坐在母親的膝上，到晌午就死了。」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王下四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32-34】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「以利沙來到，進了屋子，看見孩子死了，放在自己的床上。」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「他就關上門，只有自己和孩子在裡面，他便祈禱耶和華，」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「上床伏在孩子身上，口對口，眼對眼，手對手；既伏在孩子身上，孩子的身體就漸漸溫和了。」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160ABC-2EFE-4654-8FF6-15379D354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486" y="334852"/>
            <a:ext cx="3300663" cy="253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04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二</a:t>
            </a:r>
            <a:r>
              <a:rPr lang="zh-TW" altLang="en-US" b="1" dirty="0">
                <a:solidFill>
                  <a:srgbClr val="0070C0"/>
                </a:solidFill>
                <a:latin typeface="luxi sans"/>
              </a:rPr>
              <a:t>充滿神 跡的事奉</a:t>
            </a:r>
            <a:endParaRPr lang="en-US" b="1" dirty="0">
              <a:solidFill>
                <a:srgbClr val="0070C0"/>
              </a:solidFill>
              <a:latin typeface="luxi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462" y="2370560"/>
            <a:ext cx="10411326" cy="42182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4. 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事奉普通百姓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：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顯明神是拯救</a:t>
            </a:r>
            <a:endParaRPr lang="en-US" altLang="zh-CN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王下八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1-7】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「以利沙曾對所救活之子的那婦人說：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你和你的全家要起身往你可住的地方去住，因為耶和華命飢荒降在這地七年。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「婦人就起身，照神人的話帶著全家往非利士地去，住了七年。」</a:t>
            </a:r>
            <a:endParaRPr lang="en-US" altLang="zh-TW" b="1" i="0" dirty="0">
              <a:solidFill>
                <a:srgbClr val="000000"/>
              </a:solidFill>
              <a:effectLst/>
              <a:latin typeface="inherit"/>
            </a:endParaRPr>
          </a:p>
          <a:p>
            <a:pPr algn="l" fontAlgn="base"/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「七年完了，那婦人從非利士地回來，就出去為自己的房屋田地哀告王。」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「那時王正與神人的僕人基哈西說：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請你將以利沙所行的一切大事告訴我。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「基哈西告訴王以利沙如何使死人復活，恰巧以利沙所救活、她兒子的那婦人為自己的房屋田地來哀告王。基哈西說：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我主我王，這就是那婦人，這是她的兒子，就是以利沙所救活的。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「王問那婦人，她就把那事告訴王。於是王為她派一個太監，說：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凡屬這婦人的都還給她，自從她離開本地直到今日，她田地的出產也都還給她。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3AF94-6EB2-43EA-B044-49BF87C6B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832" y="378684"/>
            <a:ext cx="1683706" cy="240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32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>
                <a:latin typeface="LiSong Pro Light" panose="02020300000000000000" pitchFamily="18" charset="-120"/>
                <a:ea typeface="LiSong Pro Light" panose="02020300000000000000" pitchFamily="18" charset="-120"/>
              </a:rPr>
              <a:t>二</a:t>
            </a:r>
            <a:r>
              <a:rPr lang="zh-TW" altLang="en-US" b="1">
                <a:latin typeface="luxi sans"/>
              </a:rPr>
              <a:t>充滿神 跡的事奉</a:t>
            </a:r>
            <a:endParaRPr lang="en-US" b="1">
              <a:latin typeface="luxi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645" y="2161488"/>
            <a:ext cx="6485467" cy="39319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en-US" sz="1700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5. </a:t>
            </a:r>
            <a:r>
              <a:rPr lang="zh-CN" altLang="en-US" sz="1700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事奉外邦人：</a:t>
            </a:r>
            <a:r>
              <a:rPr lang="zh-TW" altLang="en-US" sz="1700" b="0" i="0" dirty="0">
                <a:effectLst/>
                <a:latin typeface="inherit"/>
              </a:rPr>
              <a:t>顯明神是拯救</a:t>
            </a:r>
            <a:endParaRPr lang="en-US" altLang="zh-CN" sz="1700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zh-TW" sz="1700" b="1" i="0" dirty="0">
                <a:effectLst/>
                <a:latin typeface="inherit"/>
              </a:rPr>
              <a:t>【</a:t>
            </a:r>
            <a:r>
              <a:rPr lang="zh-TW" altLang="en-US" sz="1700" b="1" i="0" dirty="0">
                <a:effectLst/>
                <a:latin typeface="inherit"/>
              </a:rPr>
              <a:t>王下五</a:t>
            </a:r>
            <a:r>
              <a:rPr lang="en-US" altLang="zh-TW" sz="1700" b="1" i="0" dirty="0">
                <a:effectLst/>
                <a:latin typeface="inherit"/>
              </a:rPr>
              <a:t>1-19】</a:t>
            </a:r>
            <a:r>
              <a:rPr lang="zh-TW" altLang="en-US" sz="1700" b="1" i="0" dirty="0">
                <a:effectLst/>
                <a:latin typeface="inherit"/>
              </a:rPr>
              <a:t>「亞蘭王的元帥乃縵在他主人面前為尊為大，因耶和華曾藉他使亞蘭人得勝；他又是大能的勇士，只是長了大麻風。」</a:t>
            </a:r>
            <a:endParaRPr lang="en-US" altLang="zh-TW" sz="1700" b="1" i="0" dirty="0">
              <a:effectLst/>
              <a:latin typeface="inherit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700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fontAlgn="base">
              <a:lnSpc>
                <a:spcPct val="90000"/>
              </a:lnSpc>
            </a:pPr>
            <a:r>
              <a:rPr lang="en-US" altLang="zh-TW" sz="1700" b="1" i="0" dirty="0">
                <a:effectLst/>
                <a:latin typeface="inherit"/>
              </a:rPr>
              <a:t>【</a:t>
            </a:r>
            <a:r>
              <a:rPr lang="zh-TW" altLang="en-US" sz="1700" b="1" i="0" dirty="0">
                <a:effectLst/>
                <a:latin typeface="inherit"/>
              </a:rPr>
              <a:t>王下五</a:t>
            </a:r>
            <a:r>
              <a:rPr lang="en-US" altLang="zh-TW" sz="1700" b="1" i="0" dirty="0">
                <a:effectLst/>
                <a:latin typeface="inherit"/>
              </a:rPr>
              <a:t>7】</a:t>
            </a:r>
            <a:r>
              <a:rPr lang="zh-TW" altLang="en-US" sz="1700" b="1" i="0" dirty="0">
                <a:effectLst/>
                <a:latin typeface="inherit"/>
              </a:rPr>
              <a:t>「以色列王看了信就撕裂衣服，說：</a:t>
            </a:r>
            <a:r>
              <a:rPr lang="en-US" altLang="zh-TW" sz="1700" b="1" i="0" dirty="0">
                <a:effectLst/>
                <a:latin typeface="inherit"/>
              </a:rPr>
              <a:t>『</a:t>
            </a:r>
            <a:r>
              <a:rPr lang="zh-TW" altLang="en-US" sz="1700" b="1" i="0" dirty="0">
                <a:effectLst/>
                <a:latin typeface="inherit"/>
              </a:rPr>
              <a:t>我豈是神，能使人死使人活呢？這人竟打發人來，叫我治好他的大麻風。你們看一看，這人何以尋隙攻擊我呢？</a:t>
            </a:r>
            <a:r>
              <a:rPr lang="en-US" altLang="zh-TW" sz="1700" b="1" i="0" dirty="0">
                <a:effectLst/>
                <a:latin typeface="inherit"/>
              </a:rPr>
              <a:t>』</a:t>
            </a:r>
            <a:r>
              <a:rPr lang="zh-TW" altLang="en-US" sz="1700" b="1" i="0" dirty="0">
                <a:effectLst/>
                <a:latin typeface="inherit"/>
              </a:rPr>
              <a:t>」</a:t>
            </a:r>
            <a:endParaRPr lang="zh-TW" altLang="en-US" sz="1700" b="0" i="0" dirty="0">
              <a:effectLst/>
              <a:latin typeface="Montserrat" panose="00000500000000000000" pitchFamily="2" charset="0"/>
            </a:endParaRPr>
          </a:p>
          <a:p>
            <a:pPr fontAlgn="base">
              <a:lnSpc>
                <a:spcPct val="90000"/>
              </a:lnSpc>
            </a:pPr>
            <a:r>
              <a:rPr lang="en-US" altLang="zh-TW" sz="1700" b="1" i="0" dirty="0">
                <a:effectLst/>
                <a:latin typeface="inherit"/>
              </a:rPr>
              <a:t>【</a:t>
            </a:r>
            <a:r>
              <a:rPr lang="zh-TW" altLang="en-US" sz="1700" b="1" i="0" dirty="0">
                <a:effectLst/>
                <a:latin typeface="inherit"/>
              </a:rPr>
              <a:t>王下五</a:t>
            </a:r>
            <a:r>
              <a:rPr lang="en-US" altLang="zh-TW" sz="1700" b="1" i="0" dirty="0">
                <a:effectLst/>
                <a:latin typeface="inherit"/>
              </a:rPr>
              <a:t>8】</a:t>
            </a:r>
            <a:r>
              <a:rPr lang="zh-TW" altLang="en-US" sz="1700" b="1" i="0" dirty="0">
                <a:effectLst/>
                <a:latin typeface="inherit"/>
              </a:rPr>
              <a:t>「神人以利沙聽見以色列王撕裂衣服，就打發人去見王，說：</a:t>
            </a:r>
            <a:r>
              <a:rPr lang="en-US" altLang="zh-TW" sz="1700" b="1" i="0" dirty="0">
                <a:effectLst/>
                <a:latin typeface="inherit"/>
              </a:rPr>
              <a:t>『</a:t>
            </a:r>
            <a:r>
              <a:rPr lang="zh-TW" altLang="en-US" sz="1700" b="1" i="0" dirty="0">
                <a:effectLst/>
                <a:latin typeface="inherit"/>
              </a:rPr>
              <a:t>你為什麼撕了衣服呢？可使那人到我這裡來，他就知道以色列中有先知了。</a:t>
            </a:r>
            <a:r>
              <a:rPr lang="en-US" altLang="zh-TW" sz="1700" b="1" i="0" dirty="0">
                <a:effectLst/>
                <a:latin typeface="inherit"/>
              </a:rPr>
              <a:t>』</a:t>
            </a:r>
            <a:r>
              <a:rPr lang="zh-TW" altLang="en-US" sz="1700" b="1" i="0" dirty="0">
                <a:effectLst/>
                <a:latin typeface="inherit"/>
              </a:rPr>
              <a:t>」</a:t>
            </a:r>
            <a:endParaRPr lang="zh-TW" altLang="en-US" sz="1700" b="0" i="0" dirty="0">
              <a:effectLst/>
              <a:latin typeface="Montserrat" panose="00000500000000000000" pitchFamily="2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zh-TW" sz="1700" b="1" i="0" dirty="0">
                <a:effectLst/>
                <a:latin typeface="inherit"/>
              </a:rPr>
              <a:t>【</a:t>
            </a:r>
            <a:r>
              <a:rPr lang="zh-TW" altLang="en-US" sz="1700" b="1" i="0" dirty="0">
                <a:effectLst/>
                <a:latin typeface="inherit"/>
              </a:rPr>
              <a:t>王下五</a:t>
            </a:r>
            <a:r>
              <a:rPr lang="en-US" altLang="zh-TW" sz="1700" b="1" i="0" dirty="0">
                <a:effectLst/>
                <a:latin typeface="inherit"/>
              </a:rPr>
              <a:t>15】</a:t>
            </a:r>
            <a:r>
              <a:rPr lang="zh-TW" altLang="en-US" sz="1700" b="1" i="0" dirty="0">
                <a:effectLst/>
                <a:latin typeface="inherit"/>
              </a:rPr>
              <a:t>「乃縵帶著一切跟隨他的人，回到神人那裡，站在他面前，說：</a:t>
            </a:r>
            <a:r>
              <a:rPr lang="en-US" altLang="zh-TW" sz="1700" b="1" i="0" dirty="0">
                <a:effectLst/>
                <a:latin typeface="inherit"/>
              </a:rPr>
              <a:t>『</a:t>
            </a:r>
            <a:r>
              <a:rPr lang="zh-TW" altLang="en-US" sz="1700" b="1" i="0" dirty="0">
                <a:effectLst/>
                <a:latin typeface="inherit"/>
              </a:rPr>
              <a:t>如今我知道，除了以色列之外，普天下沒有神。現在求你收點僕人的禮物。</a:t>
            </a:r>
            <a:r>
              <a:rPr lang="en-US" altLang="zh-TW" sz="1700" b="1" i="0" dirty="0">
                <a:effectLst/>
                <a:latin typeface="inherit"/>
              </a:rPr>
              <a:t>』</a:t>
            </a:r>
            <a:r>
              <a:rPr lang="zh-TW" altLang="en-US" sz="1700" b="1" i="0" dirty="0">
                <a:effectLst/>
                <a:latin typeface="inherit"/>
              </a:rPr>
              <a:t>」</a:t>
            </a:r>
            <a:endParaRPr lang="en-US" sz="1700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pic>
        <p:nvPicPr>
          <p:cNvPr id="6" name="Picture 5" descr="A painting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4C08537A-5866-45EC-B4AE-0CBAA943E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551" y="2161488"/>
            <a:ext cx="2969686" cy="363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89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二</a:t>
            </a:r>
            <a:r>
              <a:rPr lang="zh-TW" altLang="en-US" b="1" dirty="0">
                <a:solidFill>
                  <a:srgbClr val="0070C0"/>
                </a:solidFill>
                <a:latin typeface="luxi sans"/>
              </a:rPr>
              <a:t>充滿神 跡的事奉</a:t>
            </a:r>
            <a:endParaRPr lang="en-US" b="1" dirty="0">
              <a:solidFill>
                <a:srgbClr val="0070C0"/>
              </a:solidFill>
              <a:latin typeface="luxi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78" y="2397890"/>
            <a:ext cx="10170695" cy="402084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6.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事奉神：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順服</a:t>
            </a:r>
            <a:endParaRPr lang="en-US" altLang="zh-CN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管教家仆基哈西</a:t>
            </a:r>
            <a:endParaRPr lang="en-US" altLang="zh-TW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marL="0" indent="0">
              <a:buNone/>
            </a:pP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王下五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20-27】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「神人以利沙的僕人基哈西心裡說：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我主人不願從這亞蘭人乃縵手裡受他帶來的禮物，我指著永生的耶和華起誓，我必跑去追上他，向他要些。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en-US" altLang="zh-TW" b="1" i="0" dirty="0">
              <a:solidFill>
                <a:srgbClr val="000000"/>
              </a:solidFill>
              <a:effectLst/>
              <a:latin typeface="inherit"/>
            </a:endParaRPr>
          </a:p>
          <a:p>
            <a:pPr algn="l" fontAlgn="base"/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「基哈西進去，站在他主人面前。以利沙問他說：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基哈西你從哪裡來？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回答說：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僕人沒有往哪裡去。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「以利沙對他說：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那人下車轉回迎你的時候，我的心豈沒有去呢？這豈是受銀子、衣裳、買橄欖園、葡萄園、牛羊、僕婢的時候呢？」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「因此，乃縵的大麻風必沾染你和你的後裔，直到永遠。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基哈西從以利沙面前退出去，就長了大麻風，像雪那樣白。」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2DBD3-CF71-4723-9697-EB54D29B6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537" y="439264"/>
            <a:ext cx="3731075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26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二</a:t>
            </a:r>
            <a:r>
              <a:rPr lang="zh-TW" altLang="en-US" b="1" dirty="0">
                <a:solidFill>
                  <a:srgbClr val="0070C0"/>
                </a:solidFill>
                <a:latin typeface="luxi sans"/>
              </a:rPr>
              <a:t>充滿神 跡的事奉</a:t>
            </a:r>
            <a:endParaRPr lang="en-US" b="1" dirty="0">
              <a:solidFill>
                <a:srgbClr val="0070C0"/>
              </a:solidFill>
              <a:latin typeface="luxi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14194"/>
            <a:ext cx="10447421" cy="402084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6.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事奉神：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順服</a:t>
            </a:r>
            <a:endParaRPr lang="en-US" altLang="zh-TW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>
              <a:buFont typeface="Wingdings" pitchFamily="2" charset="2"/>
              <a:buChar char="v"/>
            </a:pPr>
            <a:endParaRPr lang="en-US" altLang="zh-CN" dirty="0">
              <a:solidFill>
                <a:srgbClr val="000000"/>
              </a:solidFill>
              <a:latin typeface="Montserrat" panose="00000500000000000000" pitchFamily="2" charset="0"/>
              <a:ea typeface="LiSong Pro Light" panose="02020300000000000000" pitchFamily="18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預言哈薛要篡位成為亞蘭王（王下八</a:t>
            </a:r>
            <a:r>
              <a:rPr lang="en-US" altLang="zh-TW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7~15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）</a:t>
            </a:r>
            <a:endParaRPr lang="en-US" altLang="zh-CN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marL="0" indent="0">
              <a:buNone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王下八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11】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「神人定睛看著哈薛，甚至他慚愧。神人就哭了；」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王下八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12】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「哈薛說：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我主為什麼哭？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回答說：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因為我知道你必苦害以色列人，用火焚燒他們的保障，用刀殺死他們的壯丁，摔死他們的嬰孩，剖開他們的孕婦。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王下八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13】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「哈薛說：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你僕人算什麼，不過是一條狗，焉能行這大事呢？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以利沙回答說：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耶和華指示我，你必作亞蘭王。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9055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A2050-3A79-4359-A1A8-3F6AFCC60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21" r="9091" b="2970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二</a:t>
            </a:r>
            <a:br>
              <a:rPr lang="en-US" altLang="zh-CN" dirty="0">
                <a:latin typeface="LiSong Pro Light" panose="02020300000000000000" pitchFamily="18" charset="-120"/>
                <a:ea typeface="LiSong Pro Light" panose="02020300000000000000" pitchFamily="18" charset="-120"/>
              </a:rPr>
            </a:br>
            <a:r>
              <a:rPr lang="zh-TW" altLang="en-US" b="1" dirty="0">
                <a:solidFill>
                  <a:srgbClr val="0070C0"/>
                </a:solidFill>
                <a:latin typeface="luxi sans"/>
              </a:rPr>
              <a:t>充滿神 跡的事奉</a:t>
            </a:r>
            <a:endParaRPr lang="en-US" b="1" dirty="0">
              <a:solidFill>
                <a:srgbClr val="0070C0"/>
              </a:solidFill>
              <a:latin typeface="luxi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3" y="2538920"/>
            <a:ext cx="4602152" cy="348006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6.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事奉神：</a:t>
            </a:r>
            <a:r>
              <a:rPr lang="zh-TW" altLang="en-US" b="0" i="0">
                <a:effectLst/>
                <a:latin typeface="Montserrat" panose="00000500000000000000" pitchFamily="2" charset="0"/>
              </a:rPr>
              <a:t>順服</a:t>
            </a:r>
            <a:endParaRPr lang="en-US" altLang="zh-TW" b="0" i="0">
              <a:effectLst/>
              <a:latin typeface="Montserrat" panose="00000500000000000000" pitchFamily="2" charset="0"/>
            </a:endParaRPr>
          </a:p>
          <a:p>
            <a:pPr>
              <a:buFont typeface="Wingdings" pitchFamily="2" charset="2"/>
              <a:buChar char="v"/>
            </a:pPr>
            <a:endParaRPr lang="en-US" altLang="zh-CN">
              <a:latin typeface="Montserrat" panose="00000500000000000000" pitchFamily="2" charset="0"/>
              <a:ea typeface="LiSong Pro Light" panose="02020300000000000000" pitchFamily="18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吩咐門徒秘密膏立將軍耶戶為以色列王（王下九</a:t>
            </a:r>
            <a:r>
              <a:rPr lang="en-US" altLang="zh-TW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1~10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）</a:t>
            </a:r>
            <a:endParaRPr lang="en-US" altLang="zh-TW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marL="0" indent="0">
              <a:buNone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marL="0" indent="0">
              <a:buNone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0816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二</a:t>
            </a:r>
            <a:r>
              <a:rPr lang="zh-TW" altLang="en-US" b="1" dirty="0">
                <a:solidFill>
                  <a:srgbClr val="0070C0"/>
                </a:solidFill>
                <a:latin typeface="luxi sans"/>
              </a:rPr>
              <a:t>充滿神 跡的事奉</a:t>
            </a:r>
            <a:endParaRPr lang="en-US" b="1" dirty="0">
              <a:solidFill>
                <a:srgbClr val="0070C0"/>
              </a:solidFill>
              <a:latin typeface="luxi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070" y="2837154"/>
            <a:ext cx="9671572" cy="33782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6.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事奉神：屬靈的看見</a:t>
            </a:r>
            <a:endParaRPr lang="en-US" altLang="zh-CN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開僕人的眼目看見神的圍護（王下六</a:t>
            </a:r>
            <a:r>
              <a:rPr lang="en-US" altLang="zh-TW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14~17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）</a:t>
            </a:r>
            <a:endParaRPr lang="en-US" altLang="zh-TW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王下六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16-17】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「神人說：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不要懼怕！與我們同在的比與他們同在的更多。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「以利沙禱告說：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耶和華啊，求你開這少年人的眼目，使他能看見。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耶和華開他的眼目，他就看見滿山有火車火馬圍繞以利沙。」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E4396-379E-48A9-8F6F-9268D9CB7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1049" y="391102"/>
            <a:ext cx="2139881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73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二</a:t>
            </a:r>
            <a:r>
              <a:rPr lang="zh-TW" altLang="en-US" b="1" dirty="0">
                <a:solidFill>
                  <a:srgbClr val="0070C0"/>
                </a:solidFill>
                <a:latin typeface="luxi sans"/>
              </a:rPr>
              <a:t>充滿神 跡的事奉</a:t>
            </a:r>
            <a:endParaRPr lang="en-US" b="1" dirty="0">
              <a:solidFill>
                <a:srgbClr val="0070C0"/>
              </a:solidFill>
              <a:latin typeface="luxi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14194"/>
            <a:ext cx="9773653" cy="402084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6.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事奉神：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接受神的供應</a:t>
            </a: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王下四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42】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「有一個人從巴力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·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沙利沙來，帶著初熟大麥做的餅二十個，並新穗子，裝在口袋里送給神人。神人說：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把這些給眾人吃。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王下四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43】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「僕人說：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這一點豈可擺給一百人吃呢？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以利沙說：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你只管給眾人吃吧！因為耶和華如此說，眾人必吃了，還剩下。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王下四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44】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「僕人就擺在眾人面前，他們吃了，果然還剩下，正如耶和華所說的。」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AEF13-9492-41F3-9F38-210458BCA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137" y="526011"/>
            <a:ext cx="2961872" cy="204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77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二</a:t>
            </a:r>
            <a:r>
              <a:rPr lang="zh-TW" altLang="en-US" b="1" dirty="0">
                <a:solidFill>
                  <a:srgbClr val="0070C0"/>
                </a:solidFill>
                <a:latin typeface="luxi sans"/>
              </a:rPr>
              <a:t>充滿神 跡的事奉</a:t>
            </a:r>
            <a:endParaRPr lang="en-US" b="1" dirty="0">
              <a:solidFill>
                <a:srgbClr val="0070C0"/>
              </a:solidFill>
              <a:latin typeface="luxi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730" y="2962140"/>
            <a:ext cx="11022112" cy="325326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6.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事奉神：</a:t>
            </a:r>
            <a:r>
              <a:rPr lang="zh-CN" altLang="en-US" sz="1800" dirty="0">
                <a:latin typeface="+mn-ea"/>
                <a:ea typeface="+mn-ea"/>
              </a:rPr>
              <a:t>传杨主的拯救</a:t>
            </a:r>
            <a:endParaRPr lang="en-US" altLang="zh-CN" sz="1800" dirty="0">
              <a:latin typeface="+mn-ea"/>
              <a:ea typeface="+mn-ea"/>
            </a:endParaRPr>
          </a:p>
          <a:p>
            <a:pPr>
              <a:buFont typeface="Wingdings" pitchFamily="2" charset="2"/>
              <a:buChar char="v"/>
            </a:pPr>
            <a:endParaRPr lang="en-US" altLang="zh-CN" dirty="0">
              <a:latin typeface="+mn-ea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王下十三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20】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 以利沙死了，人將他葬埋。到了新年，有一群摩押人犯境，」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王下十三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21】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「有人正葬死人，忽然看見一群人，就把死人拋在以利沙的墳墓裡，一碰著以利沙的骸骨，死人就復活，站起來了。」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>
              <a:buFont typeface="Wingdings" pitchFamily="2" charset="2"/>
              <a:buChar char="v"/>
            </a:pPr>
            <a:endParaRPr lang="en-US" altLang="zh-CN" sz="1800" dirty="0">
              <a:latin typeface="+mn-ea"/>
              <a:ea typeface="+mn-ea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3568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5"/>
            <a:ext cx="10058400" cy="978816"/>
          </a:xfrm>
        </p:spPr>
        <p:txBody>
          <a:bodyPr/>
          <a:lstStyle/>
          <a:p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LiSong Pro Light" panose="02020300000000000000" pitchFamily="18" charset="-120"/>
                <a:ea typeface="LiSong Pro Light" panose="02020300000000000000" pitchFamily="18" charset="-120"/>
              </a:rPr>
              <a:t>人物特點</a:t>
            </a:r>
            <a:r>
              <a:rPr lang="zh-CN" altLang="en-US" dirty="0">
                <a:solidFill>
                  <a:schemeClr val="accent5">
                    <a:lumMod val="50000"/>
                  </a:schemeClr>
                </a:solidFill>
                <a:latin typeface="LiSong Pro Light" panose="02020300000000000000" pitchFamily="18" charset="-120"/>
                <a:ea typeface="LiSong Pro Light" panose="02020300000000000000" pitchFamily="18" charset="-120"/>
              </a:rPr>
              <a:t>：忠誠事奉、顺服上帝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30" y="1800521"/>
            <a:ext cx="11392929" cy="452613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zh-TW" sz="1800" dirty="0"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  <a:t>以利沙面對金錢和禮物不為所動，為了上帝的榮耀，他拒絕了</a:t>
            </a:r>
            <a:r>
              <a:rPr lang="zh-TW" sz="1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乃縵</a:t>
            </a:r>
            <a:r>
              <a:rPr lang="zh-CN" altLang="en-US" dirty="0"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的</a:t>
            </a:r>
            <a:r>
              <a:rPr lang="zh-TW" sz="1800" dirty="0"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  <a:t>厚禮。</a:t>
            </a:r>
            <a:r>
              <a:rPr lang="zh-TW" sz="1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以利沙的節操和德行，面對權貴和財富，絲毫不為所動，以利沙引導乃縵學習謙卑下來，一步步走出信心之路，使他親自去經驗上帝的大能和醫治。直到他承認耶和華是獨一的上帝之前，以利沙都不與他見面。難怪乃縵沒有稱讚以利沙，而將一切讚美和榮耀都歸給上帝。這正是真正上帝僕人的寫照，彰顯上帝，隱藏自己，把人推到上帝面前。</a:t>
            </a:r>
            <a:endParaRPr lang="en-US" altLang="zh-TW" sz="1800" dirty="0">
              <a:effectLst/>
              <a:latin typeface="Calibri" panose="020F0502020204030204" pitchFamily="34" charset="0"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TW" sz="1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以利沙隱藏自己，讓乃縵能親身經歷上帝，這是我們服事的最高原則：祂必興旺，我必衰微。</a:t>
            </a: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buFont typeface="Wingdings" panose="05000000000000000000" pitchFamily="2" charset="2"/>
              <a:buChar char="v"/>
            </a:pPr>
            <a:endParaRPr lang="zh-TW" altLang="en-US" b="0" i="0" dirty="0">
              <a:solidFill>
                <a:srgbClr val="000000"/>
              </a:solidFill>
              <a:effectLst/>
              <a:latin typeface="luxi sans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407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LiSong Pro Light" panose="02020300000000000000" pitchFamily="18" charset="-120"/>
                <a:ea typeface="LiSong Pro Light" panose="02020300000000000000" pitchFamily="18" charset="-120"/>
              </a:rPr>
              <a:t>人物檔案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altLang="zh-TW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zh-TW" altLang="en-US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以利沙名字的意思是「上帝是救主」</a:t>
            </a:r>
            <a:endParaRPr lang="en-US" altLang="zh-TW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zh-TW" altLang="en-US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地點：北國以色列</a:t>
            </a:r>
            <a:endParaRPr lang="en-US" altLang="zh-TW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zh-TW" altLang="en-US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職業：農夫、先知　</a:t>
            </a:r>
            <a:endParaRPr lang="en-US" altLang="zh-TW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zh-TW" altLang="en-US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親屬：父親</a:t>
            </a:r>
            <a:r>
              <a:rPr lang="en-US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──</a:t>
            </a:r>
            <a:r>
              <a:rPr lang="zh-TW" altLang="en-US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沙法</a:t>
            </a:r>
            <a:endParaRPr lang="en-US" altLang="zh-TW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zh-TW" altLang="en-US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年代：</a:t>
            </a:r>
            <a:r>
              <a:rPr lang="en-US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BC848</a:t>
            </a:r>
            <a:r>
              <a:rPr lang="zh-TW" altLang="en-US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～</a:t>
            </a:r>
            <a:r>
              <a:rPr lang="en-US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BC797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zh-TW" altLang="en-US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同時代的人：以利亞、亞哈、亞哈謝</a:t>
            </a:r>
            <a:r>
              <a:rPr lang="zh-CN" altLang="en-US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、</a:t>
            </a:r>
            <a:r>
              <a:rPr lang="zh-TW" altLang="en-US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耶洗別、約蘭、耶戶、約哈斯、約阿施</a:t>
            </a:r>
            <a:endParaRPr lang="en-US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305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5"/>
            <a:ext cx="10058400" cy="1044804"/>
          </a:xfrm>
        </p:spPr>
        <p:txBody>
          <a:bodyPr/>
          <a:lstStyle/>
          <a:p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LiSong Pro Light" panose="02020300000000000000" pitchFamily="18" charset="-120"/>
                <a:ea typeface="LiSong Pro Light" panose="02020300000000000000" pitchFamily="18" charset="-120"/>
              </a:rPr>
              <a:t>人物特點</a:t>
            </a:r>
            <a:r>
              <a:rPr lang="zh-CN" altLang="en-US" dirty="0">
                <a:solidFill>
                  <a:schemeClr val="accent5">
                    <a:lumMod val="50000"/>
                  </a:schemeClr>
                </a:solidFill>
                <a:latin typeface="LiSong Pro Light" panose="02020300000000000000" pitchFamily="18" charset="-120"/>
                <a:ea typeface="LiSong Pro Light" panose="02020300000000000000" pitchFamily="18" charset="-120"/>
              </a:rPr>
              <a:t>：恆心禱告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687397"/>
            <a:ext cx="11232291" cy="46639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zh-TW" sz="1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在以利沙的每一個行動中，他都在「禱告」耶和華。禱告永遠是爭戰得勝和事奉得力不可缺少的關鍵。</a:t>
            </a: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buFont typeface="Wingdings" panose="05000000000000000000" pitchFamily="2" charset="2"/>
              <a:buChar char="v"/>
            </a:pPr>
            <a:r>
              <a:rPr lang="zh-TW" sz="1800" dirty="0"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  <a:t>以利沙禱告，一方面求，開少年人的眼目，「使他能看見」那屬靈榮耀的景象。另方面他禱告求，使敵人的「眼目昏迷」不能看見。上帝能開我們的信心眼目，使我們看見：「與我們同在的，比與他們同在的更多。」上帝也能使我們的仇敵眼目昏迷，無法傷害攻擊我們。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239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LiSong Pro Light" panose="02020300000000000000" pitchFamily="18" charset="-120"/>
                <a:ea typeface="LiSong Pro Light" panose="02020300000000000000" pitchFamily="18" charset="-120"/>
              </a:rPr>
              <a:t>神的屬性</a:t>
            </a:r>
            <a:r>
              <a:rPr lang="zh-CN" altLang="en-US" dirty="0">
                <a:solidFill>
                  <a:schemeClr val="accent5">
                    <a:lumMod val="50000"/>
                  </a:schemeClr>
                </a:solidFill>
                <a:latin typeface="LiSong Pro Light" panose="02020300000000000000" pitchFamily="18" charset="-120"/>
                <a:ea typeface="LiSong Pro Light" panose="02020300000000000000" pitchFamily="18" charset="-120"/>
              </a:rPr>
              <a:t>：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16" y="1612232"/>
            <a:ext cx="10547684" cy="442280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endParaRPr lang="en-US" altLang="zh-TW" dirty="0"/>
          </a:p>
          <a:p>
            <a:pPr>
              <a:buFont typeface="Wingdings" pitchFamily="2" charset="2"/>
              <a:buChar char="v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万物的伟大创造者上帝实在是借着他的至智与圣洁的护理，根据他无谬的预知，自己意志的自由与不变的计划，又为了叫自己的智慧、能力、正义、善良与怜悯的荣耀得着称赞，来保持、指导、处理并统治一切被造者，他们的行为以及所发生的事，从最大的以至最小的。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韦斯敏斯德公认信条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  <a:endParaRPr lang="zh-CN" altLang="en-US" b="0" i="0" dirty="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buFont typeface="Wingdings" pitchFamily="2" charset="2"/>
              <a:buChar char="v"/>
            </a:pPr>
            <a:r>
              <a:rPr lang="zh-TW" altLang="en-US" b="0" i="0" dirty="0">
                <a:solidFill>
                  <a:srgbClr val="000000"/>
                </a:solidFill>
                <a:effectLst/>
                <a:latin typeface="inherit"/>
              </a:rPr>
              <a:t>「然而，神既有豐富的憐憫，因祂愛我們的大愛，當我們死在過犯中的時候，便叫我們與基督一同活過來」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inherit"/>
              </a:rPr>
              <a:t>弗</a:t>
            </a:r>
            <a:r>
              <a:rPr lang="en-US" altLang="zh-TW" dirty="0">
                <a:solidFill>
                  <a:srgbClr val="000000"/>
                </a:solidFill>
                <a:latin typeface="inherit"/>
              </a:rPr>
              <a:t>2</a:t>
            </a:r>
            <a:r>
              <a:rPr lang="zh-CN" altLang="en-US" dirty="0">
                <a:solidFill>
                  <a:srgbClr val="000000"/>
                </a:solidFill>
                <a:latin typeface="inherit"/>
              </a:rPr>
              <a:t>：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inherit"/>
              </a:rPr>
              <a:t>4-5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inherit"/>
              </a:rPr>
              <a:t>】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inherit"/>
              </a:rPr>
              <a:t>，祂將來必要叫骸骨復活，「並且站起來，成為極大的軍隊」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inherit"/>
              </a:rPr>
              <a:t>結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inherit"/>
              </a:rPr>
              <a:t>37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inherit"/>
              </a:rPr>
              <a:t>：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inherit"/>
              </a:rPr>
              <a:t>1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inherit"/>
              </a:rPr>
              <a:t>】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inherit"/>
              </a:rPr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3910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6C3573-270B-4DF0-AB9F-F8FCD4F76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03" y="1790163"/>
            <a:ext cx="11436439" cy="424487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zh-TW" sz="1800" dirty="0"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  <a:t>以利沙一生行了許多神蹟，他一直用他的信息和行動來見證：「上帝是救主」。</a:t>
            </a:r>
            <a:r>
              <a:rPr lang="zh-CN" sz="1800" dirty="0"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  <a:t>這也該是每位基督徒一生事奉的目標。</a:t>
            </a:r>
            <a:endParaRPr lang="en-US" altLang="zh-CN" sz="1800" dirty="0">
              <a:effectLst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TW" sz="1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以利沙所行的神蹟，都與人的需要有關，在那個黑暗絕望的年代，因著他的關懷和愛心，傳達了上帝對以色列人的愛和憐憫。讓我們也能成為愛的使者，帶給這個世界光和鹽。</a:t>
            </a:r>
            <a:endParaRPr lang="en-US" altLang="zh-TW" sz="1800" dirty="0">
              <a:effectLst/>
              <a:latin typeface="Calibri" panose="020F0502020204030204" pitchFamily="34" charset="0"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TW" sz="1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上帝對寡婦供應的油，表明祂關心所有需要的人。上帝使書念婦人的兒子死而復生，讓我們看到信心的禱告功效何等大。</a:t>
            </a:r>
            <a:endParaRPr lang="en-US" altLang="zh-TW" sz="1800" dirty="0">
              <a:effectLst/>
              <a:latin typeface="Calibri" panose="020F0502020204030204" pitchFamily="34" charset="0"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TW" sz="1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上帝將苦毒的野瓜變成甜美的食物，我們的生命若交在上帝手中，將由苦變甜。</a:t>
            </a:r>
            <a:endParaRPr lang="en-US" altLang="zh-TW" sz="1800" dirty="0">
              <a:effectLst/>
              <a:latin typeface="Calibri" panose="020F0502020204030204" pitchFamily="34" charset="0"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TW" sz="1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上帝使一點點穀物餵飽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zh-TW" sz="1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人。你的五餅二魚是否也願交在主手中，必能叫眾人分享蒙福。</a:t>
            </a:r>
            <a:endParaRPr lang="en-US" altLang="zh-TW" sz="1800" dirty="0">
              <a:effectLst/>
              <a:latin typeface="Calibri" panose="020F0502020204030204" pitchFamily="34" charset="0"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zh-TW" sz="1800" dirty="0"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  <a:t>以利沙從跟隨以利亞開始，整整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50</a:t>
            </a:r>
            <a:r>
              <a:rPr lang="zh-TW" sz="1800" dirty="0"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  <a:t>個年頭，一生順服走在上帝旨意之中，在那個背道黑暗的時代，成為以色列人的希望。他用醫治和安慰來服事那世代的人，也盼望他們能回轉歸向上帝。讓我們不單學習以利亞的心志，我們也追求以利沙的靈力。</a:t>
            </a:r>
            <a:b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B514C8-9E85-4698-A915-03F8B2A809D1}"/>
              </a:ext>
            </a:extLst>
          </p:cNvPr>
          <p:cNvSpPr txBox="1">
            <a:spLocks/>
          </p:cNvSpPr>
          <p:nvPr/>
        </p:nvSpPr>
        <p:spPr>
          <a:xfrm>
            <a:off x="1219200" y="7949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LiSong Pro Light" panose="02020300000000000000" pitchFamily="18" charset="-120"/>
                <a:ea typeface="LiSong Pro Light" panose="02020300000000000000" pitchFamily="18" charset="-120"/>
              </a:rPr>
              <a:t>思 考 與 應 用</a:t>
            </a:r>
          </a:p>
        </p:txBody>
      </p:sp>
    </p:spTree>
    <p:extLst>
      <p:ext uri="{BB962C8B-B14F-4D97-AF65-F5344CB8AC3E}">
        <p14:creationId xmlns:p14="http://schemas.microsoft.com/office/powerpoint/2010/main" val="3826505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FAF1C-B643-4A8F-83CE-5BFE52B46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3600" dirty="0"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  <a:t>討論：</a:t>
            </a:r>
            <a:br>
              <a:rPr lang="zh-TW" altLang="en-US" sz="3600" dirty="0"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94E0C-37A3-4B74-8DC7-024FA37FC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89" y="1744579"/>
            <a:ext cx="10912643" cy="4470827"/>
          </a:xfrm>
        </p:spPr>
        <p:txBody>
          <a:bodyPr/>
          <a:lstStyle/>
          <a:p>
            <a:pPr marL="0" indent="0">
              <a:buNone/>
            </a:pPr>
            <a:endParaRPr lang="en-US" altLang="zh-TW" dirty="0"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400" dirty="0">
                <a:ea typeface="Microsoft JhengHei" panose="020B0604030504040204" pitchFamily="34" charset="-120"/>
                <a:cs typeface="Microsoft JhengHei" panose="020B0604030504040204" pitchFamily="34" charset="-120"/>
              </a:rPr>
              <a:t>1.</a:t>
            </a:r>
            <a:r>
              <a:rPr lang="zh-TW" sz="2400" dirty="0"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  <a:t>以利沙是一位活在神蹟中的人，你能找出他能力和行神蹟的秘訣嗎？</a:t>
            </a:r>
            <a:endParaRPr lang="en-US" sz="2400" dirty="0"/>
          </a:p>
          <a:p>
            <a:pPr marL="0" indent="0">
              <a:buNone/>
            </a:pPr>
            <a:endParaRPr lang="zh-TW" altLang="en-US" sz="2400" dirty="0">
              <a:effectLst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400" dirty="0"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  <a:t>2.</a:t>
            </a:r>
            <a:r>
              <a:rPr lang="zh-TW" altLang="en-US" sz="2400" dirty="0"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  <a:t>以利沙的地位如同君王的父、國家的戰車馬兵，今日的教會能否扮演這種先知的角色，去影響國家社會？請分享可能的實際作法</a:t>
            </a:r>
            <a:r>
              <a:rPr lang="zh-CN" altLang="en-US" sz="2400" dirty="0"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  <a:t>。</a:t>
            </a:r>
            <a:endParaRPr lang="en-US" altLang="zh-CN" sz="2400" dirty="0">
              <a:effectLst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  <a:p>
            <a:pPr marL="0" indent="0">
              <a:buNone/>
            </a:pPr>
            <a:endParaRPr lang="en-US" altLang="zh-TW" sz="2400" dirty="0">
              <a:effectLst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0437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1F66E-7D76-4870-87BC-AD3FF6BE1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4A59E-5850-4606-9C1B-BB4E6E526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47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E84326C2-03E5-4273-963A-6CD9382EF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12425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055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dirty="0"/>
              <a:t>一</a:t>
            </a:r>
            <a:r>
              <a:rPr lang="en-US" altLang="zh-TW" dirty="0"/>
              <a:t>.</a:t>
            </a:r>
            <a:r>
              <a:rPr lang="zh-TW" altLang="en-US" dirty="0"/>
              <a:t> 蒙召做先知</a:t>
            </a:r>
            <a:r>
              <a:rPr lang="zh-CN" altLang="en-US" dirty="0"/>
              <a:t>，</a:t>
            </a:r>
            <a:r>
              <a:rPr lang="zh-TW" altLang="en-US" b="1" i="0" dirty="0">
                <a:effectLst/>
                <a:latin typeface="inherit"/>
              </a:rPr>
              <a:t> 跟隨以利亞</a:t>
            </a:r>
            <a:endParaRPr lang="en-US" altLang="zh-TW" dirty="0"/>
          </a:p>
          <a:p>
            <a:pPr marL="0" indent="0">
              <a:buNone/>
            </a:pPr>
            <a:r>
              <a:rPr lang="zh-CN" altLang="en-US" dirty="0"/>
              <a:t>二</a:t>
            </a:r>
            <a:r>
              <a:rPr lang="en-US" altLang="zh-TW" dirty="0"/>
              <a:t>.</a:t>
            </a:r>
            <a:r>
              <a:rPr lang="zh-TW" altLang="en-US" dirty="0"/>
              <a:t> 充滿神 跡的事奉</a:t>
            </a:r>
            <a:endParaRPr lang="en-US" altLang="zh-TW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2258FFB-0AA1-4D5B-B052-952833E1A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967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83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一</a:t>
            </a:r>
            <a:r>
              <a:rPr lang="zh-TW" altLang="en-US" b="1" i="0" dirty="0">
                <a:solidFill>
                  <a:srgbClr val="0070C0"/>
                </a:solidFill>
                <a:effectLst/>
                <a:latin typeface="luxi sans"/>
              </a:rPr>
              <a:t>蒙神揀選</a:t>
            </a:r>
            <a:r>
              <a:rPr lang="zh-CN" altLang="en-US" b="1" i="0" dirty="0">
                <a:solidFill>
                  <a:srgbClr val="0070C0"/>
                </a:solidFill>
                <a:effectLst/>
                <a:latin typeface="luxi sans"/>
              </a:rPr>
              <a:t>的先知</a:t>
            </a:r>
            <a:br>
              <a:rPr lang="en-US" altLang="zh-TW" b="1" i="0" dirty="0">
                <a:solidFill>
                  <a:srgbClr val="0070C0"/>
                </a:solidFill>
                <a:effectLst/>
                <a:latin typeface="luxi sans"/>
              </a:rPr>
            </a:b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84" y="2103120"/>
            <a:ext cx="11069053" cy="39319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altLang="zh-TW" b="0" i="0" dirty="0">
                <a:effectLst/>
                <a:latin typeface="luxi sans"/>
              </a:rPr>
              <a:t>1.</a:t>
            </a:r>
            <a:r>
              <a:rPr lang="zh-TW" altLang="en-US" b="0" i="0" dirty="0">
                <a:effectLst/>
                <a:latin typeface="luxi sans"/>
              </a:rPr>
              <a:t> </a:t>
            </a:r>
            <a:r>
              <a:rPr lang="zh-CN" altLang="en-US" b="0" i="0" dirty="0">
                <a:effectLst/>
                <a:latin typeface="luxi sans"/>
              </a:rPr>
              <a:t>蒙召</a:t>
            </a:r>
            <a:r>
              <a:rPr lang="zh-TW" altLang="en-US" b="0" i="0" dirty="0">
                <a:effectLst/>
                <a:latin typeface="luxi sans"/>
              </a:rPr>
              <a:t>：接替先知以賽亞繼續做神的代言人</a:t>
            </a:r>
            <a:endParaRPr lang="en-US" altLang="zh-TW" b="0" i="0" dirty="0">
              <a:effectLst/>
              <a:latin typeface="luxi sans"/>
            </a:endParaRPr>
          </a:p>
          <a:p>
            <a:pPr>
              <a:buFont typeface="Wingdings" pitchFamily="2" charset="2"/>
              <a:buChar char="v"/>
            </a:pPr>
            <a:endParaRPr lang="en-US" altLang="zh-TW" b="0" i="0" dirty="0">
              <a:effectLst/>
              <a:latin typeface="luxi sans"/>
            </a:endParaRPr>
          </a:p>
          <a:p>
            <a:pPr marL="0" indent="0">
              <a:buNone/>
            </a:pPr>
            <a:r>
              <a:rPr lang="zh-TW" altLang="en-US" b="1" i="0" dirty="0">
                <a:solidFill>
                  <a:srgbClr val="0070C0"/>
                </a:solidFill>
                <a:effectLst/>
                <a:latin typeface="luxi sans"/>
              </a:rPr>
              <a:t>蒙神揀選的</a:t>
            </a:r>
            <a:r>
              <a:rPr lang="zh-CN" altLang="en-US" b="1" dirty="0">
                <a:solidFill>
                  <a:srgbClr val="0070C0"/>
                </a:solidFill>
                <a:latin typeface="luxi sans"/>
              </a:rPr>
              <a:t>先知</a:t>
            </a:r>
            <a:endParaRPr lang="en-US" altLang="zh-TW" b="1" i="0" dirty="0">
              <a:solidFill>
                <a:srgbClr val="0070C0"/>
              </a:solidFill>
              <a:effectLst/>
              <a:latin typeface="luxi sans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PMingLiU" panose="02020500000000000000" pitchFamily="18" charset="-120"/>
              </a:rPr>
              <a:t>【王上十九</a:t>
            </a:r>
            <a:r>
              <a:rPr lang="en-US" sz="1800" b="1" dirty="0">
                <a:solidFill>
                  <a:srgbClr val="000000"/>
                </a:solidFill>
                <a:effectLst/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PMingLiU" panose="02020500000000000000" pitchFamily="18" charset="-120"/>
              </a:rPr>
              <a:t>】「耶和華對他說：『你回去，從曠野往大馬士革去。到了那裡，就要膏哈薛作亞蘭王，」</a:t>
            </a: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PMingLiU" panose="02020500000000000000" pitchFamily="18" charset="-120"/>
              </a:rPr>
              <a:t>【王上十九</a:t>
            </a:r>
            <a:r>
              <a:rPr lang="en-US" sz="1800" b="1" dirty="0">
                <a:solidFill>
                  <a:srgbClr val="000000"/>
                </a:solidFill>
                <a:effectLst/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PMingLiU" panose="02020500000000000000" pitchFamily="18" charset="-120"/>
              </a:rPr>
              <a:t>】「又膏寧示的孫子耶戶作以色列王，並膏亞伯</a:t>
            </a: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·</a:t>
            </a: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PMingLiU" panose="02020500000000000000" pitchFamily="18" charset="-120"/>
              </a:rPr>
              <a:t>米何拉人沙法的兒子以利沙作先知接續你。」</a:t>
            </a: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PMingLiU" panose="02020500000000000000" pitchFamily="18" charset="-120"/>
              </a:rPr>
              <a:t>【王上十九</a:t>
            </a:r>
            <a:r>
              <a:rPr lang="en-US" sz="1800" b="1" dirty="0">
                <a:solidFill>
                  <a:srgbClr val="000000"/>
                </a:solidFill>
                <a:effectLst/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PMingLiU" panose="02020500000000000000" pitchFamily="18" charset="-120"/>
              </a:rPr>
              <a:t>】「將來躲避哈薛之刀的，必被耶戶所殺；躲避耶戶之刀的，必被以利沙所殺。」</a:t>
            </a: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6582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一</a:t>
            </a:r>
            <a:r>
              <a:rPr lang="zh-TW" altLang="en-US" b="1" i="0" dirty="0">
                <a:solidFill>
                  <a:srgbClr val="0070C0"/>
                </a:solidFill>
                <a:effectLst/>
                <a:latin typeface="luxi sans"/>
              </a:rPr>
              <a:t>蒙神揀選</a:t>
            </a:r>
            <a:r>
              <a:rPr lang="zh-CN" altLang="en-US" b="1" i="0" dirty="0">
                <a:solidFill>
                  <a:srgbClr val="0070C0"/>
                </a:solidFill>
                <a:effectLst/>
                <a:latin typeface="luxi sans"/>
              </a:rPr>
              <a:t>的先知</a:t>
            </a:r>
            <a:br>
              <a:rPr lang="en-US" altLang="zh-TW" b="1" i="0" dirty="0">
                <a:solidFill>
                  <a:srgbClr val="0070C0"/>
                </a:solidFill>
                <a:effectLst/>
                <a:latin typeface="luxi sans"/>
              </a:rPr>
            </a:b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79" y="2014194"/>
            <a:ext cx="10816389" cy="402084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altLang="zh-TW" b="0" i="0" dirty="0">
                <a:effectLst/>
                <a:latin typeface="luxi sans"/>
              </a:rPr>
              <a:t>2. </a:t>
            </a:r>
            <a:r>
              <a:rPr lang="zh-TW" altLang="en-US" b="0" i="0" dirty="0">
                <a:effectLst/>
                <a:latin typeface="luxi sans"/>
              </a:rPr>
              <a:t>回應神的呼召：</a:t>
            </a:r>
            <a:endParaRPr lang="en-US" altLang="zh-TW" b="0" i="0" dirty="0">
              <a:effectLst/>
              <a:latin typeface="luxi sans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王上十九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19-21】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「於是，以利亞離開那裡走了，遇見沙法的兒子以利沙耕地；在他前頭有十二對牛，自己趕著第十二對。以利亞到他那裡去，將自己的外衣搭在他身上。」「以利沙就離開牛，跑到以利亞那裡，說：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求你容我先與父母親嘴，然後我便跟隨你。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以利亞對他說：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你回去吧，我向你做了什麼呢？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marL="0" indent="0" algn="l" fontAlgn="base">
              <a:buNone/>
            </a:pP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「以利沙就離開他回去，宰了一對牛，用套牛的器具煮肉給民吃，隨後就起身跟隨以利亞，服事他。」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US" altLang="zh-TW" sz="1800" spc="75" dirty="0">
              <a:solidFill>
                <a:srgbClr val="000000"/>
              </a:solidFill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sz="1800" spc="75" dirty="0">
                <a:solidFill>
                  <a:srgbClr val="000000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甘心</a:t>
            </a:r>
            <a:r>
              <a:rPr lang="en-US" altLang="zh-TW" sz="1800" spc="75" dirty="0">
                <a:solidFill>
                  <a:srgbClr val="000000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-</a:t>
            </a:r>
            <a:r>
              <a:rPr lang="zh-TW" altLang="en-US" sz="1800" spc="75" dirty="0">
                <a:solidFill>
                  <a:srgbClr val="000000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放下現有的生活</a:t>
            </a:r>
            <a:endParaRPr lang="en-US" altLang="zh-TW" sz="1800" spc="75" dirty="0">
              <a:solidFill>
                <a:srgbClr val="000000"/>
              </a:solidFill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sz="1800" spc="75" dirty="0">
                <a:solidFill>
                  <a:srgbClr val="000000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決心</a:t>
            </a:r>
            <a:r>
              <a:rPr lang="en-US" altLang="zh-TW" sz="1800" spc="75" dirty="0">
                <a:solidFill>
                  <a:srgbClr val="000000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-</a:t>
            </a:r>
            <a:r>
              <a:rPr lang="zh-TW" altLang="en-US" sz="1800" spc="75" dirty="0">
                <a:solidFill>
                  <a:srgbClr val="000000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跟隨先知</a:t>
            </a:r>
            <a:endParaRPr lang="en-US" altLang="zh-TW" sz="1800" spc="75" dirty="0">
              <a:solidFill>
                <a:srgbClr val="000000"/>
              </a:solidFill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pc="75" dirty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全心</a:t>
            </a:r>
            <a:r>
              <a:rPr lang="en-US" altLang="zh-CN" spc="75" dirty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-</a:t>
            </a:r>
            <a:r>
              <a:rPr lang="zh-TW" altLang="en-US" spc="75" dirty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單單事奉神</a:t>
            </a: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4146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一</a:t>
            </a:r>
            <a:r>
              <a:rPr lang="zh-TW" altLang="en-US" b="1" i="0" dirty="0">
                <a:solidFill>
                  <a:srgbClr val="0070C0"/>
                </a:solidFill>
                <a:effectLst/>
                <a:latin typeface="luxi sans"/>
              </a:rPr>
              <a:t>蒙神揀選</a:t>
            </a:r>
            <a:r>
              <a:rPr lang="zh-CN" altLang="en-US" b="1" i="0" dirty="0">
                <a:solidFill>
                  <a:srgbClr val="0070C0"/>
                </a:solidFill>
                <a:effectLst/>
                <a:latin typeface="luxi sans"/>
              </a:rPr>
              <a:t>的先知</a:t>
            </a:r>
            <a:br>
              <a:rPr lang="en-US" altLang="zh-TW" b="1" i="0" dirty="0">
                <a:solidFill>
                  <a:srgbClr val="0070C0"/>
                </a:solidFill>
                <a:effectLst/>
                <a:latin typeface="luxi sans"/>
              </a:rPr>
            </a:b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656" y="2014194"/>
            <a:ext cx="7212941" cy="42012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altLang="zh-TW" dirty="0">
                <a:latin typeface="luxi sans"/>
              </a:rPr>
              <a:t>3</a:t>
            </a:r>
            <a:r>
              <a:rPr lang="en-US" altLang="zh-TW" b="0" i="0" dirty="0">
                <a:effectLst/>
                <a:latin typeface="luxi sans"/>
              </a:rPr>
              <a:t>.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跟隨以利亞</a:t>
            </a:r>
            <a:r>
              <a:rPr lang="zh-TW" altLang="en-US" b="0" i="0" dirty="0">
                <a:effectLst/>
                <a:latin typeface="luxi sans"/>
              </a:rPr>
              <a:t>： 專心，誠心</a:t>
            </a:r>
            <a:endParaRPr lang="en-US" altLang="zh-TW" b="0" i="0" dirty="0">
              <a:effectLst/>
              <a:latin typeface="luxi sans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marL="0" indent="0">
              <a:buNone/>
            </a:pP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王下二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1】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「耶和華要用旋風接以利亞升天的時候，以利亞與以利沙從吉甲前往。」</a:t>
            </a:r>
            <a:endParaRPr lang="en-US" altLang="zh-TW" b="1" i="0" dirty="0">
              <a:solidFill>
                <a:srgbClr val="000000"/>
              </a:solidFill>
              <a:effectLst/>
              <a:latin typeface="inherit"/>
            </a:endParaRPr>
          </a:p>
          <a:p>
            <a:pPr marL="0" indent="0">
              <a:buNone/>
            </a:pP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「住伯特利的先知門徒出來見以利沙，對他說：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耶和華今日要接你的師傅離開你，你知道不知道？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他說：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我知道，你們不要作聲。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en-US" altLang="zh-TW" b="1" dirty="0">
              <a:solidFill>
                <a:srgbClr val="000000"/>
              </a:solidFill>
              <a:latin typeface="inherit"/>
            </a:endParaRPr>
          </a:p>
          <a:p>
            <a:pPr marL="0" indent="0">
              <a:buNone/>
            </a:pP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王下二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9】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「過去之後，以利亞對以利沙說：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我未曾被接去離開你，你要我為你做什麼，只管求我。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以利沙說：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願感動你的靈加倍地感動我。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」</a:t>
            </a:r>
            <a:endParaRPr lang="en-US" altLang="zh-TW" b="1" i="0" dirty="0">
              <a:solidFill>
                <a:srgbClr val="000000"/>
              </a:solidFill>
              <a:effectLst/>
              <a:latin typeface="inherit"/>
            </a:endParaRPr>
          </a:p>
          <a:p>
            <a:pPr marL="0" indent="0">
              <a:buNone/>
            </a:pP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了解神的心意，明白自己的使命，看到生命的缺乏，誠心祈求聖靈</a:t>
            </a: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C827A-1019-4C22-84C8-856A4A160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246" y="1487030"/>
            <a:ext cx="3164098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33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人 生 經 歷 </a:t>
            </a:r>
            <a:r>
              <a:rPr lang="zh-CN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二</a:t>
            </a:r>
            <a:r>
              <a:rPr lang="zh-TW" altLang="en-US" b="1" dirty="0">
                <a:solidFill>
                  <a:srgbClr val="0070C0"/>
                </a:solidFill>
                <a:latin typeface="luxi sans"/>
              </a:rPr>
              <a:t>充滿神 跡的事奉</a:t>
            </a:r>
            <a:endParaRPr lang="en-US" b="1" dirty="0">
              <a:solidFill>
                <a:srgbClr val="0070C0"/>
              </a:solidFill>
              <a:latin typeface="luxi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6485467" cy="39319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1.</a:t>
            </a: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 事奉的開始：印證神賜下聖靈</a:t>
            </a:r>
            <a:endParaRPr lang="en-US" altLang="zh-TW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>
              <a:buFont typeface="Wingdings" pitchFamily="2" charset="2"/>
              <a:buChar char="v"/>
            </a:pPr>
            <a:endParaRPr lang="en-US" altLang="zh-TW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LiSong Pro Light" panose="02020300000000000000" pitchFamily="18" charset="-120"/>
                <a:ea typeface="LiSong Pro Light" panose="02020300000000000000" pitchFamily="18" charset="-120"/>
              </a:rPr>
              <a:t>借用以利亞的外衣分開水過河</a:t>
            </a:r>
            <a:endParaRPr lang="en-US" altLang="zh-TW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王下二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13】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「他拾起以利亞身上掉下來的外衣，回去站在約旦河邊。」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【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王下二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14】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「他用以利亞身上掉下來的外衣打水，說：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『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耶和華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——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以利亞的神在哪裡呢？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inherit"/>
              </a:rPr>
              <a:t>』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</a:rPr>
              <a:t>打水之後，水也左右分開，以利沙就過來了。」</a:t>
            </a:r>
            <a:endParaRPr lang="zh-TW" altLang="en-US" b="0" i="0" dirty="0">
              <a:solidFill>
                <a:srgbClr val="656565"/>
              </a:solidFill>
              <a:effectLst/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US" dirty="0"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4E25D-354C-4848-8D69-DF8724F75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267" y="2234493"/>
            <a:ext cx="4145639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717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14372</TotalTime>
  <Words>5390</Words>
  <Application>Microsoft Macintosh PowerPoint</Application>
  <PresentationFormat>Widescreen</PresentationFormat>
  <Paragraphs>238</Paragraphs>
  <Slides>34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inherit</vt:lpstr>
      <vt:lpstr>LiSong Pro Light</vt:lpstr>
      <vt:lpstr>luxi sans</vt:lpstr>
      <vt:lpstr>Montserrat</vt:lpstr>
      <vt:lpstr>MS Gothic</vt:lpstr>
      <vt:lpstr>PMingLiU</vt:lpstr>
      <vt:lpstr>宋体</vt:lpstr>
      <vt:lpstr>Songti TC</vt:lpstr>
      <vt:lpstr>Arial</vt:lpstr>
      <vt:lpstr>Calibri</vt:lpstr>
      <vt:lpstr>Cambria</vt:lpstr>
      <vt:lpstr>Garamond</vt:lpstr>
      <vt:lpstr>Wingdings</vt:lpstr>
      <vt:lpstr>Savon</vt:lpstr>
      <vt:lpstr> </vt:lpstr>
      <vt:lpstr>先知以利沙</vt:lpstr>
      <vt:lpstr>人物檔案</vt:lpstr>
      <vt:lpstr>PowerPoint Presentation</vt:lpstr>
      <vt:lpstr>人 生 經 歷</vt:lpstr>
      <vt:lpstr>人 生 經 歷 一蒙神揀選的先知 </vt:lpstr>
      <vt:lpstr>人 生 經 歷 一蒙神揀選的先知 </vt:lpstr>
      <vt:lpstr>人 生 經 歷 一蒙神揀選的先知 </vt:lpstr>
      <vt:lpstr>人 生 經 歷 二充滿神 跡的事奉</vt:lpstr>
      <vt:lpstr>人 生 經 歷 二充滿神 跡的事奉</vt:lpstr>
      <vt:lpstr>人 生 經 歷 二充滿神 跡的事奉</vt:lpstr>
      <vt:lpstr>人 生 經 歷 二充滿神 跡的事奉</vt:lpstr>
      <vt:lpstr>人 生 經 歷 二充滿神 跡的事奉</vt:lpstr>
      <vt:lpstr>人 生 經 歷 二充滿神 跡的事奉</vt:lpstr>
      <vt:lpstr>人 生 經 歷 二充滿神 跡的事奉</vt:lpstr>
      <vt:lpstr>人 生 經 歷 二充滿神 跡的事奉</vt:lpstr>
      <vt:lpstr>人 生 經 歷 二充滿神 跡的事奉 </vt:lpstr>
      <vt:lpstr>人 生 經 歷 二充滿神 跡的事奉</vt:lpstr>
      <vt:lpstr>人 生 經 歷 二充滿神 跡的事奉</vt:lpstr>
      <vt:lpstr>人 生 經 歷 二充滿神 跡的事奉</vt:lpstr>
      <vt:lpstr>人 生 經 歷 二充滿神 跡的事奉</vt:lpstr>
      <vt:lpstr>人 生 經 歷 二充滿神 跡的事奉</vt:lpstr>
      <vt:lpstr>人 生 經 歷 二充滿神 跡的事奉</vt:lpstr>
      <vt:lpstr>人 生 經 歷 二充滿神 跡的事奉</vt:lpstr>
      <vt:lpstr>人 生 經 歷 二 充滿神 跡的事奉</vt:lpstr>
      <vt:lpstr>人 生 經 歷 二充滿神 跡的事奉</vt:lpstr>
      <vt:lpstr>人 生 經 歷 二充滿神 跡的事奉</vt:lpstr>
      <vt:lpstr>人 生 經 歷 二充滿神 跡的事奉</vt:lpstr>
      <vt:lpstr>人物特點：忠誠事奉、顺服上帝</vt:lpstr>
      <vt:lpstr>人物特點：恆心禱告</vt:lpstr>
      <vt:lpstr>神的屬性：</vt:lpstr>
      <vt:lpstr>PowerPoint Presentation</vt:lpstr>
      <vt:lpstr>討論：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2021—2022 主日學計劃</dc:title>
  <dc:creator>Sandy Mau</dc:creator>
  <cp:lastModifiedBy>Sandy Mau</cp:lastModifiedBy>
  <cp:revision>32</cp:revision>
  <dcterms:created xsi:type="dcterms:W3CDTF">2021-07-19T05:32:25Z</dcterms:created>
  <dcterms:modified xsi:type="dcterms:W3CDTF">2022-02-18T04:07:29Z</dcterms:modified>
</cp:coreProperties>
</file>