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81" r:id="rId3"/>
    <p:sldId id="293" r:id="rId4"/>
    <p:sldId id="292" r:id="rId5"/>
    <p:sldId id="289" r:id="rId6"/>
    <p:sldId id="269" r:id="rId7"/>
    <p:sldId id="285" r:id="rId8"/>
    <p:sldId id="291" r:id="rId9"/>
    <p:sldId id="295" r:id="rId10"/>
    <p:sldId id="273" r:id="rId11"/>
    <p:sldId id="286" r:id="rId12"/>
    <p:sldId id="296" r:id="rId13"/>
    <p:sldId id="297" r:id="rId14"/>
    <p:sldId id="278" r:id="rId15"/>
    <p:sldId id="294" r:id="rId16"/>
    <p:sldId id="298" r:id="rId17"/>
    <p:sldId id="290" r:id="rId18"/>
    <p:sldId id="288"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5529" autoAdjust="0"/>
  </p:normalViewPr>
  <p:slideViewPr>
    <p:cSldViewPr snapToGrid="0">
      <p:cViewPr varScale="1">
        <p:scale>
          <a:sx n="109" d="100"/>
          <a:sy n="109" d="100"/>
        </p:scale>
        <p:origin x="712" y="192"/>
      </p:cViewPr>
      <p:guideLst/>
    </p:cSldViewPr>
  </p:slideViewPr>
  <p:outlineViewPr>
    <p:cViewPr>
      <p:scale>
        <a:sx n="33" d="100"/>
        <a:sy n="33" d="100"/>
      </p:scale>
      <p:origin x="0" y="-7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A7BED-C757-4DE4-903D-75F019061E8C}" type="datetimeFigureOut">
              <a:rPr lang="en-US" smtClean="0"/>
              <a:t>6/7/22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B6DC4-6CC5-4EAB-B874-4B2089F49C4F}" type="slidenum">
              <a:rPr lang="en-US" smtClean="0"/>
              <a:t>‹#›</a:t>
            </a:fld>
            <a:endParaRPr lang="en-US"/>
          </a:p>
        </p:txBody>
      </p:sp>
    </p:spTree>
    <p:extLst>
      <p:ext uri="{BB962C8B-B14F-4D97-AF65-F5344CB8AC3E}">
        <p14:creationId xmlns:p14="http://schemas.microsoft.com/office/powerpoint/2010/main" val="41373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B6DC4-6CC5-4EAB-B874-4B2089F49C4F}" type="slidenum">
              <a:rPr lang="en-US" smtClean="0"/>
              <a:t>2</a:t>
            </a:fld>
            <a:endParaRPr lang="en-US"/>
          </a:p>
        </p:txBody>
      </p:sp>
    </p:spTree>
    <p:extLst>
      <p:ext uri="{BB962C8B-B14F-4D97-AF65-F5344CB8AC3E}">
        <p14:creationId xmlns:p14="http://schemas.microsoft.com/office/powerpoint/2010/main" val="305116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B6DC4-6CC5-4EAB-B874-4B2089F49C4F}" type="slidenum">
              <a:rPr lang="en-US" smtClean="0"/>
              <a:t>3</a:t>
            </a:fld>
            <a:endParaRPr lang="en-US"/>
          </a:p>
        </p:txBody>
      </p:sp>
    </p:spTree>
    <p:extLst>
      <p:ext uri="{BB962C8B-B14F-4D97-AF65-F5344CB8AC3E}">
        <p14:creationId xmlns:p14="http://schemas.microsoft.com/office/powerpoint/2010/main" val="31428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B6DC4-6CC5-4EAB-B874-4B2089F49C4F}" type="slidenum">
              <a:rPr lang="en-US" smtClean="0"/>
              <a:t>4</a:t>
            </a:fld>
            <a:endParaRPr lang="en-US"/>
          </a:p>
        </p:txBody>
      </p:sp>
    </p:spTree>
    <p:extLst>
      <p:ext uri="{BB962C8B-B14F-4D97-AF65-F5344CB8AC3E}">
        <p14:creationId xmlns:p14="http://schemas.microsoft.com/office/powerpoint/2010/main" val="321869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B6DC4-6CC5-4EAB-B874-4B2089F49C4F}" type="slidenum">
              <a:rPr lang="en-US" smtClean="0"/>
              <a:t>6</a:t>
            </a:fld>
            <a:endParaRPr lang="en-US"/>
          </a:p>
        </p:txBody>
      </p:sp>
    </p:spTree>
    <p:extLst>
      <p:ext uri="{BB962C8B-B14F-4D97-AF65-F5344CB8AC3E}">
        <p14:creationId xmlns:p14="http://schemas.microsoft.com/office/powerpoint/2010/main" val="91813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6/7/22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6/7/22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zh.wikipedia.org/wiki/%E5%A4%A7%E9%A6%AC%E5%A3%AB%E9%9D%A9" TargetMode="External"/><Relationship Id="rId13" Type="http://schemas.openxmlformats.org/officeDocument/2006/relationships/hyperlink" Target="https://zh.wikipedia.org/wiki/%E4%BF%9D%E7%BD%97_(%E4%BD%BF%E5%BE%92)#cite_note-39" TargetMode="External"/><Relationship Id="rId18" Type="http://schemas.openxmlformats.org/officeDocument/2006/relationships/hyperlink" Target="https://zh.wikipedia.org/wiki/%E5%9C%B0%E4%B8%AD%E6%B5%B7" TargetMode="External"/><Relationship Id="rId3" Type="http://schemas.openxmlformats.org/officeDocument/2006/relationships/hyperlink" Target="https://zh.wikipedia.org/wiki/%E4%BD%BF%E5%BE%92" TargetMode="External"/><Relationship Id="rId7" Type="http://schemas.openxmlformats.org/officeDocument/2006/relationships/hyperlink" Target="https://zh.wikipedia.org/wiki/%E5%95%9F%E7%A4%BA" TargetMode="External"/><Relationship Id="rId12" Type="http://schemas.openxmlformats.org/officeDocument/2006/relationships/hyperlink" Target="https://zh.wikipedia.org/wiki/%E4%B8%BB%E7%9A%84%E5%85%84%E5%BC%9F%E9%9B%85%E5%90%84" TargetMode="External"/><Relationship Id="rId17" Type="http://schemas.openxmlformats.org/officeDocument/2006/relationships/hyperlink" Target="https://zh.wikipedia.org/wiki/%E6%95%99%E6%9C%83" TargetMode="External"/><Relationship Id="rId2" Type="http://schemas.openxmlformats.org/officeDocument/2006/relationships/hyperlink" Target="https://zh.wikipedia.org/wiki/%E7%A6%8F%E9%9F%B3" TargetMode="External"/><Relationship Id="rId16" Type="http://schemas.openxmlformats.org/officeDocument/2006/relationships/hyperlink" Target="https://zh.wikipedia.org/wiki/%E4%BF%9D%E7%BD%97_(%E4%BD%BF%E5%BE%92)#cite_note-40" TargetMode="External"/><Relationship Id="rId20"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s://zh.wikipedia.org/wiki/%E4%BF%9D%E7%BD%97_(%E4%BD%BF%E5%BE%92)#cite_note-38" TargetMode="External"/><Relationship Id="rId11" Type="http://schemas.openxmlformats.org/officeDocument/2006/relationships/hyperlink" Target="https://zh.wikipedia.org/wiki/%E5%BD%BC%E5%BE%97" TargetMode="External"/><Relationship Id="rId5" Type="http://schemas.openxmlformats.org/officeDocument/2006/relationships/hyperlink" Target="https://zh.wikipedia.org/wiki/%E8%A5%BF%E5%A5%88%E5%8D%8A%E5%B3%B6" TargetMode="External"/><Relationship Id="rId15" Type="http://schemas.openxmlformats.org/officeDocument/2006/relationships/hyperlink" Target="https://zh.wikipedia.org/wiki/%E5%AE%89%E6%8F%90%E9%98%BF" TargetMode="External"/><Relationship Id="rId10" Type="http://schemas.openxmlformats.org/officeDocument/2006/relationships/hyperlink" Target="https://zh.wikipedia.org/wiki/%E5%A4%A7%E6%95%B8" TargetMode="External"/><Relationship Id="rId19" Type="http://schemas.openxmlformats.org/officeDocument/2006/relationships/hyperlink" Target="https://zh.wikipedia.org/wiki/%E8%A5%BF%E5%A5%88%E5%B1%B1" TargetMode="External"/><Relationship Id="rId4" Type="http://schemas.openxmlformats.org/officeDocument/2006/relationships/hyperlink" Target="https://zh.wikipedia.org/wiki/%E9%98%BF%E6%8B%89%E4%BC%AF%E5%8D%8A%E5%B2%9B" TargetMode="External"/><Relationship Id="rId9" Type="http://schemas.openxmlformats.org/officeDocument/2006/relationships/hyperlink" Target="https://zh.wikipedia.org/wiki/%E8%80%B6%E8%B7%AF%E6%92%92%E5%86%B7" TargetMode="External"/><Relationship Id="rId14" Type="http://schemas.openxmlformats.org/officeDocument/2006/relationships/hyperlink" Target="https://zh.wikipedia.org/wiki/%E5%B7%B4%E6%8B%BF%E5%B7%B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zh.wikipedia.org/wiki/%E9%A6%AC%E5%85%B6%E9%A0%93" TargetMode="External"/><Relationship Id="rId13" Type="http://schemas.openxmlformats.org/officeDocument/2006/relationships/image" Target="../media/image15.jpeg"/><Relationship Id="rId3" Type="http://schemas.openxmlformats.org/officeDocument/2006/relationships/hyperlink" Target="https://zh.wikipedia.org/wiki/%E5%9C%B0%E4%B8%AD%E6%B5%B7" TargetMode="External"/><Relationship Id="rId7" Type="http://schemas.openxmlformats.org/officeDocument/2006/relationships/hyperlink" Target="https://zh.wikipedia.org/wiki/%E6%AD%90%E6%B4%B2" TargetMode="External"/><Relationship Id="rId12" Type="http://schemas.openxmlformats.org/officeDocument/2006/relationships/hyperlink" Target="https://zh.wikipedia.org/wiki/%E5%93%A5%E6%9E%97%E5%A4%9A" TargetMode="External"/><Relationship Id="rId2" Type="http://schemas.openxmlformats.org/officeDocument/2006/relationships/hyperlink" Target="https://zh.wikipedia.org/wiki/%E5%89%B2%E7%A4%BC" TargetMode="External"/><Relationship Id="rId1" Type="http://schemas.openxmlformats.org/officeDocument/2006/relationships/slideLayout" Target="../slideLayouts/slideLayout2.xml"/><Relationship Id="rId6" Type="http://schemas.openxmlformats.org/officeDocument/2006/relationships/hyperlink" Target="https://zh.wikipedia.org/wiki/%E8%A5%BF%E6%8B%89" TargetMode="External"/><Relationship Id="rId11" Type="http://schemas.openxmlformats.org/officeDocument/2006/relationships/hyperlink" Target="https://zh.wikipedia.org/wiki/%E5%B8%96%E6%92%92%E7%BD%97%E5%B0%BC%E8%BF%A6" TargetMode="External"/><Relationship Id="rId5" Type="http://schemas.openxmlformats.org/officeDocument/2006/relationships/hyperlink" Target="https://zh.wikipedia.org/wiki/%E6%8F%90%E6%91%A9%E5%A4%AA" TargetMode="External"/><Relationship Id="rId10" Type="http://schemas.openxmlformats.org/officeDocument/2006/relationships/hyperlink" Target="https://zh.wikipedia.org/wiki/%E7%89%B9%E7%BE%85%E4%BA%9E" TargetMode="External"/><Relationship Id="rId4" Type="http://schemas.openxmlformats.org/officeDocument/2006/relationships/hyperlink" Target="https://zh.wikipedia.org/wiki/%E5%A1%9E%E6%B5%A6%E8%B7%AF%E6%96%AF" TargetMode="External"/><Relationship Id="rId9" Type="http://schemas.openxmlformats.org/officeDocument/2006/relationships/hyperlink" Target="https://zh.wikipedia.org/wiki/%E8%85%93%E7%AB%8B%E6%AF%9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zh.wikipedia.org/wiki/%E5%BC%97%E5%91%82%E5%AE%B6" TargetMode="External"/><Relationship Id="rId7" Type="http://schemas.openxmlformats.org/officeDocument/2006/relationships/image" Target="../media/image18.jpeg"/><Relationship Id="rId2" Type="http://schemas.openxmlformats.org/officeDocument/2006/relationships/hyperlink" Target="https://zh.wikipedia.org/wiki/%E5%8A%A0%E6%8B%89%E5%A4%AA" TargetMode="External"/><Relationship Id="rId1" Type="http://schemas.openxmlformats.org/officeDocument/2006/relationships/slideLayout" Target="../slideLayouts/slideLayout2.xml"/><Relationship Id="rId6" Type="http://schemas.openxmlformats.org/officeDocument/2006/relationships/hyperlink" Target="https://zh.wikipedia.org/wiki/%E8%80%B6%E8%B7%AF%E6%92%92%E5%86%B7" TargetMode="External"/><Relationship Id="rId5" Type="http://schemas.openxmlformats.org/officeDocument/2006/relationships/hyperlink" Target="https://zh.wikipedia.org/wiki/%E9%A9%AC%E5%85%B6%E9%A1%BF%E8%A1%8C%E7%9C%81" TargetMode="External"/><Relationship Id="rId4" Type="http://schemas.openxmlformats.org/officeDocument/2006/relationships/hyperlink" Target="https://zh.wikipedia.org/wiki/%E4%BB%A5%E5%BC%97%E6%89%8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zh.wikipedia.org/wiki/%E8%B7%AF%E5%8A%A0" TargetMode="External"/><Relationship Id="rId13" Type="http://schemas.openxmlformats.org/officeDocument/2006/relationships/hyperlink" Target="https://zh.wikipedia.org/w/index.php?title=%E5%A5%A7%E6%96%AF%E7%AC%AC%E4%BA%9E&amp;action=edit&amp;redlink=1" TargetMode="External"/><Relationship Id="rId18" Type="http://schemas.openxmlformats.org/officeDocument/2006/relationships/hyperlink" Target="https://zh.wikipedia.org/wiki/%E4%BF%9D%E7%BD%97_(%E4%BD%BF%E5%BE%92)#cite_note-45" TargetMode="External"/><Relationship Id="rId3" Type="http://schemas.openxmlformats.org/officeDocument/2006/relationships/hyperlink" Target="https://zh.wikipedia.org/wiki/%E7%89%B9%E7%BE%85%E4%BA%9E" TargetMode="External"/><Relationship Id="rId7" Type="http://schemas.openxmlformats.org/officeDocument/2006/relationships/hyperlink" Target="https://zh.wikipedia.org/wiki/%E4%BF%9D%E7%BD%97_(%E4%BD%BF%E5%BE%92)#cite_note-44" TargetMode="External"/><Relationship Id="rId12" Type="http://schemas.openxmlformats.org/officeDocument/2006/relationships/hyperlink" Target="https://zh.wikipedia.org/wiki/%E5%8D%81%E5%AD%97%E6%9E%B6" TargetMode="External"/><Relationship Id="rId17" Type="http://schemas.openxmlformats.org/officeDocument/2006/relationships/hyperlink" Target="https://zh.wikipedia.org/wiki/%E5%9F%8E%E5%A4%96%E5%9C%A3%E4%BF%9D%E7%A6%84%E5%A4%A7%E6%AE%BF" TargetMode="External"/><Relationship Id="rId2" Type="http://schemas.openxmlformats.org/officeDocument/2006/relationships/hyperlink" Target="https://zh.wikipedia.org/wiki/%E9%A6%AC%E5%85%B6%E9%A0%93" TargetMode="External"/><Relationship Id="rId16" Type="http://schemas.openxmlformats.org/officeDocument/2006/relationships/hyperlink" Target="https://zh.wikipedia.org/wiki/%E5%90%9B%E5%A3%AB%E5%9D%A6%E4%B8%81%E5%A4%A7%E5%B8%9D" TargetMode="External"/><Relationship Id="rId1" Type="http://schemas.openxmlformats.org/officeDocument/2006/relationships/slideLayout" Target="../slideLayouts/slideLayout2.xml"/><Relationship Id="rId6" Type="http://schemas.openxmlformats.org/officeDocument/2006/relationships/hyperlink" Target="https://zh.wikipedia.org/wiki/%E6%8F%90%E5%A4%9A%E6%9B%B8" TargetMode="External"/><Relationship Id="rId11" Type="http://schemas.openxmlformats.org/officeDocument/2006/relationships/hyperlink" Target="https://zh.wikipedia.org/wiki/%E6%AD%BB%E5%88%91" TargetMode="External"/><Relationship Id="rId5" Type="http://schemas.openxmlformats.org/officeDocument/2006/relationships/hyperlink" Target="https://zh.wikipedia.org/wiki/%E6%8F%90%E6%91%A9%E5%A4%AA%E5%89%8D%E6%9B%B8" TargetMode="External"/><Relationship Id="rId15" Type="http://schemas.openxmlformats.org/officeDocument/2006/relationships/hyperlink" Target="https://zh.wikipedia.org/wiki/%E6%96%AC%E9%A6%96" TargetMode="External"/><Relationship Id="rId10" Type="http://schemas.openxmlformats.org/officeDocument/2006/relationships/hyperlink" Target="https://zh.wikipedia.org/wiki/%E6%8F%90%E6%91%A9%E5%A4%AA%E5%BE%8C%E6%9B%B8" TargetMode="External"/><Relationship Id="rId19" Type="http://schemas.openxmlformats.org/officeDocument/2006/relationships/image" Target="../media/image21.jpeg"/><Relationship Id="rId4" Type="http://schemas.openxmlformats.org/officeDocument/2006/relationships/hyperlink" Target="https://zh.wikipedia.org/wiki/%E5%B0%BC%E7%A7%91%E6%B3%A2%E5%88%A9%E6%96%AF" TargetMode="External"/><Relationship Id="rId9" Type="http://schemas.openxmlformats.org/officeDocument/2006/relationships/hyperlink" Target="https://zh.wikipedia.org/wiki/%E7%BE%85%E9%A6%AC%E5%85%AC%E6%B0%91" TargetMode="External"/><Relationship Id="rId14" Type="http://schemas.openxmlformats.org/officeDocument/2006/relationships/hyperlink" Target="https://zh.wikipedia.org/w/index.php?title=%E5%9F%83%E5%9C%AD%E8%B3%BD%E7%B6%AD&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zh.wikipedia.org/wiki/%E5%9F%8E%E5%A4%96%E5%9C%A3%E4%BF%9D%E7%A6%84%E5%A4%A7%E6%AE%BF" TargetMode="External"/><Relationship Id="rId2" Type="http://schemas.openxmlformats.org/officeDocument/2006/relationships/hyperlink" Target="https://zh.wikipedia.org/wiki/%E6%A2%B5%E8%92%82%E5%B2%A1" TargetMode="Externa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s://zh.wikipedia.org/wiki/%E6%9C%AC%E7%AF%A4%E5%8D%81%E5%85%AD%E4%B8%96" TargetMode="External"/><Relationship Id="rId4" Type="http://schemas.openxmlformats.org/officeDocument/2006/relationships/hyperlink" Target="https://zh.wikipedia.org/wiki/%E6%94%BE%E5%B0%84%E6%80%A7%E7%A2%B3%E5%AE%9A%E5%B9%B4%E6%B3%9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h.wikipedia.org/wiki/%E5%9C%A3%E5%BD%BC%E5%BE%97"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s://zh.wikipedia.org/wiki/%E6%96%B0%E7%BA%A6%E5%9C%A3%E7%BB%8F" TargetMode="External"/><Relationship Id="rId4" Type="http://schemas.openxmlformats.org/officeDocument/2006/relationships/hyperlink" Target="https://zh.wikipedia.org/wiki/%E5%9F%BA%E7%9D%A3%E6%95%99%E5%8E%86%E5%8F%B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zh.wikipedia.org/wiki/%E5%B8%8C%E8%87%98%E8%AA%9E"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zh.wikipedia.org/wiki/%E5%9F%BA%E7%9D%A3%E5%BE%92" TargetMode="External"/><Relationship Id="rId5" Type="http://schemas.openxmlformats.org/officeDocument/2006/relationships/hyperlink" Target="https://zh.wikipedia.org/wiki/%E7%8A%B9%E5%A4%AA%E4%BA%BA" TargetMode="External"/><Relationship Id="rId4" Type="http://schemas.openxmlformats.org/officeDocument/2006/relationships/hyperlink" Target="https://zh.wikipedia.org/wiki/%E6%96%B0%E7%B4%84%E8%81%96%E7%B6%9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zh.wikipedia.org/wiki/%E5%9D%A1%E6%97%85%E7%94%B2"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zh.wikipedia.org/wiki/%E4%BF%9D%E7%BD%97_(%E4%BD%BF%E5%BE%92)#cite_note-17" TargetMode="External"/><Relationship Id="rId13" Type="http://schemas.openxmlformats.org/officeDocument/2006/relationships/hyperlink" Target="https://zh.wikipedia.org/wiki/%E4%BF%9D%E7%BD%97_(%E4%BD%BF%E5%BE%92)#cite_note-21" TargetMode="External"/><Relationship Id="rId18" Type="http://schemas.openxmlformats.org/officeDocument/2006/relationships/hyperlink" Target="https://zh.wikipedia.org/wiki/%E5%A4%A7%E6%95%B8" TargetMode="External"/><Relationship Id="rId3" Type="http://schemas.openxmlformats.org/officeDocument/2006/relationships/hyperlink" Target="https://zh.wikipedia.org/wiki/%E4%BF%9D%E7%BE%85" TargetMode="External"/><Relationship Id="rId7" Type="http://schemas.openxmlformats.org/officeDocument/2006/relationships/hyperlink" Target="https://zh.wikipedia.org/wiki/%E4%BF%9D%E7%BD%97_(%E4%BD%BF%E5%BE%92)#cite_note-16" TargetMode="External"/><Relationship Id="rId12" Type="http://schemas.openxmlformats.org/officeDocument/2006/relationships/hyperlink" Target="https://zh.wikipedia.org/wiki/%E8%B3%BD%E6%B5%A6%E8%B7%AF%E6%96%AF" TargetMode="External"/><Relationship Id="rId17" Type="http://schemas.openxmlformats.org/officeDocument/2006/relationships/hyperlink" Target="https://zh.wikipedia.org/wiki/%E6%8E%83%E7%BE%85%E7%8E%8B" TargetMode="External"/><Relationship Id="rId2" Type="http://schemas.openxmlformats.org/officeDocument/2006/relationships/notesSlide" Target="../notesSlides/notesSlide4.xml"/><Relationship Id="rId16" Type="http://schemas.openxmlformats.org/officeDocument/2006/relationships/hyperlink" Target="https://zh.wikipedia.org/wiki/%E4%BE%BF%E9%9B%85%E6%82%AF" TargetMode="External"/><Relationship Id="rId20"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s://zh.wikipedia.org/wiki/%E4%BF%9D%E7%BD%97_(%E4%BD%BF%E5%BE%92)#cite_note-15" TargetMode="External"/><Relationship Id="rId11" Type="http://schemas.openxmlformats.org/officeDocument/2006/relationships/hyperlink" Target="https://zh.wikipedia.org/wiki/%E4%BF%9D%E7%BD%97_(%E4%BD%BF%E5%BE%92)#cite_note-20" TargetMode="External"/><Relationship Id="rId5" Type="http://schemas.openxmlformats.org/officeDocument/2006/relationships/hyperlink" Target="https://zh.wikipedia.org/wiki/%E9%80%9A%E7%94%A8%E5%B8%8C%E8%87%98%E8%AA%9E" TargetMode="External"/><Relationship Id="rId15" Type="http://schemas.openxmlformats.org/officeDocument/2006/relationships/hyperlink" Target="https://zh.wikipedia.org/wiki/%E5%B8%8C%E4%BC%AF%E4%BE%86%E8%AA%9E" TargetMode="External"/><Relationship Id="rId10" Type="http://schemas.openxmlformats.org/officeDocument/2006/relationships/hyperlink" Target="https://zh.wikipedia.org/wiki/%E4%BF%9D%E7%BD%97_(%E4%BD%BF%E5%BE%92)#cite_note-19" TargetMode="External"/><Relationship Id="rId19" Type="http://schemas.openxmlformats.org/officeDocument/2006/relationships/hyperlink" Target="https://zh.wikipedia.org/wiki/%E5%A1%94%E7%88%BE%E7%B4%A2" TargetMode="External"/><Relationship Id="rId4" Type="http://schemas.openxmlformats.org/officeDocument/2006/relationships/hyperlink" Target="https://zh.wikipedia.org/wiki/%E6%8B%89%E4%B8%81%E8%AA%9E" TargetMode="External"/><Relationship Id="rId9" Type="http://schemas.openxmlformats.org/officeDocument/2006/relationships/hyperlink" Target="https://zh.wikipedia.org/wiki/%E4%BF%9D%E7%BD%97_(%E4%BD%BF%E5%BE%92)#cite_note-18" TargetMode="External"/><Relationship Id="rId14" Type="http://schemas.openxmlformats.org/officeDocument/2006/relationships/hyperlink" Target="https://zh.wikipedia.org/w/index.php?title=%E9%A6%AC%E5%8F%AF%C2%B7%E5%8C%85%E5%A8%81%E7%88%BE&amp;action=edit&amp;redlink=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zh.wikipedia.org/wiki/%E8%BF%A6%E7%91%AA%E5%88%97" TargetMode="External"/><Relationship Id="rId13" Type="http://schemas.openxmlformats.org/officeDocument/2006/relationships/hyperlink" Target="https://zh.wikipedia.org/wiki/%E9%80%9A%E7%94%A8%E5%B8%8C%E8%85%8A%E8%AF%AD" TargetMode="External"/><Relationship Id="rId18" Type="http://schemas.openxmlformats.org/officeDocument/2006/relationships/image" Target="../media/image8.jpeg"/><Relationship Id="rId3" Type="http://schemas.openxmlformats.org/officeDocument/2006/relationships/hyperlink" Target="https://zh.wikipedia.org/wiki/%E7%8C%B6%E5%A4%AA%E4%BA%BA" TargetMode="External"/><Relationship Id="rId7" Type="http://schemas.openxmlformats.org/officeDocument/2006/relationships/hyperlink" Target="https://zh.wikipedia.org/wiki/%E5%A4%A7%E6%95%B8" TargetMode="External"/><Relationship Id="rId12" Type="http://schemas.openxmlformats.org/officeDocument/2006/relationships/hyperlink" Target="https://zh.wikipedia.org/wiki/%E6%96%AF%E5%A4%9A%E5%99%B6%E4%B8%BB%E4%B9%89" TargetMode="External"/><Relationship Id="rId17" Type="http://schemas.openxmlformats.org/officeDocument/2006/relationships/hyperlink" Target="https://zh.wikipedia.org/wiki/%E7%A0%94%E7%A9%B6" TargetMode="External"/><Relationship Id="rId2" Type="http://schemas.openxmlformats.org/officeDocument/2006/relationships/hyperlink" Target="https://zh.wikipedia.org/wiki/%E9%A6%AC%E6%B5%B7%E6%AF%9B" TargetMode="External"/><Relationship Id="rId16" Type="http://schemas.openxmlformats.org/officeDocument/2006/relationships/hyperlink" Target="https://zh.wikipedia.org/wiki/%E5%B8%8C%E8%87%98%E5%93%B2%E5%AD%B8" TargetMode="External"/><Relationship Id="rId1" Type="http://schemas.openxmlformats.org/officeDocument/2006/relationships/slideLayout" Target="../slideLayouts/slideLayout4.xml"/><Relationship Id="rId6" Type="http://schemas.openxmlformats.org/officeDocument/2006/relationships/hyperlink" Target="https://zh.wikipedia.org/wiki/%E5%9F%BA%E5%88%A9%E5%AE%B6%E7%9C%81" TargetMode="External"/><Relationship Id="rId11" Type="http://schemas.openxmlformats.org/officeDocument/2006/relationships/hyperlink" Target="https://zh.wikipedia.org/wiki/%E7%BE%85%E9%A6%AC%E5%B8%9D%E5%9C%8B" TargetMode="External"/><Relationship Id="rId5" Type="http://schemas.openxmlformats.org/officeDocument/2006/relationships/hyperlink" Target="https://zh.wikipedia.org/wiki/%E7%8C%B6%E5%A4%AA%E7%9C%81" TargetMode="External"/><Relationship Id="rId15" Type="http://schemas.openxmlformats.org/officeDocument/2006/relationships/hyperlink" Target="https://zh.wikipedia.org/wiki/%E5%8F%A4%E5%B8%8C%E8%85%8A%E6%96%87" TargetMode="External"/><Relationship Id="rId10" Type="http://schemas.openxmlformats.org/officeDocument/2006/relationships/hyperlink" Target="https://zh.wikipedia.org/wiki/%E5%B0%8F%E4%BA%9E%E7%B4%B0%E4%BA%9E" TargetMode="External"/><Relationship Id="rId4" Type="http://schemas.openxmlformats.org/officeDocument/2006/relationships/hyperlink" Target="https://zh.wikipedia.org/wiki/%E4%BE%BF%E9%9B%85%E6%82%AF%E6%94%AF%E6%B4%BE" TargetMode="External"/><Relationship Id="rId9" Type="http://schemas.openxmlformats.org/officeDocument/2006/relationships/hyperlink" Target="https://zh.wikipedia.org/wiki/%E4%BA%9E%E6%AD%B7%E5%B1%B1%E5%A4%A7%E5%A4%A7%E5%B8%9D" TargetMode="External"/><Relationship Id="rId14" Type="http://schemas.openxmlformats.org/officeDocument/2006/relationships/hyperlink" Target="https://zh.wikipedia.org/wiki/%E9%80%9A%E7%94%A8%E8%AA%9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5%8D%81%E4%BA%8C%E4%BD%BF%E5%BE%92" TargetMode="External"/><Relationship Id="rId2" Type="http://schemas.openxmlformats.org/officeDocument/2006/relationships/hyperlink" Target="https://zh.wikipedia.org/wiki/%E5%9F%BA%E7%9D%A3"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3" Type="http://schemas.openxmlformats.org/officeDocument/2006/relationships/hyperlink" Target="https://zh.m.wikipedia.org/wiki/%E8%BF%A6%E6%8B%89%E9%81%94%E6%9B%B8" TargetMode="External"/><Relationship Id="rId18" Type="http://schemas.openxmlformats.org/officeDocument/2006/relationships/hyperlink" Target="https://zh.m.wikipedia.org/wiki/%E6%AD%8C%E7%BE%85%E8%A5%BF%E6%9B%B8" TargetMode="External"/><Relationship Id="rId26" Type="http://schemas.openxmlformats.org/officeDocument/2006/relationships/hyperlink" Target="https://zh.m.wikipedia.org/wiki/%E6%8F%90%E6%91%A9%E5%A4%AA%E5%BE%8C%E6%9B%B8" TargetMode="External"/><Relationship Id="rId39" Type="http://schemas.openxmlformats.org/officeDocument/2006/relationships/hyperlink" Target="https://zh.m.wikipedia.org/wiki/%E8%92%B2%E8%8D%89%E7%B4%99%E6%8A%84%E6%9C%AC_P46" TargetMode="External"/><Relationship Id="rId21" Type="http://schemas.openxmlformats.org/officeDocument/2006/relationships/hyperlink" Target="https://zh.m.wikipedia.org/wiki/%E5%BE%97%E6%92%92%E6%B4%9B%E5%B0%BC%E5%89%8D%E6%9B%B8" TargetMode="External"/><Relationship Id="rId34" Type="http://schemas.openxmlformats.org/officeDocument/2006/relationships/hyperlink" Target="https://zh.m.wikipedia.org/wiki/%E8%85%93%E5%88%A9%E9%97%A8%E4%B9%A6" TargetMode="External"/><Relationship Id="rId42" Type="http://schemas.openxmlformats.org/officeDocument/2006/relationships/hyperlink" Target="https://zh.m.wikipedia.org/zh/%E4%BF%9D%E7%BD%97%E4%B9%A6%E4%BF%A1#cite_note-2" TargetMode="External"/><Relationship Id="rId47" Type="http://schemas.openxmlformats.org/officeDocument/2006/relationships/hyperlink" Target="https://zh.m.wikipedia.org/wiki/%E6%99%AF%E6%95%99" TargetMode="External"/><Relationship Id="rId50" Type="http://schemas.openxmlformats.org/officeDocument/2006/relationships/hyperlink" Target="https://zh.m.wikipedia.org/w/index.php?title=%E5%93%A5%E6%9E%97%E5%A4%9A%E6%95%99%E6%9C%83&amp;action=edit&amp;redlink=1" TargetMode="External"/><Relationship Id="rId55" Type="http://schemas.openxmlformats.org/officeDocument/2006/relationships/image" Target="../media/image10.jpeg"/><Relationship Id="rId7" Type="http://schemas.openxmlformats.org/officeDocument/2006/relationships/hyperlink" Target="https://zh.m.wikipedia.org/wiki/%E7%BE%85%E9%A6%AC%E4%BA%BA%E6%9B%B8" TargetMode="External"/><Relationship Id="rId2" Type="http://schemas.openxmlformats.org/officeDocument/2006/relationships/hyperlink" Target="https://zh.m.wikipedia.org/wiki/%E6%96%B0%E6%95%99" TargetMode="External"/><Relationship Id="rId16" Type="http://schemas.openxmlformats.org/officeDocument/2006/relationships/hyperlink" Target="https://zh.m.wikipedia.org/wiki/%E8%85%93%E7%AB%8B%E6%AF%94%E6%9B%B8" TargetMode="External"/><Relationship Id="rId29" Type="http://schemas.openxmlformats.org/officeDocument/2006/relationships/hyperlink" Target="https://zh.m.wikipedia.org/wiki/%E5%BC%9F%E9%90%B8%E6%9B%B8" TargetMode="External"/><Relationship Id="rId11" Type="http://schemas.openxmlformats.org/officeDocument/2006/relationships/hyperlink" Target="https://zh.m.wikipedia.org/wiki/%E6%A0%BC%E6%9E%97%E5%A4%9A%E5%BE%8C%E6%9B%B8" TargetMode="External"/><Relationship Id="rId24" Type="http://schemas.openxmlformats.org/officeDocument/2006/relationships/hyperlink" Target="https://zh.m.wikipedia.org/wiki/%E6%8F%90%E6%91%A9%E5%A4%AA%E5%89%8D%E6%9B%B8" TargetMode="External"/><Relationship Id="rId32" Type="http://schemas.openxmlformats.org/officeDocument/2006/relationships/hyperlink" Target="https://zh.m.wikipedia.org/wiki/%E5%B8%8C%E4%BC%AF%E4%BE%86%E6%9B%B8" TargetMode="External"/><Relationship Id="rId37" Type="http://schemas.openxmlformats.org/officeDocument/2006/relationships/hyperlink" Target="https://zh.m.wikipedia.org/wiki/%E8%A2%AB%E5%9B%9A%E6%9B%B8%E4%BF%A1" TargetMode="External"/><Relationship Id="rId40" Type="http://schemas.openxmlformats.org/officeDocument/2006/relationships/hyperlink" Target="https://zh.m.wikipedia.org/wiki/%E8%8B%B1%E5%9C%8B" TargetMode="External"/><Relationship Id="rId45" Type="http://schemas.openxmlformats.org/officeDocument/2006/relationships/hyperlink" Target="https://zh.m.wikipedia.org/wiki/%E4%B8%AD%E5%9C%8B" TargetMode="External"/><Relationship Id="rId53" Type="http://schemas.openxmlformats.org/officeDocument/2006/relationships/hyperlink" Target="https://zh.m.wikipedia.org/w/index.php?title=Category:%E4%BB%A5%E5%BC%97%E6%89%80%E6%9B%B8%E7%AC%AC3%E7%AB%A0&amp;action=edit&amp;redlink=1" TargetMode="External"/><Relationship Id="rId5" Type="http://schemas.openxmlformats.org/officeDocument/2006/relationships/hyperlink" Target="https://zh.m.wikipedia.org/wiki/%E5%B8%8C%E8%85%8A%E8%AF%AD" TargetMode="External"/><Relationship Id="rId10" Type="http://schemas.openxmlformats.org/officeDocument/2006/relationships/hyperlink" Target="https://zh.m.wikipedia.org/wiki/%E5%93%A5%E6%9E%97%E5%A4%9A%E5%BE%8C%E6%9B%B8" TargetMode="External"/><Relationship Id="rId19" Type="http://schemas.openxmlformats.org/officeDocument/2006/relationships/hyperlink" Target="https://zh.m.wikipedia.org/wiki/%E5%93%A5%E7%BE%85%E6%A3%AE%E6%9B%B8" TargetMode="External"/><Relationship Id="rId31" Type="http://schemas.openxmlformats.org/officeDocument/2006/relationships/hyperlink" Target="https://zh.m.wikipedia.org/wiki/%E8%B2%BB%E8%82%8B%E5%AD%9F%E6%9B%B8" TargetMode="External"/><Relationship Id="rId44" Type="http://schemas.openxmlformats.org/officeDocument/2006/relationships/hyperlink" Target="https://zh.m.wikipedia.org/wiki/%E5%9C%A3%E7%BB%8F%E6%B1%89%E8%AF%AD%E8%AF%91%E6%9C%AC" TargetMode="External"/><Relationship Id="rId52" Type="http://schemas.openxmlformats.org/officeDocument/2006/relationships/hyperlink" Target="https://zh.m.wikipedia.org/w/index.php?title=Category:%E5%93%A5%E6%9E%97%E5%A4%9A%E5%BE%8C%E6%9B%B8%E7%AC%AC7%E7%AB%A0&amp;action=edit&amp;redlink=1" TargetMode="External"/><Relationship Id="rId4" Type="http://schemas.openxmlformats.org/officeDocument/2006/relationships/hyperlink" Target="https://zh.m.wikipedia.org/wiki/%E5%A4%A9%E4%B8%BB%E6%95%99" TargetMode="External"/><Relationship Id="rId9" Type="http://schemas.openxmlformats.org/officeDocument/2006/relationships/hyperlink" Target="https://zh.m.wikipedia.org/wiki/%E6%A0%BC%E6%9E%97%E5%A4%9A%E5%89%8D%E6%9B%B8" TargetMode="External"/><Relationship Id="rId14" Type="http://schemas.openxmlformats.org/officeDocument/2006/relationships/hyperlink" Target="https://zh.m.wikipedia.org/wiki/%E4%BB%A5%E5%BC%97%E6%89%80%E6%9B%B8" TargetMode="External"/><Relationship Id="rId22" Type="http://schemas.openxmlformats.org/officeDocument/2006/relationships/hyperlink" Target="https://zh.m.wikipedia.org/wiki/%E5%B8%96%E6%92%92%E7%BE%85%E5%B0%BC%E8%BF%A6%E5%BE%8C%E6%9B%B8" TargetMode="External"/><Relationship Id="rId27" Type="http://schemas.openxmlformats.org/officeDocument/2006/relationships/hyperlink" Target="https://zh.m.wikipedia.org/wiki/%E5%BC%9F%E8%8C%82%E5%BE%B7%E5%BE%8C%E6%9B%B8" TargetMode="External"/><Relationship Id="rId30" Type="http://schemas.openxmlformats.org/officeDocument/2006/relationships/hyperlink" Target="https://zh.m.wikipedia.org/wiki/%E8%85%93%E5%88%A9%E9%96%80%E6%9B%B8" TargetMode="External"/><Relationship Id="rId35" Type="http://schemas.openxmlformats.org/officeDocument/2006/relationships/hyperlink" Target="https://zh.m.wikipedia.org/wiki/%E7%BD%97%E9%A9%AC" TargetMode="External"/><Relationship Id="rId43" Type="http://schemas.openxmlformats.org/officeDocument/2006/relationships/hyperlink" Target="https://zh.m.wikipedia.org/wiki/%E5%B8%8C%E8%87%98%E6%96%87" TargetMode="External"/><Relationship Id="rId48" Type="http://schemas.openxmlformats.org/officeDocument/2006/relationships/hyperlink" Target="https://zh.m.wikipedia.org/wiki/%E5%AF%B6%E8%B7%AF%E6%B3%95%E7%8E%8B%E7%B6%93" TargetMode="External"/><Relationship Id="rId8" Type="http://schemas.openxmlformats.org/officeDocument/2006/relationships/hyperlink" Target="https://zh.m.wikipedia.org/wiki/%E5%93%A5%E6%9E%97%E5%A4%9A%E5%89%8D%E6%9B%B8" TargetMode="External"/><Relationship Id="rId51" Type="http://schemas.openxmlformats.org/officeDocument/2006/relationships/hyperlink" Target="https://zh.m.wikipedia.org/w/index.php?title=Category:%E5%93%A5%E6%9E%97%E5%A4%9A%E5%BE%8C%E6%9B%B8%E7%AC%AC2%E7%AB%A0&amp;action=edit&amp;redlink=1" TargetMode="External"/><Relationship Id="rId3" Type="http://schemas.openxmlformats.org/officeDocument/2006/relationships/hyperlink" Target="https://zh.m.wikipedia.org/wiki/%E6%B1%89%E8%AF%AD" TargetMode="External"/><Relationship Id="rId12" Type="http://schemas.openxmlformats.org/officeDocument/2006/relationships/hyperlink" Target="https://zh.m.wikipedia.org/wiki/%E5%8A%A0%E6%8B%89%E5%A4%AA%E6%9B%B8" TargetMode="External"/><Relationship Id="rId17" Type="http://schemas.openxmlformats.org/officeDocument/2006/relationships/hyperlink" Target="https://zh.m.wikipedia.org/wiki/%E6%96%90%E7%90%86%E4%BC%AF%E6%9B%B8" TargetMode="External"/><Relationship Id="rId25" Type="http://schemas.openxmlformats.org/officeDocument/2006/relationships/hyperlink" Target="https://zh.m.wikipedia.org/wiki/%E5%BC%9F%E8%8C%82%E5%BE%B7%E5%89%8D%E6%9B%B8" TargetMode="External"/><Relationship Id="rId33" Type="http://schemas.openxmlformats.org/officeDocument/2006/relationships/hyperlink" Target="https://zh.m.wikipedia.org/wiki/%E8%85%93%E7%AB%8B%E6%AF%94%E4%B9%A6" TargetMode="External"/><Relationship Id="rId38" Type="http://schemas.openxmlformats.org/officeDocument/2006/relationships/hyperlink" Target="https://zh.m.wikipedia.org/wiki/%E6%95%99%E7%89%A7%E6%9B%B8%E4%BF%A1" TargetMode="External"/><Relationship Id="rId46" Type="http://schemas.openxmlformats.org/officeDocument/2006/relationships/hyperlink" Target="https://zh.m.wikipedia.org/wiki/%E5%94%90%E6%9C%9D" TargetMode="External"/><Relationship Id="rId20" Type="http://schemas.openxmlformats.org/officeDocument/2006/relationships/hyperlink" Target="https://zh.m.wikipedia.org/wiki/%E5%B8%96%E6%92%92%E7%BE%85%E5%B0%BC%E8%BF%A6%E5%89%8D%E6%9B%B8" TargetMode="External"/><Relationship Id="rId41" Type="http://schemas.openxmlformats.org/officeDocument/2006/relationships/hyperlink" Target="https://zh.m.wikipedia.org/wiki/%E6%A0%A1%E5%8B%98%E5%AD%B8" TargetMode="External"/><Relationship Id="rId54" Type="http://schemas.openxmlformats.org/officeDocument/2006/relationships/hyperlink" Target="https://zh.m.wikipedia.org/w/index.php?title=Category:%E6%AD%8C%E7%BE%85%E8%A5%BF%E6%9B%B8%E7%AC%AC4%E7%AB%A0&amp;action=edit&amp;redlink=1" TargetMode="External"/><Relationship Id="rId1" Type="http://schemas.openxmlformats.org/officeDocument/2006/relationships/slideLayout" Target="../slideLayouts/slideLayout4.xml"/><Relationship Id="rId6" Type="http://schemas.openxmlformats.org/officeDocument/2006/relationships/hyperlink" Target="https://zh.m.wikipedia.org/wiki/%E7%BE%85%E9%A6%AC%E6%9B%B8" TargetMode="External"/><Relationship Id="rId15" Type="http://schemas.openxmlformats.org/officeDocument/2006/relationships/hyperlink" Target="https://zh.m.wikipedia.org/wiki/%E5%8E%84%E5%BC%97%E6%89%80%E6%9B%B8" TargetMode="External"/><Relationship Id="rId23" Type="http://schemas.openxmlformats.org/officeDocument/2006/relationships/hyperlink" Target="https://zh.m.wikipedia.org/wiki/%E5%BE%97%E6%92%92%E6%B4%9B%E5%B0%BC%E5%BE%8C%E6%9B%B8" TargetMode="External"/><Relationship Id="rId28" Type="http://schemas.openxmlformats.org/officeDocument/2006/relationships/hyperlink" Target="https://zh.m.wikipedia.org/wiki/%E6%8F%90%E5%A4%9A%E6%9B%B8" TargetMode="External"/><Relationship Id="rId36" Type="http://schemas.openxmlformats.org/officeDocument/2006/relationships/hyperlink" Target="https://zh.m.wikipedia.org/wiki/%E7%9B%A3%E7%8D%84%E6%9B%B8%E4%BF%A1" TargetMode="External"/><Relationship Id="rId49" Type="http://schemas.openxmlformats.org/officeDocument/2006/relationships/hyperlink" Target="https://zh.m.wikipedia.org/w/index.php?title=Category:%E5%93%A5%E6%9E%97%E5%A4%9A%E5%89%8D%E6%9B%B8%E7%AC%AC5%E7%AB%A0&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854" y="1444336"/>
            <a:ext cx="10676585" cy="1433946"/>
          </a:xfrm>
        </p:spPr>
        <p:txBody>
          <a:bodyPr>
            <a:normAutofit/>
          </a:bodyPr>
          <a:lstStyle/>
          <a:p>
            <a:r>
              <a:rPr lang="zh-CN" altLang="en-US" sz="6700" b="1" dirty="0">
                <a:latin typeface="Arial Black" panose="020B0A04020102020204" pitchFamily="34" charset="0"/>
              </a:rPr>
              <a:t>主日学：保罗</a:t>
            </a:r>
            <a:endParaRPr lang="en-US" sz="5400" dirty="0">
              <a:latin typeface="Arial Black" panose="020B0A04020102020204" pitchFamily="34" charset="0"/>
            </a:endParaRPr>
          </a:p>
        </p:txBody>
      </p:sp>
      <p:sp>
        <p:nvSpPr>
          <p:cNvPr id="3" name="Subtitle 2"/>
          <p:cNvSpPr>
            <a:spLocks noGrp="1"/>
          </p:cNvSpPr>
          <p:nvPr>
            <p:ph type="subTitle" idx="1"/>
          </p:nvPr>
        </p:nvSpPr>
        <p:spPr/>
        <p:txBody>
          <a:bodyPr/>
          <a:lstStyle/>
          <a:p>
            <a:r>
              <a:rPr lang="zh-CN" altLang="en-US" dirty="0"/>
              <a:t>南区证道堂主日学                     </a:t>
            </a:r>
            <a:r>
              <a:rPr lang="en-US" altLang="zh-CN" dirty="0"/>
              <a:t>2022</a:t>
            </a:r>
            <a:r>
              <a:rPr lang="zh-CN" altLang="en-US" dirty="0"/>
              <a:t>年</a:t>
            </a:r>
            <a:r>
              <a:rPr lang="en-US" altLang="zh-CN" dirty="0"/>
              <a:t>6</a:t>
            </a:r>
            <a:r>
              <a:rPr lang="zh-CN" altLang="en-US" dirty="0"/>
              <a:t>月</a:t>
            </a:r>
            <a:r>
              <a:rPr lang="en-US" altLang="zh-CN" dirty="0"/>
              <a:t>6</a:t>
            </a:r>
            <a:r>
              <a:rPr lang="zh-CN" altLang="en-US" dirty="0"/>
              <a:t>日       杨明辉</a:t>
            </a:r>
            <a:endParaRPr lang="en-US" dirty="0"/>
          </a:p>
        </p:txBody>
      </p:sp>
      <p:pic>
        <p:nvPicPr>
          <p:cNvPr id="3074" name="Picture 2" descr="读者来函— 守望台线上书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293" y="206063"/>
            <a:ext cx="5195145" cy="316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450761" y="1853965"/>
            <a:ext cx="5589431" cy="4018329"/>
          </a:xfrm>
        </p:spPr>
        <p:txBody>
          <a:bodyPr>
            <a:noAutofit/>
          </a:bodyPr>
          <a:lstStyle/>
          <a:p>
            <a:r>
              <a:rPr lang="zh-TW" altLang="en-US" sz="1800" dirty="0"/>
              <a:t>約</a:t>
            </a:r>
            <a:r>
              <a:rPr lang="en-US" altLang="zh-TW" sz="1800" dirty="0"/>
              <a:t>35</a:t>
            </a:r>
            <a:r>
              <a:rPr lang="zh-TW" altLang="en-US" sz="1800" dirty="0"/>
              <a:t>年保羅歸信耶穌基督後，開始傳揚耶穌的</a:t>
            </a:r>
            <a:r>
              <a:rPr lang="zh-TW" altLang="en-US" sz="1800" dirty="0">
                <a:hlinkClick r:id="rId2" tooltip="福音"/>
              </a:rPr>
              <a:t>福音</a:t>
            </a:r>
            <a:r>
              <a:rPr lang="zh-TW" altLang="en-US" sz="1800" dirty="0"/>
              <a:t>，但他沒有隨即上耶路撒冷去找其他</a:t>
            </a:r>
            <a:r>
              <a:rPr lang="zh-TW" altLang="en-US" sz="1800" dirty="0">
                <a:hlinkClick r:id="rId3" tooltip="使徒"/>
              </a:rPr>
              <a:t>使徒</a:t>
            </a:r>
            <a:r>
              <a:rPr lang="zh-TW" altLang="en-US" sz="1800" dirty="0"/>
              <a:t>，而是獨自退到</a:t>
            </a:r>
            <a:r>
              <a:rPr lang="zh-TW" altLang="en-US" sz="1800" dirty="0">
                <a:hlinkClick r:id="rId4" tooltip="阿拉伯半岛"/>
              </a:rPr>
              <a:t>阿拉伯半岛</a:t>
            </a:r>
            <a:r>
              <a:rPr lang="zh-TW" altLang="en-US" sz="1800" dirty="0">
                <a:hlinkClick r:id="rId5" tooltip="西奈半島"/>
              </a:rPr>
              <a:t>的曠野</a:t>
            </a:r>
            <a:r>
              <a:rPr lang="en-US" altLang="zh-TW" sz="1800" baseline="30000" dirty="0">
                <a:hlinkClick r:id="rId6"/>
              </a:rPr>
              <a:t>[38]</a:t>
            </a:r>
            <a:r>
              <a:rPr lang="zh-TW" altLang="en-US" sz="1800" dirty="0"/>
              <a:t>，在那裡一段時間，與神交通，得著</a:t>
            </a:r>
            <a:r>
              <a:rPr lang="zh-TW" altLang="en-US" sz="1800" dirty="0">
                <a:hlinkClick r:id="rId7" tooltip="啟示"/>
              </a:rPr>
              <a:t>啟示</a:t>
            </a:r>
            <a:r>
              <a:rPr lang="zh-TW" altLang="en-US" sz="1800" dirty="0"/>
              <a:t>，</a:t>
            </a:r>
            <a:r>
              <a:rPr lang="en-US" altLang="zh-TW" sz="1800" dirty="0"/>
              <a:t>3</a:t>
            </a:r>
            <a:r>
              <a:rPr lang="zh-TW" altLang="en-US" sz="1800" dirty="0"/>
              <a:t>年後回到</a:t>
            </a:r>
            <a:r>
              <a:rPr lang="zh-TW" altLang="en-US" sz="1800" dirty="0">
                <a:hlinkClick r:id="rId8" tooltip="大馬士革"/>
              </a:rPr>
              <a:t>大馬士革</a:t>
            </a:r>
            <a:r>
              <a:rPr lang="zh-TW" altLang="en-US" sz="1800" dirty="0"/>
              <a:t>，其後再到</a:t>
            </a:r>
            <a:r>
              <a:rPr lang="zh-TW" altLang="en-US" sz="1800" dirty="0">
                <a:hlinkClick r:id="rId9" tooltip="耶路撒冷"/>
              </a:rPr>
              <a:t>耶路撒冷</a:t>
            </a:r>
            <a:r>
              <a:rPr lang="zh-TW" altLang="en-US" sz="1800" dirty="0"/>
              <a:t>及</a:t>
            </a:r>
            <a:r>
              <a:rPr lang="zh-TW" altLang="en-US" sz="1800" dirty="0">
                <a:hlinkClick r:id="rId10" tooltip="大數"/>
              </a:rPr>
              <a:t>大數</a:t>
            </a:r>
            <a:r>
              <a:rPr lang="zh-TW" altLang="en-US" sz="1800" dirty="0"/>
              <a:t>。一開始教會人士因為他曾經迫害過教會信徒，對他有疑慮，但他得到使徒</a:t>
            </a:r>
            <a:r>
              <a:rPr lang="zh-TW" altLang="en-US" sz="1800" dirty="0">
                <a:hlinkClick r:id="rId11" tooltip="彼得"/>
              </a:rPr>
              <a:t>彼得</a:t>
            </a:r>
            <a:r>
              <a:rPr lang="zh-TW" altLang="en-US" sz="1800" dirty="0"/>
              <a:t>與</a:t>
            </a:r>
            <a:r>
              <a:rPr lang="zh-TW" altLang="en-US" sz="1800" dirty="0">
                <a:hlinkClick r:id="rId12" tooltip="主的兄弟雅各"/>
              </a:rPr>
              <a:t>主的兄弟雅各</a:t>
            </a:r>
            <a:r>
              <a:rPr lang="zh-TW" altLang="en-US" sz="1800" dirty="0"/>
              <a:t>的接納與支持，成為教會的一份子</a:t>
            </a:r>
            <a:r>
              <a:rPr lang="en-US" altLang="zh-TW" sz="1800" baseline="30000" dirty="0">
                <a:hlinkClick r:id="rId13"/>
              </a:rPr>
              <a:t>[39]</a:t>
            </a:r>
            <a:r>
              <a:rPr lang="zh-TW" altLang="en-US" sz="1800" dirty="0"/>
              <a:t>。約</a:t>
            </a:r>
            <a:r>
              <a:rPr lang="en-US" altLang="zh-TW" sz="1800" dirty="0"/>
              <a:t>43</a:t>
            </a:r>
            <a:r>
              <a:rPr lang="zh-TW" altLang="en-US" sz="1800" dirty="0"/>
              <a:t>年左右，</a:t>
            </a:r>
            <a:r>
              <a:rPr lang="zh-TW" altLang="en-US" sz="1800" dirty="0">
                <a:hlinkClick r:id="rId14" tooltip="巴拿巴"/>
              </a:rPr>
              <a:t>巴拿巴</a:t>
            </a:r>
            <a:r>
              <a:rPr lang="zh-TW" altLang="en-US" sz="1800" dirty="0"/>
              <a:t>到大數城請他出來協助</a:t>
            </a:r>
            <a:r>
              <a:rPr lang="zh-TW" altLang="en-US" sz="1800" dirty="0">
                <a:hlinkClick r:id="rId15" tooltip="安提阿"/>
              </a:rPr>
              <a:t>安提阿</a:t>
            </a:r>
            <a:r>
              <a:rPr lang="zh-TW" altLang="en-US" sz="1800" dirty="0"/>
              <a:t>聖工</a:t>
            </a:r>
            <a:r>
              <a:rPr lang="en-US" altLang="zh-TW" sz="1800" baseline="30000" dirty="0">
                <a:hlinkClick r:id="rId16"/>
              </a:rPr>
              <a:t>[40]</a:t>
            </a:r>
            <a:r>
              <a:rPr lang="zh-TW" altLang="en-US" sz="1800" dirty="0"/>
              <a:t>，後來就在安提阿蒙聖靈差遣，出外傳道。保羅出外三次以上，傳福音的方向始終朝向非猶太人的地方，蒙聖靈同工，聖工發展，到處設立</a:t>
            </a:r>
            <a:r>
              <a:rPr lang="zh-TW" altLang="en-US" sz="1800" dirty="0">
                <a:hlinkClick r:id="rId17" tooltip="教會"/>
              </a:rPr>
              <a:t>教會</a:t>
            </a:r>
            <a:r>
              <a:rPr lang="zh-TW" altLang="en-US" sz="1800" dirty="0"/>
              <a:t>，把耶穌的福音傳遍了</a:t>
            </a:r>
            <a:r>
              <a:rPr lang="zh-TW" altLang="en-US" sz="1800" dirty="0">
                <a:hlinkClick r:id="rId18" tooltip="地中海"/>
              </a:rPr>
              <a:t>地中海</a:t>
            </a:r>
            <a:r>
              <a:rPr lang="zh-TW" altLang="en-US" sz="1800" dirty="0"/>
              <a:t>沿岸一帶地方。</a:t>
            </a:r>
            <a:endParaRPr lang="en-US" altLang="zh-CN" sz="1800" dirty="0"/>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888642" y="755985"/>
            <a:ext cx="11075832" cy="1097979"/>
          </a:xfrm>
        </p:spPr>
        <p:txBody>
          <a:bodyPr>
            <a:noAutofit/>
          </a:bodyPr>
          <a:lstStyle/>
          <a:p>
            <a:r>
              <a:rPr lang="zh-CN" altLang="en-US" sz="5400" b="1" dirty="0"/>
              <a:t>早期的传教活动</a:t>
            </a:r>
          </a:p>
        </p:txBody>
      </p:sp>
      <p:sp>
        <p:nvSpPr>
          <p:cNvPr id="2" name="Content Placeholder 1"/>
          <p:cNvSpPr>
            <a:spLocks noGrp="1"/>
          </p:cNvSpPr>
          <p:nvPr>
            <p:ph sz="half" idx="2"/>
          </p:nvPr>
        </p:nvSpPr>
        <p:spPr>
          <a:xfrm>
            <a:off x="6185646" y="1853966"/>
            <a:ext cx="5593977" cy="4018328"/>
          </a:xfrm>
        </p:spPr>
        <p:txBody>
          <a:bodyPr>
            <a:normAutofit fontScale="77500" lnSpcReduction="20000"/>
          </a:bodyPr>
          <a:lstStyle/>
          <a:p>
            <a:r>
              <a:rPr lang="zh-CN" altLang="en-US" dirty="0"/>
              <a:t>在信主之后，保罗来到了大马士革，使徒行传说在那里他的眼盲治愈了，并且大马士革的亚拿尼亚为他施洗。保罗说在大马士革他差一点就死了。保罗还说他接着去了阿拉伯，然后又回到了大马士革。保罗到阿拉伯的旅行没有在圣经其他任何部分提到，有些人认为其实他去的是</a:t>
            </a:r>
            <a:r>
              <a:rPr lang="zh-CN" altLang="en-US" dirty="0">
                <a:hlinkClick r:id="rId19" tooltip="西奈山"/>
              </a:rPr>
              <a:t>西奈山</a:t>
            </a:r>
            <a:r>
              <a:rPr lang="zh-CN" altLang="en-US" dirty="0"/>
              <a:t>，在那里的沙漠之中默想。</a:t>
            </a:r>
          </a:p>
          <a:p>
            <a:r>
              <a:rPr lang="zh-CN" altLang="en-US" dirty="0"/>
              <a:t>保罗声称他不是从使徒那里得到的福音，而是由耶稣基督直接向他展示。他自稱自己為神的僕人，耶穌基督的使徒，其中神的僕人這個稱號，傳統上是用來稱呼摩西的。</a:t>
            </a:r>
          </a:p>
          <a:p>
            <a:r>
              <a:rPr lang="zh-CN" altLang="en-US" dirty="0"/>
              <a:t>当公元</a:t>
            </a:r>
            <a:r>
              <a:rPr lang="en-US" altLang="zh-CN" dirty="0"/>
              <a:t>45-46</a:t>
            </a:r>
            <a:r>
              <a:rPr lang="zh-CN" altLang="en-US" dirty="0"/>
              <a:t>年之时，猶太地區发生了一场饥荒，保罗和巴拿巴旅行到耶路撒冷，去分发从安提阿基督社团得到的财产。据使徒行传所述，安提阿彼时已是因司提反之死且大批基督徒遭驱离后另一个基督徒聚集的中心。在安提阿，耶稣的追随者第一次被称为“基督徒”。</a:t>
            </a:r>
          </a:p>
        </p:txBody>
      </p:sp>
      <p:pic>
        <p:nvPicPr>
          <p:cNvPr id="6148" name="Picture 4" descr="保羅和提摩太| 兒童聖經故事"/>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56300" y="0"/>
            <a:ext cx="2158156" cy="178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7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537882" y="1853965"/>
            <a:ext cx="5173139" cy="4018330"/>
          </a:xfrm>
        </p:spPr>
        <p:txBody>
          <a:bodyPr>
            <a:noAutofit/>
          </a:bodyPr>
          <a:lstStyle/>
          <a:p>
            <a:r>
              <a:rPr lang="zh-CN" altLang="en-US" dirty="0"/>
              <a:t>使徒行传的作者把保罗的旅行分成三段。第一次旅行，一开始由巴拿巴带领，保罗从安提阿来到了塞浦路斯，然后又去了小亚细亚南部，接着回到了安提阿。在塞浦路斯，保罗驳斥了法术师以吕马并使其眼盲，因为以吕马批评了他们的教诲。从此刻开始，保罗被描写成这一次旅行团队的领导者。</a:t>
            </a:r>
            <a:endParaRPr lang="en-US" altLang="zh-CN" dirty="0"/>
          </a:p>
          <a:p>
            <a:r>
              <a:rPr lang="zh-CN" altLang="en-US" dirty="0"/>
              <a:t>他们又航行去了位于旁非利亚的別加，約翰馬可离开并回到了耶路撒冷。</a:t>
            </a:r>
            <a:endParaRPr lang="zh-TW" altLang="en-US" dirty="0"/>
          </a:p>
          <a:p>
            <a:endParaRPr lang="en-US" altLang="zh-CN" dirty="0"/>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888642" y="755985"/>
            <a:ext cx="11075832" cy="1097979"/>
          </a:xfrm>
        </p:spPr>
        <p:txBody>
          <a:bodyPr>
            <a:noAutofit/>
          </a:bodyPr>
          <a:lstStyle/>
          <a:p>
            <a:r>
              <a:rPr lang="zh-CN" altLang="en-US" sz="5400" b="1" dirty="0"/>
              <a:t>第一次传教旅行</a:t>
            </a:r>
          </a:p>
        </p:txBody>
      </p:sp>
      <p:sp>
        <p:nvSpPr>
          <p:cNvPr id="2" name="Content Placeholder 1"/>
          <p:cNvSpPr>
            <a:spLocks noGrp="1"/>
          </p:cNvSpPr>
          <p:nvPr>
            <p:ph sz="half" idx="2"/>
          </p:nvPr>
        </p:nvSpPr>
        <p:spPr>
          <a:xfrm>
            <a:off x="6030343" y="1853966"/>
            <a:ext cx="4360046" cy="4018328"/>
          </a:xfrm>
        </p:spPr>
        <p:txBody>
          <a:bodyPr>
            <a:normAutofit lnSpcReduction="10000"/>
          </a:bodyPr>
          <a:lstStyle/>
          <a:p>
            <a:r>
              <a:rPr lang="zh-CN" altLang="en-US" dirty="0"/>
              <a:t>保罗和巴拿巴继续去了彼西底安提阿。在安息日他们去了犹太教堂。教堂领导者邀请他们去演讲。保罗回顾了以色列自埃及至大卫王的历史。他把耶稣作为由神给大卫的后裔来介绍。他说，他们是为了把拯救的消息带给大家才来到了这里。他细数了耶稣死而复活的故事。他引用了七十士译本来强调耶稣就是那个应许的受膏者，将为他们带来罪的赦免。</a:t>
            </a:r>
            <a:endParaRPr lang="zh-TW" altLang="en-US" dirty="0"/>
          </a:p>
        </p:txBody>
      </p:sp>
      <p:pic>
        <p:nvPicPr>
          <p:cNvPr id="7170" name="Picture 2" descr="使徒行傳中的保羅- 曾昌發- 教會人物誌- 台灣基督長老教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826" y="77273"/>
            <a:ext cx="1917230" cy="238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a:xfrm>
            <a:off x="978795" y="804519"/>
            <a:ext cx="10076060" cy="1049235"/>
          </a:xfrm>
        </p:spPr>
        <p:txBody>
          <a:bodyPr>
            <a:normAutofit/>
          </a:bodyPr>
          <a:lstStyle/>
          <a:p>
            <a:r>
              <a:rPr lang="zh-CN" altLang="en-US" sz="5400" b="1" dirty="0"/>
              <a:t>第一次传教旅行地图</a:t>
            </a:r>
          </a:p>
        </p:txBody>
      </p:sp>
      <p:pic>
        <p:nvPicPr>
          <p:cNvPr id="1028" name="Picture 4" descr="保羅第一次傳道地圖– Mit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943" y="1956784"/>
            <a:ext cx="6458559" cy="38515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使徒保罗：既是犹太人，又是基督徒？-基督时报-基督教资讯平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791" y="2640169"/>
            <a:ext cx="4170804" cy="257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a:xfrm>
            <a:off x="978795" y="804519"/>
            <a:ext cx="10076060" cy="1049235"/>
          </a:xfrm>
        </p:spPr>
        <p:txBody>
          <a:bodyPr>
            <a:normAutofit/>
          </a:bodyPr>
          <a:lstStyle/>
          <a:p>
            <a:r>
              <a:rPr lang="zh-CN" altLang="en-US" sz="5400" b="1" dirty="0"/>
              <a:t>第二次传教旅行</a:t>
            </a:r>
          </a:p>
        </p:txBody>
      </p:sp>
      <p:sp>
        <p:nvSpPr>
          <p:cNvPr id="3" name="Content Placeholder 2">
            <a:extLst>
              <a:ext uri="{FF2B5EF4-FFF2-40B4-BE49-F238E27FC236}">
                <a16:creationId xmlns:a16="http://schemas.microsoft.com/office/drawing/2014/main" id="{641DB198-04AD-4CFE-B4C0-F68BCDDE3D71}"/>
              </a:ext>
            </a:extLst>
          </p:cNvPr>
          <p:cNvSpPr>
            <a:spLocks noGrp="1"/>
          </p:cNvSpPr>
          <p:nvPr>
            <p:ph idx="1"/>
          </p:nvPr>
        </p:nvSpPr>
        <p:spPr>
          <a:xfrm>
            <a:off x="682580" y="2015732"/>
            <a:ext cx="10612192" cy="3689609"/>
          </a:xfrm>
        </p:spPr>
        <p:txBody>
          <a:bodyPr>
            <a:normAutofit fontScale="92500" lnSpcReduction="20000"/>
          </a:bodyPr>
          <a:lstStyle/>
          <a:p>
            <a:pPr fontAlgn="base"/>
            <a:r>
              <a:rPr lang="zh-CN" altLang="en-US" dirty="0"/>
              <a:t>在公元</a:t>
            </a:r>
            <a:r>
              <a:rPr lang="en-US" altLang="zh-CN" dirty="0"/>
              <a:t>49</a:t>
            </a:r>
            <a:r>
              <a:rPr lang="zh-CN" altLang="en-US" dirty="0"/>
              <a:t>年秋天，保罗从耶路撒冷开始了他的第二次传教旅行。这是在和耶路撒冷会議争论了</a:t>
            </a:r>
            <a:r>
              <a:rPr lang="zh-CN" altLang="en-US" dirty="0">
                <a:hlinkClick r:id="rId2" tooltip="割礼"/>
              </a:rPr>
              <a:t>割礼</a:t>
            </a:r>
            <a:r>
              <a:rPr lang="zh-CN" altLang="en-US" dirty="0"/>
              <a:t>问题之后启程的。在他们环绕</a:t>
            </a:r>
            <a:r>
              <a:rPr lang="zh-CN" altLang="en-US" dirty="0">
                <a:hlinkClick r:id="rId3" tooltip="地中海"/>
              </a:rPr>
              <a:t>地中海</a:t>
            </a:r>
            <a:r>
              <a:rPr lang="zh-CN" altLang="en-US" dirty="0"/>
              <a:t>的旅程之中，保罗和他的同伴巴拿巴在安提阿停留，在那里他们激烈争论是否应该带上約翰馬可与他们一起旅行。使徒行传说，約翰馬可在第一次传教旅行到</a:t>
            </a:r>
            <a:r>
              <a:rPr lang="zh-CN" altLang="en-US" dirty="0">
                <a:hlinkClick r:id="rId4" tooltip="塞浦路斯"/>
              </a:rPr>
              <a:t>塞浦路斯</a:t>
            </a:r>
            <a:r>
              <a:rPr lang="zh-CN" altLang="en-US" dirty="0"/>
              <a:t>中离开他们回家了。由于无法达成一致，保罗和巴拿巴决定分手。巴拿巴和約翰馬可同行，而西拉与保罗合流。</a:t>
            </a:r>
            <a:endParaRPr lang="en-US" altLang="zh-CN" dirty="0"/>
          </a:p>
          <a:p>
            <a:r>
              <a:rPr lang="zh-TW" altLang="en-US" dirty="0"/>
              <a:t>保罗和西拉首先访问了大数（保罗的出生地）、特庇 和 路司得。在 路司得，他们遇到了</a:t>
            </a:r>
            <a:r>
              <a:rPr lang="zh-TW" altLang="en-US" dirty="0">
                <a:hlinkClick r:id="rId5" tooltip="提摩太"/>
              </a:rPr>
              <a:t>提摩太</a:t>
            </a:r>
            <a:r>
              <a:rPr lang="zh-TW" altLang="en-US" dirty="0"/>
              <a:t>（</a:t>
            </a:r>
            <a:r>
              <a:rPr lang="en-US" altLang="zh-TW" dirty="0"/>
              <a:t>St. Timothy</a:t>
            </a:r>
            <a:r>
              <a:rPr lang="zh-TW" altLang="en-US" dirty="0"/>
              <a:t>），一个被称颂的信徒。他们决定带上提摩太。教会信眾保持增长，信众与日俱增，并且每日不断加强他们的信仰。</a:t>
            </a:r>
          </a:p>
          <a:p>
            <a:r>
              <a:rPr lang="zh-TW" altLang="en-US" dirty="0"/>
              <a:t>保羅的第二次宣教旅程在</a:t>
            </a:r>
            <a:r>
              <a:rPr lang="en-US" altLang="zh-TW" dirty="0"/>
              <a:t>50</a:t>
            </a:r>
            <a:r>
              <a:rPr lang="zh-TW" altLang="en-US" dirty="0"/>
              <a:t>年至</a:t>
            </a:r>
            <a:r>
              <a:rPr lang="en-US" altLang="zh-TW" dirty="0"/>
              <a:t>53</a:t>
            </a:r>
            <a:r>
              <a:rPr lang="zh-TW" altLang="en-US" dirty="0"/>
              <a:t>年進行，歷時約三年，這次保羅與</a:t>
            </a:r>
            <a:r>
              <a:rPr lang="zh-TW" altLang="en-US" dirty="0">
                <a:hlinkClick r:id="rId6" tooltip="西拉"/>
              </a:rPr>
              <a:t>西拉</a:t>
            </a:r>
            <a:r>
              <a:rPr lang="zh-TW" altLang="en-US" dirty="0"/>
              <a:t>和</a:t>
            </a:r>
            <a:r>
              <a:rPr lang="zh-TW" altLang="en-US" dirty="0">
                <a:hlinkClick r:id="rId5" tooltip="提摩太"/>
              </a:rPr>
              <a:t>提摩太</a:t>
            </a:r>
            <a:r>
              <a:rPr lang="zh-TW" altLang="en-US" dirty="0"/>
              <a:t>同行，旅程中保羅見異象，首次把福音傳入</a:t>
            </a:r>
            <a:r>
              <a:rPr lang="zh-TW" altLang="en-US" dirty="0">
                <a:hlinkClick r:id="rId7" tooltip="歐洲"/>
              </a:rPr>
              <a:t>歐洲</a:t>
            </a:r>
            <a:r>
              <a:rPr lang="zh-TW" altLang="en-US" dirty="0"/>
              <a:t>，前往了</a:t>
            </a:r>
            <a:r>
              <a:rPr lang="zh-TW" altLang="en-US" dirty="0">
                <a:hlinkClick r:id="rId8" tooltip="馬其頓"/>
              </a:rPr>
              <a:t>馬其頓</a:t>
            </a:r>
            <a:r>
              <a:rPr lang="zh-TW" altLang="en-US" dirty="0"/>
              <a:t>。在這次旅程，他們在</a:t>
            </a:r>
            <a:r>
              <a:rPr lang="zh-TW" altLang="en-US" dirty="0">
                <a:hlinkClick r:id="rId9" tooltip="腓立比"/>
              </a:rPr>
              <a:t>腓立比</a:t>
            </a:r>
            <a:r>
              <a:rPr lang="zh-TW" altLang="en-US" dirty="0"/>
              <a:t>、</a:t>
            </a:r>
            <a:r>
              <a:rPr lang="zh-TW" altLang="en-US" dirty="0">
                <a:hlinkClick r:id="rId10" tooltip="特羅亞"/>
              </a:rPr>
              <a:t>特羅亞</a:t>
            </a:r>
            <a:r>
              <a:rPr lang="zh-TW" altLang="en-US" dirty="0"/>
              <a:t>、</a:t>
            </a:r>
            <a:r>
              <a:rPr lang="zh-TW" altLang="en-US" dirty="0">
                <a:hlinkClick r:id="rId11" tooltip="帖撒罗尼迦"/>
              </a:rPr>
              <a:t>帖撒羅尼迦</a:t>
            </a:r>
            <a:r>
              <a:rPr lang="zh-TW" altLang="en-US" dirty="0"/>
              <a:t>、</a:t>
            </a:r>
            <a:r>
              <a:rPr lang="zh-TW" altLang="en-US" dirty="0">
                <a:hlinkClick r:id="rId12" tooltip="哥林多"/>
              </a:rPr>
              <a:t>哥林多</a:t>
            </a:r>
            <a:r>
              <a:rPr lang="zh-TW" altLang="en-US" dirty="0"/>
              <a:t>等地建立了教會。</a:t>
            </a:r>
          </a:p>
          <a:p>
            <a:pPr fontAlgn="base"/>
            <a:endParaRPr lang="zh-CN" altLang="en-US" dirty="0"/>
          </a:p>
        </p:txBody>
      </p:sp>
      <p:pic>
        <p:nvPicPr>
          <p:cNvPr id="8196" name="Picture 4" descr="他终身未婚，却最终揭开了真爱的秘密"/>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8840" y="39267"/>
            <a:ext cx="296214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7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a:xfrm>
            <a:off x="978795" y="804519"/>
            <a:ext cx="10076060" cy="1049235"/>
          </a:xfrm>
        </p:spPr>
        <p:txBody>
          <a:bodyPr>
            <a:normAutofit/>
          </a:bodyPr>
          <a:lstStyle/>
          <a:p>
            <a:r>
              <a:rPr lang="zh-CN" altLang="en-US" sz="5400" b="1" dirty="0"/>
              <a:t>第二次传教旅行地图</a:t>
            </a:r>
          </a:p>
        </p:txBody>
      </p:sp>
      <p:pic>
        <p:nvPicPr>
          <p:cNvPr id="2050" name="Picture 2" descr="七. 聖靈差保羅第二次宣道行傳(15-18) – 使徒行傳探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795" y="2144913"/>
            <a:ext cx="6431415" cy="3689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不是说男女平等吗？为什么保罗不许女人讲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080" y="2836236"/>
            <a:ext cx="3746724" cy="234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1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a:xfrm>
            <a:off x="978795" y="804519"/>
            <a:ext cx="10076060" cy="1049235"/>
          </a:xfrm>
        </p:spPr>
        <p:txBody>
          <a:bodyPr>
            <a:normAutofit/>
          </a:bodyPr>
          <a:lstStyle/>
          <a:p>
            <a:r>
              <a:rPr lang="zh-CN" altLang="en-US" sz="5400" b="1" dirty="0"/>
              <a:t>第三次传教旅行</a:t>
            </a:r>
          </a:p>
        </p:txBody>
      </p:sp>
      <p:sp>
        <p:nvSpPr>
          <p:cNvPr id="3" name="Content Placeholder 2">
            <a:extLst>
              <a:ext uri="{FF2B5EF4-FFF2-40B4-BE49-F238E27FC236}">
                <a16:creationId xmlns:a16="http://schemas.microsoft.com/office/drawing/2014/main" id="{641DB198-04AD-4CFE-B4C0-F68BCDDE3D71}"/>
              </a:ext>
            </a:extLst>
          </p:cNvPr>
          <p:cNvSpPr>
            <a:spLocks noGrp="1"/>
          </p:cNvSpPr>
          <p:nvPr>
            <p:ph idx="1"/>
          </p:nvPr>
        </p:nvSpPr>
        <p:spPr>
          <a:xfrm>
            <a:off x="978795" y="2015732"/>
            <a:ext cx="10076060" cy="3689609"/>
          </a:xfrm>
        </p:spPr>
        <p:txBody>
          <a:bodyPr>
            <a:normAutofit/>
          </a:bodyPr>
          <a:lstStyle/>
          <a:p>
            <a:r>
              <a:rPr lang="zh-CN" altLang="en-US" dirty="0"/>
              <a:t>以在</a:t>
            </a:r>
            <a:r>
              <a:rPr lang="zh-CN" altLang="en-US" dirty="0">
                <a:hlinkClick r:id="rId2" tooltip="加拉太"/>
              </a:rPr>
              <a:t>加拉太</a:t>
            </a:r>
            <a:r>
              <a:rPr lang="zh-CN" altLang="en-US" dirty="0"/>
              <a:t>和</a:t>
            </a:r>
            <a:r>
              <a:rPr lang="zh-CN" altLang="en-US" dirty="0">
                <a:hlinkClick r:id="rId3" tooltip="弗呂家"/>
              </a:rPr>
              <a:t>弗吕家</a:t>
            </a:r>
            <a:r>
              <a:rPr lang="zh-CN" altLang="en-US" dirty="0"/>
              <a:t>的旅行为开端，保罗开始了他的第三次传教之旅。然后保罗去了</a:t>
            </a:r>
            <a:r>
              <a:rPr lang="zh-CN" altLang="en-US" dirty="0">
                <a:hlinkClick r:id="rId4" tooltip="以弗所"/>
              </a:rPr>
              <a:t>以弗所</a:t>
            </a:r>
            <a:r>
              <a:rPr lang="zh-CN" altLang="en-US" dirty="0"/>
              <a:t>，一个早期基督教的信仰中心，在那里停留了约有三年。据圣经所述，他行了诸多奇迹，医治众人，驱逐恶魔，并且把有组织的传教活动带入了内地（羅馬帝國境內）。</a:t>
            </a:r>
          </a:p>
          <a:p>
            <a:r>
              <a:rPr lang="zh-CN" altLang="en-US" dirty="0"/>
              <a:t>而保羅的第三次宣教旅程在</a:t>
            </a:r>
            <a:r>
              <a:rPr lang="en-US" altLang="zh-CN" dirty="0"/>
              <a:t>52</a:t>
            </a:r>
            <a:r>
              <a:rPr lang="zh-CN" altLang="en-US" dirty="0"/>
              <a:t>年至</a:t>
            </a:r>
            <a:r>
              <a:rPr lang="en-US" altLang="zh-CN" dirty="0"/>
              <a:t>57</a:t>
            </a:r>
            <a:r>
              <a:rPr lang="zh-CN" altLang="en-US" dirty="0"/>
              <a:t>年進行，以</a:t>
            </a:r>
            <a:r>
              <a:rPr lang="zh-CN" altLang="en-US" dirty="0">
                <a:hlinkClick r:id="rId4" tooltip="以弗所"/>
              </a:rPr>
              <a:t>以弗所</a:t>
            </a:r>
            <a:r>
              <a:rPr lang="zh-CN" altLang="en-US" dirty="0"/>
              <a:t>為基地，期間再次穿越</a:t>
            </a:r>
            <a:r>
              <a:rPr lang="zh-CN" altLang="en-US" dirty="0">
                <a:hlinkClick r:id="rId5" tooltip="马其顿行省"/>
              </a:rPr>
              <a:t>馬其頓</a:t>
            </a:r>
            <a:r>
              <a:rPr lang="zh-CN" altLang="en-US" dirty="0"/>
              <a:t>，旅程最後以</a:t>
            </a:r>
            <a:r>
              <a:rPr lang="zh-CN" altLang="en-US" dirty="0">
                <a:hlinkClick r:id="rId6" tooltip="耶路撒冷"/>
              </a:rPr>
              <a:t>耶路撒冷</a:t>
            </a:r>
            <a:r>
              <a:rPr lang="zh-CN" altLang="en-US" dirty="0"/>
              <a:t>作為旅程的終點站。</a:t>
            </a:r>
          </a:p>
          <a:p>
            <a:pPr fontAlgn="base"/>
            <a:endParaRPr lang="zh-CN" altLang="en-US" dirty="0"/>
          </a:p>
        </p:txBody>
      </p:sp>
      <p:pic>
        <p:nvPicPr>
          <p:cNvPr id="9218" name="Picture 2" descr="在曠野遇見神: 當記念窮人(加拉太書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041" y="3667124"/>
            <a:ext cx="4378817" cy="254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7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a:xfrm>
            <a:off x="978795" y="804519"/>
            <a:ext cx="10076060" cy="1049235"/>
          </a:xfrm>
        </p:spPr>
        <p:txBody>
          <a:bodyPr>
            <a:normAutofit/>
          </a:bodyPr>
          <a:lstStyle/>
          <a:p>
            <a:r>
              <a:rPr lang="zh-CN" altLang="en-US" sz="5400" b="1" dirty="0"/>
              <a:t>第三次传教旅行地图</a:t>
            </a:r>
          </a:p>
        </p:txBody>
      </p:sp>
      <p:pic>
        <p:nvPicPr>
          <p:cNvPr id="3080" name="Picture 8" descr="保罗事工"/>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733" y="1853754"/>
            <a:ext cx="6684135" cy="40576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保罗经验】如何向文化人传福音？ | 普世佳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57" y="2839390"/>
            <a:ext cx="3552204" cy="208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2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5400" b="1" dirty="0"/>
              <a:t>晚年及殉道</a:t>
            </a:r>
          </a:p>
        </p:txBody>
      </p:sp>
      <p:sp>
        <p:nvSpPr>
          <p:cNvPr id="3" name="Content Placeholder 2"/>
          <p:cNvSpPr>
            <a:spLocks noGrp="1"/>
          </p:cNvSpPr>
          <p:nvPr>
            <p:ph idx="1"/>
          </p:nvPr>
        </p:nvSpPr>
        <p:spPr>
          <a:xfrm>
            <a:off x="540913" y="2015732"/>
            <a:ext cx="11191741" cy="3450613"/>
          </a:xfrm>
        </p:spPr>
        <p:txBody>
          <a:bodyPr>
            <a:normAutofit/>
          </a:bodyPr>
          <a:lstStyle/>
          <a:p>
            <a:r>
              <a:rPr lang="zh-TW" altLang="en-US" sz="1600" dirty="0"/>
              <a:t>關於保羅的晚年眾說紛紜，有人說保羅在羅馬囚禁兩年之後獲得釋放，當時大約在公元</a:t>
            </a:r>
            <a:r>
              <a:rPr lang="en-US" altLang="zh-TW" sz="1600" dirty="0"/>
              <a:t>63</a:t>
            </a:r>
            <a:r>
              <a:rPr lang="zh-TW" altLang="en-US" sz="1600" dirty="0"/>
              <a:t>年。獲釋之後的保羅曾去過</a:t>
            </a:r>
            <a:r>
              <a:rPr lang="zh-TW" altLang="en-US" sz="1600" dirty="0">
                <a:hlinkClick r:id="rId2" tooltip="馬其頓"/>
              </a:rPr>
              <a:t>馬其頓</a:t>
            </a:r>
            <a:r>
              <a:rPr lang="zh-TW" altLang="en-US" sz="1600" dirty="0"/>
              <a:t>、</a:t>
            </a:r>
            <a:r>
              <a:rPr lang="zh-TW" altLang="en-US" sz="1600" dirty="0">
                <a:hlinkClick r:id="rId3" tooltip="特羅亞"/>
              </a:rPr>
              <a:t>特羅亞</a:t>
            </a:r>
            <a:r>
              <a:rPr lang="zh-TW" altLang="en-US" sz="1600" dirty="0"/>
              <a:t>、</a:t>
            </a:r>
            <a:r>
              <a:rPr lang="zh-TW" altLang="en-US" sz="1600" dirty="0">
                <a:hlinkClick r:id="rId4" tooltip="尼科波利斯"/>
              </a:rPr>
              <a:t>尼科波利斯</a:t>
            </a:r>
            <a:r>
              <a:rPr lang="zh-TW" altLang="en-US" sz="1600" dirty="0"/>
              <a:t>等各地巡視教會、探訪同工。又於公元</a:t>
            </a:r>
            <a:r>
              <a:rPr lang="en-US" altLang="zh-TW" sz="1600" dirty="0"/>
              <a:t>65</a:t>
            </a:r>
            <a:r>
              <a:rPr lang="zh-TW" altLang="en-US" sz="1600" dirty="0"/>
              <a:t>年再度被捕，也是最後一次入獄，然而在此五年當中，除了</a:t>
            </a:r>
            <a:r>
              <a:rPr lang="zh-TW" altLang="en-US" sz="1600" dirty="0">
                <a:hlinkClick r:id="rId5" tooltip="提摩太前書"/>
              </a:rPr>
              <a:t>提摩太前書</a:t>
            </a:r>
            <a:r>
              <a:rPr lang="zh-TW" altLang="en-US" sz="1600" dirty="0"/>
              <a:t>和</a:t>
            </a:r>
            <a:r>
              <a:rPr lang="zh-TW" altLang="en-US" sz="1600" dirty="0">
                <a:hlinkClick r:id="rId6" tooltip="提多書"/>
              </a:rPr>
              <a:t>提多書</a:t>
            </a:r>
            <a:r>
              <a:rPr lang="zh-TW" altLang="en-US" sz="1600" dirty="0"/>
              <a:t>以外，沒有寫給其他教會的書信。比起兩年前的牢獄生活中寫了四封書信（以弗所書、腓利比書、歌羅西書及腓利門書）顯然是少了許多，有人認為這是很不尋常的現象。</a:t>
            </a:r>
            <a:r>
              <a:rPr lang="en-US" altLang="zh-TW" sz="1600" baseline="30000" dirty="0">
                <a:hlinkClick r:id="rId7"/>
              </a:rPr>
              <a:t>[44]</a:t>
            </a:r>
            <a:endParaRPr lang="zh-TW" altLang="en-US" sz="1600" dirty="0"/>
          </a:p>
          <a:p>
            <a:r>
              <a:rPr lang="zh-TW" altLang="en-US" sz="1600" dirty="0"/>
              <a:t>保羅最後一次被捕入獄，情形與前次大不相同，因法庭不需再等待原告的對質，所以有嚴謹約束、速判速決的可能。除了使徒行傳的作者</a:t>
            </a:r>
            <a:r>
              <a:rPr lang="zh-TW" altLang="en-US" sz="1600" dirty="0">
                <a:hlinkClick r:id="rId8" tooltip="路加"/>
              </a:rPr>
              <a:t>路加</a:t>
            </a:r>
            <a:r>
              <a:rPr lang="zh-TW" altLang="en-US" sz="1600" dirty="0"/>
              <a:t>以外，所有的同工、朋友們都不在身邊，又因為當時有連坐處分的危險，連探監的人都極其稀少。保羅知道他們的為難，所以說</a:t>
            </a:r>
            <a:r>
              <a:rPr lang="en-US" altLang="zh-TW" sz="1600" dirty="0"/>
              <a:t>『</a:t>
            </a:r>
            <a:r>
              <a:rPr lang="zh-TW" altLang="en-US" sz="1600" dirty="0"/>
              <a:t>但願這罪不歸與他們</a:t>
            </a:r>
            <a:r>
              <a:rPr lang="en-US" altLang="zh-TW" sz="1600" dirty="0"/>
              <a:t>』</a:t>
            </a:r>
            <a:r>
              <a:rPr lang="zh-TW" altLang="en-US" sz="1600" dirty="0"/>
              <a:t>（提摩太後書</a:t>
            </a:r>
            <a:r>
              <a:rPr lang="en-US" altLang="zh-TW" sz="1600" dirty="0"/>
              <a:t>4:16</a:t>
            </a:r>
            <a:r>
              <a:rPr lang="zh-TW" altLang="en-US" sz="1600" dirty="0"/>
              <a:t>）。還好保羅擁有</a:t>
            </a:r>
            <a:r>
              <a:rPr lang="zh-TW" altLang="en-US" sz="1600" dirty="0">
                <a:hlinkClick r:id="rId9" tooltip="羅馬公民"/>
              </a:rPr>
              <a:t>羅馬公民</a:t>
            </a:r>
            <a:r>
              <a:rPr lang="zh-TW" altLang="en-US" sz="1600" dirty="0"/>
              <a:t>的身分，尚有較優渥的待遇，得以接見親朋，</a:t>
            </a:r>
            <a:r>
              <a:rPr lang="zh-TW" altLang="en-US" sz="1600" dirty="0">
                <a:hlinkClick r:id="rId10" tooltip="提摩太後書"/>
              </a:rPr>
              <a:t>提摩太後書</a:t>
            </a:r>
            <a:r>
              <a:rPr lang="zh-TW" altLang="en-US" sz="1600" dirty="0"/>
              <a:t>就是於此時完成的。經過多次的庭審，至終被判定為</a:t>
            </a:r>
            <a:r>
              <a:rPr lang="zh-TW" altLang="en-US" sz="1600" dirty="0">
                <a:hlinkClick r:id="rId11" tooltip="死刑"/>
              </a:rPr>
              <a:t>死刑</a:t>
            </a:r>
            <a:r>
              <a:rPr lang="zh-TW" altLang="en-US" sz="1600" dirty="0"/>
              <a:t>，又因他是</a:t>
            </a:r>
            <a:r>
              <a:rPr lang="zh-TW" altLang="en-US" sz="1600" dirty="0">
                <a:hlinkClick r:id="rId9" tooltip="羅馬公民"/>
              </a:rPr>
              <a:t>羅馬公民</a:t>
            </a:r>
            <a:r>
              <a:rPr lang="zh-TW" altLang="en-US" sz="1600" dirty="0"/>
              <a:t>，所以不需要受釘</a:t>
            </a:r>
            <a:r>
              <a:rPr lang="zh-TW" altLang="en-US" sz="1600" dirty="0">
                <a:hlinkClick r:id="rId12" tooltip="十字架"/>
              </a:rPr>
              <a:t>十字架</a:t>
            </a:r>
            <a:r>
              <a:rPr lang="zh-TW" altLang="en-US" sz="1600" dirty="0"/>
              <a:t>的酷刑，他的刑罰較為輕易。根據古代的傳說，他被劊子手帶到南城的</a:t>
            </a:r>
            <a:r>
              <a:rPr lang="zh-TW" altLang="en-US" sz="1600" dirty="0">
                <a:hlinkClick r:id="rId13" tooltip="奧斯第亞（页面不存在）"/>
              </a:rPr>
              <a:t>奧斯第亞</a:t>
            </a:r>
            <a:r>
              <a:rPr lang="zh-TW" altLang="en-US" sz="1600" dirty="0"/>
              <a:t>門</a:t>
            </a:r>
            <a:r>
              <a:rPr lang="en-US" altLang="zh-TW" sz="1600" dirty="0"/>
              <a:t>〈</a:t>
            </a:r>
            <a:r>
              <a:rPr lang="en-US" altLang="zh-TW" sz="1600" dirty="0" err="1"/>
              <a:t>Osteia</a:t>
            </a:r>
            <a:r>
              <a:rPr lang="en-US" altLang="zh-TW" sz="1600" dirty="0"/>
              <a:t>〉</a:t>
            </a:r>
            <a:r>
              <a:rPr lang="zh-TW" altLang="en-US" sz="1600" dirty="0"/>
              <a:t>離城約二英哩的</a:t>
            </a:r>
            <a:r>
              <a:rPr lang="zh-TW" altLang="en-US" sz="1600" dirty="0">
                <a:hlinkClick r:id="rId14" tooltip="埃圭賽維（页面不存在）"/>
              </a:rPr>
              <a:t>埃圭賽維</a:t>
            </a:r>
            <a:r>
              <a:rPr lang="en-US" altLang="zh-TW" sz="1600" dirty="0"/>
              <a:t>〈</a:t>
            </a:r>
            <a:r>
              <a:rPr lang="en-US" altLang="zh-TW" sz="1600" dirty="0" err="1"/>
              <a:t>Aquae</a:t>
            </a:r>
            <a:r>
              <a:rPr lang="en-US" altLang="zh-TW" sz="1600" dirty="0"/>
              <a:t> </a:t>
            </a:r>
            <a:r>
              <a:rPr lang="en-US" altLang="zh-TW" sz="1600" dirty="0" err="1"/>
              <a:t>Saviae</a:t>
            </a:r>
            <a:r>
              <a:rPr lang="en-US" altLang="zh-TW" sz="1600" dirty="0"/>
              <a:t>〉</a:t>
            </a:r>
            <a:r>
              <a:rPr lang="zh-TW" altLang="en-US" sz="1600" dirty="0"/>
              <a:t>刑場</a:t>
            </a:r>
            <a:r>
              <a:rPr lang="zh-TW" altLang="en-US" sz="1600" dirty="0">
                <a:hlinkClick r:id="rId15" tooltip="斬首"/>
              </a:rPr>
              <a:t>斬首</a:t>
            </a:r>
            <a:r>
              <a:rPr lang="zh-TW" altLang="en-US" sz="1600" dirty="0"/>
              <a:t>。後來的</a:t>
            </a:r>
            <a:r>
              <a:rPr lang="zh-TW" altLang="en-US" sz="1600" dirty="0">
                <a:hlinkClick r:id="rId16" tooltip="君士坦丁大帝"/>
              </a:rPr>
              <a:t>君士坦丁大帝</a:t>
            </a:r>
            <a:r>
              <a:rPr lang="zh-TW" altLang="en-US" sz="1600" dirty="0"/>
              <a:t>在此處建了一座城外聖保羅大殿（</a:t>
            </a:r>
            <a:r>
              <a:rPr lang="zh-TW" altLang="en-US" sz="1600" dirty="0">
                <a:hlinkClick r:id="rId17" tooltip="城外圣保禄大殿"/>
              </a:rPr>
              <a:t>城外聖保祿大殿</a:t>
            </a:r>
            <a:r>
              <a:rPr lang="zh-TW" altLang="en-US" sz="1600" dirty="0"/>
              <a:t>），作為他殉道的紀念。</a:t>
            </a:r>
            <a:r>
              <a:rPr lang="en-US" altLang="zh-TW" sz="1600" baseline="30000" dirty="0">
                <a:hlinkClick r:id="rId18"/>
              </a:rPr>
              <a:t>[45]</a:t>
            </a:r>
            <a:endParaRPr lang="zh-TW" altLang="en-US" sz="1600" dirty="0"/>
          </a:p>
          <a:p>
            <a:pPr fontAlgn="base"/>
            <a:endParaRPr lang="en-US" altLang="zh-TW" dirty="0"/>
          </a:p>
        </p:txBody>
      </p:sp>
      <p:pic>
        <p:nvPicPr>
          <p:cNvPr id="10242" name="Picture 2" descr="不停地发帖？社交媒体是如何重塑我们的祷告生活的| 今日基督教"/>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1834" y="1524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8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2" y="804889"/>
            <a:ext cx="10972799" cy="1059305"/>
          </a:xfrm>
        </p:spPr>
        <p:txBody>
          <a:bodyPr>
            <a:noAutofit/>
          </a:bodyPr>
          <a:lstStyle/>
          <a:p>
            <a:r>
              <a:rPr lang="zh-CN" altLang="en-US" sz="6000" b="1" dirty="0"/>
              <a:t>遺骨被發現及学习保罗什么</a:t>
            </a:r>
          </a:p>
        </p:txBody>
      </p:sp>
      <p:sp>
        <p:nvSpPr>
          <p:cNvPr id="3" name="Content Placeholder 2"/>
          <p:cNvSpPr>
            <a:spLocks noGrp="1"/>
          </p:cNvSpPr>
          <p:nvPr>
            <p:ph sz="half" idx="1"/>
          </p:nvPr>
        </p:nvSpPr>
        <p:spPr>
          <a:xfrm>
            <a:off x="437882" y="2017343"/>
            <a:ext cx="5821250" cy="3448595"/>
          </a:xfrm>
        </p:spPr>
        <p:txBody>
          <a:bodyPr>
            <a:normAutofit fontScale="85000" lnSpcReduction="10000"/>
          </a:bodyPr>
          <a:lstStyle/>
          <a:p>
            <a:r>
              <a:rPr lang="en-US" altLang="zh-TW" dirty="0"/>
              <a:t>2002</a:t>
            </a:r>
            <a:r>
              <a:rPr lang="zh-TW" altLang="en-US" dirty="0"/>
              <a:t>年，由</a:t>
            </a:r>
            <a:r>
              <a:rPr lang="zh-TW" altLang="en-US" dirty="0">
                <a:hlinkClick r:id="rId2" tooltip="梵蒂岡"/>
              </a:rPr>
              <a:t>梵蒂岡</a:t>
            </a:r>
            <a:r>
              <a:rPr lang="zh-TW" altLang="en-US" dirty="0"/>
              <a:t>委派的考古學家，在羅馬第二大教堂「</a:t>
            </a:r>
            <a:r>
              <a:rPr lang="zh-TW" altLang="en-US" dirty="0">
                <a:hlinkClick r:id="rId3" tooltip="城外圣保禄大殿"/>
              </a:rPr>
              <a:t>城外聖保祿大殿</a:t>
            </a:r>
            <a:r>
              <a:rPr lang="zh-TW" altLang="en-US" dirty="0"/>
              <a:t>」祭壇下發現一個</a:t>
            </a:r>
            <a:r>
              <a:rPr lang="en-US" altLang="zh-TW" dirty="0"/>
              <a:t>2.2</a:t>
            </a:r>
            <a:r>
              <a:rPr lang="zh-TW" altLang="en-US" dirty="0"/>
              <a:t>米長的大理石棺，石棺面刻有拉丁文碑文「</a:t>
            </a:r>
            <a:r>
              <a:rPr lang="en-US" altLang="zh-TW" dirty="0"/>
              <a:t>PAULO APOSTOLO MART</a:t>
            </a:r>
            <a:r>
              <a:rPr lang="zh-TW" altLang="en-US" dirty="0"/>
              <a:t>」，即殉道者使徒保羅。為了避免對石棺造成破壞，考古學家使用了探針探查了石棺內部，發現裡面有香料、藍色和紫色的布料，以及碎骨片。根據</a:t>
            </a:r>
            <a:r>
              <a:rPr lang="zh-TW" altLang="en-US" dirty="0">
                <a:hlinkClick r:id="rId4" tooltip="放射性碳定年法"/>
              </a:rPr>
              <a:t>放射性碳定年法</a:t>
            </a:r>
            <a:r>
              <a:rPr lang="zh-TW" altLang="en-US" dirty="0"/>
              <a:t>的檢測結果，這些骸骨確定屬於公元一世紀或二世紀時期，此與使徒保羅殉道的年份吻合。</a:t>
            </a:r>
          </a:p>
          <a:p>
            <a:r>
              <a:rPr lang="zh-TW" altLang="en-US" dirty="0"/>
              <a:t>經過嚴謹的遺物遺骨科學分析，</a:t>
            </a:r>
            <a:r>
              <a:rPr lang="en-US" altLang="zh-TW" dirty="0"/>
              <a:t>2009</a:t>
            </a:r>
            <a:r>
              <a:rPr lang="zh-TW" altLang="en-US" dirty="0"/>
              <a:t>年</a:t>
            </a:r>
            <a:r>
              <a:rPr lang="en-US" altLang="zh-TW" dirty="0"/>
              <a:t>6</a:t>
            </a:r>
            <a:r>
              <a:rPr lang="zh-TW" altLang="en-US" dirty="0"/>
              <a:t>月</a:t>
            </a:r>
            <a:r>
              <a:rPr lang="en-US" altLang="zh-TW" dirty="0"/>
              <a:t>28</a:t>
            </a:r>
            <a:r>
              <a:rPr lang="zh-TW" altLang="en-US" dirty="0"/>
              <a:t>日，教宗</a:t>
            </a:r>
            <a:r>
              <a:rPr lang="zh-TW" altLang="en-US" dirty="0">
                <a:hlinkClick r:id="rId5" tooltip="本篤十六世"/>
              </a:rPr>
              <a:t>本篤十六世</a:t>
            </a:r>
            <a:r>
              <a:rPr lang="zh-TW" altLang="en-US" dirty="0"/>
              <a:t>宣佈，在羅馬第二大教堂「城外聖保祿大殿」祭壇下發現的石棺內之骸骨，初步證實屬於使徒保羅本人。</a:t>
            </a:r>
          </a:p>
          <a:p>
            <a:endParaRPr lang="en-US" dirty="0"/>
          </a:p>
        </p:txBody>
      </p:sp>
      <p:sp>
        <p:nvSpPr>
          <p:cNvPr id="4" name="Content Placeholder 3"/>
          <p:cNvSpPr>
            <a:spLocks noGrp="1"/>
          </p:cNvSpPr>
          <p:nvPr>
            <p:ph sz="half" idx="2"/>
          </p:nvPr>
        </p:nvSpPr>
        <p:spPr>
          <a:xfrm>
            <a:off x="6375042" y="1864194"/>
            <a:ext cx="5447764" cy="3815389"/>
          </a:xfrm>
        </p:spPr>
        <p:txBody>
          <a:bodyPr>
            <a:noAutofit/>
          </a:bodyPr>
          <a:lstStyle/>
          <a:p>
            <a:pPr fontAlgn="base"/>
            <a:r>
              <a:rPr lang="zh-CN" altLang="en-US" sz="1800" dirty="0"/>
              <a:t>那么，我们能从使徒保罗的生活中学到什么呢？首先，我们知道神可以拯救任何人。每个人对神都很重要，从</a:t>
            </a:r>
            <a:r>
              <a:rPr lang="en-US" altLang="zh-CN" sz="1800" dirty="0"/>
              <a:t>"</a:t>
            </a:r>
            <a:r>
              <a:rPr lang="zh-CN" altLang="en-US" sz="1800" dirty="0"/>
              <a:t>善良、正派</a:t>
            </a:r>
            <a:r>
              <a:rPr lang="en-US" altLang="zh-CN" sz="1800" dirty="0"/>
              <a:t>"</a:t>
            </a:r>
            <a:r>
              <a:rPr lang="zh-CN" altLang="en-US" sz="1800" dirty="0"/>
              <a:t>的普通人到</a:t>
            </a:r>
            <a:r>
              <a:rPr lang="en-US" altLang="zh-CN" sz="1800" dirty="0"/>
              <a:t>"</a:t>
            </a:r>
            <a:r>
              <a:rPr lang="zh-CN" altLang="en-US" sz="1800" dirty="0"/>
              <a:t>恶劣、邪恶</a:t>
            </a:r>
            <a:r>
              <a:rPr lang="en-US" altLang="zh-CN" sz="1800" dirty="0"/>
              <a:t>"</a:t>
            </a:r>
            <a:r>
              <a:rPr lang="zh-CN" altLang="en-US" sz="1800" dirty="0"/>
              <a:t>的堕落者。只有神才能把一个灵魂从地狱中拯救出来。</a:t>
            </a:r>
            <a:endParaRPr lang="en-US" altLang="zh-CN" sz="1800" dirty="0"/>
          </a:p>
          <a:p>
            <a:pPr fontAlgn="base"/>
            <a:r>
              <a:rPr lang="zh-CN" altLang="en-US" sz="1800" dirty="0"/>
              <a:t>其次，我们从保罗的生活中得知，任何人都可以成为耶稣基督谦卑、有力的见证。在圣经中，没有一个人像保罗一样，在分享耶稣基督的福音时表现得如此谦卑。</a:t>
            </a:r>
            <a:endParaRPr lang="en-US" altLang="zh-CN" sz="1800" dirty="0"/>
          </a:p>
          <a:p>
            <a:pPr fontAlgn="base"/>
            <a:r>
              <a:rPr lang="zh-CN" altLang="en-US" sz="1800" dirty="0"/>
              <a:t>最后，我们知道任何人都可以完全降服于神。保罗完全顺服神。</a:t>
            </a:r>
            <a:endParaRPr lang="en-US" sz="1800" dirty="0"/>
          </a:p>
        </p:txBody>
      </p:sp>
      <p:pic>
        <p:nvPicPr>
          <p:cNvPr id="11266" name="Picture 2" descr="使徒们的祷告：作者及书卷背景- 每日头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5025" y="103031"/>
            <a:ext cx="2466975" cy="174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398E-A808-472A-9399-CC5361530CCB}"/>
              </a:ext>
            </a:extLst>
          </p:cNvPr>
          <p:cNvSpPr>
            <a:spLocks noGrp="1"/>
          </p:cNvSpPr>
          <p:nvPr>
            <p:ph type="title"/>
          </p:nvPr>
        </p:nvSpPr>
        <p:spPr/>
        <p:txBody>
          <a:bodyPr/>
          <a:lstStyle/>
          <a:p>
            <a:r>
              <a:rPr lang="zh-CN" altLang="en-US" b="1" dirty="0"/>
              <a:t>问题与思考 （不必题题回答，回答一二个即可）</a:t>
            </a:r>
            <a:endParaRPr lang="en-US" b="1" dirty="0"/>
          </a:p>
        </p:txBody>
      </p:sp>
      <p:sp>
        <p:nvSpPr>
          <p:cNvPr id="3" name="Content Placeholder 2">
            <a:extLst>
              <a:ext uri="{FF2B5EF4-FFF2-40B4-BE49-F238E27FC236}">
                <a16:creationId xmlns:a16="http://schemas.microsoft.com/office/drawing/2014/main" id="{641DB198-04AD-4CFE-B4C0-F68BCDDE3D71}"/>
              </a:ext>
            </a:extLst>
          </p:cNvPr>
          <p:cNvSpPr>
            <a:spLocks noGrp="1"/>
          </p:cNvSpPr>
          <p:nvPr>
            <p:ph idx="1"/>
          </p:nvPr>
        </p:nvSpPr>
        <p:spPr>
          <a:xfrm>
            <a:off x="1184857" y="2015732"/>
            <a:ext cx="9869998" cy="3450613"/>
          </a:xfrm>
        </p:spPr>
        <p:txBody>
          <a:bodyPr>
            <a:normAutofit/>
          </a:bodyPr>
          <a:lstStyle/>
          <a:p>
            <a:r>
              <a:rPr lang="en-US" altLang="zh-CN" dirty="0"/>
              <a:t>1</a:t>
            </a:r>
            <a:r>
              <a:rPr lang="zh-CN" altLang="en-US" dirty="0"/>
              <a:t>）保罗生平给你最深刻的属灵启示是什么？</a:t>
            </a:r>
            <a:endParaRPr lang="en-US" altLang="zh-CN" dirty="0"/>
          </a:p>
          <a:p>
            <a:r>
              <a:rPr lang="en-US" altLang="zh-CN" dirty="0"/>
              <a:t>2</a:t>
            </a:r>
            <a:r>
              <a:rPr lang="zh-CN" altLang="en-US" dirty="0"/>
              <a:t>）保罗十四篇作品中，你读的最多的是哪一篇，为什么？</a:t>
            </a:r>
            <a:endParaRPr lang="en-US" altLang="zh-CN" dirty="0"/>
          </a:p>
          <a:p>
            <a:r>
              <a:rPr lang="en-US" altLang="zh-CN" dirty="0"/>
              <a:t>3</a:t>
            </a:r>
            <a:r>
              <a:rPr lang="zh-CN" altLang="en-US" dirty="0"/>
              <a:t>）保罗十四篇作品中，如果现在让你选择一篇来查经学习，你会选的是哪一篇，为什么？</a:t>
            </a:r>
            <a:endParaRPr lang="en-US" altLang="zh-CN" dirty="0"/>
          </a:p>
          <a:p>
            <a:endParaRPr lang="en-US" altLang="zh-CN" dirty="0"/>
          </a:p>
          <a:p>
            <a:endParaRPr lang="en-US" dirty="0"/>
          </a:p>
          <a:p>
            <a:endParaRPr lang="en-US" dirty="0"/>
          </a:p>
        </p:txBody>
      </p:sp>
      <p:pic>
        <p:nvPicPr>
          <p:cNvPr id="12290" name="Picture 2" descr="使徒保罗图片_使徒保罗素材_使徒保罗模板免费下载-六图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510" y="3599371"/>
            <a:ext cx="3387144" cy="215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8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62F7-362E-48BB-A066-B0A2FECA1F44}"/>
              </a:ext>
            </a:extLst>
          </p:cNvPr>
          <p:cNvSpPr>
            <a:spLocks noGrp="1"/>
          </p:cNvSpPr>
          <p:nvPr>
            <p:ph type="title"/>
          </p:nvPr>
        </p:nvSpPr>
        <p:spPr>
          <a:xfrm>
            <a:off x="772732" y="804889"/>
            <a:ext cx="10212947" cy="1059305"/>
          </a:xfrm>
        </p:spPr>
        <p:txBody>
          <a:bodyPr>
            <a:noAutofit/>
          </a:bodyPr>
          <a:lstStyle/>
          <a:p>
            <a:r>
              <a:rPr lang="zh-CN" altLang="en-US" sz="5400" b="1" dirty="0"/>
              <a:t>保罗生平简介</a:t>
            </a:r>
            <a:endParaRPr lang="en-US" sz="5400" b="1" dirty="0"/>
          </a:p>
        </p:txBody>
      </p:sp>
      <p:sp>
        <p:nvSpPr>
          <p:cNvPr id="4" name="Content Placeholder 3">
            <a:extLst>
              <a:ext uri="{FF2B5EF4-FFF2-40B4-BE49-F238E27FC236}">
                <a16:creationId xmlns:a16="http://schemas.microsoft.com/office/drawing/2014/main" id="{F1A00510-139B-4F29-A9EF-0AB804360BCF}"/>
              </a:ext>
            </a:extLst>
          </p:cNvPr>
          <p:cNvSpPr>
            <a:spLocks noGrp="1"/>
          </p:cNvSpPr>
          <p:nvPr>
            <p:ph sz="half" idx="2"/>
          </p:nvPr>
        </p:nvSpPr>
        <p:spPr>
          <a:xfrm>
            <a:off x="6490952" y="1864194"/>
            <a:ext cx="4737342" cy="4227513"/>
          </a:xfrm>
        </p:spPr>
        <p:txBody>
          <a:bodyPr>
            <a:normAutofit/>
          </a:bodyPr>
          <a:lstStyle/>
          <a:p>
            <a:r>
              <a:rPr lang="zh-CN" altLang="en-US" sz="1800" dirty="0"/>
              <a:t>他在整个罗马帝国的早期基督教社群之中传播耶稣基督的福音，是第一位安提约基雅主教</a:t>
            </a:r>
            <a:endParaRPr lang="en-US" altLang="zh-TW" sz="1800" dirty="0"/>
          </a:p>
          <a:p>
            <a:r>
              <a:rPr lang="zh-CN" altLang="en-US" sz="1800" dirty="0"/>
              <a:t> 自三十几岁至五十几岁，他在小亚细亚建立了好几个教会，在欧洲建立了至少三个，包括哥林多教会。他一生中至少进行了三次漫长的宣教之旅，足迹遍至小亚细亚、希腊、意大利各地，在外邦人中建立了许多教会，影响深远。</a:t>
            </a:r>
          </a:p>
          <a:p>
            <a:r>
              <a:rPr lang="zh-CN" altLang="en-US" sz="1800" dirty="0"/>
              <a:t>在天主教会及圣公会，其纪念圣日为</a:t>
            </a:r>
            <a:r>
              <a:rPr lang="en-US" altLang="zh-CN" sz="1800" dirty="0"/>
              <a:t>6</a:t>
            </a:r>
            <a:r>
              <a:rPr lang="zh-CN" altLang="en-US" sz="1800" dirty="0"/>
              <a:t>月</a:t>
            </a:r>
            <a:r>
              <a:rPr lang="en-US" altLang="zh-CN" sz="1800" dirty="0"/>
              <a:t>29</a:t>
            </a:r>
            <a:r>
              <a:rPr lang="zh-CN" altLang="en-US" sz="1800" dirty="0"/>
              <a:t>日，与</a:t>
            </a:r>
            <a:r>
              <a:rPr lang="zh-CN" altLang="en-US" sz="1800" dirty="0">
                <a:hlinkClick r:id="rId3" tooltip="圣彼得"/>
              </a:rPr>
              <a:t>圣彼得</a:t>
            </a:r>
            <a:r>
              <a:rPr lang="zh-CN" altLang="en-US" sz="1800" dirty="0"/>
              <a:t>联合庆祝。</a:t>
            </a:r>
          </a:p>
          <a:p>
            <a:pPr fontAlgn="base"/>
            <a:endParaRPr lang="en-US" altLang="zh-TW" sz="1600" dirty="0"/>
          </a:p>
        </p:txBody>
      </p:sp>
      <p:sp>
        <p:nvSpPr>
          <p:cNvPr id="3" name="Content Placeholder 2"/>
          <p:cNvSpPr>
            <a:spLocks noGrp="1"/>
          </p:cNvSpPr>
          <p:nvPr>
            <p:ph sz="half" idx="1"/>
          </p:nvPr>
        </p:nvSpPr>
        <p:spPr>
          <a:xfrm>
            <a:off x="530117" y="1864194"/>
            <a:ext cx="5522953" cy="4069233"/>
          </a:xfrm>
        </p:spPr>
        <p:txBody>
          <a:bodyPr>
            <a:noAutofit/>
          </a:bodyPr>
          <a:lstStyle/>
          <a:p>
            <a:r>
              <a:rPr lang="zh-CN" altLang="en-US" sz="1800" b="1" dirty="0"/>
              <a:t>保罗</a:t>
            </a:r>
            <a:r>
              <a:rPr lang="zh-CN" altLang="en-US" sz="1800" dirty="0"/>
              <a:t>（</a:t>
            </a:r>
            <a:r>
              <a:rPr lang="zh-CN" altLang="en-US" sz="1800" b="1" dirty="0"/>
              <a:t>天主教</a:t>
            </a:r>
            <a:r>
              <a:rPr lang="zh-CN" altLang="en-US" sz="1800" dirty="0"/>
              <a:t>译</a:t>
            </a:r>
            <a:r>
              <a:rPr lang="zh-CN" altLang="en-US" sz="1800" b="1" dirty="0"/>
              <a:t>保禄</a:t>
            </a:r>
            <a:r>
              <a:rPr lang="zh-CN" altLang="en-US" sz="1800" dirty="0"/>
              <a:t>，唐朝景教译</a:t>
            </a:r>
            <a:r>
              <a:rPr lang="zh-CN" altLang="en-US" sz="1800" b="1" dirty="0"/>
              <a:t>宝路法王</a:t>
            </a:r>
            <a:r>
              <a:rPr lang="zh-CN" altLang="en-US" sz="1800" dirty="0"/>
              <a:t>；古希腊语：</a:t>
            </a:r>
            <a:r>
              <a:rPr lang="en-US" altLang="zh-CN" sz="1800" dirty="0"/>
              <a:t>Πα</a:t>
            </a:r>
            <a:r>
              <a:rPr lang="en-US" altLang="zh-CN" sz="1800" dirty="0" err="1"/>
              <a:t>ῦλος</a:t>
            </a:r>
            <a:r>
              <a:rPr lang="zh-CN" altLang="en-US" sz="1800" dirty="0"/>
              <a:t>，拉丁语：</a:t>
            </a:r>
            <a:r>
              <a:rPr lang="en-US" altLang="zh-CN" sz="1800" dirty="0"/>
              <a:t>Paulus</a:t>
            </a:r>
            <a:r>
              <a:rPr lang="zh-CN" altLang="en-US" sz="1800" dirty="0"/>
              <a:t>；约</a:t>
            </a:r>
            <a:r>
              <a:rPr lang="en-US" altLang="zh-CN" sz="1800" dirty="0"/>
              <a:t>3</a:t>
            </a:r>
            <a:r>
              <a:rPr lang="zh-CN" altLang="en-US" sz="1800" dirty="0"/>
              <a:t>年－约</a:t>
            </a:r>
            <a:r>
              <a:rPr lang="en-US" altLang="zh-CN" sz="1800" dirty="0"/>
              <a:t>67</a:t>
            </a:r>
            <a:r>
              <a:rPr lang="zh-CN" altLang="en-US" sz="1800" dirty="0"/>
              <a:t>年），本名</a:t>
            </a:r>
            <a:r>
              <a:rPr lang="zh-CN" altLang="en-US" sz="1800" b="1" dirty="0"/>
              <a:t>扫罗</a:t>
            </a:r>
            <a:r>
              <a:rPr lang="zh-CN" altLang="en-US" sz="1800" dirty="0"/>
              <a:t>（</a:t>
            </a:r>
            <a:r>
              <a:rPr lang="en-US" altLang="zh-CN" sz="1800" dirty="0"/>
              <a:t>Saul</a:t>
            </a:r>
            <a:r>
              <a:rPr lang="zh-CN" altLang="en-US" sz="1800" dirty="0"/>
              <a:t>），又称</a:t>
            </a:r>
            <a:r>
              <a:rPr lang="zh-CN" altLang="en-US" sz="1800" b="1" dirty="0"/>
              <a:t>大数的扫罗</a:t>
            </a:r>
            <a:r>
              <a:rPr lang="zh-CN" altLang="en-US" sz="1800" dirty="0"/>
              <a:t>（</a:t>
            </a:r>
            <a:r>
              <a:rPr lang="en-US" altLang="zh-CN" sz="1800" dirty="0"/>
              <a:t>Saul of Tarsus</a:t>
            </a:r>
            <a:r>
              <a:rPr lang="zh-CN" altLang="en-US" sz="1800" dirty="0"/>
              <a:t>）。他是早期教会最具有影响力的传教士之一，基督徒的第一代领导人之一，因为他首创向非犹太人转播耶稣基督的福音，所以被奉为外邦人的使徒，但他并不是耶稣的十二使徒之一。在诸多参与基督信仰传播活动的使徒与传教士之中，保罗通常被认为是除了耶稣基督之外，整个</a:t>
            </a:r>
            <a:r>
              <a:rPr lang="zh-CN" altLang="en-US" sz="1800" dirty="0">
                <a:hlinkClick r:id="rId4" tooltip="基督教历史"/>
              </a:rPr>
              <a:t>基督教历史</a:t>
            </a:r>
            <a:r>
              <a:rPr lang="zh-CN" altLang="en-US" sz="1800" dirty="0"/>
              <a:t>上最重要的人，并且是史上最伟大的宗教领导者之一。</a:t>
            </a:r>
            <a:r>
              <a:rPr lang="en-US" altLang="zh-CN" sz="1800" dirty="0"/>
              <a:t>《</a:t>
            </a:r>
            <a:r>
              <a:rPr lang="zh-CN" altLang="en-US" sz="1800" dirty="0">
                <a:hlinkClick r:id="rId5" tooltip="新约圣经"/>
              </a:rPr>
              <a:t>新约圣经</a:t>
            </a:r>
            <a:r>
              <a:rPr lang="en-US" altLang="zh-CN" sz="1800" dirty="0"/>
              <a:t>》</a:t>
            </a:r>
            <a:r>
              <a:rPr lang="zh-CN" altLang="en-US" sz="1800" dirty="0"/>
              <a:t>诸书约有一半是由他所写。</a:t>
            </a:r>
            <a:endParaRPr lang="zh-TW" altLang="en-US" sz="1800" dirty="0"/>
          </a:p>
          <a:p>
            <a:pPr fontAlgn="base"/>
            <a:endParaRPr lang="zh-CN" altLang="en-US" sz="1600" dirty="0"/>
          </a:p>
          <a:p>
            <a:pPr lvl="1"/>
            <a:endParaRPr lang="en-US" altLang="zh-CN" dirty="0"/>
          </a:p>
          <a:p>
            <a:pPr lvl="1"/>
            <a:endParaRPr lang="en-US" altLang="zh-TW" sz="1400" dirty="0"/>
          </a:p>
          <a:p>
            <a:pPr marL="0" indent="0">
              <a:buNone/>
            </a:pPr>
            <a:endParaRPr lang="en-US" sz="1600" dirty="0"/>
          </a:p>
        </p:txBody>
      </p:sp>
      <p:pic>
        <p:nvPicPr>
          <p:cNvPr id="1028" name="Picture 4" descr="保罗(使徒) - 维基百科，自由的百科全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952" y="119066"/>
            <a:ext cx="2633903" cy="171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0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62F7-362E-48BB-A066-B0A2FECA1F44}"/>
              </a:ext>
            </a:extLst>
          </p:cNvPr>
          <p:cNvSpPr>
            <a:spLocks noGrp="1"/>
          </p:cNvSpPr>
          <p:nvPr>
            <p:ph type="title"/>
          </p:nvPr>
        </p:nvSpPr>
        <p:spPr>
          <a:xfrm>
            <a:off x="772732" y="804889"/>
            <a:ext cx="10212947" cy="1059305"/>
          </a:xfrm>
        </p:spPr>
        <p:txBody>
          <a:bodyPr>
            <a:noAutofit/>
          </a:bodyPr>
          <a:lstStyle/>
          <a:p>
            <a:r>
              <a:rPr lang="zh-CN" altLang="en-US" sz="5400" b="1" dirty="0"/>
              <a:t>保罗大事年表主后 </a:t>
            </a:r>
            <a:r>
              <a:rPr lang="en-US" altLang="zh-CN" sz="5400" b="1" dirty="0"/>
              <a:t>5 - 52</a:t>
            </a:r>
            <a:r>
              <a:rPr lang="zh-CN" altLang="en-US" sz="5400" b="1" dirty="0"/>
              <a:t>年</a:t>
            </a:r>
            <a:endParaRPr lang="en-US" sz="5400" b="1" dirty="0"/>
          </a:p>
        </p:txBody>
      </p:sp>
      <p:sp>
        <p:nvSpPr>
          <p:cNvPr id="4" name="Content Placeholder 3">
            <a:extLst>
              <a:ext uri="{FF2B5EF4-FFF2-40B4-BE49-F238E27FC236}">
                <a16:creationId xmlns:a16="http://schemas.microsoft.com/office/drawing/2014/main" id="{F1A00510-139B-4F29-A9EF-0AB804360BCF}"/>
              </a:ext>
            </a:extLst>
          </p:cNvPr>
          <p:cNvSpPr>
            <a:spLocks noGrp="1"/>
          </p:cNvSpPr>
          <p:nvPr>
            <p:ph sz="half" idx="2"/>
          </p:nvPr>
        </p:nvSpPr>
        <p:spPr>
          <a:xfrm>
            <a:off x="6490952" y="1864194"/>
            <a:ext cx="4737342" cy="4227513"/>
          </a:xfrm>
        </p:spPr>
        <p:txBody>
          <a:bodyPr>
            <a:normAutofit fontScale="92500" lnSpcReduction="10000"/>
          </a:bodyPr>
          <a:lstStyle/>
          <a:p>
            <a:pPr marL="0" indent="0">
              <a:buNone/>
            </a:pPr>
            <a:r>
              <a:rPr lang="zh-CN" altLang="en-US" sz="1800" dirty="0"/>
              <a:t>主后</a:t>
            </a:r>
            <a:r>
              <a:rPr lang="en-US" altLang="zh-CN" sz="1800" dirty="0"/>
              <a:t>44</a:t>
            </a:r>
            <a:r>
              <a:rPr lang="zh-CN" altLang="en-US" sz="1800" dirty="0"/>
              <a:t>年：</a:t>
            </a:r>
            <a:r>
              <a:rPr lang="zh-TW" altLang="en-US" sz="1800" dirty="0"/>
              <a:t> 信主後第二次上耶路撒冷</a:t>
            </a:r>
            <a:r>
              <a:rPr lang="en-US" altLang="zh-TW" sz="1800" dirty="0"/>
              <a:t>,</a:t>
            </a:r>
            <a:r>
              <a:rPr lang="zh-TW" altLang="en-US" sz="1800" dirty="0"/>
              <a:t>保羅與巴拿巴帶著捐 項去</a:t>
            </a:r>
            <a:r>
              <a:rPr lang="en-US" altLang="zh-TW" sz="1800" dirty="0"/>
              <a:t>, </a:t>
            </a:r>
            <a:r>
              <a:rPr lang="zh-TW" altLang="en-US" sz="1800" dirty="0"/>
              <a:t>因先知亞迦布預言耶路撒冷遭遇飢荒</a:t>
            </a:r>
            <a:endParaRPr lang="en-US" altLang="zh-TW" sz="1800" dirty="0"/>
          </a:p>
          <a:p>
            <a:pPr marL="0" indent="0">
              <a:buNone/>
            </a:pPr>
            <a:r>
              <a:rPr lang="zh-CN" altLang="en-US" sz="1800" dirty="0"/>
              <a:t>主后</a:t>
            </a:r>
            <a:r>
              <a:rPr lang="en-US" altLang="zh-CN" sz="1800" dirty="0"/>
              <a:t>46</a:t>
            </a:r>
            <a:r>
              <a:rPr lang="zh-CN" altLang="en-US" sz="1800" dirty="0"/>
              <a:t>年：</a:t>
            </a:r>
            <a:r>
              <a:rPr lang="zh-TW" altLang="en-US" sz="1800" dirty="0"/>
              <a:t>結束賑災之旅</a:t>
            </a:r>
            <a:endParaRPr lang="en-US" altLang="zh-TW" sz="1800" dirty="0"/>
          </a:p>
          <a:p>
            <a:pPr marL="0" indent="0">
              <a:buNone/>
            </a:pPr>
            <a:r>
              <a:rPr lang="zh-CN" altLang="en-US" sz="1800" dirty="0"/>
              <a:t>主后</a:t>
            </a:r>
            <a:r>
              <a:rPr lang="en-US" altLang="zh-CN" sz="1800" dirty="0"/>
              <a:t>46-48</a:t>
            </a:r>
            <a:r>
              <a:rPr lang="zh-CN" altLang="en-US" sz="1800" dirty="0"/>
              <a:t>年：第一次宣教旅程巴拿巴同行</a:t>
            </a:r>
            <a:endParaRPr lang="en-US" altLang="zh-CN" sz="1800" dirty="0"/>
          </a:p>
          <a:p>
            <a:pPr marL="0" indent="0">
              <a:buNone/>
            </a:pPr>
            <a:r>
              <a:rPr lang="zh-CN" altLang="en-US" sz="1800" dirty="0"/>
              <a:t>主后</a:t>
            </a:r>
            <a:r>
              <a:rPr lang="en-US" altLang="zh-CN" sz="1800" dirty="0"/>
              <a:t>49</a:t>
            </a:r>
            <a:r>
              <a:rPr lang="zh-CN" altLang="en-US" sz="1800" dirty="0"/>
              <a:t>年：</a:t>
            </a:r>
            <a:r>
              <a:rPr lang="zh-TW" altLang="en-US" sz="1800" dirty="0"/>
              <a:t>第三次上耶路撒冷參與會議</a:t>
            </a:r>
            <a:r>
              <a:rPr lang="en-US" altLang="zh-TW" sz="1800" dirty="0"/>
              <a:t>,</a:t>
            </a:r>
            <a:r>
              <a:rPr lang="zh-TW" altLang="en-US" sz="1800" dirty="0"/>
              <a:t>討論外邦人守律法 的問題割禮成為焦點</a:t>
            </a:r>
            <a:r>
              <a:rPr lang="en-US" altLang="zh-TW" sz="1800" dirty="0"/>
              <a:t>(</a:t>
            </a:r>
            <a:r>
              <a:rPr lang="zh-TW" altLang="en-US" sz="1800" dirty="0"/>
              <a:t>徒 </a:t>
            </a:r>
            <a:r>
              <a:rPr lang="en-US" altLang="zh-TW" sz="1800" dirty="0"/>
              <a:t>15:1-29; </a:t>
            </a:r>
            <a:r>
              <a:rPr lang="zh-TW" altLang="en-US" sz="1800" dirty="0"/>
              <a:t>加 </a:t>
            </a:r>
            <a:r>
              <a:rPr lang="en-US" altLang="zh-TW" sz="1800" dirty="0"/>
              <a:t>2:1-10) </a:t>
            </a:r>
            <a:r>
              <a:rPr lang="en-US" altLang="zh-TW" sz="1800" b="1" dirty="0">
                <a:solidFill>
                  <a:srgbClr val="FF0000"/>
                </a:solidFill>
              </a:rPr>
              <a:t>49 </a:t>
            </a:r>
            <a:r>
              <a:rPr lang="zh-TW" altLang="en-US" sz="1800" b="1" dirty="0">
                <a:solidFill>
                  <a:srgbClr val="FF0000"/>
                </a:solidFill>
              </a:rPr>
              <a:t>在敘利亞的安提阿寫 </a:t>
            </a:r>
            <a:r>
              <a:rPr lang="en-US" altLang="zh-TW" sz="1800" b="1" dirty="0">
                <a:solidFill>
                  <a:srgbClr val="FF0000"/>
                </a:solidFill>
              </a:rPr>
              <a:t>《</a:t>
            </a:r>
            <a:r>
              <a:rPr lang="zh-TW" altLang="en-US" sz="1800" b="1" dirty="0">
                <a:solidFill>
                  <a:srgbClr val="FF0000"/>
                </a:solidFill>
              </a:rPr>
              <a:t>加拉太書</a:t>
            </a:r>
            <a:r>
              <a:rPr lang="en-US" altLang="zh-TW" sz="1800" b="1" dirty="0">
                <a:solidFill>
                  <a:srgbClr val="FF0000"/>
                </a:solidFill>
              </a:rPr>
              <a:t>》 </a:t>
            </a:r>
          </a:p>
          <a:p>
            <a:pPr marL="0" indent="0">
              <a:buNone/>
            </a:pPr>
            <a:r>
              <a:rPr lang="zh-CN" altLang="en-US" sz="1800" dirty="0"/>
              <a:t>主后</a:t>
            </a:r>
            <a:r>
              <a:rPr lang="en-US" altLang="zh-CN" sz="1800" dirty="0"/>
              <a:t>50-52</a:t>
            </a:r>
            <a:r>
              <a:rPr lang="zh-CN" altLang="en-US" sz="1800" dirty="0"/>
              <a:t>年：</a:t>
            </a:r>
            <a:r>
              <a:rPr lang="zh-TW" altLang="en-US" sz="1800" dirty="0"/>
              <a:t>第二次宣教旅程</a:t>
            </a:r>
            <a:r>
              <a:rPr lang="en-US" altLang="zh-TW" sz="1800" dirty="0"/>
              <a:t>(</a:t>
            </a:r>
            <a:r>
              <a:rPr lang="zh-TW" altLang="en-US" sz="1800" dirty="0"/>
              <a:t>徒 </a:t>
            </a:r>
            <a:r>
              <a:rPr lang="en-US" altLang="zh-TW" sz="1800" dirty="0"/>
              <a:t>15:36-18:22)</a:t>
            </a:r>
            <a:r>
              <a:rPr lang="zh-TW" altLang="en-US" sz="1800" dirty="0"/>
              <a:t>因馬可與巴拿巴 分開</a:t>
            </a:r>
            <a:r>
              <a:rPr lang="en-US" altLang="zh-TW" sz="1800" dirty="0"/>
              <a:t>,</a:t>
            </a:r>
            <a:r>
              <a:rPr lang="zh-TW" altLang="en-US" sz="1800" dirty="0"/>
              <a:t>另帶西拉同行</a:t>
            </a:r>
            <a:r>
              <a:rPr lang="en-US" altLang="zh-TW" sz="1800" dirty="0"/>
              <a:t>,</a:t>
            </a:r>
            <a:r>
              <a:rPr lang="zh-TW" altLang="en-US" sz="1800" dirty="0"/>
              <a:t>提摩太</a:t>
            </a:r>
            <a:r>
              <a:rPr lang="en-US" altLang="zh-TW" sz="1800" dirty="0"/>
              <a:t>,</a:t>
            </a:r>
            <a:r>
              <a:rPr lang="zh-TW" altLang="en-US" sz="1800" dirty="0"/>
              <a:t>路加加入</a:t>
            </a:r>
            <a:r>
              <a:rPr lang="en-US" altLang="zh-TW" sz="1800" dirty="0"/>
              <a:t>,</a:t>
            </a:r>
            <a:r>
              <a:rPr lang="zh-TW" altLang="en-US" sz="1800" dirty="0"/>
              <a:t>途中見馬其 頓異象在前受審</a:t>
            </a:r>
            <a:r>
              <a:rPr lang="en-US" altLang="zh-TW" sz="1800" dirty="0"/>
              <a:t>(</a:t>
            </a:r>
            <a:r>
              <a:rPr lang="zh-TW" altLang="en-US" sz="1800" dirty="0"/>
              <a:t>徒 </a:t>
            </a:r>
            <a:r>
              <a:rPr lang="en-US" altLang="zh-TW" sz="1800" dirty="0"/>
              <a:t>18:12-17) </a:t>
            </a:r>
            <a:r>
              <a:rPr lang="zh-TW" altLang="en-US" sz="1800" dirty="0"/>
              <a:t>返回耶路撒冷及敘利亞的安提阿</a:t>
            </a:r>
            <a:r>
              <a:rPr lang="en-US" altLang="zh-TW" sz="1800" dirty="0"/>
              <a:t>(</a:t>
            </a:r>
            <a:r>
              <a:rPr lang="zh-TW" altLang="en-US" sz="1800" dirty="0"/>
              <a:t>徒 </a:t>
            </a:r>
            <a:r>
              <a:rPr lang="en-US" altLang="zh-TW" sz="1800" dirty="0"/>
              <a:t>18:22)</a:t>
            </a:r>
          </a:p>
          <a:p>
            <a:pPr fontAlgn="base"/>
            <a:endParaRPr lang="en-US" altLang="zh-TW" sz="1600" dirty="0"/>
          </a:p>
        </p:txBody>
      </p:sp>
      <p:sp>
        <p:nvSpPr>
          <p:cNvPr id="3" name="Content Placeholder 2"/>
          <p:cNvSpPr>
            <a:spLocks noGrp="1"/>
          </p:cNvSpPr>
          <p:nvPr>
            <p:ph sz="half" idx="1"/>
          </p:nvPr>
        </p:nvSpPr>
        <p:spPr>
          <a:xfrm>
            <a:off x="373488" y="1864194"/>
            <a:ext cx="5769736" cy="4069233"/>
          </a:xfrm>
        </p:spPr>
        <p:txBody>
          <a:bodyPr>
            <a:noAutofit/>
          </a:bodyPr>
          <a:lstStyle/>
          <a:p>
            <a:pPr marL="0" indent="0">
              <a:buNone/>
            </a:pPr>
            <a:r>
              <a:rPr lang="zh-CN" altLang="en-US" sz="1600" dirty="0"/>
              <a:t>主后</a:t>
            </a:r>
            <a:r>
              <a:rPr lang="en-US" altLang="zh-CN" sz="1600" dirty="0"/>
              <a:t>5</a:t>
            </a:r>
            <a:r>
              <a:rPr lang="zh-CN" altLang="en-US" sz="1600" dirty="0"/>
              <a:t>年：</a:t>
            </a:r>
            <a:r>
              <a:rPr lang="zh-TW" altLang="en-US" sz="1600" dirty="0"/>
              <a:t>保羅出生於基利家省首府</a:t>
            </a:r>
            <a:r>
              <a:rPr lang="en-US" altLang="zh-TW" sz="1600" dirty="0"/>
              <a:t>-- </a:t>
            </a:r>
            <a:r>
              <a:rPr lang="zh-TW" altLang="en-US" sz="1600" dirty="0"/>
              <a:t>大數</a:t>
            </a:r>
            <a:r>
              <a:rPr lang="zh-CN" altLang="en-US" sz="1600" dirty="0"/>
              <a:t>的</a:t>
            </a:r>
            <a:r>
              <a:rPr lang="zh-TW" altLang="en-US" sz="1600" dirty="0"/>
              <a:t>一</a:t>
            </a:r>
            <a:r>
              <a:rPr lang="zh-CN" altLang="en-US" sz="1600" dirty="0"/>
              <a:t>个</a:t>
            </a:r>
            <a:r>
              <a:rPr lang="zh-TW" altLang="en-US" sz="1600" dirty="0"/>
              <a:t>具</a:t>
            </a:r>
            <a:r>
              <a:rPr lang="zh-CN" altLang="en-US" sz="1600" dirty="0"/>
              <a:t>有</a:t>
            </a:r>
            <a:r>
              <a:rPr lang="zh-TW" altLang="en-US" sz="1600" dirty="0"/>
              <a:t>羅馬公民 身份的家庭 </a:t>
            </a:r>
            <a:r>
              <a:rPr lang="zh-CN" altLang="en-US" sz="1600" dirty="0"/>
              <a:t>。</a:t>
            </a:r>
            <a:r>
              <a:rPr lang="en-US" altLang="zh-CN" sz="1600" dirty="0"/>
              <a:t>(</a:t>
            </a:r>
            <a:r>
              <a:rPr lang="zh-CN" altLang="en-US" sz="1600" dirty="0"/>
              <a:t>有的说是主后</a:t>
            </a:r>
            <a:r>
              <a:rPr lang="en-US" altLang="zh-CN" sz="1600" dirty="0"/>
              <a:t>3</a:t>
            </a:r>
            <a:r>
              <a:rPr lang="zh-CN" altLang="en-US" sz="1600" dirty="0"/>
              <a:t>年出生）</a:t>
            </a:r>
            <a:endParaRPr lang="en-US" altLang="zh-CN" sz="1600" dirty="0"/>
          </a:p>
          <a:p>
            <a:pPr marL="0" indent="0">
              <a:buNone/>
            </a:pPr>
            <a:r>
              <a:rPr lang="zh-CN" altLang="en-US" sz="1600" dirty="0"/>
              <a:t>主后</a:t>
            </a:r>
            <a:r>
              <a:rPr lang="en-US" altLang="zh-CN" sz="1600" dirty="0"/>
              <a:t>14</a:t>
            </a:r>
            <a:r>
              <a:rPr lang="zh-CN" altLang="en-US" sz="1600" dirty="0"/>
              <a:t>年：他在</a:t>
            </a:r>
            <a:r>
              <a:rPr lang="zh-TW" altLang="en-US" sz="1600" dirty="0"/>
              <a:t>迦瑪列門下受教</a:t>
            </a:r>
            <a:r>
              <a:rPr lang="en-US" altLang="zh-TW" sz="1600" dirty="0"/>
              <a:t>, </a:t>
            </a:r>
            <a:r>
              <a:rPr lang="zh-TW" altLang="en-US" sz="1600" dirty="0"/>
              <a:t>於耶路撒冷成為法利賽人</a:t>
            </a:r>
            <a:r>
              <a:rPr lang="en-US" altLang="zh-TW" sz="1600" dirty="0"/>
              <a:t>, </a:t>
            </a:r>
            <a:r>
              <a:rPr lang="zh-TW" altLang="en-US" sz="1600" dirty="0"/>
              <a:t>成為 拉比</a:t>
            </a:r>
            <a:endParaRPr lang="en-US" altLang="zh-TW" sz="1600" dirty="0"/>
          </a:p>
          <a:p>
            <a:pPr marL="0" indent="0">
              <a:buNone/>
            </a:pPr>
            <a:r>
              <a:rPr lang="zh-CN" altLang="en-US" sz="1600" dirty="0"/>
              <a:t>主后</a:t>
            </a:r>
            <a:r>
              <a:rPr lang="en-US" altLang="zh-CN" sz="1600" dirty="0"/>
              <a:t>35</a:t>
            </a:r>
            <a:r>
              <a:rPr lang="zh-CN" altLang="en-US" sz="1600" dirty="0"/>
              <a:t>年：</a:t>
            </a:r>
            <a:r>
              <a:rPr lang="zh-TW" altLang="en-US" sz="1600" dirty="0"/>
              <a:t>目睹司提反殉道</a:t>
            </a:r>
            <a:r>
              <a:rPr lang="en-US" altLang="zh-TW" sz="1600" dirty="0"/>
              <a:t>(</a:t>
            </a:r>
            <a:r>
              <a:rPr lang="zh-TW" altLang="en-US" sz="1600" dirty="0"/>
              <a:t>徒 </a:t>
            </a:r>
            <a:r>
              <a:rPr lang="en-US" altLang="zh-TW" sz="1600" dirty="0"/>
              <a:t>7:57-60)</a:t>
            </a:r>
            <a:r>
              <a:rPr lang="zh-TW" altLang="en-US" sz="1600" dirty="0"/>
              <a:t>；拿著大祭司所發 文書迫害基督徒</a:t>
            </a:r>
            <a:r>
              <a:rPr lang="zh-CN" altLang="en-US" sz="1600" dirty="0"/>
              <a:t>。</a:t>
            </a:r>
            <a:r>
              <a:rPr lang="zh-TW" altLang="en-US" sz="1600" dirty="0"/>
              <a:t>保羅於近大馬色遇見復活主</a:t>
            </a:r>
            <a:r>
              <a:rPr lang="en-US" altLang="zh-TW" sz="1600" dirty="0"/>
              <a:t>, </a:t>
            </a:r>
            <a:r>
              <a:rPr lang="zh-TW" altLang="en-US" sz="1600" dirty="0"/>
              <a:t>悔改</a:t>
            </a:r>
            <a:r>
              <a:rPr lang="en-US" altLang="zh-TW" sz="1600" dirty="0"/>
              <a:t>, </a:t>
            </a:r>
            <a:r>
              <a:rPr lang="zh-TW" altLang="en-US" sz="1600" dirty="0"/>
              <a:t>受洗</a:t>
            </a:r>
            <a:r>
              <a:rPr lang="en-US" altLang="zh-TW" sz="1600" dirty="0"/>
              <a:t>, </a:t>
            </a:r>
            <a:r>
              <a:rPr lang="zh-TW" altLang="en-US" sz="1600" dirty="0"/>
              <a:t>領受異象</a:t>
            </a:r>
            <a:endParaRPr lang="en-US" altLang="zh-TW" sz="1600" dirty="0"/>
          </a:p>
          <a:p>
            <a:pPr marL="0" indent="0">
              <a:buNone/>
            </a:pPr>
            <a:r>
              <a:rPr lang="zh-CN" altLang="en-US" sz="1600" dirty="0"/>
              <a:t>主后</a:t>
            </a:r>
            <a:r>
              <a:rPr lang="en-US" altLang="zh-CN" sz="1600" dirty="0"/>
              <a:t>35-38</a:t>
            </a:r>
            <a:r>
              <a:rPr lang="zh-CN" altLang="en-US" sz="1600" dirty="0"/>
              <a:t>年：</a:t>
            </a:r>
            <a:r>
              <a:rPr lang="zh-TW" altLang="en-US" sz="1600" dirty="0"/>
              <a:t>保羅在亞拉伯曠野三年</a:t>
            </a:r>
            <a:r>
              <a:rPr lang="en-US" altLang="zh-TW" sz="1600" dirty="0"/>
              <a:t>,</a:t>
            </a:r>
            <a:r>
              <a:rPr lang="zh-TW" altLang="en-US" sz="1600" dirty="0"/>
              <a:t>得神啟示</a:t>
            </a:r>
            <a:endParaRPr lang="en-US" altLang="zh-TW" sz="1600" dirty="0"/>
          </a:p>
          <a:p>
            <a:pPr marL="0" indent="0">
              <a:buNone/>
            </a:pPr>
            <a:r>
              <a:rPr lang="zh-CN" altLang="en-US" sz="1600" dirty="0"/>
              <a:t>主后</a:t>
            </a:r>
            <a:r>
              <a:rPr lang="en-US" altLang="zh-CN" sz="1600" dirty="0"/>
              <a:t>38</a:t>
            </a:r>
            <a:r>
              <a:rPr lang="zh-CN" altLang="en-US" sz="1600" dirty="0"/>
              <a:t>年：</a:t>
            </a:r>
            <a:r>
              <a:rPr lang="zh-TW" altLang="en-US" sz="1600" dirty="0"/>
              <a:t>信主後第一次上耶路撒冷 </a:t>
            </a:r>
            <a:r>
              <a:rPr lang="en-US" altLang="zh-TW" sz="1600" dirty="0"/>
              <a:t>15 </a:t>
            </a:r>
            <a:r>
              <a:rPr lang="zh-TW" altLang="en-US" sz="1600" dirty="0"/>
              <a:t>日</a:t>
            </a:r>
            <a:r>
              <a:rPr lang="en-US" altLang="zh-TW" sz="1600" dirty="0"/>
              <a:t>,</a:t>
            </a:r>
            <a:r>
              <a:rPr lang="zh-TW" altLang="en-US" sz="1600" dirty="0"/>
              <a:t>巴拿巴引見眾使 徒</a:t>
            </a:r>
            <a:r>
              <a:rPr lang="en-US" altLang="zh-TW" sz="1600" dirty="0"/>
              <a:t>,</a:t>
            </a:r>
            <a:r>
              <a:rPr lang="zh-TW" altLang="en-US" sz="1600" dirty="0"/>
              <a:t>領受使命作外邦人的使徒，與希臘化猶太人 辯論幾乎被殺</a:t>
            </a:r>
            <a:r>
              <a:rPr lang="en-US" altLang="zh-TW" sz="1600" dirty="0"/>
              <a:t>,</a:t>
            </a:r>
            <a:r>
              <a:rPr lang="zh-TW" altLang="en-US" sz="1600" dirty="0"/>
              <a:t>返回大數 </a:t>
            </a:r>
            <a:endParaRPr lang="en-US" altLang="zh-TW" sz="1600" dirty="0"/>
          </a:p>
          <a:p>
            <a:pPr marL="0" indent="0">
              <a:buNone/>
            </a:pPr>
            <a:r>
              <a:rPr lang="zh-CN" altLang="en-US" sz="1600" dirty="0"/>
              <a:t>主后</a:t>
            </a:r>
            <a:r>
              <a:rPr lang="en-US" altLang="zh-CN" sz="1600" dirty="0"/>
              <a:t>38-43</a:t>
            </a:r>
            <a:r>
              <a:rPr lang="zh-CN" altLang="en-US" sz="1600" dirty="0"/>
              <a:t>年：</a:t>
            </a:r>
            <a:r>
              <a:rPr lang="zh-TW" altLang="en-US" sz="1600" dirty="0"/>
              <a:t>在敘利亞</a:t>
            </a:r>
            <a:r>
              <a:rPr lang="en-US" altLang="zh-TW" sz="1600" dirty="0"/>
              <a:t>, </a:t>
            </a:r>
            <a:r>
              <a:rPr lang="zh-TW" altLang="en-US" sz="1600" dirty="0"/>
              <a:t>基利家事奉</a:t>
            </a:r>
            <a:endParaRPr lang="en-US" altLang="zh-TW" sz="1600" dirty="0"/>
          </a:p>
          <a:p>
            <a:pPr marL="0" indent="0">
              <a:buNone/>
            </a:pPr>
            <a:endParaRPr lang="en-US" altLang="zh-TW" sz="1600" dirty="0"/>
          </a:p>
          <a:p>
            <a:pPr marL="0" indent="0">
              <a:buNone/>
            </a:pPr>
            <a:endParaRPr lang="zh-TW" altLang="en-US" sz="1800" dirty="0"/>
          </a:p>
          <a:p>
            <a:pPr fontAlgn="base"/>
            <a:endParaRPr lang="zh-CN" altLang="en-US" sz="1600" dirty="0"/>
          </a:p>
          <a:p>
            <a:pPr lvl="1"/>
            <a:endParaRPr lang="en-US" altLang="zh-CN" dirty="0"/>
          </a:p>
          <a:p>
            <a:pPr lvl="1"/>
            <a:endParaRPr lang="en-US" altLang="zh-TW" sz="1400" dirty="0"/>
          </a:p>
          <a:p>
            <a:pPr marL="0" indent="0">
              <a:buNone/>
            </a:pPr>
            <a:endParaRPr lang="en-US" sz="1600" dirty="0"/>
          </a:p>
        </p:txBody>
      </p:sp>
      <p:pic>
        <p:nvPicPr>
          <p:cNvPr id="2050" name="Picture 2" descr="为何《圣经》上关于保罗的记载多达16章？他是早期基督教的圣人_耶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007" y="0"/>
            <a:ext cx="2125015" cy="188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9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62F7-362E-48BB-A066-B0A2FECA1F44}"/>
              </a:ext>
            </a:extLst>
          </p:cNvPr>
          <p:cNvSpPr>
            <a:spLocks noGrp="1"/>
          </p:cNvSpPr>
          <p:nvPr>
            <p:ph type="title"/>
          </p:nvPr>
        </p:nvSpPr>
        <p:spPr>
          <a:xfrm>
            <a:off x="772732" y="804889"/>
            <a:ext cx="10212947" cy="1059305"/>
          </a:xfrm>
        </p:spPr>
        <p:txBody>
          <a:bodyPr>
            <a:noAutofit/>
          </a:bodyPr>
          <a:lstStyle/>
          <a:p>
            <a:r>
              <a:rPr lang="zh-CN" altLang="en-US" sz="5400" b="1" dirty="0"/>
              <a:t>保罗大事年表主后 </a:t>
            </a:r>
            <a:r>
              <a:rPr lang="en-US" altLang="zh-CN" sz="5400" b="1" dirty="0"/>
              <a:t>53 - 68</a:t>
            </a:r>
            <a:r>
              <a:rPr lang="zh-CN" altLang="en-US" sz="5400" b="1" dirty="0"/>
              <a:t>年 </a:t>
            </a:r>
            <a:endParaRPr lang="en-US" sz="5400" b="1" dirty="0"/>
          </a:p>
        </p:txBody>
      </p:sp>
      <p:sp>
        <p:nvSpPr>
          <p:cNvPr id="4" name="Content Placeholder 3">
            <a:extLst>
              <a:ext uri="{FF2B5EF4-FFF2-40B4-BE49-F238E27FC236}">
                <a16:creationId xmlns:a16="http://schemas.microsoft.com/office/drawing/2014/main" id="{F1A00510-139B-4F29-A9EF-0AB804360BCF}"/>
              </a:ext>
            </a:extLst>
          </p:cNvPr>
          <p:cNvSpPr>
            <a:spLocks noGrp="1"/>
          </p:cNvSpPr>
          <p:nvPr>
            <p:ph sz="half" idx="2"/>
          </p:nvPr>
        </p:nvSpPr>
        <p:spPr>
          <a:xfrm>
            <a:off x="6168980" y="2009104"/>
            <a:ext cx="5743978" cy="4031088"/>
          </a:xfrm>
        </p:spPr>
        <p:txBody>
          <a:bodyPr>
            <a:noAutofit/>
          </a:bodyPr>
          <a:lstStyle/>
          <a:p>
            <a:pPr marL="0" indent="0">
              <a:buNone/>
            </a:pPr>
            <a:r>
              <a:rPr lang="en-US" altLang="zh-TW" sz="1400" b="1" dirty="0">
                <a:solidFill>
                  <a:srgbClr val="FF0000"/>
                </a:solidFill>
              </a:rPr>
              <a:t>60 </a:t>
            </a:r>
            <a:r>
              <a:rPr lang="zh-TW" altLang="en-US" sz="1400" b="1" dirty="0">
                <a:solidFill>
                  <a:srgbClr val="FF0000"/>
                </a:solidFill>
              </a:rPr>
              <a:t>在羅馬寫</a:t>
            </a:r>
            <a:r>
              <a:rPr lang="en-US" altLang="zh-TW" sz="1400" b="1" dirty="0">
                <a:solidFill>
                  <a:srgbClr val="FF0000"/>
                </a:solidFill>
              </a:rPr>
              <a:t>《</a:t>
            </a:r>
            <a:r>
              <a:rPr lang="zh-TW" altLang="en-US" sz="1400" b="1" dirty="0">
                <a:solidFill>
                  <a:srgbClr val="FF0000"/>
                </a:solidFill>
              </a:rPr>
              <a:t>以弗所書</a:t>
            </a:r>
            <a:r>
              <a:rPr lang="en-US" altLang="zh-TW" sz="1400" b="1" dirty="0">
                <a:solidFill>
                  <a:srgbClr val="FF0000"/>
                </a:solidFill>
              </a:rPr>
              <a:t>》 60 </a:t>
            </a:r>
            <a:r>
              <a:rPr lang="zh-TW" altLang="en-US" sz="1400" b="1" dirty="0">
                <a:solidFill>
                  <a:srgbClr val="FF0000"/>
                </a:solidFill>
              </a:rPr>
              <a:t>在羅馬寫</a:t>
            </a:r>
            <a:r>
              <a:rPr lang="en-US" altLang="zh-TW" sz="1400" b="1" dirty="0">
                <a:solidFill>
                  <a:srgbClr val="FF0000"/>
                </a:solidFill>
              </a:rPr>
              <a:t>《</a:t>
            </a:r>
            <a:r>
              <a:rPr lang="zh-TW" altLang="en-US" sz="1400" b="1" dirty="0">
                <a:solidFill>
                  <a:srgbClr val="FF0000"/>
                </a:solidFill>
              </a:rPr>
              <a:t>歌羅西書</a:t>
            </a:r>
            <a:r>
              <a:rPr lang="en-US" altLang="zh-TW" sz="1400" b="1" dirty="0">
                <a:solidFill>
                  <a:srgbClr val="FF0000"/>
                </a:solidFill>
              </a:rPr>
              <a:t>》 60 </a:t>
            </a:r>
            <a:r>
              <a:rPr lang="zh-TW" altLang="en-US" sz="1400" b="1" dirty="0">
                <a:solidFill>
                  <a:srgbClr val="FF0000"/>
                </a:solidFill>
              </a:rPr>
              <a:t>在羅馬寫</a:t>
            </a:r>
            <a:r>
              <a:rPr lang="en-US" altLang="zh-TW" sz="1400" b="1" dirty="0">
                <a:solidFill>
                  <a:srgbClr val="FF0000"/>
                </a:solidFill>
              </a:rPr>
              <a:t>《</a:t>
            </a:r>
            <a:r>
              <a:rPr lang="zh-TW" altLang="en-US" sz="1400" b="1" dirty="0">
                <a:solidFill>
                  <a:srgbClr val="FF0000"/>
                </a:solidFill>
              </a:rPr>
              <a:t>腓利門書</a:t>
            </a:r>
            <a:r>
              <a:rPr lang="en-US" altLang="zh-TW" sz="1400" b="1" dirty="0">
                <a:solidFill>
                  <a:srgbClr val="FF0000"/>
                </a:solidFill>
              </a:rPr>
              <a:t>》 61 </a:t>
            </a:r>
            <a:r>
              <a:rPr lang="zh-TW" altLang="en-US" sz="1400" b="1" dirty="0">
                <a:solidFill>
                  <a:srgbClr val="FF0000"/>
                </a:solidFill>
              </a:rPr>
              <a:t>在羅馬寫</a:t>
            </a:r>
            <a:r>
              <a:rPr lang="en-US" altLang="zh-TW" sz="1400" b="1" dirty="0">
                <a:solidFill>
                  <a:srgbClr val="FF0000"/>
                </a:solidFill>
              </a:rPr>
              <a:t>《</a:t>
            </a:r>
            <a:r>
              <a:rPr lang="zh-TW" altLang="en-US" sz="1400" b="1" dirty="0">
                <a:solidFill>
                  <a:srgbClr val="FF0000"/>
                </a:solidFill>
              </a:rPr>
              <a:t>腓立比書</a:t>
            </a:r>
            <a:r>
              <a:rPr lang="en-US" altLang="zh-TW" sz="1400" b="1" dirty="0">
                <a:solidFill>
                  <a:srgbClr val="FF0000"/>
                </a:solidFill>
              </a:rPr>
              <a:t>》</a:t>
            </a:r>
            <a:endParaRPr lang="zh-TW" altLang="en-US" sz="1400" b="1" dirty="0">
              <a:solidFill>
                <a:srgbClr val="FF0000"/>
              </a:solidFill>
            </a:endParaRPr>
          </a:p>
          <a:p>
            <a:pPr marL="0" indent="0">
              <a:buNone/>
            </a:pPr>
            <a:r>
              <a:rPr lang="zh-CN" altLang="en-US" sz="1400" dirty="0"/>
              <a:t>主后</a:t>
            </a:r>
            <a:r>
              <a:rPr lang="en-US" altLang="zh-CN" sz="1400" dirty="0"/>
              <a:t>62-67</a:t>
            </a:r>
            <a:r>
              <a:rPr lang="zh-CN" altLang="en-US" sz="1400" dirty="0"/>
              <a:t>年：</a:t>
            </a:r>
            <a:r>
              <a:rPr lang="zh-TW" altLang="en-US" sz="1400" dirty="0"/>
              <a:t> 探訪各教會</a:t>
            </a:r>
            <a:r>
              <a:rPr lang="en-US" altLang="zh-TW" sz="1400" dirty="0"/>
              <a:t>, </a:t>
            </a:r>
            <a:r>
              <a:rPr lang="zh-TW" altLang="en-US" sz="1400" dirty="0"/>
              <a:t>留提摩太於以弗所</a:t>
            </a:r>
            <a:r>
              <a:rPr lang="en-US" altLang="zh-TW" sz="1400" dirty="0"/>
              <a:t>, </a:t>
            </a:r>
            <a:r>
              <a:rPr lang="zh-TW" altLang="en-US" sz="1400" dirty="0"/>
              <a:t>提多於克里特</a:t>
            </a:r>
            <a:endParaRPr lang="en-US" altLang="zh-TW" sz="1400" dirty="0"/>
          </a:p>
          <a:p>
            <a:pPr marL="0" indent="0">
              <a:buNone/>
            </a:pPr>
            <a:r>
              <a:rPr lang="en-US" altLang="zh-TW" sz="1400" b="1" dirty="0">
                <a:solidFill>
                  <a:srgbClr val="FF0000"/>
                </a:solidFill>
              </a:rPr>
              <a:t>62 </a:t>
            </a:r>
            <a:r>
              <a:rPr lang="zh-TW" altLang="en-US" sz="1400" b="1" dirty="0">
                <a:solidFill>
                  <a:srgbClr val="FF0000"/>
                </a:solidFill>
              </a:rPr>
              <a:t>在腓立比寫</a:t>
            </a:r>
            <a:r>
              <a:rPr lang="en-US" altLang="zh-TW" sz="1400" b="1" dirty="0">
                <a:solidFill>
                  <a:srgbClr val="FF0000"/>
                </a:solidFill>
              </a:rPr>
              <a:t>《</a:t>
            </a:r>
            <a:r>
              <a:rPr lang="zh-TW" altLang="en-US" sz="1400" b="1" dirty="0">
                <a:solidFill>
                  <a:srgbClr val="FF0000"/>
                </a:solidFill>
              </a:rPr>
              <a:t>提前</a:t>
            </a:r>
            <a:r>
              <a:rPr lang="en-US" altLang="zh-TW" sz="1400" b="1" dirty="0">
                <a:solidFill>
                  <a:srgbClr val="FF0000"/>
                </a:solidFill>
              </a:rPr>
              <a:t>》 64 </a:t>
            </a:r>
            <a:r>
              <a:rPr lang="zh-TW" altLang="en-US" sz="1400" b="1" dirty="0">
                <a:solidFill>
                  <a:srgbClr val="FF0000"/>
                </a:solidFill>
              </a:rPr>
              <a:t>在哥林多寫</a:t>
            </a:r>
            <a:r>
              <a:rPr lang="en-US" altLang="zh-TW" sz="1400" b="1" dirty="0">
                <a:solidFill>
                  <a:srgbClr val="FF0000"/>
                </a:solidFill>
              </a:rPr>
              <a:t>《</a:t>
            </a:r>
            <a:r>
              <a:rPr lang="zh-TW" altLang="en-US" sz="1400" b="1" dirty="0">
                <a:solidFill>
                  <a:srgbClr val="FF0000"/>
                </a:solidFill>
              </a:rPr>
              <a:t>提多書</a:t>
            </a:r>
            <a:r>
              <a:rPr lang="en-US" altLang="zh-TW" sz="1400" b="1" dirty="0">
                <a:solidFill>
                  <a:srgbClr val="FF0000"/>
                </a:solidFill>
              </a:rPr>
              <a:t>》64 </a:t>
            </a:r>
            <a:r>
              <a:rPr lang="zh-TW" altLang="en-US" sz="1400" b="1" dirty="0">
                <a:solidFill>
                  <a:srgbClr val="FF0000"/>
                </a:solidFill>
              </a:rPr>
              <a:t>殉道前在羅馬寫 </a:t>
            </a:r>
            <a:r>
              <a:rPr lang="en-US" altLang="zh-TW" sz="1400" b="1" dirty="0">
                <a:solidFill>
                  <a:srgbClr val="FF0000"/>
                </a:solidFill>
              </a:rPr>
              <a:t>《</a:t>
            </a:r>
            <a:r>
              <a:rPr lang="zh-TW" altLang="en-US" sz="1400" b="1" dirty="0">
                <a:solidFill>
                  <a:srgbClr val="FF0000"/>
                </a:solidFill>
              </a:rPr>
              <a:t>提後</a:t>
            </a:r>
            <a:r>
              <a:rPr lang="en-US" altLang="zh-TW" sz="1400" b="1" dirty="0">
                <a:solidFill>
                  <a:srgbClr val="FF0000"/>
                </a:solidFill>
              </a:rPr>
              <a:t>》 </a:t>
            </a:r>
            <a:r>
              <a:rPr lang="en-US" altLang="zh-CN" sz="1400" dirty="0"/>
              <a:t>《</a:t>
            </a:r>
            <a:r>
              <a:rPr lang="zh-CN" altLang="en-US" sz="1400" b="1" dirty="0"/>
              <a:t>希伯来书</a:t>
            </a:r>
            <a:r>
              <a:rPr lang="en-US" altLang="zh-CN" sz="1400" dirty="0"/>
              <a:t>》</a:t>
            </a:r>
            <a:r>
              <a:rPr lang="zh-CN" altLang="en-US" sz="1400" dirty="0"/>
              <a:t>（</a:t>
            </a:r>
            <a:r>
              <a:rPr lang="zh-CN" altLang="en-US" sz="1400" dirty="0">
                <a:hlinkClick r:id="rId3" tooltip="希腊语"/>
              </a:rPr>
              <a:t>希腊语</a:t>
            </a:r>
            <a:r>
              <a:rPr lang="zh-CN" altLang="en-US" sz="1400" dirty="0"/>
              <a:t>：</a:t>
            </a:r>
            <a:r>
              <a:rPr lang="en-US" altLang="zh-CN" sz="1400" dirty="0"/>
              <a:t>ΠΡΟΣ ΕΒΡΑΙΟΥΣ</a:t>
            </a:r>
            <a:r>
              <a:rPr lang="zh-CN" altLang="en-US" sz="1400" dirty="0"/>
              <a:t>），天主教称</a:t>
            </a:r>
            <a:r>
              <a:rPr lang="en-US" altLang="zh-CN" sz="1400" dirty="0"/>
              <a:t>《</a:t>
            </a:r>
            <a:r>
              <a:rPr lang="zh-CN" altLang="en-US" sz="1400" b="1" dirty="0"/>
              <a:t>希伯来人书</a:t>
            </a:r>
            <a:r>
              <a:rPr lang="en-US" altLang="zh-CN" sz="1400" dirty="0"/>
              <a:t>》</a:t>
            </a:r>
            <a:r>
              <a:rPr lang="zh-CN" altLang="en-US" sz="1400" dirty="0"/>
              <a:t>，是</a:t>
            </a:r>
            <a:r>
              <a:rPr lang="en-US" altLang="zh-CN" sz="1400" dirty="0"/>
              <a:t>《</a:t>
            </a:r>
            <a:r>
              <a:rPr lang="zh-CN" altLang="en-US" sz="1400" dirty="0">
                <a:hlinkClick r:id="rId4" tooltip="新约圣经"/>
              </a:rPr>
              <a:t>新约圣经</a:t>
            </a:r>
            <a:r>
              <a:rPr lang="en-US" altLang="zh-CN" sz="1400" dirty="0"/>
              <a:t>》</a:t>
            </a:r>
            <a:r>
              <a:rPr lang="zh-CN" altLang="en-US" sz="1400" dirty="0"/>
              <a:t>中，写给</a:t>
            </a:r>
            <a:r>
              <a:rPr lang="zh-CN" altLang="en-US" sz="1400" dirty="0">
                <a:hlinkClick r:id="rId5" tooltip="犹太人"/>
              </a:rPr>
              <a:t>犹太人</a:t>
            </a:r>
            <a:r>
              <a:rPr lang="zh-CN" altLang="en-US" sz="1400" dirty="0">
                <a:hlinkClick r:id="rId6" tooltip="基督徒"/>
              </a:rPr>
              <a:t>基督徒</a:t>
            </a:r>
            <a:r>
              <a:rPr lang="zh-CN" altLang="en-US" sz="1400" dirty="0"/>
              <a:t>的一封书信，</a:t>
            </a:r>
            <a:r>
              <a:rPr lang="en-US" altLang="zh-CN" sz="1400" dirty="0"/>
              <a:t>《</a:t>
            </a:r>
            <a:r>
              <a:rPr lang="zh-CN" altLang="en-US" sz="1400" dirty="0"/>
              <a:t>新约圣经</a:t>
            </a:r>
            <a:r>
              <a:rPr lang="en-US" altLang="zh-CN" sz="1400" dirty="0"/>
              <a:t>》</a:t>
            </a:r>
            <a:r>
              <a:rPr lang="zh-CN" altLang="en-US" sz="1400" dirty="0"/>
              <a:t>全书的第</a:t>
            </a:r>
            <a:r>
              <a:rPr lang="en-US" altLang="zh-CN" sz="1400" dirty="0"/>
              <a:t>19</a:t>
            </a:r>
            <a:r>
              <a:rPr lang="zh-CN" altLang="en-US" sz="1400" dirty="0"/>
              <a:t>本书。这卷书中没有提及作者姓名，有争议此书是否保罗写</a:t>
            </a:r>
            <a:endParaRPr lang="en-US" altLang="zh-TW" sz="1400" b="1" dirty="0">
              <a:solidFill>
                <a:srgbClr val="FF0000"/>
              </a:solidFill>
            </a:endParaRPr>
          </a:p>
          <a:p>
            <a:pPr marL="0" indent="0">
              <a:buNone/>
            </a:pPr>
            <a:r>
              <a:rPr lang="zh-CN" altLang="en-US" sz="1400" dirty="0"/>
              <a:t>主后</a:t>
            </a:r>
            <a:r>
              <a:rPr lang="en-US" altLang="zh-CN" sz="1400" dirty="0"/>
              <a:t>64-67</a:t>
            </a:r>
            <a:r>
              <a:rPr lang="zh-CN" altLang="en-US" sz="1400" dirty="0"/>
              <a:t>年：</a:t>
            </a:r>
            <a:r>
              <a:rPr lang="zh-TW" altLang="en-US" sz="1400" dirty="0"/>
              <a:t>尼祿王</a:t>
            </a:r>
            <a:r>
              <a:rPr lang="en-US" altLang="zh-TW" sz="1400" dirty="0"/>
              <a:t>(54-68)</a:t>
            </a:r>
            <a:r>
              <a:rPr lang="zh-TW" altLang="en-US" sz="1400" dirty="0"/>
              <a:t>火燒羅馬城七天</a:t>
            </a:r>
            <a:r>
              <a:rPr lang="en-US" altLang="zh-TW" sz="1400" dirty="0"/>
              <a:t>,</a:t>
            </a:r>
            <a:r>
              <a:rPr lang="zh-TW" altLang="en-US" sz="1400" dirty="0"/>
              <a:t>對基督徒逼迫全 面化，保羅第二次被囚於羅馬獄中</a:t>
            </a:r>
            <a:r>
              <a:rPr lang="en-US" altLang="zh-TW" sz="1400" dirty="0"/>
              <a:t>,</a:t>
            </a:r>
            <a:r>
              <a:rPr lang="zh-TW" altLang="en-US" sz="1400" dirty="0"/>
              <a:t>審判</a:t>
            </a:r>
            <a:r>
              <a:rPr lang="en-US" altLang="zh-TW" sz="1400" dirty="0"/>
              <a:t>,</a:t>
            </a:r>
            <a:r>
              <a:rPr lang="zh-TW" altLang="en-US" sz="1400" dirty="0"/>
              <a:t>斬首殉 道</a:t>
            </a:r>
            <a:r>
              <a:rPr lang="en-US" altLang="zh-TW" sz="1400" dirty="0"/>
              <a:t>(</a:t>
            </a:r>
            <a:r>
              <a:rPr lang="zh-TW" altLang="en-US" sz="1400" dirty="0"/>
              <a:t>提後 </a:t>
            </a:r>
            <a:r>
              <a:rPr lang="en-US" altLang="zh-TW" sz="1400" dirty="0"/>
              <a:t>4:6-8)</a:t>
            </a:r>
          </a:p>
          <a:p>
            <a:pPr marL="0" indent="0">
              <a:buNone/>
            </a:pPr>
            <a:r>
              <a:rPr lang="zh-CN" altLang="en-US" sz="1400" dirty="0">
                <a:solidFill>
                  <a:srgbClr val="FF0000"/>
                </a:solidFill>
              </a:rPr>
              <a:t>主后</a:t>
            </a:r>
            <a:r>
              <a:rPr lang="en-US" altLang="zh-CN" sz="1400" dirty="0">
                <a:solidFill>
                  <a:srgbClr val="FF0000"/>
                </a:solidFill>
              </a:rPr>
              <a:t>67-68</a:t>
            </a:r>
            <a:r>
              <a:rPr lang="zh-CN" altLang="en-US" sz="1400" dirty="0">
                <a:solidFill>
                  <a:srgbClr val="FF0000"/>
                </a:solidFill>
              </a:rPr>
              <a:t>年：</a:t>
            </a:r>
            <a:r>
              <a:rPr lang="zh-TW" altLang="en-US" sz="1400" dirty="0">
                <a:solidFill>
                  <a:srgbClr val="FF0000"/>
                </a:solidFill>
              </a:rPr>
              <a:t>另一說：保羅此時第二次被囚於羅馬獄中</a:t>
            </a:r>
            <a:r>
              <a:rPr lang="en-US" altLang="zh-TW" sz="1400" dirty="0">
                <a:solidFill>
                  <a:srgbClr val="FF0000"/>
                </a:solidFill>
              </a:rPr>
              <a:t>,</a:t>
            </a:r>
            <a:r>
              <a:rPr lang="zh-TW" altLang="en-US" sz="1400" dirty="0">
                <a:solidFill>
                  <a:srgbClr val="FF0000"/>
                </a:solidFill>
              </a:rPr>
              <a:t>殉道</a:t>
            </a:r>
            <a:r>
              <a:rPr lang="zh-CN" altLang="en-US" sz="1400" dirty="0">
                <a:solidFill>
                  <a:srgbClr val="FF0000"/>
                </a:solidFill>
              </a:rPr>
              <a:t>于</a:t>
            </a:r>
            <a:r>
              <a:rPr lang="en-US" altLang="zh-CN" sz="1400" dirty="0">
                <a:solidFill>
                  <a:srgbClr val="FF0000"/>
                </a:solidFill>
              </a:rPr>
              <a:t>65</a:t>
            </a:r>
            <a:r>
              <a:rPr lang="zh-CN" altLang="en-US" sz="1400" dirty="0">
                <a:solidFill>
                  <a:srgbClr val="FF0000"/>
                </a:solidFill>
              </a:rPr>
              <a:t>年至</a:t>
            </a:r>
            <a:r>
              <a:rPr lang="en-US" altLang="zh-CN" sz="1400" dirty="0">
                <a:solidFill>
                  <a:srgbClr val="FF0000"/>
                </a:solidFill>
              </a:rPr>
              <a:t>67</a:t>
            </a:r>
            <a:r>
              <a:rPr lang="zh-CN" altLang="en-US" sz="1400" dirty="0">
                <a:solidFill>
                  <a:srgbClr val="FF0000"/>
                </a:solidFill>
              </a:rPr>
              <a:t>年</a:t>
            </a:r>
            <a:endParaRPr lang="en-US" altLang="zh-TW" sz="1400" dirty="0"/>
          </a:p>
        </p:txBody>
      </p:sp>
      <p:sp>
        <p:nvSpPr>
          <p:cNvPr id="3" name="Content Placeholder 2"/>
          <p:cNvSpPr>
            <a:spLocks noGrp="1"/>
          </p:cNvSpPr>
          <p:nvPr>
            <p:ph sz="half" idx="1"/>
          </p:nvPr>
        </p:nvSpPr>
        <p:spPr>
          <a:xfrm>
            <a:off x="772731" y="1864194"/>
            <a:ext cx="5241703" cy="4069233"/>
          </a:xfrm>
        </p:spPr>
        <p:txBody>
          <a:bodyPr>
            <a:noAutofit/>
          </a:bodyPr>
          <a:lstStyle/>
          <a:p>
            <a:pPr marL="0" indent="0">
              <a:buNone/>
            </a:pPr>
            <a:r>
              <a:rPr lang="en-US" altLang="zh-TW" sz="1600" b="1" dirty="0">
                <a:solidFill>
                  <a:srgbClr val="FF0000"/>
                </a:solidFill>
              </a:rPr>
              <a:t>51 </a:t>
            </a:r>
            <a:r>
              <a:rPr lang="zh-TW" altLang="en-US" sz="1600" b="1" dirty="0">
                <a:solidFill>
                  <a:srgbClr val="FF0000"/>
                </a:solidFill>
              </a:rPr>
              <a:t>在哥林多寫</a:t>
            </a:r>
            <a:r>
              <a:rPr lang="en-US" altLang="zh-TW" sz="1600" b="1" dirty="0">
                <a:solidFill>
                  <a:srgbClr val="FF0000"/>
                </a:solidFill>
              </a:rPr>
              <a:t>《</a:t>
            </a:r>
            <a:r>
              <a:rPr lang="zh-TW" altLang="en-US" sz="1600" b="1" dirty="0">
                <a:solidFill>
                  <a:srgbClr val="FF0000"/>
                </a:solidFill>
              </a:rPr>
              <a:t>帖前</a:t>
            </a:r>
            <a:r>
              <a:rPr lang="en-US" altLang="zh-TW" sz="1600" b="1" dirty="0">
                <a:solidFill>
                  <a:srgbClr val="FF0000"/>
                </a:solidFill>
              </a:rPr>
              <a:t>》 51 </a:t>
            </a:r>
            <a:r>
              <a:rPr lang="zh-TW" altLang="en-US" sz="1600" b="1" dirty="0">
                <a:solidFill>
                  <a:srgbClr val="FF0000"/>
                </a:solidFill>
              </a:rPr>
              <a:t>在哥林多寫</a:t>
            </a:r>
            <a:r>
              <a:rPr lang="en-US" altLang="zh-TW" sz="1600" b="1" dirty="0">
                <a:solidFill>
                  <a:srgbClr val="FF0000"/>
                </a:solidFill>
              </a:rPr>
              <a:t>《</a:t>
            </a:r>
            <a:r>
              <a:rPr lang="zh-TW" altLang="en-US" sz="1600" b="1" dirty="0">
                <a:solidFill>
                  <a:srgbClr val="FF0000"/>
                </a:solidFill>
              </a:rPr>
              <a:t>帖後</a:t>
            </a:r>
            <a:r>
              <a:rPr lang="en-US" altLang="zh-TW" sz="1600" b="1" dirty="0">
                <a:solidFill>
                  <a:srgbClr val="FF0000"/>
                </a:solidFill>
              </a:rPr>
              <a:t>》</a:t>
            </a:r>
            <a:endParaRPr lang="en-US" altLang="zh-CN" sz="1600" b="1" dirty="0">
              <a:solidFill>
                <a:srgbClr val="FF0000"/>
              </a:solidFill>
            </a:endParaRPr>
          </a:p>
          <a:p>
            <a:pPr marL="0" indent="0">
              <a:buNone/>
            </a:pPr>
            <a:r>
              <a:rPr lang="zh-CN" altLang="en-US" sz="1600" dirty="0"/>
              <a:t>主后</a:t>
            </a:r>
            <a:r>
              <a:rPr lang="en-US" altLang="zh-CN" sz="1600" dirty="0"/>
              <a:t>53 - 57</a:t>
            </a:r>
            <a:r>
              <a:rPr lang="zh-CN" altLang="en-US" sz="1600" dirty="0"/>
              <a:t>年：</a:t>
            </a:r>
            <a:r>
              <a:rPr lang="zh-TW" altLang="en-US" sz="1600" dirty="0"/>
              <a:t>第三次宣教旅程</a:t>
            </a:r>
            <a:r>
              <a:rPr lang="en-US" altLang="zh-TW" sz="1600" dirty="0"/>
              <a:t>,</a:t>
            </a:r>
            <a:r>
              <a:rPr lang="zh-TW" altLang="en-US" sz="1600" dirty="0"/>
              <a:t>鞏固眾教會</a:t>
            </a:r>
            <a:r>
              <a:rPr lang="en-US" altLang="zh-TW" sz="1600" dirty="0"/>
              <a:t>(</a:t>
            </a:r>
            <a:r>
              <a:rPr lang="zh-TW" altLang="en-US" sz="1600" dirty="0"/>
              <a:t>徒 </a:t>
            </a:r>
            <a:r>
              <a:rPr lang="en-US" altLang="zh-TW" sz="1600" dirty="0"/>
              <a:t>18:23-21:16) </a:t>
            </a:r>
            <a:r>
              <a:rPr lang="zh-TW" altLang="en-US" sz="1600" dirty="0"/>
              <a:t>在以弗所事奉三年</a:t>
            </a:r>
            <a:r>
              <a:rPr lang="en-US" altLang="zh-TW" sz="1600" dirty="0"/>
              <a:t>(</a:t>
            </a:r>
            <a:r>
              <a:rPr lang="zh-TW" altLang="en-US" sz="1600" dirty="0"/>
              <a:t>徒 </a:t>
            </a:r>
            <a:r>
              <a:rPr lang="en-US" altLang="zh-TW" sz="1600" dirty="0"/>
              <a:t>19:1-20:1) </a:t>
            </a:r>
            <a:r>
              <a:rPr lang="zh-TW" altLang="en-US" sz="1600" dirty="0"/>
              <a:t>在耶路撒冷聖殿前被捕 </a:t>
            </a:r>
            <a:r>
              <a:rPr lang="en-US" altLang="zh-TW" sz="1600" dirty="0"/>
              <a:t>(</a:t>
            </a:r>
            <a:r>
              <a:rPr lang="zh-TW" altLang="en-US" sz="1600" dirty="0"/>
              <a:t>徒 </a:t>
            </a:r>
            <a:r>
              <a:rPr lang="en-US" altLang="zh-TW" sz="1600" dirty="0"/>
              <a:t>21:27-22:30)</a:t>
            </a:r>
            <a:r>
              <a:rPr lang="zh-TW" altLang="en-US" sz="1600" dirty="0"/>
              <a:t>，在公 會受審</a:t>
            </a:r>
            <a:endParaRPr lang="en-US" altLang="zh-TW" sz="1600" dirty="0"/>
          </a:p>
          <a:p>
            <a:pPr marL="0" indent="0">
              <a:buNone/>
            </a:pPr>
            <a:r>
              <a:rPr lang="en-US" altLang="zh-TW" sz="1600" b="1" dirty="0">
                <a:solidFill>
                  <a:srgbClr val="FF0000"/>
                </a:solidFill>
              </a:rPr>
              <a:t>55 </a:t>
            </a:r>
            <a:r>
              <a:rPr lang="zh-TW" altLang="en-US" sz="1600" b="1" dirty="0">
                <a:solidFill>
                  <a:srgbClr val="FF0000"/>
                </a:solidFill>
              </a:rPr>
              <a:t>在以弗所寫</a:t>
            </a:r>
            <a:r>
              <a:rPr lang="en-US" altLang="zh-TW" sz="1600" b="1" dirty="0">
                <a:solidFill>
                  <a:srgbClr val="FF0000"/>
                </a:solidFill>
              </a:rPr>
              <a:t>《</a:t>
            </a:r>
            <a:r>
              <a:rPr lang="zh-TW" altLang="en-US" sz="1600" b="1" dirty="0">
                <a:solidFill>
                  <a:srgbClr val="FF0000"/>
                </a:solidFill>
              </a:rPr>
              <a:t>林前</a:t>
            </a:r>
            <a:r>
              <a:rPr lang="en-US" altLang="zh-TW" sz="1600" b="1" dirty="0">
                <a:solidFill>
                  <a:srgbClr val="FF0000"/>
                </a:solidFill>
              </a:rPr>
              <a:t>》 55 </a:t>
            </a:r>
            <a:r>
              <a:rPr lang="zh-TW" altLang="en-US" sz="1600" b="1" dirty="0">
                <a:solidFill>
                  <a:srgbClr val="FF0000"/>
                </a:solidFill>
              </a:rPr>
              <a:t>在腓立比寫</a:t>
            </a:r>
            <a:r>
              <a:rPr lang="en-US" altLang="zh-TW" sz="1600" b="1" dirty="0">
                <a:solidFill>
                  <a:srgbClr val="FF0000"/>
                </a:solidFill>
              </a:rPr>
              <a:t>《</a:t>
            </a:r>
            <a:r>
              <a:rPr lang="zh-TW" altLang="en-US" sz="1600" b="1" dirty="0">
                <a:solidFill>
                  <a:srgbClr val="FF0000"/>
                </a:solidFill>
              </a:rPr>
              <a:t>林後</a:t>
            </a:r>
            <a:r>
              <a:rPr lang="en-US" altLang="zh-TW" sz="1600" b="1" dirty="0">
                <a:solidFill>
                  <a:srgbClr val="FF0000"/>
                </a:solidFill>
              </a:rPr>
              <a:t>》 57 </a:t>
            </a:r>
            <a:r>
              <a:rPr lang="zh-TW" altLang="en-US" sz="1600" b="1" dirty="0">
                <a:solidFill>
                  <a:srgbClr val="FF0000"/>
                </a:solidFill>
              </a:rPr>
              <a:t>在哥林多寫</a:t>
            </a:r>
            <a:r>
              <a:rPr lang="en-US" altLang="zh-TW" sz="1600" b="1" dirty="0">
                <a:solidFill>
                  <a:srgbClr val="FF0000"/>
                </a:solidFill>
              </a:rPr>
              <a:t>《</a:t>
            </a:r>
            <a:r>
              <a:rPr lang="zh-TW" altLang="en-US" sz="1600" b="1" dirty="0">
                <a:solidFill>
                  <a:srgbClr val="FF0000"/>
                </a:solidFill>
              </a:rPr>
              <a:t>羅馬書</a:t>
            </a:r>
            <a:r>
              <a:rPr lang="en-US" altLang="zh-TW" sz="1600" b="1" dirty="0">
                <a:solidFill>
                  <a:srgbClr val="FF0000"/>
                </a:solidFill>
              </a:rPr>
              <a:t>》</a:t>
            </a:r>
          </a:p>
          <a:p>
            <a:pPr marL="0" indent="0">
              <a:buNone/>
            </a:pPr>
            <a:r>
              <a:rPr lang="zh-CN" altLang="en-US" sz="1600" dirty="0"/>
              <a:t>主后</a:t>
            </a:r>
            <a:r>
              <a:rPr lang="en-US" altLang="zh-CN" sz="1600" dirty="0"/>
              <a:t>57 - 59</a:t>
            </a:r>
            <a:r>
              <a:rPr lang="zh-CN" altLang="en-US" sz="1600" dirty="0"/>
              <a:t>年：</a:t>
            </a:r>
            <a:r>
              <a:rPr lang="zh-TW" altLang="en-US" sz="1600" dirty="0"/>
              <a:t>保羅被捕</a:t>
            </a:r>
            <a:r>
              <a:rPr lang="en-US" altLang="zh-TW" sz="1600" dirty="0"/>
              <a:t>,</a:t>
            </a:r>
            <a:r>
              <a:rPr lang="zh-TW" altLang="en-US" sz="1600" dirty="0"/>
              <a:t>受審 </a:t>
            </a:r>
            <a:r>
              <a:rPr lang="en-US" altLang="zh-TW" sz="1600" dirty="0"/>
              <a:t>(</a:t>
            </a:r>
            <a:r>
              <a:rPr lang="zh-TW" altLang="en-US" sz="1600" dirty="0"/>
              <a:t>徒 </a:t>
            </a:r>
            <a:r>
              <a:rPr lang="en-US" altLang="zh-TW" sz="1600" dirty="0"/>
              <a:t>23:23-26:32) </a:t>
            </a:r>
            <a:r>
              <a:rPr lang="zh-TW" altLang="en-US" sz="1600" dirty="0"/>
              <a:t>在巡撫腓力斯前分訴</a:t>
            </a:r>
            <a:r>
              <a:rPr lang="en-US" altLang="zh-TW" sz="1600" dirty="0"/>
              <a:t>(</a:t>
            </a:r>
            <a:r>
              <a:rPr lang="zh-TW" altLang="en-US" sz="1600" dirty="0"/>
              <a:t>徒 </a:t>
            </a:r>
            <a:r>
              <a:rPr lang="en-US" altLang="zh-TW" sz="1600" dirty="0"/>
              <a:t>24:1-26) </a:t>
            </a:r>
            <a:r>
              <a:rPr lang="zh-TW" altLang="en-US" sz="1600" dirty="0"/>
              <a:t>被囚於該撒利亞獄中</a:t>
            </a:r>
            <a:r>
              <a:rPr lang="en-US" altLang="zh-TW" sz="1600" dirty="0"/>
              <a:t>(</a:t>
            </a:r>
            <a:r>
              <a:rPr lang="zh-TW" altLang="en-US" sz="1600" dirty="0"/>
              <a:t>徒 </a:t>
            </a:r>
            <a:r>
              <a:rPr lang="en-US" altLang="zh-TW" sz="1600" dirty="0"/>
              <a:t>24:27) </a:t>
            </a:r>
            <a:r>
              <a:rPr lang="zh-TW" altLang="en-US" sz="1600" dirty="0"/>
              <a:t>在巡撫腓斯都前分訴</a:t>
            </a:r>
            <a:r>
              <a:rPr lang="en-US" altLang="zh-TW" sz="1600" dirty="0"/>
              <a:t>(</a:t>
            </a:r>
            <a:r>
              <a:rPr lang="zh-TW" altLang="en-US" sz="1600" dirty="0"/>
              <a:t>徒 </a:t>
            </a:r>
            <a:r>
              <a:rPr lang="en-US" altLang="zh-TW" sz="1600" dirty="0"/>
              <a:t>25:7-12) </a:t>
            </a:r>
            <a:r>
              <a:rPr lang="zh-TW" altLang="en-US" sz="1600" dirty="0"/>
              <a:t>在亞基帕王前分訴</a:t>
            </a:r>
            <a:r>
              <a:rPr lang="en-US" altLang="zh-TW" sz="1600" dirty="0"/>
              <a:t>(</a:t>
            </a:r>
            <a:r>
              <a:rPr lang="zh-TW" altLang="en-US" sz="1600" dirty="0"/>
              <a:t>徒 </a:t>
            </a:r>
            <a:r>
              <a:rPr lang="en-US" altLang="zh-TW" sz="1600" dirty="0"/>
              <a:t>26)</a:t>
            </a:r>
          </a:p>
          <a:p>
            <a:pPr marL="0" indent="0" fontAlgn="base">
              <a:buNone/>
            </a:pPr>
            <a:r>
              <a:rPr lang="zh-CN" altLang="en-US" sz="1600" dirty="0"/>
              <a:t>主后</a:t>
            </a:r>
            <a:r>
              <a:rPr lang="en-US" altLang="zh-CN" sz="1600" dirty="0"/>
              <a:t>59 - 62</a:t>
            </a:r>
            <a:r>
              <a:rPr lang="zh-CN" altLang="en-US" sz="1600" dirty="0"/>
              <a:t>年：</a:t>
            </a:r>
            <a:r>
              <a:rPr lang="zh-TW" altLang="en-US" sz="1600" dirty="0"/>
              <a:t>第四次宣教旅程</a:t>
            </a:r>
            <a:r>
              <a:rPr lang="en-US" altLang="zh-TW" sz="1600" dirty="0"/>
              <a:t>(</a:t>
            </a:r>
            <a:r>
              <a:rPr lang="zh-TW" altLang="en-US" sz="1600" dirty="0"/>
              <a:t>徒 </a:t>
            </a:r>
            <a:r>
              <a:rPr lang="en-US" altLang="zh-TW" sz="1600" dirty="0"/>
              <a:t>27:1-28:16)</a:t>
            </a:r>
            <a:r>
              <a:rPr lang="zh-TW" altLang="en-US" sz="1600" dirty="0"/>
              <a:t>：經海路去羅馬 第一次在羅馬獄中</a:t>
            </a:r>
            <a:r>
              <a:rPr lang="en-US" altLang="zh-TW" sz="1600" dirty="0"/>
              <a:t>(</a:t>
            </a:r>
            <a:r>
              <a:rPr lang="zh-TW" altLang="en-US" sz="1600" dirty="0"/>
              <a:t>徒 </a:t>
            </a:r>
            <a:r>
              <a:rPr lang="en-US" altLang="zh-TW" sz="1600" dirty="0"/>
              <a:t>28:16-31)</a:t>
            </a:r>
            <a:r>
              <a:rPr lang="zh-TW" altLang="en-US" sz="1600" dirty="0"/>
              <a:t>被囚兩年 </a:t>
            </a:r>
            <a:r>
              <a:rPr lang="zh-CN" altLang="en-US" sz="1600" dirty="0"/>
              <a:t>。</a:t>
            </a:r>
            <a:r>
              <a:rPr lang="zh-TW" altLang="en-US" sz="1600" dirty="0"/>
              <a:t>自羅馬獄中獲釋，寫了監獄書信（四封）</a:t>
            </a:r>
            <a:endParaRPr lang="en-US" altLang="zh-TW" sz="1600" dirty="0"/>
          </a:p>
          <a:p>
            <a:pPr marL="0" indent="0" fontAlgn="base">
              <a:buNone/>
            </a:pPr>
            <a:endParaRPr lang="zh-CN" altLang="en-US" sz="1600" dirty="0"/>
          </a:p>
          <a:p>
            <a:pPr lvl="1"/>
            <a:endParaRPr lang="en-US" altLang="zh-CN" dirty="0"/>
          </a:p>
          <a:p>
            <a:pPr lvl="1"/>
            <a:endParaRPr lang="en-US" altLang="zh-TW" sz="1400" dirty="0"/>
          </a:p>
          <a:p>
            <a:pPr marL="0" indent="0">
              <a:buNone/>
            </a:pPr>
            <a:endParaRPr lang="en-US" sz="1600" dirty="0"/>
          </a:p>
        </p:txBody>
      </p:sp>
      <p:sp>
        <p:nvSpPr>
          <p:cNvPr id="5" name="AutoShape 2" descr="保罗是谁？_旷野呼声基督教网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保罗是谁？_旷野呼声基督教网站"/>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保罗是边制造帐棚边传道吗？_旷野呼声基督教网站"/>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为何《圣经》上关于保罗的记载多达16章？他是早期基督教的圣人_耶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1730" y="0"/>
            <a:ext cx="2524259" cy="186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7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502276" y="1853965"/>
            <a:ext cx="5434886" cy="4018329"/>
          </a:xfrm>
        </p:spPr>
        <p:txBody>
          <a:bodyPr>
            <a:noAutofit/>
          </a:bodyPr>
          <a:lstStyle/>
          <a:p>
            <a:pPr marL="0" indent="0">
              <a:buNone/>
            </a:pPr>
            <a:r>
              <a:rPr lang="zh-CN" altLang="en-US" dirty="0"/>
              <a:t>关于保罗的生平，主要的信息来源就是他的</a:t>
            </a:r>
            <a:r>
              <a:rPr lang="zh-CN" altLang="en-US" dirty="0">
                <a:solidFill>
                  <a:srgbClr val="0070C0"/>
                </a:solidFill>
              </a:rPr>
              <a:t>书信</a:t>
            </a:r>
            <a:r>
              <a:rPr lang="zh-CN" altLang="en-US" dirty="0"/>
              <a:t>和</a:t>
            </a:r>
            <a:r>
              <a:rPr lang="en-US" altLang="zh-CN" dirty="0"/>
              <a:t>《</a:t>
            </a:r>
            <a:r>
              <a:rPr lang="zh-CN" altLang="en-US" dirty="0">
                <a:solidFill>
                  <a:srgbClr val="0070C0"/>
                </a:solidFill>
              </a:rPr>
              <a:t>使徒行傳</a:t>
            </a:r>
            <a:r>
              <a:rPr lang="en-US" altLang="zh-CN" dirty="0"/>
              <a:t>》</a:t>
            </a:r>
            <a:r>
              <a:rPr lang="zh-CN" altLang="en-US" dirty="0"/>
              <a:t>中提供的资料，但是对于他一生的几个部分都缺少紀錄</a:t>
            </a:r>
            <a:r>
              <a:rPr lang="en-US" altLang="zh-CN" baseline="30000" dirty="0"/>
              <a:t>[</a:t>
            </a:r>
            <a:r>
              <a:rPr lang="zh-CN" altLang="en-US" dirty="0"/>
              <a:t>。二十世纪的学者和精神学家，比如</a:t>
            </a:r>
            <a:r>
              <a:rPr lang="en-US" altLang="zh-CN" dirty="0" err="1"/>
              <a:t>Hansome</a:t>
            </a:r>
            <a:r>
              <a:rPr lang="en-US" altLang="zh-CN" dirty="0"/>
              <a:t> </a:t>
            </a:r>
            <a:r>
              <a:rPr lang="en-US" altLang="zh-CN" dirty="0" err="1"/>
              <a:t>Conzelmann</a:t>
            </a:r>
            <a:r>
              <a:rPr lang="zh-CN" altLang="en-US" dirty="0"/>
              <a:t>和约翰</a:t>
            </a:r>
            <a:r>
              <a:rPr lang="en-US" altLang="zh-CN" dirty="0"/>
              <a:t>·</a:t>
            </a:r>
            <a:r>
              <a:rPr lang="zh-CN" altLang="en-US" dirty="0"/>
              <a:t>诺克斯，对于使徒行传的历史真实性亦有所争辩。保罗对他自己背景的记述主要可以在</a:t>
            </a:r>
            <a:r>
              <a:rPr lang="en-US" altLang="zh-CN" dirty="0"/>
              <a:t>《</a:t>
            </a:r>
            <a:r>
              <a:rPr lang="zh-CN" altLang="en-US" dirty="0"/>
              <a:t>加拉太书</a:t>
            </a:r>
            <a:r>
              <a:rPr lang="en-US" altLang="zh-CN" dirty="0"/>
              <a:t>》</a:t>
            </a:r>
            <a:r>
              <a:rPr lang="zh-CN" altLang="en-US" dirty="0"/>
              <a:t>中找到。根据有些学者的见解，使徒行传中对于保罗走访耶路撒冷的记述与保罗书一信中的记述社會矛盾。有些学者认为后者更为可靠。</a:t>
            </a:r>
            <a:endParaRPr lang="en-US" altLang="zh-CN" dirty="0"/>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605307" y="655320"/>
            <a:ext cx="10744998" cy="1097979"/>
          </a:xfrm>
        </p:spPr>
        <p:txBody>
          <a:bodyPr>
            <a:noAutofit/>
          </a:bodyPr>
          <a:lstStyle/>
          <a:p>
            <a:r>
              <a:rPr lang="zh-CN" altLang="en-US" sz="5400" b="1" dirty="0"/>
              <a:t>保罗生平记载的主要来源</a:t>
            </a:r>
          </a:p>
        </p:txBody>
      </p:sp>
      <p:sp>
        <p:nvSpPr>
          <p:cNvPr id="2" name="Content Placeholder 1"/>
          <p:cNvSpPr>
            <a:spLocks noGrp="1"/>
          </p:cNvSpPr>
          <p:nvPr>
            <p:ph sz="half" idx="2"/>
          </p:nvPr>
        </p:nvSpPr>
        <p:spPr>
          <a:xfrm>
            <a:off x="6168981" y="1853966"/>
            <a:ext cx="5556854" cy="4018328"/>
          </a:xfrm>
        </p:spPr>
        <p:txBody>
          <a:bodyPr>
            <a:normAutofit/>
          </a:bodyPr>
          <a:lstStyle/>
          <a:p>
            <a:r>
              <a:rPr lang="zh-TW" altLang="en-US" dirty="0"/>
              <a:t>在</a:t>
            </a:r>
            <a:r>
              <a:rPr lang="en-US" altLang="zh-TW" dirty="0"/>
              <a:t>《</a:t>
            </a:r>
            <a:r>
              <a:rPr lang="zh-TW" altLang="en-US" dirty="0"/>
              <a:t>新约圣经</a:t>
            </a:r>
            <a:r>
              <a:rPr lang="en-US" altLang="zh-TW" dirty="0"/>
              <a:t>》</a:t>
            </a:r>
            <a:r>
              <a:rPr lang="zh-TW" altLang="en-US" dirty="0"/>
              <a:t>以外，还有提到了保罗的文献包括：</a:t>
            </a:r>
          </a:p>
          <a:p>
            <a:r>
              <a:rPr lang="zh-TW" altLang="en-US" dirty="0"/>
              <a:t>克莱孟一世的</a:t>
            </a:r>
            <a:r>
              <a:rPr lang="en-US" altLang="zh-TW" dirty="0"/>
              <a:t>《</a:t>
            </a:r>
            <a:r>
              <a:rPr lang="zh-TW" altLang="en-US" dirty="0"/>
              <a:t>革利免前書</a:t>
            </a:r>
            <a:r>
              <a:rPr lang="en-US" altLang="zh-TW" dirty="0"/>
              <a:t>》</a:t>
            </a:r>
            <a:r>
              <a:rPr lang="zh-TW" altLang="en-US" dirty="0"/>
              <a:t>（第一世紀末或第二世紀初）</a:t>
            </a:r>
          </a:p>
          <a:p>
            <a:r>
              <a:rPr lang="zh-TW" altLang="en-US" dirty="0"/>
              <a:t>安條克的依納爵的</a:t>
            </a:r>
            <a:endParaRPr lang="en-US" altLang="zh-TW" dirty="0"/>
          </a:p>
          <a:p>
            <a:pPr marL="0" indent="0">
              <a:buNone/>
            </a:pPr>
            <a:r>
              <a:rPr lang="en-US" altLang="zh-TW" dirty="0"/>
              <a:t>    </a:t>
            </a:r>
            <a:r>
              <a:rPr lang="zh-TW" altLang="en-US" dirty="0"/>
              <a:t>羅馬書信</a:t>
            </a:r>
            <a:r>
              <a:rPr lang="en-US" altLang="zh-TW" dirty="0"/>
              <a:t>》</a:t>
            </a:r>
          </a:p>
          <a:p>
            <a:pPr marL="0" indent="0">
              <a:buNone/>
            </a:pPr>
            <a:r>
              <a:rPr lang="zh-TW" altLang="en-US" dirty="0"/>
              <a:t>（第二世紀初）</a:t>
            </a:r>
          </a:p>
          <a:p>
            <a:r>
              <a:rPr lang="zh-TW" altLang="en-US" dirty="0">
                <a:hlinkClick r:id="rId2" tooltip="坡旅甲"/>
              </a:rPr>
              <a:t>坡旅甲</a:t>
            </a:r>
            <a:r>
              <a:rPr lang="zh-TW" altLang="en-US" dirty="0"/>
              <a:t>給腓立比人的書信</a:t>
            </a:r>
          </a:p>
          <a:p>
            <a:pPr fontAlgn="base"/>
            <a:endParaRPr lang="en-US" altLang="zh-CN" dirty="0">
              <a:solidFill>
                <a:srgbClr val="0070C0"/>
              </a:solidFill>
            </a:endParaRPr>
          </a:p>
          <a:p>
            <a:endParaRPr lang="en-US" dirty="0"/>
          </a:p>
        </p:txBody>
      </p:sp>
      <p:pic>
        <p:nvPicPr>
          <p:cNvPr id="4098" name="Picture 2" descr="保罗书信- 维基百科，自由的百科全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425" y="3246127"/>
            <a:ext cx="20955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2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62F7-362E-48BB-A066-B0A2FECA1F44}"/>
              </a:ext>
            </a:extLst>
          </p:cNvPr>
          <p:cNvSpPr>
            <a:spLocks noGrp="1"/>
          </p:cNvSpPr>
          <p:nvPr>
            <p:ph type="title"/>
          </p:nvPr>
        </p:nvSpPr>
        <p:spPr>
          <a:xfrm>
            <a:off x="528034" y="804889"/>
            <a:ext cx="10650828" cy="1059305"/>
          </a:xfrm>
        </p:spPr>
        <p:txBody>
          <a:bodyPr>
            <a:noAutofit/>
          </a:bodyPr>
          <a:lstStyle/>
          <a:p>
            <a:r>
              <a:rPr lang="zh-CN" altLang="en-US" sz="5400" b="1" dirty="0"/>
              <a:t>名字</a:t>
            </a:r>
          </a:p>
        </p:txBody>
      </p:sp>
      <p:sp>
        <p:nvSpPr>
          <p:cNvPr id="4" name="Content Placeholder 3">
            <a:extLst>
              <a:ext uri="{FF2B5EF4-FFF2-40B4-BE49-F238E27FC236}">
                <a16:creationId xmlns:a16="http://schemas.microsoft.com/office/drawing/2014/main" id="{F1A00510-139B-4F29-A9EF-0AB804360BCF}"/>
              </a:ext>
            </a:extLst>
          </p:cNvPr>
          <p:cNvSpPr>
            <a:spLocks noGrp="1"/>
          </p:cNvSpPr>
          <p:nvPr>
            <p:ph sz="half" idx="2"/>
          </p:nvPr>
        </p:nvSpPr>
        <p:spPr>
          <a:xfrm>
            <a:off x="6130344" y="1864194"/>
            <a:ext cx="5518318" cy="4069233"/>
          </a:xfrm>
        </p:spPr>
        <p:txBody>
          <a:bodyPr>
            <a:normAutofit lnSpcReduction="10000"/>
          </a:bodyPr>
          <a:lstStyle/>
          <a:p>
            <a:r>
              <a:rPr lang="zh-TW" altLang="en-US" sz="1800" dirty="0"/>
              <a:t>另一個名字</a:t>
            </a:r>
            <a:r>
              <a:rPr lang="zh-TW" altLang="en-US" sz="1800" dirty="0">
                <a:hlinkClick r:id="rId3" tooltip="保羅"/>
              </a:rPr>
              <a:t>保羅</a:t>
            </a:r>
            <a:r>
              <a:rPr lang="zh-TW" altLang="en-US" sz="1800" dirty="0"/>
              <a:t>（</a:t>
            </a:r>
            <a:r>
              <a:rPr lang="zh-TW" altLang="en-US" sz="1800" dirty="0">
                <a:hlinkClick r:id="rId4" tooltip="拉丁語"/>
              </a:rPr>
              <a:t>拉丁語</a:t>
            </a:r>
            <a:r>
              <a:rPr lang="zh-TW" altLang="en-US" sz="1800" dirty="0"/>
              <a:t>：</a:t>
            </a:r>
            <a:r>
              <a:rPr lang="en-US" altLang="zh-TW" sz="1800" dirty="0"/>
              <a:t>Paulus</a:t>
            </a:r>
            <a:r>
              <a:rPr lang="zh-TW" altLang="en-US" sz="1800" dirty="0"/>
              <a:t>，</a:t>
            </a:r>
            <a:r>
              <a:rPr lang="zh-TW" altLang="en-US" sz="1800" dirty="0">
                <a:hlinkClick r:id="rId5" tooltip="通用希臘語"/>
              </a:rPr>
              <a:t>通用希臘語</a:t>
            </a:r>
            <a:r>
              <a:rPr lang="zh-TW" altLang="en-US" sz="1800" dirty="0"/>
              <a:t>：</a:t>
            </a:r>
            <a:r>
              <a:rPr lang="en-US" altLang="zh-TW" sz="1800" dirty="0"/>
              <a:t>Πα</a:t>
            </a:r>
            <a:r>
              <a:rPr lang="en-US" altLang="zh-TW" sz="1800" dirty="0" err="1"/>
              <a:t>ῦλος</a:t>
            </a:r>
            <a:r>
              <a:rPr lang="zh-TW" altLang="en-US" sz="1800" dirty="0"/>
              <a:t>，</a:t>
            </a:r>
            <a:r>
              <a:rPr lang="en-US" altLang="zh-TW" sz="1800" dirty="0" err="1"/>
              <a:t>Paulos</a:t>
            </a:r>
            <a:r>
              <a:rPr lang="zh-TW" altLang="en-US" sz="1800" dirty="0"/>
              <a:t>，英語：</a:t>
            </a:r>
            <a:r>
              <a:rPr lang="en-US" altLang="zh-TW" sz="1800" dirty="0"/>
              <a:t>Paul</a:t>
            </a:r>
            <a:r>
              <a:rPr lang="zh-TW" altLang="en-US" sz="1800" dirty="0"/>
              <a:t>），則是一個拉丁文名字。因為他出生就是羅馬公民，後因神命名而取名為保羅。</a:t>
            </a:r>
          </a:p>
          <a:p>
            <a:r>
              <a:rPr lang="zh-TW" altLang="en-US" sz="1800" dirty="0"/>
              <a:t>在</a:t>
            </a:r>
            <a:r>
              <a:rPr lang="en-US" altLang="zh-TW" sz="1800" dirty="0"/>
              <a:t>《</a:t>
            </a:r>
            <a:r>
              <a:rPr lang="zh-TW" altLang="en-US" sz="1800" dirty="0"/>
              <a:t>使徒行傳</a:t>
            </a:r>
            <a:r>
              <a:rPr lang="en-US" altLang="zh-TW" sz="1800" dirty="0"/>
              <a:t>》</a:t>
            </a:r>
            <a:r>
              <a:rPr lang="zh-TW" altLang="en-US" sz="1800" dirty="0"/>
              <a:t>中，一開始稱呼他為掃羅。在大馬士革時，耶穌首次顯現在保羅面前，稱呼他為掃羅</a:t>
            </a:r>
            <a:r>
              <a:rPr lang="en-US" altLang="zh-TW" sz="1800" baseline="30000" dirty="0">
                <a:hlinkClick r:id="rId6"/>
              </a:rPr>
              <a:t>[15]</a:t>
            </a:r>
            <a:r>
              <a:rPr lang="en-US" altLang="zh-TW" sz="1800" baseline="30000" dirty="0">
                <a:hlinkClick r:id="rId7"/>
              </a:rPr>
              <a:t>[16]</a:t>
            </a:r>
            <a:r>
              <a:rPr lang="zh-TW" altLang="en-US" sz="1800" dirty="0"/>
              <a:t>，使用希伯來文</a:t>
            </a:r>
            <a:r>
              <a:rPr lang="en-US" altLang="zh-TW" sz="1800" baseline="30000" dirty="0">
                <a:hlinkClick r:id="rId8"/>
              </a:rPr>
              <a:t>[17]</a:t>
            </a:r>
            <a:r>
              <a:rPr lang="zh-TW" altLang="en-US" sz="1800" dirty="0"/>
              <a:t>。隨後，主顯現在亞拿尼亞面前，稱呼他為大數的掃羅</a:t>
            </a:r>
            <a:r>
              <a:rPr lang="en-US" altLang="zh-TW" sz="1800" baseline="30000" dirty="0">
                <a:hlinkClick r:id="rId9"/>
              </a:rPr>
              <a:t>[18]</a:t>
            </a:r>
            <a:r>
              <a:rPr lang="zh-TW" altLang="en-US" sz="1800" dirty="0"/>
              <a:t>。亞拿尼亞去會見掃羅，為他禱告時，稱呼他為兄弟掃羅</a:t>
            </a:r>
            <a:r>
              <a:rPr lang="en-US" altLang="zh-TW" sz="1800" baseline="30000" dirty="0">
                <a:hlinkClick r:id="rId10"/>
              </a:rPr>
              <a:t>[19]</a:t>
            </a:r>
            <a:r>
              <a:rPr lang="en-US" altLang="zh-TW" sz="1800" baseline="30000" dirty="0">
                <a:hlinkClick r:id="rId11"/>
              </a:rPr>
              <a:t>[20]</a:t>
            </a:r>
            <a:r>
              <a:rPr lang="zh-TW" altLang="en-US" sz="1800" dirty="0"/>
              <a:t>。在</a:t>
            </a:r>
            <a:r>
              <a:rPr lang="zh-TW" altLang="en-US" sz="1800" dirty="0">
                <a:hlinkClick r:id="rId12" tooltip="賽浦路斯"/>
              </a:rPr>
              <a:t>賽浦路斯</a:t>
            </a:r>
            <a:r>
              <a:rPr lang="zh-TW" altLang="en-US" sz="1800" dirty="0"/>
              <a:t>的帕弗傳教時，他第一次被稱為保羅</a:t>
            </a:r>
            <a:r>
              <a:rPr lang="en-US" altLang="zh-TW" sz="1800" baseline="30000" dirty="0">
                <a:hlinkClick r:id="rId13"/>
              </a:rPr>
              <a:t>[21]</a:t>
            </a:r>
            <a:r>
              <a:rPr lang="zh-TW" altLang="en-US" sz="1800" dirty="0"/>
              <a:t>，之後就改用保羅來稱呼他。</a:t>
            </a:r>
          </a:p>
          <a:p>
            <a:r>
              <a:rPr lang="zh-TW" altLang="en-US" sz="1800" dirty="0"/>
              <a:t>在新約其他部份，則是直接稱呼他為保羅。</a:t>
            </a:r>
          </a:p>
          <a:p>
            <a:endParaRPr lang="zh-TW" altLang="en-US" sz="1800" dirty="0"/>
          </a:p>
        </p:txBody>
      </p:sp>
      <p:sp>
        <p:nvSpPr>
          <p:cNvPr id="3" name="Content Placeholder 2"/>
          <p:cNvSpPr>
            <a:spLocks noGrp="1"/>
          </p:cNvSpPr>
          <p:nvPr>
            <p:ph sz="half" idx="1"/>
          </p:nvPr>
        </p:nvSpPr>
        <p:spPr>
          <a:xfrm>
            <a:off x="412124" y="1864194"/>
            <a:ext cx="5571816" cy="4069233"/>
          </a:xfrm>
        </p:spPr>
        <p:txBody>
          <a:bodyPr>
            <a:noAutofit/>
          </a:bodyPr>
          <a:lstStyle/>
          <a:p>
            <a:r>
              <a:rPr lang="zh-TW" altLang="en-US" sz="1800" dirty="0"/>
              <a:t>學者</a:t>
            </a:r>
            <a:r>
              <a:rPr lang="zh-TW" altLang="en-US" sz="1800" dirty="0">
                <a:hlinkClick r:id="rId14"/>
              </a:rPr>
              <a:t>馬可</a:t>
            </a:r>
            <a:r>
              <a:rPr lang="en-US" altLang="zh-TW" sz="1800" dirty="0">
                <a:hlinkClick r:id="rId14"/>
              </a:rPr>
              <a:t>·</a:t>
            </a:r>
            <a:r>
              <a:rPr lang="zh-TW" altLang="en-US" sz="1800" dirty="0">
                <a:hlinkClick r:id="rId14"/>
              </a:rPr>
              <a:t>包威爾</a:t>
            </a:r>
            <a:r>
              <a:rPr lang="zh-TW" altLang="en-US" sz="1800" dirty="0"/>
              <a:t>認為，保羅的希伯來文名字，掃羅，可能只在希伯來人聚居的地方使用，至於其他的外邦世界，則使用羅馬化的拉丁文名字，保羅。聖經上，保羅與掃羅是同一人。他原名掃羅又名為保羅（使</a:t>
            </a:r>
            <a:r>
              <a:rPr lang="en-US" altLang="zh-TW" sz="1800" dirty="0"/>
              <a:t>13:9</a:t>
            </a:r>
            <a:r>
              <a:rPr lang="zh-TW" altLang="en-US" sz="1800" dirty="0"/>
              <a:t>）。</a:t>
            </a:r>
          </a:p>
          <a:p>
            <a:r>
              <a:rPr lang="zh-TW" altLang="en-US" sz="1800" dirty="0"/>
              <a:t>他的第一個名字為掃羅（</a:t>
            </a:r>
            <a:r>
              <a:rPr lang="zh-TW" altLang="en-US" sz="1800" dirty="0">
                <a:hlinkClick r:id="rId15" tooltip="希伯來語"/>
              </a:rPr>
              <a:t>希伯來語</a:t>
            </a:r>
            <a:r>
              <a:rPr lang="zh-TW" altLang="en-US" sz="1800" dirty="0"/>
              <a:t>：</a:t>
            </a:r>
            <a:r>
              <a:rPr lang="en-US" altLang="zh-TW" sz="1800" dirty="0"/>
              <a:t>שָׁ</a:t>
            </a:r>
            <a:r>
              <a:rPr lang="en-US" altLang="zh-TW" sz="1800" dirty="0" err="1"/>
              <a:t>אוּל</a:t>
            </a:r>
            <a:r>
              <a:rPr lang="zh-TW" altLang="en-US" sz="1800" dirty="0"/>
              <a:t>‎，</a:t>
            </a:r>
            <a:r>
              <a:rPr lang="en-US" altLang="zh-TW" sz="1800" dirty="0" err="1"/>
              <a:t>Sha'ul</a:t>
            </a:r>
            <a:r>
              <a:rPr lang="zh-TW" altLang="en-US" sz="1800" dirty="0"/>
              <a:t>或</a:t>
            </a:r>
            <a:r>
              <a:rPr lang="en-US" altLang="zh-TW" sz="1800" dirty="0" err="1"/>
              <a:t>Šāʼûl</a:t>
            </a:r>
            <a:r>
              <a:rPr lang="zh-TW" altLang="en-US" sz="1800" dirty="0"/>
              <a:t>，</a:t>
            </a:r>
            <a:r>
              <a:rPr lang="zh-TW" altLang="en-US" sz="1800" dirty="0">
                <a:hlinkClick r:id="rId5" tooltip="通用希臘語"/>
              </a:rPr>
              <a:t>通用希臘語</a:t>
            </a:r>
            <a:r>
              <a:rPr lang="zh-TW" altLang="en-US" sz="1800" dirty="0"/>
              <a:t>：</a:t>
            </a:r>
            <a:r>
              <a:rPr lang="en-US" altLang="zh-TW" sz="1800" dirty="0"/>
              <a:t>Σα</a:t>
            </a:r>
            <a:r>
              <a:rPr lang="en-US" altLang="zh-TW" sz="1800" dirty="0" err="1"/>
              <a:t>ούλ</a:t>
            </a:r>
            <a:r>
              <a:rPr lang="zh-TW" altLang="en-US" sz="1800" dirty="0"/>
              <a:t>（</a:t>
            </a:r>
            <a:r>
              <a:rPr lang="en-US" altLang="zh-TW" sz="1800" dirty="0"/>
              <a:t>Saul</a:t>
            </a:r>
            <a:r>
              <a:rPr lang="zh-TW" altLang="en-US" sz="1800" dirty="0"/>
              <a:t>）或</a:t>
            </a:r>
            <a:r>
              <a:rPr lang="en-US" altLang="zh-TW" sz="1800" dirty="0"/>
              <a:t>Σα</a:t>
            </a:r>
            <a:r>
              <a:rPr lang="en-US" altLang="zh-TW" sz="1800" dirty="0" err="1"/>
              <a:t>ῦλος</a:t>
            </a:r>
            <a:r>
              <a:rPr lang="zh-TW" altLang="en-US" sz="1800" dirty="0"/>
              <a:t>（</a:t>
            </a:r>
            <a:r>
              <a:rPr lang="en-US" altLang="zh-TW" sz="1800" dirty="0" err="1"/>
              <a:t>Saulus</a:t>
            </a:r>
            <a:r>
              <a:rPr lang="zh-TW" altLang="en-US" sz="1800" dirty="0"/>
              <a:t>），英語：</a:t>
            </a:r>
            <a:r>
              <a:rPr lang="en-US" altLang="zh-TW" sz="1800" dirty="0"/>
              <a:t>Saul</a:t>
            </a:r>
            <a:r>
              <a:rPr lang="zh-TW" altLang="en-US" sz="1800" dirty="0"/>
              <a:t>，原義是要求、祈求），是個希伯來文名，可能是源自於</a:t>
            </a:r>
            <a:r>
              <a:rPr lang="zh-TW" altLang="en-US" sz="1800" dirty="0">
                <a:hlinkClick r:id="rId16" tooltip="便雅悯"/>
              </a:rPr>
              <a:t>便雅憫</a:t>
            </a:r>
            <a:r>
              <a:rPr lang="zh-TW" altLang="en-US" sz="1800" dirty="0"/>
              <a:t>支派的先祖，第一個以色列王，</a:t>
            </a:r>
            <a:r>
              <a:rPr lang="zh-TW" altLang="en-US" sz="1800" dirty="0">
                <a:hlinkClick r:id="rId17" tooltip="掃羅王"/>
              </a:rPr>
              <a:t>掃羅王</a:t>
            </a:r>
            <a:r>
              <a:rPr lang="zh-TW" altLang="en-US" sz="1800" dirty="0"/>
              <a:t>。因家鄉為</a:t>
            </a:r>
            <a:r>
              <a:rPr lang="zh-TW" altLang="en-US" sz="1800" dirty="0">
                <a:hlinkClick r:id="rId18" tooltip="大數"/>
              </a:rPr>
              <a:t>大數</a:t>
            </a:r>
            <a:r>
              <a:rPr lang="zh-TW" altLang="en-US" sz="1800" dirty="0"/>
              <a:t>（又譯</a:t>
            </a:r>
            <a:r>
              <a:rPr lang="zh-TW" altLang="en-US" sz="1800" dirty="0">
                <a:hlinkClick r:id="rId19" tooltip="塔爾索"/>
              </a:rPr>
              <a:t>塔爾索</a:t>
            </a:r>
            <a:r>
              <a:rPr lang="zh-TW" altLang="en-US" sz="1800" dirty="0"/>
              <a:t>），所以根據當時的習俗也被稱為</a:t>
            </a:r>
            <a:r>
              <a:rPr lang="zh-TW" altLang="en-US" sz="1800" b="1" dirty="0"/>
              <a:t>大數的掃羅</a:t>
            </a:r>
            <a:r>
              <a:rPr lang="zh-TW" altLang="en-US" sz="1800" dirty="0"/>
              <a:t>（</a:t>
            </a:r>
            <a:r>
              <a:rPr lang="zh-TW" altLang="en-US" sz="1800" dirty="0">
                <a:hlinkClick r:id="rId15" tooltip="希伯來語"/>
              </a:rPr>
              <a:t>希伯來語</a:t>
            </a:r>
            <a:r>
              <a:rPr lang="zh-TW" altLang="en-US" sz="1800" dirty="0"/>
              <a:t>：</a:t>
            </a:r>
            <a:r>
              <a:rPr lang="en-US" altLang="zh-TW" sz="1800" dirty="0" err="1"/>
              <a:t>שאול</a:t>
            </a:r>
            <a:r>
              <a:rPr lang="en-US" altLang="zh-TW" sz="1800" dirty="0"/>
              <a:t> </a:t>
            </a:r>
            <a:r>
              <a:rPr lang="en-US" altLang="zh-TW" sz="1800" dirty="0" err="1"/>
              <a:t>התרסי</a:t>
            </a:r>
            <a:r>
              <a:rPr lang="zh-TW" altLang="en-US" sz="1800" dirty="0"/>
              <a:t>‎，</a:t>
            </a:r>
            <a:r>
              <a:rPr lang="en-US" altLang="zh-TW" sz="1800" dirty="0"/>
              <a:t>Saul of Tarsus</a:t>
            </a:r>
            <a:r>
              <a:rPr lang="zh-TW" altLang="en-US" sz="1800" dirty="0"/>
              <a:t>）</a:t>
            </a:r>
          </a:p>
          <a:p>
            <a:pPr fontAlgn="base"/>
            <a:endParaRPr lang="zh-CN" altLang="en-US" dirty="0"/>
          </a:p>
        </p:txBody>
      </p:sp>
      <p:pic>
        <p:nvPicPr>
          <p:cNvPr id="2050" name="Picture 2" descr="使徒保罗图库照片、免版税使徒保罗图片|Depositphoto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53059" y="0"/>
            <a:ext cx="3322750" cy="186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9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3ED9F-A9DB-4B12-84B3-390887DBE21C}"/>
              </a:ext>
            </a:extLst>
          </p:cNvPr>
          <p:cNvSpPr>
            <a:spLocks noGrp="1"/>
          </p:cNvSpPr>
          <p:nvPr>
            <p:ph sz="half" idx="1"/>
          </p:nvPr>
        </p:nvSpPr>
        <p:spPr>
          <a:xfrm>
            <a:off x="412124" y="1853965"/>
            <a:ext cx="5679583" cy="4018329"/>
          </a:xfrm>
        </p:spPr>
        <p:txBody>
          <a:bodyPr>
            <a:noAutofit/>
          </a:bodyPr>
          <a:lstStyle/>
          <a:p>
            <a:r>
              <a:rPr lang="zh-TW" altLang="en-US" sz="1600" dirty="0"/>
              <a:t>保羅出身的家族，有著長期虔信上帝，保持宗教潔淨的傳統</a:t>
            </a:r>
            <a:r>
              <a:rPr lang="en-US" altLang="zh-TW" sz="1600" baseline="30000" dirty="0"/>
              <a:t>[</a:t>
            </a:r>
            <a:r>
              <a:rPr lang="zh-TW" altLang="en-US" sz="1600" dirty="0"/>
              <a:t>。保羅從年輕時就開始學習以</a:t>
            </a:r>
            <a:r>
              <a:rPr lang="zh-TW" altLang="en-US" sz="1600" dirty="0">
                <a:hlinkClick r:id="rId2" tooltip="馬海毛"/>
              </a:rPr>
              <a:t>馬海毛</a:t>
            </a:r>
            <a:r>
              <a:rPr lang="zh-TW" altLang="en-US" sz="1600" dirty="0"/>
              <a:t>織造帳篷的技藝，這個手藝可能是家族傳承的。在他開始傳道時，仍然以這門手藝來賺錢養活自己，也因為他這門手藝，讓他可以在地中海區旅行傳教，生活不致匱乏。</a:t>
            </a:r>
            <a:endParaRPr lang="en-US" altLang="zh-TW" sz="1600" dirty="0"/>
          </a:p>
          <a:p>
            <a:r>
              <a:rPr lang="zh-TW" altLang="en-US" sz="1600" dirty="0"/>
              <a:t>保羅出身</a:t>
            </a:r>
            <a:r>
              <a:rPr lang="zh-TW" altLang="en-US" sz="1600" dirty="0">
                <a:hlinkClick r:id="rId3" tooltip="猶太人"/>
              </a:rPr>
              <a:t>猶太人</a:t>
            </a:r>
            <a:r>
              <a:rPr lang="zh-TW" altLang="en-US" sz="1600" dirty="0"/>
              <a:t>家庭，屬於</a:t>
            </a:r>
            <a:r>
              <a:rPr lang="zh-TW" altLang="en-US" sz="1600" dirty="0">
                <a:hlinkClick r:id="rId4" tooltip="便雅悯支派"/>
              </a:rPr>
              <a:t>便雅憫支派</a:t>
            </a:r>
            <a:r>
              <a:rPr lang="zh-TW" altLang="en-US" sz="1600" dirty="0"/>
              <a:t>，生於</a:t>
            </a:r>
            <a:r>
              <a:rPr lang="zh-TW" altLang="en-US" sz="1600" dirty="0">
                <a:hlinkClick r:id="rId5" tooltip="猶太省"/>
              </a:rPr>
              <a:t>猶太省</a:t>
            </a:r>
            <a:r>
              <a:rPr lang="zh-TW" altLang="en-US" sz="1600" dirty="0"/>
              <a:t>北方，</a:t>
            </a:r>
            <a:r>
              <a:rPr lang="zh-TW" altLang="en-US" sz="1600" dirty="0">
                <a:hlinkClick r:id="rId6" tooltip="基利家省"/>
              </a:rPr>
              <a:t>基利家省</a:t>
            </a:r>
            <a:r>
              <a:rPr lang="zh-TW" altLang="en-US" sz="1600" dirty="0"/>
              <a:t>的</a:t>
            </a:r>
            <a:r>
              <a:rPr lang="zh-TW" altLang="en-US" sz="1600" dirty="0">
                <a:hlinkClick r:id="rId7" tooltip="大數"/>
              </a:rPr>
              <a:t>大數</a:t>
            </a:r>
            <a:r>
              <a:rPr lang="zh-TW" altLang="en-US" sz="1600" dirty="0"/>
              <a:t>城。保羅很少提到他的父親，但從他自稱為法利賽人之子來看，他的父親可能出身法利賽人。他從小受到嚴格猶太律法教育，曾在耶路撒冷著名的學者</a:t>
            </a:r>
            <a:r>
              <a:rPr lang="zh-TW" altLang="en-US" sz="1600" dirty="0">
                <a:hlinkClick r:id="rId8" tooltip="迦瑪列"/>
              </a:rPr>
              <a:t>迦瑪列</a:t>
            </a:r>
            <a:r>
              <a:rPr lang="zh-TW" altLang="en-US" sz="1600" dirty="0"/>
              <a:t>門下學習，對舊約聖經有深入了解，最初也以法利賽人自居。因為他出生就擁有羅馬公民權，可知他父親也是羅馬公民。</a:t>
            </a:r>
            <a:r>
              <a:rPr lang="en-US" altLang="zh-TW" sz="1600" dirty="0"/>
              <a:t>《</a:t>
            </a:r>
            <a:r>
              <a:rPr lang="zh-TW" altLang="en-US" sz="1600" dirty="0"/>
              <a:t>使徒行傳</a:t>
            </a:r>
            <a:r>
              <a:rPr lang="en-US" altLang="zh-TW" sz="1600" dirty="0"/>
              <a:t>》</a:t>
            </a:r>
            <a:r>
              <a:rPr lang="zh-TW" altLang="en-US" sz="1600" dirty="0"/>
              <a:t>中，保羅在耶路撒冷傳教時，提到他姊姊的兒子，所以保羅至少有一個姊妹。</a:t>
            </a:r>
            <a:endParaRPr lang="en-US" altLang="zh-TW" sz="1600" b="1" dirty="0"/>
          </a:p>
        </p:txBody>
      </p:sp>
      <p:sp>
        <p:nvSpPr>
          <p:cNvPr id="5" name="Title 4">
            <a:extLst>
              <a:ext uri="{FF2B5EF4-FFF2-40B4-BE49-F238E27FC236}">
                <a16:creationId xmlns:a16="http://schemas.microsoft.com/office/drawing/2014/main" id="{AAA63D61-201C-40CB-865F-C42770043FFA}"/>
              </a:ext>
            </a:extLst>
          </p:cNvPr>
          <p:cNvSpPr>
            <a:spLocks noGrp="1"/>
          </p:cNvSpPr>
          <p:nvPr>
            <p:ph type="title"/>
          </p:nvPr>
        </p:nvSpPr>
        <p:spPr>
          <a:xfrm>
            <a:off x="889233" y="655320"/>
            <a:ext cx="10461072" cy="1097979"/>
          </a:xfrm>
        </p:spPr>
        <p:txBody>
          <a:bodyPr>
            <a:noAutofit/>
          </a:bodyPr>
          <a:lstStyle/>
          <a:p>
            <a:r>
              <a:rPr lang="zh-CN" altLang="en-US" sz="5400" b="1" dirty="0"/>
              <a:t>保羅的身世</a:t>
            </a:r>
          </a:p>
        </p:txBody>
      </p:sp>
      <p:sp>
        <p:nvSpPr>
          <p:cNvPr id="2" name="Content Placeholder 1"/>
          <p:cNvSpPr>
            <a:spLocks noGrp="1"/>
          </p:cNvSpPr>
          <p:nvPr>
            <p:ph sz="half" idx="2"/>
          </p:nvPr>
        </p:nvSpPr>
        <p:spPr>
          <a:xfrm>
            <a:off x="6202018" y="1853966"/>
            <a:ext cx="5314122" cy="4018328"/>
          </a:xfrm>
        </p:spPr>
        <p:txBody>
          <a:bodyPr>
            <a:normAutofit/>
          </a:bodyPr>
          <a:lstStyle/>
          <a:p>
            <a:r>
              <a:rPr lang="zh-TW" altLang="en-US" sz="1600" dirty="0"/>
              <a:t>在</a:t>
            </a:r>
            <a:r>
              <a:rPr lang="en-US" altLang="zh-TW" sz="1600" dirty="0"/>
              <a:t>《</a:t>
            </a:r>
            <a:r>
              <a:rPr lang="zh-TW" altLang="en-US" sz="1600" dirty="0"/>
              <a:t>羅馬書</a:t>
            </a:r>
            <a:r>
              <a:rPr lang="en-US" altLang="zh-TW" sz="1600" dirty="0"/>
              <a:t>》</a:t>
            </a:r>
            <a:r>
              <a:rPr lang="zh-TW" altLang="en-US" sz="1600" dirty="0"/>
              <a:t>的結尾，保羅曾提到他的母親，並向她問安，同時也提到他的一些親戚，例如比他還早歸信耶穌的安多尼古和猶尼亞安，希羅天、路求、耶孫、所西巴德。</a:t>
            </a:r>
          </a:p>
          <a:p>
            <a:r>
              <a:rPr lang="zh-TW" altLang="en-US" sz="1600" dirty="0"/>
              <a:t>在</a:t>
            </a:r>
            <a:r>
              <a:rPr lang="zh-TW" altLang="en-US" sz="1600" dirty="0">
                <a:hlinkClick r:id="rId9" tooltip="亞歷山大大帝"/>
              </a:rPr>
              <a:t>亞歷山大大帝</a:t>
            </a:r>
            <a:r>
              <a:rPr lang="zh-TW" altLang="en-US" sz="1600" dirty="0"/>
              <a:t>時代，</a:t>
            </a:r>
            <a:r>
              <a:rPr lang="zh-TW" altLang="en-US" sz="1600" dirty="0">
                <a:hlinkClick r:id="rId7" tooltip="大數"/>
              </a:rPr>
              <a:t>大數</a:t>
            </a:r>
            <a:r>
              <a:rPr lang="zh-TW" altLang="en-US" sz="1600" dirty="0"/>
              <a:t>是</a:t>
            </a:r>
            <a:r>
              <a:rPr lang="zh-TW" altLang="en-US" sz="1600" dirty="0">
                <a:hlinkClick r:id="rId10" tooltip="小亞細亞"/>
              </a:rPr>
              <a:t>小亞細亞</a:t>
            </a:r>
            <a:r>
              <a:rPr lang="zh-TW" altLang="en-US" sz="1600" dirty="0"/>
              <a:t>最具影響力的城市；在</a:t>
            </a:r>
            <a:r>
              <a:rPr lang="zh-TW" altLang="en-US" sz="1600" dirty="0">
                <a:hlinkClick r:id="rId11" tooltip="羅馬帝國"/>
              </a:rPr>
              <a:t>羅馬帝國</a:t>
            </a:r>
            <a:r>
              <a:rPr lang="zh-TW" altLang="en-US" sz="1600" dirty="0"/>
              <a:t>時代，它仍然是地中海區域的主要貿易中心之一。當地盛行</a:t>
            </a:r>
            <a:r>
              <a:rPr lang="zh-TW" altLang="en-US" sz="1600" dirty="0">
                <a:hlinkClick r:id="rId12" tooltip="斯多噶主义"/>
              </a:rPr>
              <a:t>斯多噶主義</a:t>
            </a:r>
            <a:r>
              <a:rPr lang="zh-TW" altLang="en-US" sz="1600" dirty="0"/>
              <a:t>，從保羅書信中熟練的使用斯多噶學派常用術語、哲學概念與議題，可知保羅對斯多噶主義也有研究。</a:t>
            </a:r>
            <a:r>
              <a:rPr lang="zh-TW" altLang="en-US" sz="1600" dirty="0">
                <a:hlinkClick r:id="rId13" tooltip="通用希腊语"/>
              </a:rPr>
              <a:t>通用希腊语</a:t>
            </a:r>
            <a:r>
              <a:rPr lang="zh-TW" altLang="en-US" sz="1600" dirty="0"/>
              <a:t>是當時</a:t>
            </a:r>
            <a:r>
              <a:rPr lang="zh-TW" altLang="en-US" sz="1600" dirty="0">
                <a:hlinkClick r:id="rId11" tooltip="羅馬帝國"/>
              </a:rPr>
              <a:t>羅馬帝國</a:t>
            </a:r>
            <a:r>
              <a:rPr lang="zh-TW" altLang="en-US" sz="1600" dirty="0"/>
              <a:t>的</a:t>
            </a:r>
            <a:r>
              <a:rPr lang="zh-TW" altLang="en-US" sz="1600" dirty="0">
                <a:hlinkClick r:id="rId14" tooltip="通用語"/>
              </a:rPr>
              <a:t>通用語</a:t>
            </a:r>
            <a:r>
              <a:rPr lang="zh-TW" altLang="en-US" sz="1600" dirty="0"/>
              <a:t>，也是地中海區最多人使用的共通語言，保羅能夠熟練的使用它來交談與寫作。此外，他對於</a:t>
            </a:r>
            <a:r>
              <a:rPr lang="zh-TW" altLang="en-US" sz="1600" dirty="0">
                <a:hlinkClick r:id="rId15" tooltip="古希腊文"/>
              </a:rPr>
              <a:t>古希臘文</a:t>
            </a:r>
            <a:r>
              <a:rPr lang="zh-TW" altLang="en-US" sz="1600" dirty="0"/>
              <a:t>，與</a:t>
            </a:r>
            <a:r>
              <a:rPr lang="zh-TW" altLang="en-US" sz="1600" dirty="0">
                <a:hlinkClick r:id="rId16" tooltip="希臘哲學"/>
              </a:rPr>
              <a:t>希臘哲學</a:t>
            </a:r>
            <a:r>
              <a:rPr lang="zh-TW" altLang="en-US" sz="1600" dirty="0"/>
              <a:t>也有深入</a:t>
            </a:r>
            <a:r>
              <a:rPr lang="zh-TW" altLang="en-US" sz="1600" dirty="0">
                <a:hlinkClick r:id="rId17" tooltip="研究"/>
              </a:rPr>
              <a:t>研究</a:t>
            </a:r>
            <a:r>
              <a:rPr lang="zh-TW" altLang="en-US" sz="1600" dirty="0"/>
              <a:t>，受到相當良好的希臘化教育。</a:t>
            </a:r>
          </a:p>
        </p:txBody>
      </p:sp>
      <p:pic>
        <p:nvPicPr>
          <p:cNvPr id="1026" name="Picture 2" descr="https://i.epochtimes.com/assets/uploads/2019/05/ST-PAUL-600x40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6558" y="0"/>
            <a:ext cx="3219718" cy="185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1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6000" b="1" dirty="0"/>
              <a:t>歸信基督</a:t>
            </a:r>
          </a:p>
        </p:txBody>
      </p:sp>
      <p:sp>
        <p:nvSpPr>
          <p:cNvPr id="3" name="Content Placeholder 2"/>
          <p:cNvSpPr>
            <a:spLocks noGrp="1"/>
          </p:cNvSpPr>
          <p:nvPr>
            <p:ph sz="half" idx="1"/>
          </p:nvPr>
        </p:nvSpPr>
        <p:spPr>
          <a:xfrm>
            <a:off x="579549" y="2010878"/>
            <a:ext cx="5203065" cy="3448595"/>
          </a:xfrm>
        </p:spPr>
        <p:txBody>
          <a:bodyPr>
            <a:normAutofit fontScale="85000" lnSpcReduction="10000"/>
          </a:bodyPr>
          <a:lstStyle/>
          <a:p>
            <a:r>
              <a:rPr lang="zh-TW" altLang="en-US" dirty="0"/>
              <a:t>根據聖經記載，在成为</a:t>
            </a:r>
            <a:r>
              <a:rPr lang="zh-TW" altLang="en-US" dirty="0">
                <a:hlinkClick r:id="rId2" tooltip="基督"/>
              </a:rPr>
              <a:t>基督</a:t>
            </a:r>
            <a:r>
              <a:rPr lang="zh-TW" altLang="en-US" dirty="0"/>
              <a:t>的一个跟随者之前，保羅起初認為傳耶穌是違背傳統猶太教信仰的異端，極力迫害基督徒。但後來他在往大馬色迫害門徒的途中，有大光從天上四面照著他，他就撲倒在地，聽見有聲音對他說：「掃羅、掃羅，你為什麼逼迫我？」 他說：「主啊，你是誰？」 主說：「我就是你所逼迫的耶穌。起來，進城去，你所應當做的事，必有人告訴你。」 與保羅同行的人站著說不出話來，聽見聲音，卻看不見人，保羅從地上起來，睜開眼卻不能看見什麼。有人拉著他的手，領他進了大馬士革，他三日不能看見，也不吃，也不喝。</a:t>
            </a:r>
            <a:endParaRPr lang="en-US" dirty="0"/>
          </a:p>
        </p:txBody>
      </p:sp>
      <p:sp>
        <p:nvSpPr>
          <p:cNvPr id="4" name="Content Placeholder 3"/>
          <p:cNvSpPr>
            <a:spLocks noGrp="1"/>
          </p:cNvSpPr>
          <p:nvPr>
            <p:ph sz="half" idx="2"/>
          </p:nvPr>
        </p:nvSpPr>
        <p:spPr>
          <a:xfrm>
            <a:off x="6078828" y="2017343"/>
            <a:ext cx="5215944" cy="3441520"/>
          </a:xfrm>
        </p:spPr>
        <p:txBody>
          <a:bodyPr>
            <a:normAutofit fontScale="85000" lnSpcReduction="10000"/>
          </a:bodyPr>
          <a:lstStyle/>
          <a:p>
            <a:r>
              <a:rPr lang="zh-TW" altLang="en-US" dirty="0"/>
              <a:t>在大馬士革，主所差的弟兄按手在保羅身上並說：「在你來的路上向你顯現的耶穌，就是主，差我來，叫你能看見，又被聖靈充滿。」 保羅的眼睛上，好像有鱗立刻掉了下來，他就能看見，恢復了視力，並且受浸。之後成為教會主要的傳教者之一，將基督教信仰推廣到地中海各地。</a:t>
            </a:r>
          </a:p>
          <a:p>
            <a:r>
              <a:rPr lang="zh-TW" altLang="en-US" dirty="0"/>
              <a:t>保羅稱呼自己是一位使徒，或外邦人的使徒。由於他不是耶穌的直接門徒，故未被列入於</a:t>
            </a:r>
            <a:r>
              <a:rPr lang="zh-TW" altLang="en-US" dirty="0">
                <a:hlinkClick r:id="rId3" tooltip="十二使徒"/>
              </a:rPr>
              <a:t>十二使徒</a:t>
            </a:r>
            <a:r>
              <a:rPr lang="zh-TW" altLang="en-US" dirty="0"/>
              <a:t>之列，但是他多次強調，他是由上帝與耶穌基督直接選定的。透过他的傳道和写作，他最终改变了地中海盆地周围的宗教信仰和哲学。</a:t>
            </a:r>
          </a:p>
        </p:txBody>
      </p:sp>
      <p:pic>
        <p:nvPicPr>
          <p:cNvPr id="4098" name="Picture 2" descr="读者来函— 守望台线上书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462" y="103031"/>
            <a:ext cx="1444732" cy="165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097" y="804889"/>
            <a:ext cx="10320756" cy="1059305"/>
          </a:xfrm>
        </p:spPr>
        <p:txBody>
          <a:bodyPr>
            <a:normAutofit/>
          </a:bodyPr>
          <a:lstStyle/>
          <a:p>
            <a:r>
              <a:rPr lang="zh-CN" altLang="en-US" sz="6000" b="1" dirty="0"/>
              <a:t>保罗作品十四篇</a:t>
            </a:r>
            <a:endParaRPr lang="en-US" sz="6000" b="1"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80261940"/>
              </p:ext>
            </p:extLst>
          </p:nvPr>
        </p:nvGraphicFramePr>
        <p:xfrm>
          <a:off x="437883" y="2017348"/>
          <a:ext cx="5331852" cy="3881175"/>
        </p:xfrm>
        <a:graphic>
          <a:graphicData uri="http://schemas.openxmlformats.org/drawingml/2006/table">
            <a:tbl>
              <a:tblPr/>
              <a:tblGrid>
                <a:gridCol w="1777284">
                  <a:extLst>
                    <a:ext uri="{9D8B030D-6E8A-4147-A177-3AD203B41FA5}">
                      <a16:colId xmlns:a16="http://schemas.microsoft.com/office/drawing/2014/main" val="20000"/>
                    </a:ext>
                  </a:extLst>
                </a:gridCol>
                <a:gridCol w="1777284">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tblGrid>
              <a:tr h="258745">
                <a:tc>
                  <a:txBody>
                    <a:bodyPr/>
                    <a:lstStyle/>
                    <a:p>
                      <a:pPr algn="ctr"/>
                      <a:r>
                        <a:rPr lang="zh-CN" altLang="en-US" sz="900" u="none" strike="noStrike" dirty="0">
                          <a:solidFill>
                            <a:srgbClr val="3366CC"/>
                          </a:solidFill>
                          <a:effectLst/>
                          <a:latin typeface="inherit"/>
                          <a:hlinkClick r:id="rId2" tooltip="新教"/>
                        </a:rPr>
                        <a:t>新教</a:t>
                      </a:r>
                      <a:r>
                        <a:rPr lang="zh-CN" altLang="en-US" sz="900" u="none" strike="noStrike" dirty="0">
                          <a:solidFill>
                            <a:srgbClr val="3366CC"/>
                          </a:solidFill>
                          <a:effectLst/>
                          <a:latin typeface="inherit"/>
                          <a:hlinkClick r:id="rId3" tooltip="汉语"/>
                        </a:rPr>
                        <a:t>汉语</a:t>
                      </a:r>
                      <a:r>
                        <a:rPr lang="zh-CN" altLang="en-US" sz="900" dirty="0">
                          <a:effectLst/>
                        </a:rPr>
                        <a:t>译名</a:t>
                      </a:r>
                    </a:p>
                  </a:txBody>
                  <a:tcPr marL="44224" marR="44224" marT="22112" marB="22112" anchor="ctr">
                    <a:lnL>
                      <a:noFill/>
                    </a:lnL>
                    <a:lnR>
                      <a:noFill/>
                    </a:lnR>
                    <a:lnT>
                      <a:noFill/>
                    </a:lnT>
                    <a:lnB>
                      <a:noFill/>
                    </a:lnB>
                    <a:solidFill>
                      <a:srgbClr val="EAECF0"/>
                    </a:solidFill>
                  </a:tcPr>
                </a:tc>
                <a:tc>
                  <a:txBody>
                    <a:bodyPr/>
                    <a:lstStyle/>
                    <a:p>
                      <a:pPr algn="ctr"/>
                      <a:r>
                        <a:rPr lang="zh-CN" altLang="en-US" sz="900" u="none" strike="noStrike">
                          <a:solidFill>
                            <a:srgbClr val="3366CC"/>
                          </a:solidFill>
                          <a:effectLst/>
                          <a:latin typeface="inherit"/>
                          <a:hlinkClick r:id="rId4" tooltip="天主教"/>
                        </a:rPr>
                        <a:t>天主教</a:t>
                      </a:r>
                      <a:r>
                        <a:rPr lang="zh-CN" altLang="en-US" sz="900">
                          <a:effectLst/>
                        </a:rPr>
                        <a:t>汉语译名</a:t>
                      </a:r>
                    </a:p>
                  </a:txBody>
                  <a:tcPr marL="44224" marR="44224" marT="22112" marB="22112" anchor="ctr">
                    <a:lnL>
                      <a:noFill/>
                    </a:lnL>
                    <a:lnR>
                      <a:noFill/>
                    </a:lnR>
                    <a:lnT>
                      <a:noFill/>
                    </a:lnT>
                    <a:lnB>
                      <a:noFill/>
                    </a:lnB>
                    <a:solidFill>
                      <a:srgbClr val="EAECF0"/>
                    </a:solidFill>
                  </a:tcPr>
                </a:tc>
                <a:tc>
                  <a:txBody>
                    <a:bodyPr/>
                    <a:lstStyle/>
                    <a:p>
                      <a:pPr algn="ctr"/>
                      <a:r>
                        <a:rPr lang="zh-CN" altLang="en-US" sz="900" u="none" strike="noStrike">
                          <a:solidFill>
                            <a:srgbClr val="3366CC"/>
                          </a:solidFill>
                          <a:effectLst/>
                          <a:latin typeface="inherit"/>
                          <a:hlinkClick r:id="rId5" tooltip="希腊语"/>
                        </a:rPr>
                        <a:t>希腊语</a:t>
                      </a:r>
                      <a:r>
                        <a:rPr lang="zh-CN" altLang="en-US" sz="900">
                          <a:effectLst/>
                        </a:rPr>
                        <a:t>原名</a:t>
                      </a:r>
                    </a:p>
                  </a:txBody>
                  <a:tcPr marL="44224" marR="44224" marT="22112" marB="22112" anchor="ctr">
                    <a:lnL>
                      <a:noFill/>
                    </a:lnL>
                    <a:lnR>
                      <a:noFill/>
                    </a:lnR>
                    <a:lnT>
                      <a:noFill/>
                    </a:lnT>
                    <a:lnB>
                      <a:noFill/>
                    </a:lnB>
                    <a:solidFill>
                      <a:srgbClr val="EAECF0"/>
                    </a:solidFill>
                  </a:tcPr>
                </a:tc>
                <a:extLst>
                  <a:ext uri="{0D108BD9-81ED-4DB2-BD59-A6C34878D82A}">
                    <a16:rowId xmlns:a16="http://schemas.microsoft.com/office/drawing/2014/main" val="10000"/>
                  </a:ext>
                </a:extLst>
              </a:tr>
              <a:tr h="258745">
                <a:tc>
                  <a:txBody>
                    <a:bodyPr/>
                    <a:lstStyle/>
                    <a:p>
                      <a:r>
                        <a:rPr lang="zh-TW" altLang="en-US" sz="900" u="none" strike="noStrike">
                          <a:solidFill>
                            <a:srgbClr val="3366CC"/>
                          </a:solidFill>
                          <a:effectLst/>
                          <a:latin typeface="inherit"/>
                          <a:hlinkClick r:id="rId6" tooltip="羅馬書"/>
                        </a:rPr>
                        <a:t>羅馬書</a:t>
                      </a:r>
                      <a:r>
                        <a:rPr lang="zh-TW" altLang="en-US" sz="900">
                          <a:effectLst/>
                        </a:rPr>
                        <a:t>（羅）</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7" tooltip="羅馬人書"/>
                        </a:rPr>
                        <a:t>羅馬人書</a:t>
                      </a:r>
                      <a:r>
                        <a:rPr lang="zh-TW" altLang="en-US" sz="900">
                          <a:effectLst/>
                        </a:rPr>
                        <a:t>（羅）</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ΡΩΜΑΙΟΥΣ</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1"/>
                  </a:ext>
                </a:extLst>
              </a:tr>
              <a:tr h="258745">
                <a:tc>
                  <a:txBody>
                    <a:bodyPr/>
                    <a:lstStyle/>
                    <a:p>
                      <a:r>
                        <a:rPr lang="zh-TW" altLang="en-US" sz="900" u="none" strike="noStrike">
                          <a:solidFill>
                            <a:srgbClr val="3366CC"/>
                          </a:solidFill>
                          <a:effectLst/>
                          <a:latin typeface="inherit"/>
                          <a:hlinkClick r:id="rId8" tooltip="哥林多前書"/>
                        </a:rPr>
                        <a:t>哥林多前書</a:t>
                      </a:r>
                      <a:r>
                        <a:rPr lang="zh-TW" altLang="en-US" sz="900">
                          <a:effectLst/>
                        </a:rPr>
                        <a:t>（林前）</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9" tooltip="格林多前書"/>
                        </a:rPr>
                        <a:t>格林多前書</a:t>
                      </a:r>
                      <a:r>
                        <a:rPr lang="zh-TW" altLang="en-US" sz="900">
                          <a:effectLst/>
                        </a:rPr>
                        <a:t>（格前）</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ΚΟΡΙΝΘΙΟΥΣ Α΄</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2"/>
                  </a:ext>
                </a:extLst>
              </a:tr>
              <a:tr h="258745">
                <a:tc>
                  <a:txBody>
                    <a:bodyPr/>
                    <a:lstStyle/>
                    <a:p>
                      <a:r>
                        <a:rPr lang="zh-TW" altLang="en-US" sz="900" u="none" strike="noStrike">
                          <a:solidFill>
                            <a:srgbClr val="3366CC"/>
                          </a:solidFill>
                          <a:effectLst/>
                          <a:latin typeface="inherit"/>
                          <a:hlinkClick r:id="rId10" tooltip="哥林多後書"/>
                        </a:rPr>
                        <a:t>哥林多後書</a:t>
                      </a:r>
                      <a:r>
                        <a:rPr lang="zh-TW" altLang="en-US" sz="900">
                          <a:effectLst/>
                        </a:rPr>
                        <a:t>（林後）</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11" tooltip="格林多後書"/>
                        </a:rPr>
                        <a:t>格林多後書</a:t>
                      </a:r>
                      <a:r>
                        <a:rPr lang="zh-TW" altLang="en-US" sz="900">
                          <a:effectLst/>
                        </a:rPr>
                        <a:t>（格後）</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ΚΟΡΙΝΘΙΟΥΣ Β΄</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3"/>
                  </a:ext>
                </a:extLst>
              </a:tr>
              <a:tr h="258745">
                <a:tc>
                  <a:txBody>
                    <a:bodyPr/>
                    <a:lstStyle/>
                    <a:p>
                      <a:r>
                        <a:rPr lang="zh-TW" altLang="en-US" sz="900" u="none" strike="noStrike">
                          <a:solidFill>
                            <a:srgbClr val="3366CC"/>
                          </a:solidFill>
                          <a:effectLst/>
                          <a:latin typeface="inherit"/>
                          <a:hlinkClick r:id="rId12" tooltip="加拉太書"/>
                        </a:rPr>
                        <a:t>加拉太書</a:t>
                      </a:r>
                      <a:r>
                        <a:rPr lang="zh-TW" altLang="en-US" sz="900">
                          <a:effectLst/>
                        </a:rPr>
                        <a:t>（加）</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13" tooltip="迦拉達書"/>
                        </a:rPr>
                        <a:t>迦拉達書</a:t>
                      </a:r>
                      <a:r>
                        <a:rPr lang="zh-TW" altLang="en-US" sz="900">
                          <a:effectLst/>
                        </a:rPr>
                        <a:t>（迦）</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ΓΑΛΑΤΑΣ</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4"/>
                  </a:ext>
                </a:extLst>
              </a:tr>
              <a:tr h="258745">
                <a:tc>
                  <a:txBody>
                    <a:bodyPr/>
                    <a:lstStyle/>
                    <a:p>
                      <a:r>
                        <a:rPr lang="zh-TW" altLang="en-US" sz="900" u="none" strike="noStrike">
                          <a:solidFill>
                            <a:srgbClr val="3366CC"/>
                          </a:solidFill>
                          <a:effectLst/>
                          <a:latin typeface="inherit"/>
                          <a:hlinkClick r:id="rId14" tooltip="以弗所書"/>
                        </a:rPr>
                        <a:t>以弗所書</a:t>
                      </a:r>
                      <a:r>
                        <a:rPr lang="zh-TW" altLang="en-US" sz="900">
                          <a:effectLst/>
                        </a:rPr>
                        <a:t>（弗）</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15" tooltip="厄弗所書"/>
                        </a:rPr>
                        <a:t>厄弗所書</a:t>
                      </a:r>
                      <a:r>
                        <a:rPr lang="zh-TW" altLang="en-US" sz="900">
                          <a:effectLst/>
                        </a:rPr>
                        <a:t>（厄）</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ΕΦΕΣΙΟΥΣ</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5"/>
                  </a:ext>
                </a:extLst>
              </a:tr>
              <a:tr h="258745">
                <a:tc>
                  <a:txBody>
                    <a:bodyPr/>
                    <a:lstStyle/>
                    <a:p>
                      <a:r>
                        <a:rPr lang="zh-TW" altLang="en-US" sz="900" u="none" strike="noStrike" dirty="0">
                          <a:solidFill>
                            <a:srgbClr val="3366CC"/>
                          </a:solidFill>
                          <a:effectLst/>
                          <a:latin typeface="inherit"/>
                          <a:hlinkClick r:id="rId16" tooltip="腓立比書"/>
                        </a:rPr>
                        <a:t>腓立比書</a:t>
                      </a:r>
                      <a:r>
                        <a:rPr lang="zh-TW" altLang="en-US" sz="900" dirty="0">
                          <a:effectLst/>
                        </a:rPr>
                        <a:t>（腓）</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17" tooltip="斐理伯書"/>
                        </a:rPr>
                        <a:t>斐理伯書</a:t>
                      </a:r>
                      <a:r>
                        <a:rPr lang="zh-TW" altLang="en-US" sz="900">
                          <a:effectLst/>
                        </a:rPr>
                        <a:t>（斐）</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ΦΙΛΙΠΠΗΣΙΟΥΣ</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6"/>
                  </a:ext>
                </a:extLst>
              </a:tr>
              <a:tr h="258745">
                <a:tc>
                  <a:txBody>
                    <a:bodyPr/>
                    <a:lstStyle/>
                    <a:p>
                      <a:r>
                        <a:rPr lang="zh-TW" altLang="en-US" sz="900" u="none" strike="noStrike">
                          <a:solidFill>
                            <a:srgbClr val="3366CC"/>
                          </a:solidFill>
                          <a:effectLst/>
                          <a:latin typeface="inherit"/>
                          <a:hlinkClick r:id="rId18" tooltip="歌羅西書"/>
                        </a:rPr>
                        <a:t>歌羅西書</a:t>
                      </a:r>
                      <a:r>
                        <a:rPr lang="zh-TW" altLang="en-US" sz="900">
                          <a:effectLst/>
                        </a:rPr>
                        <a:t>（西）</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19" tooltip="哥羅森書"/>
                        </a:rPr>
                        <a:t>哥羅森書</a:t>
                      </a:r>
                      <a:r>
                        <a:rPr lang="zh-TW" altLang="en-US" sz="900">
                          <a:effectLst/>
                        </a:rPr>
                        <a:t>（哥）</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ΚΟΛΟΣΣΑΕΙΣ</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7"/>
                  </a:ext>
                </a:extLst>
              </a:tr>
              <a:tr h="258745">
                <a:tc>
                  <a:txBody>
                    <a:bodyPr/>
                    <a:lstStyle/>
                    <a:p>
                      <a:r>
                        <a:rPr lang="zh-TW" altLang="en-US" sz="900" u="none" strike="noStrike">
                          <a:solidFill>
                            <a:srgbClr val="3366CC"/>
                          </a:solidFill>
                          <a:effectLst/>
                          <a:latin typeface="inherit"/>
                          <a:hlinkClick r:id="rId20" tooltip="帖撒羅尼迦前書"/>
                        </a:rPr>
                        <a:t>帖撒羅尼迦前書</a:t>
                      </a:r>
                      <a:r>
                        <a:rPr lang="zh-TW" altLang="en-US" sz="900">
                          <a:effectLst/>
                        </a:rPr>
                        <a:t>（帖前）</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21" tooltip="得撒洛尼前書"/>
                        </a:rPr>
                        <a:t>得撒洛尼前書</a:t>
                      </a:r>
                      <a:r>
                        <a:rPr lang="zh-TW" altLang="en-US" sz="900">
                          <a:effectLst/>
                        </a:rPr>
                        <a:t>（得前）</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ΘΕΣΣΑΛΟΝΙΚΕΙΣ Α΄</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8"/>
                  </a:ext>
                </a:extLst>
              </a:tr>
              <a:tr h="258745">
                <a:tc>
                  <a:txBody>
                    <a:bodyPr/>
                    <a:lstStyle/>
                    <a:p>
                      <a:r>
                        <a:rPr lang="zh-TW" altLang="en-US" sz="900" u="none" strike="noStrike">
                          <a:solidFill>
                            <a:srgbClr val="3366CC"/>
                          </a:solidFill>
                          <a:effectLst/>
                          <a:latin typeface="inherit"/>
                          <a:hlinkClick r:id="rId22" tooltip="帖撒羅尼迦後書"/>
                        </a:rPr>
                        <a:t>帖撒羅尼迦後書</a:t>
                      </a:r>
                      <a:r>
                        <a:rPr lang="zh-TW" altLang="en-US" sz="900">
                          <a:effectLst/>
                        </a:rPr>
                        <a:t>（帖後）</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23" tooltip="得撒洛尼後書"/>
                        </a:rPr>
                        <a:t>得撒洛尼後書</a:t>
                      </a:r>
                      <a:r>
                        <a:rPr lang="zh-TW" altLang="en-US" sz="900">
                          <a:effectLst/>
                        </a:rPr>
                        <a:t>（得後）</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ΘΕΣΣΑΛΟΝΙΚΕΙΣ Β΄</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09"/>
                  </a:ext>
                </a:extLst>
              </a:tr>
              <a:tr h="258745">
                <a:tc>
                  <a:txBody>
                    <a:bodyPr/>
                    <a:lstStyle/>
                    <a:p>
                      <a:r>
                        <a:rPr lang="zh-TW" altLang="en-US" sz="900" u="none" strike="noStrike">
                          <a:solidFill>
                            <a:srgbClr val="3366CC"/>
                          </a:solidFill>
                          <a:effectLst/>
                          <a:latin typeface="inherit"/>
                          <a:hlinkClick r:id="rId24" tooltip="提摩太前書"/>
                        </a:rPr>
                        <a:t>提摩太前書</a:t>
                      </a:r>
                      <a:r>
                        <a:rPr lang="zh-TW" altLang="en-US" sz="900">
                          <a:effectLst/>
                        </a:rPr>
                        <a:t>（提前）</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25" tooltip="弟茂德前書"/>
                        </a:rPr>
                        <a:t>弟茂德前書</a:t>
                      </a:r>
                      <a:r>
                        <a:rPr lang="zh-TW" altLang="en-US" sz="900">
                          <a:effectLst/>
                        </a:rPr>
                        <a:t>（弟前）</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ΤΙΜΟΘΕΟΝ Α΄</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10"/>
                  </a:ext>
                </a:extLst>
              </a:tr>
              <a:tr h="258745">
                <a:tc>
                  <a:txBody>
                    <a:bodyPr/>
                    <a:lstStyle/>
                    <a:p>
                      <a:r>
                        <a:rPr lang="zh-TW" altLang="en-US" sz="900" u="none" strike="noStrike">
                          <a:solidFill>
                            <a:srgbClr val="3366CC"/>
                          </a:solidFill>
                          <a:effectLst/>
                          <a:latin typeface="inherit"/>
                          <a:hlinkClick r:id="rId26" tooltip="提摩太後書"/>
                        </a:rPr>
                        <a:t>提摩太後書</a:t>
                      </a:r>
                      <a:r>
                        <a:rPr lang="zh-TW" altLang="en-US" sz="900">
                          <a:effectLst/>
                        </a:rPr>
                        <a:t>（提後）</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27" tooltip="弟茂德後書"/>
                        </a:rPr>
                        <a:t>弟茂德後書</a:t>
                      </a:r>
                      <a:r>
                        <a:rPr lang="zh-TW" altLang="en-US" sz="900">
                          <a:effectLst/>
                        </a:rPr>
                        <a:t>（弟後）</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ΤΙΜΟΘΕΟΝ Β΄</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11"/>
                  </a:ext>
                </a:extLst>
              </a:tr>
              <a:tr h="258745">
                <a:tc>
                  <a:txBody>
                    <a:bodyPr/>
                    <a:lstStyle/>
                    <a:p>
                      <a:r>
                        <a:rPr lang="zh-TW" altLang="en-US" sz="900" u="none" strike="noStrike">
                          <a:solidFill>
                            <a:srgbClr val="3366CC"/>
                          </a:solidFill>
                          <a:effectLst/>
                          <a:latin typeface="inherit"/>
                          <a:hlinkClick r:id="rId28" tooltip="提多書"/>
                        </a:rPr>
                        <a:t>提多書</a:t>
                      </a:r>
                      <a:r>
                        <a:rPr lang="zh-TW" altLang="en-US" sz="900">
                          <a:effectLst/>
                        </a:rPr>
                        <a:t>（多）</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29" tooltip="弟鐸書"/>
                        </a:rPr>
                        <a:t>弟鐸書</a:t>
                      </a:r>
                      <a:r>
                        <a:rPr lang="zh-TW" altLang="en-US" sz="900">
                          <a:effectLst/>
                        </a:rPr>
                        <a:t>（鐸）</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ΤΙΤΟΝ</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12"/>
                  </a:ext>
                </a:extLst>
              </a:tr>
              <a:tr h="258745">
                <a:tc>
                  <a:txBody>
                    <a:bodyPr/>
                    <a:lstStyle/>
                    <a:p>
                      <a:r>
                        <a:rPr lang="zh-TW" altLang="en-US" sz="900" u="none" strike="noStrike">
                          <a:solidFill>
                            <a:srgbClr val="3366CC"/>
                          </a:solidFill>
                          <a:effectLst/>
                          <a:latin typeface="inherit"/>
                          <a:hlinkClick r:id="rId30" tooltip="腓利門書"/>
                        </a:rPr>
                        <a:t>腓利門書</a:t>
                      </a:r>
                      <a:r>
                        <a:rPr lang="zh-TW" altLang="en-US" sz="900">
                          <a:effectLst/>
                        </a:rPr>
                        <a:t>（門）</a:t>
                      </a:r>
                    </a:p>
                  </a:txBody>
                  <a:tcPr marL="44224" marR="44224" marT="22112" marB="22112" anchor="ctr">
                    <a:lnL>
                      <a:noFill/>
                    </a:lnL>
                    <a:lnR>
                      <a:noFill/>
                    </a:lnR>
                    <a:lnT>
                      <a:noFill/>
                    </a:lnT>
                    <a:lnB>
                      <a:noFill/>
                    </a:lnB>
                    <a:solidFill>
                      <a:srgbClr val="FFFFFF"/>
                    </a:solidFill>
                  </a:tcPr>
                </a:tc>
                <a:tc>
                  <a:txBody>
                    <a:bodyPr/>
                    <a:lstStyle/>
                    <a:p>
                      <a:r>
                        <a:rPr lang="zh-TW" altLang="en-US" sz="900" u="none" strike="noStrike">
                          <a:solidFill>
                            <a:srgbClr val="3366CC"/>
                          </a:solidFill>
                          <a:effectLst/>
                          <a:latin typeface="inherit"/>
                          <a:hlinkClick r:id="rId31" tooltip="費肋孟書"/>
                        </a:rPr>
                        <a:t>費肋孟書</a:t>
                      </a:r>
                      <a:r>
                        <a:rPr lang="zh-TW" altLang="en-US" sz="900">
                          <a:effectLst/>
                        </a:rPr>
                        <a:t>（費）</a:t>
                      </a:r>
                    </a:p>
                  </a:txBody>
                  <a:tcPr marL="44224" marR="44224" marT="22112" marB="22112" anchor="ctr">
                    <a:lnL>
                      <a:noFill/>
                    </a:lnL>
                    <a:lnR>
                      <a:noFill/>
                    </a:lnR>
                    <a:lnT>
                      <a:noFill/>
                    </a:lnT>
                    <a:lnB>
                      <a:noFill/>
                    </a:lnB>
                    <a:solidFill>
                      <a:srgbClr val="FFFFFF"/>
                    </a:solidFill>
                  </a:tcPr>
                </a:tc>
                <a:tc>
                  <a:txBody>
                    <a:bodyPr/>
                    <a:lstStyle/>
                    <a:p>
                      <a:r>
                        <a:rPr lang="el-GR" sz="900">
                          <a:effectLst/>
                          <a:latin typeface="inherit"/>
                        </a:rPr>
                        <a:t>ΠΡΟΣ ΦΙΛΗΜΟΝΑ</a:t>
                      </a:r>
                      <a:endParaRPr lang="el-GR" sz="90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13"/>
                  </a:ext>
                </a:extLst>
              </a:tr>
              <a:tr h="258745">
                <a:tc>
                  <a:txBody>
                    <a:bodyPr/>
                    <a:lstStyle/>
                    <a:p>
                      <a:r>
                        <a:rPr lang="zh-CN" altLang="en-US" sz="900" u="none" strike="noStrike">
                          <a:solidFill>
                            <a:srgbClr val="3366CC"/>
                          </a:solidFill>
                          <a:effectLst/>
                          <a:latin typeface="inherit"/>
                          <a:hlinkClick r:id="rId32" tooltip="希伯來書"/>
                        </a:rPr>
                        <a:t>希伯来书</a:t>
                      </a:r>
                      <a:r>
                        <a:rPr lang="zh-CN" altLang="en-US" sz="900">
                          <a:effectLst/>
                        </a:rPr>
                        <a:t>（来）（有爭議）</a:t>
                      </a:r>
                    </a:p>
                  </a:txBody>
                  <a:tcPr marL="44224" marR="44224" marT="22112" marB="22112" anchor="ctr">
                    <a:lnL>
                      <a:noFill/>
                    </a:lnL>
                    <a:lnR>
                      <a:noFill/>
                    </a:lnR>
                    <a:lnT>
                      <a:noFill/>
                    </a:lnT>
                    <a:lnB>
                      <a:noFill/>
                    </a:lnB>
                    <a:solidFill>
                      <a:srgbClr val="FFFFFF"/>
                    </a:solidFill>
                  </a:tcPr>
                </a:tc>
                <a:tc>
                  <a:txBody>
                    <a:bodyPr/>
                    <a:lstStyle/>
                    <a:p>
                      <a:r>
                        <a:rPr lang="zh-CN" altLang="en-US" sz="900" u="none" strike="noStrike">
                          <a:solidFill>
                            <a:srgbClr val="3366CC"/>
                          </a:solidFill>
                          <a:effectLst/>
                          <a:latin typeface="inherit"/>
                          <a:hlinkClick r:id="rId32" tooltip="希伯來書"/>
                        </a:rPr>
                        <a:t>希伯来书</a:t>
                      </a:r>
                      <a:r>
                        <a:rPr lang="zh-CN" altLang="en-US" sz="900">
                          <a:effectLst/>
                        </a:rPr>
                        <a:t>（来）</a:t>
                      </a:r>
                    </a:p>
                  </a:txBody>
                  <a:tcPr marL="44224" marR="44224" marT="22112" marB="22112" anchor="ctr">
                    <a:lnL>
                      <a:noFill/>
                    </a:lnL>
                    <a:lnR>
                      <a:noFill/>
                    </a:lnR>
                    <a:lnT>
                      <a:noFill/>
                    </a:lnT>
                    <a:lnB>
                      <a:noFill/>
                    </a:lnB>
                    <a:solidFill>
                      <a:srgbClr val="FFFFFF"/>
                    </a:solidFill>
                  </a:tcPr>
                </a:tc>
                <a:tc>
                  <a:txBody>
                    <a:bodyPr/>
                    <a:lstStyle/>
                    <a:p>
                      <a:r>
                        <a:rPr lang="el-GR" sz="900" dirty="0">
                          <a:effectLst/>
                        </a:rPr>
                        <a:t>（</a:t>
                      </a:r>
                      <a:r>
                        <a:rPr lang="el-GR" sz="900" dirty="0">
                          <a:effectLst/>
                          <a:latin typeface="inherit"/>
                        </a:rPr>
                        <a:t>ΠΡΟΣ ΕΒΡΑΙΟΥΣ</a:t>
                      </a:r>
                      <a:endParaRPr lang="el-GR" sz="900" dirty="0">
                        <a:effectLst/>
                      </a:endParaRPr>
                    </a:p>
                  </a:txBody>
                  <a:tcPr marL="44224" marR="44224" marT="22112" marB="22112" anchor="ctr">
                    <a:lnL>
                      <a:noFill/>
                    </a:lnL>
                    <a:lnR>
                      <a:noFill/>
                    </a:lnR>
                    <a:lnT>
                      <a:noFill/>
                    </a:lnT>
                    <a:lnB>
                      <a:noFill/>
                    </a:lnB>
                    <a:solidFill>
                      <a:srgbClr val="FFFFFF"/>
                    </a:solidFill>
                  </a:tcPr>
                </a:tc>
                <a:extLst>
                  <a:ext uri="{0D108BD9-81ED-4DB2-BD59-A6C34878D82A}">
                    <a16:rowId xmlns:a16="http://schemas.microsoft.com/office/drawing/2014/main" val="10014"/>
                  </a:ext>
                </a:extLst>
              </a:tr>
            </a:tbl>
          </a:graphicData>
        </a:graphic>
      </p:graphicFrame>
      <p:sp>
        <p:nvSpPr>
          <p:cNvPr id="4" name="Content Placeholder 3"/>
          <p:cNvSpPr>
            <a:spLocks noGrp="1"/>
          </p:cNvSpPr>
          <p:nvPr>
            <p:ph sz="half" idx="2"/>
          </p:nvPr>
        </p:nvSpPr>
        <p:spPr>
          <a:xfrm>
            <a:off x="5769735" y="2017343"/>
            <a:ext cx="6246253" cy="3881180"/>
          </a:xfrm>
        </p:spPr>
        <p:txBody>
          <a:bodyPr>
            <a:normAutofit fontScale="55000" lnSpcReduction="20000"/>
          </a:bodyPr>
          <a:lstStyle/>
          <a:p>
            <a:pPr fontAlgn="base"/>
            <a:r>
              <a:rPr lang="zh-TW" altLang="en-US" dirty="0"/>
              <a:t>“保罗书信”中，</a:t>
            </a:r>
            <a:r>
              <a:rPr lang="en-US" altLang="zh-TW" dirty="0"/>
              <a:t>《</a:t>
            </a:r>
            <a:r>
              <a:rPr lang="zh-TW" altLang="en-US" dirty="0">
                <a:hlinkClick r:id="rId14" tooltip="以弗所書"/>
              </a:rPr>
              <a:t>以弗所书</a:t>
            </a:r>
            <a:r>
              <a:rPr lang="en-US" altLang="zh-TW" dirty="0"/>
              <a:t>》</a:t>
            </a:r>
            <a:r>
              <a:rPr lang="zh-TW" altLang="en-US" dirty="0"/>
              <a:t>、</a:t>
            </a:r>
            <a:r>
              <a:rPr lang="en-US" altLang="zh-TW" dirty="0"/>
              <a:t>《</a:t>
            </a:r>
            <a:r>
              <a:rPr lang="zh-TW" altLang="en-US" dirty="0">
                <a:hlinkClick r:id="rId33" tooltip="腓立比书"/>
              </a:rPr>
              <a:t>腓立比书</a:t>
            </a:r>
            <a:r>
              <a:rPr lang="en-US" altLang="zh-TW" dirty="0"/>
              <a:t>》</a:t>
            </a:r>
            <a:r>
              <a:rPr lang="zh-TW" altLang="en-US" dirty="0"/>
              <a:t>、</a:t>
            </a:r>
            <a:r>
              <a:rPr lang="en-US" altLang="zh-TW" dirty="0"/>
              <a:t>《</a:t>
            </a:r>
            <a:r>
              <a:rPr lang="zh-TW" altLang="en-US" dirty="0">
                <a:hlinkClick r:id="rId18" tooltip="歌羅西書"/>
              </a:rPr>
              <a:t>歌罗西书</a:t>
            </a:r>
            <a:r>
              <a:rPr lang="en-US" altLang="zh-TW" dirty="0"/>
              <a:t>》</a:t>
            </a:r>
            <a:r>
              <a:rPr lang="zh-TW" altLang="en-US" dirty="0"/>
              <a:t>和</a:t>
            </a:r>
            <a:r>
              <a:rPr lang="en-US" altLang="zh-TW" dirty="0"/>
              <a:t>《</a:t>
            </a:r>
            <a:r>
              <a:rPr lang="zh-TW" altLang="en-US" dirty="0">
                <a:hlinkClick r:id="rId34" tooltip="腓利门书"/>
              </a:rPr>
              <a:t>腓利门书</a:t>
            </a:r>
            <a:r>
              <a:rPr lang="en-US" altLang="zh-TW" dirty="0"/>
              <a:t>》</a:t>
            </a:r>
            <a:r>
              <a:rPr lang="zh-TW" altLang="en-US" dirty="0"/>
              <a:t>被认为是保罗第一次在</a:t>
            </a:r>
            <a:r>
              <a:rPr lang="zh-TW" altLang="en-US" dirty="0">
                <a:hlinkClick r:id="rId35" tooltip="罗马"/>
              </a:rPr>
              <a:t>罗马</a:t>
            </a:r>
            <a:r>
              <a:rPr lang="zh-TW" altLang="en-US" dirty="0"/>
              <a:t>坐监期间所写作，故称为</a:t>
            </a:r>
            <a:r>
              <a:rPr lang="zh-TW" altLang="en-US" dirty="0">
                <a:hlinkClick r:id="rId36" tooltip="監獄書信"/>
              </a:rPr>
              <a:t>监狱书信</a:t>
            </a:r>
            <a:r>
              <a:rPr lang="zh-TW" altLang="en-US" dirty="0"/>
              <a:t>或</a:t>
            </a:r>
            <a:r>
              <a:rPr lang="zh-TW" altLang="en-US" dirty="0">
                <a:hlinkClick r:id="rId37" tooltip="被囚書信"/>
              </a:rPr>
              <a:t>被囚書信</a:t>
            </a:r>
            <a:r>
              <a:rPr lang="zh-TW" altLang="en-US" dirty="0"/>
              <a:t>（</a:t>
            </a:r>
            <a:r>
              <a:rPr lang="en-US" altLang="zh-TW" dirty="0"/>
              <a:t>Captivity Letters</a:t>
            </a:r>
            <a:r>
              <a:rPr lang="zh-TW" altLang="en-US" dirty="0"/>
              <a:t>）；而</a:t>
            </a:r>
            <a:r>
              <a:rPr lang="en-US" altLang="zh-TW" dirty="0"/>
              <a:t>《</a:t>
            </a:r>
            <a:r>
              <a:rPr lang="zh-TW" altLang="en-US" dirty="0">
                <a:hlinkClick r:id="rId24" tooltip="提摩太前書"/>
              </a:rPr>
              <a:t>提摩太前書</a:t>
            </a:r>
            <a:r>
              <a:rPr lang="en-US" altLang="zh-TW" dirty="0"/>
              <a:t>》</a:t>
            </a:r>
            <a:r>
              <a:rPr lang="zh-TW" altLang="en-US" dirty="0"/>
              <a:t>、</a:t>
            </a:r>
            <a:r>
              <a:rPr lang="en-US" altLang="zh-TW" dirty="0"/>
              <a:t>《</a:t>
            </a:r>
            <a:r>
              <a:rPr lang="zh-TW" altLang="en-US" dirty="0">
                <a:hlinkClick r:id="rId26" tooltip="提摩太後書"/>
              </a:rPr>
              <a:t>提摩太後書</a:t>
            </a:r>
            <a:r>
              <a:rPr lang="en-US" altLang="zh-TW" dirty="0"/>
              <a:t>》</a:t>
            </a:r>
            <a:r>
              <a:rPr lang="zh-TW" altLang="en-US" dirty="0"/>
              <a:t>和</a:t>
            </a:r>
            <a:r>
              <a:rPr lang="en-US" altLang="zh-TW" dirty="0"/>
              <a:t>《</a:t>
            </a:r>
            <a:r>
              <a:rPr lang="zh-TW" altLang="en-US" dirty="0">
                <a:hlinkClick r:id="rId28" tooltip="提多書"/>
              </a:rPr>
              <a:t>提多書</a:t>
            </a:r>
            <a:r>
              <a:rPr lang="en-US" altLang="zh-TW" dirty="0"/>
              <a:t>》</a:t>
            </a:r>
            <a:r>
              <a:rPr lang="zh-TW" altLang="en-US" dirty="0"/>
              <a:t>的對象是教會牧者，因此亦称为</a:t>
            </a:r>
            <a:r>
              <a:rPr lang="zh-TW" altLang="en-US" dirty="0">
                <a:hlinkClick r:id="rId38" tooltip="教牧書信"/>
              </a:rPr>
              <a:t>教牧书信</a:t>
            </a:r>
            <a:r>
              <a:rPr lang="zh-TW" altLang="en-US" dirty="0"/>
              <a:t>（</a:t>
            </a:r>
            <a:r>
              <a:rPr lang="en-US" altLang="zh-TW" dirty="0"/>
              <a:t>Pastoral Letters</a:t>
            </a:r>
            <a:r>
              <a:rPr lang="zh-TW" altLang="en-US" dirty="0"/>
              <a:t>）。</a:t>
            </a:r>
          </a:p>
          <a:p>
            <a:pPr fontAlgn="base"/>
            <a:r>
              <a:rPr lang="zh-TW" altLang="en-US" dirty="0"/>
              <a:t>而</a:t>
            </a:r>
            <a:r>
              <a:rPr lang="en-US" altLang="zh-TW" dirty="0"/>
              <a:t>《</a:t>
            </a:r>
            <a:r>
              <a:rPr lang="zh-TW" altLang="en-US" dirty="0">
                <a:hlinkClick r:id="rId32" tooltip="希伯來書"/>
              </a:rPr>
              <a:t>希伯來書</a:t>
            </a:r>
            <a:r>
              <a:rPr lang="en-US" altLang="zh-TW" dirty="0"/>
              <a:t>》</a:t>
            </a:r>
            <a:r>
              <a:rPr lang="zh-TW" altLang="en-US" dirty="0"/>
              <a:t>作者不明，雖有少數古代學者認為乃保羅所著，但近代學者多不採納此說，因其寫作風格與已確認的保羅書信大不相同。大約在</a:t>
            </a:r>
            <a:r>
              <a:rPr lang="en-US" altLang="zh-TW" dirty="0"/>
              <a:t>1930</a:t>
            </a:r>
            <a:r>
              <a:rPr lang="zh-TW" altLang="en-US" dirty="0"/>
              <a:t>年發現的</a:t>
            </a:r>
            <a:r>
              <a:rPr lang="zh-TW" altLang="en-US" dirty="0">
                <a:hlinkClick r:id="rId39" tooltip="蒲草紙抄本 P46"/>
              </a:rPr>
              <a:t>切斯特</a:t>
            </a:r>
            <a:r>
              <a:rPr lang="en-US" altLang="zh-TW" dirty="0">
                <a:hlinkClick r:id="rId39" tooltip="蒲草紙抄本 P46"/>
              </a:rPr>
              <a:t>·</a:t>
            </a:r>
            <a:r>
              <a:rPr lang="zh-TW" altLang="en-US" dirty="0">
                <a:hlinkClick r:id="rId39" tooltip="蒲草紙抄本 P46"/>
              </a:rPr>
              <a:t>貝蒂紙莎草紙抄本</a:t>
            </a:r>
            <a:r>
              <a:rPr lang="zh-TW" altLang="en-US" dirty="0"/>
              <a:t>第</a:t>
            </a:r>
            <a:r>
              <a:rPr lang="en-US" altLang="zh-TW" dirty="0"/>
              <a:t>2</a:t>
            </a:r>
            <a:r>
              <a:rPr lang="zh-TW" altLang="en-US" dirty="0"/>
              <a:t>號（</a:t>
            </a:r>
            <a:r>
              <a:rPr lang="en-US" altLang="zh-TW" dirty="0"/>
              <a:t>P46</a:t>
            </a:r>
            <a:r>
              <a:rPr lang="zh-TW" altLang="en-US" dirty="0"/>
              <a:t>）中也收錄了</a:t>
            </a:r>
            <a:r>
              <a:rPr lang="en-US" altLang="zh-TW" dirty="0"/>
              <a:t>《</a:t>
            </a:r>
            <a:r>
              <a:rPr lang="zh-TW" altLang="en-US" dirty="0">
                <a:hlinkClick r:id="rId32" tooltip="希伯來書"/>
              </a:rPr>
              <a:t>希伯來書</a:t>
            </a:r>
            <a:r>
              <a:rPr lang="en-US" altLang="zh-TW" dirty="0"/>
              <a:t>》</a:t>
            </a:r>
            <a:r>
              <a:rPr lang="zh-TW" altLang="en-US" dirty="0"/>
              <a:t>。 這份紙莎草紙抄本僅在保羅死後一百五十年左右便寫成了。 論到這份抄本， </a:t>
            </a:r>
            <a:r>
              <a:rPr lang="zh-TW" altLang="en-US" dirty="0">
                <a:hlinkClick r:id="rId40" tooltip="英國"/>
              </a:rPr>
              <a:t>英國</a:t>
            </a:r>
            <a:r>
              <a:rPr lang="zh-TW" altLang="en-US" dirty="0">
                <a:hlinkClick r:id="rId41" tooltip="校勘學"/>
              </a:rPr>
              <a:t>校勘學家</a:t>
            </a:r>
            <a:r>
              <a:rPr lang="zh-TW" altLang="en-US" dirty="0"/>
              <a:t>凱尼恩爵士説： “值得注意的是， 希伯來書放在緊接羅馬書之後的位置（這幾乎是史無前例的），由此表明在這份手抄本寫成的早期日子，沒有人懷疑這封書信的執筆者是保羅</a:t>
            </a:r>
            <a:r>
              <a:rPr lang="en-US" altLang="zh-TW" baseline="30000" dirty="0">
                <a:hlinkClick r:id="rId42"/>
              </a:rPr>
              <a:t>[2]</a:t>
            </a:r>
            <a:r>
              <a:rPr lang="zh-TW" altLang="en-US" dirty="0"/>
              <a:t>。”</a:t>
            </a:r>
            <a:endParaRPr lang="en-US" altLang="zh-TW" dirty="0"/>
          </a:p>
          <a:p>
            <a:pPr fontAlgn="base"/>
            <a:r>
              <a:rPr lang="zh-TW" altLang="en-US" dirty="0"/>
              <a:t>保羅書信原文以</a:t>
            </a:r>
            <a:r>
              <a:rPr lang="zh-TW" altLang="en-US" dirty="0">
                <a:hlinkClick r:id="rId43" tooltip="希臘文"/>
              </a:rPr>
              <a:t>希臘文</a:t>
            </a:r>
            <a:r>
              <a:rPr lang="zh-TW" altLang="en-US" dirty="0"/>
              <a:t>寫成，後被翻譯成不同的文字版本。最早的</a:t>
            </a:r>
            <a:r>
              <a:rPr lang="zh-TW" altLang="en-US" dirty="0">
                <a:hlinkClick r:id="rId44" tooltip="圣经汉语译本"/>
              </a:rPr>
              <a:t>中文譯本</a:t>
            </a:r>
            <a:r>
              <a:rPr lang="zh-TW" altLang="en-US" dirty="0"/>
              <a:t>出現於</a:t>
            </a:r>
            <a:r>
              <a:rPr lang="zh-TW" altLang="en-US" dirty="0">
                <a:hlinkClick r:id="rId45" tooltip="中國"/>
              </a:rPr>
              <a:t>中國</a:t>
            </a:r>
            <a:r>
              <a:rPr lang="zh-TW" altLang="en-US" dirty="0">
                <a:hlinkClick r:id="rId46" tooltip="唐朝"/>
              </a:rPr>
              <a:t>唐朝</a:t>
            </a:r>
            <a:r>
              <a:rPr lang="zh-TW" altLang="en-US" dirty="0"/>
              <a:t>的</a:t>
            </a:r>
            <a:r>
              <a:rPr lang="zh-TW" altLang="en-US" dirty="0">
                <a:hlinkClick r:id="rId47" tooltip="景教"/>
              </a:rPr>
              <a:t>景教</a:t>
            </a:r>
            <a:r>
              <a:rPr lang="zh-TW" altLang="en-US" dirty="0"/>
              <a:t>，其名稱譯作</a:t>
            </a:r>
            <a:r>
              <a:rPr lang="en-US" altLang="zh-TW" dirty="0"/>
              <a:t>《</a:t>
            </a:r>
            <a:r>
              <a:rPr lang="zh-TW" altLang="en-US" dirty="0">
                <a:hlinkClick r:id="rId48" tooltip="寶路法王經"/>
              </a:rPr>
              <a:t>寶路法王經</a:t>
            </a:r>
            <a:r>
              <a:rPr lang="en-US" altLang="zh-TW" dirty="0"/>
              <a:t>》</a:t>
            </a:r>
            <a:r>
              <a:rPr lang="zh-TW" altLang="en-US" dirty="0"/>
              <a:t>。</a:t>
            </a:r>
          </a:p>
          <a:p>
            <a:pPr fontAlgn="base"/>
            <a:r>
              <a:rPr lang="zh-TW" altLang="en-US" dirty="0"/>
              <a:t>有數篇保羅書信，現已失傳。</a:t>
            </a:r>
          </a:p>
          <a:p>
            <a:pPr fontAlgn="base"/>
            <a:r>
              <a:rPr lang="en-US" altLang="zh-TW" dirty="0"/>
              <a:t>《</a:t>
            </a:r>
            <a:r>
              <a:rPr lang="zh-TW" altLang="en-US" dirty="0">
                <a:hlinkClick r:id="rId8" tooltip="哥林多前書"/>
              </a:rPr>
              <a:t>哥林多前書</a:t>
            </a:r>
            <a:r>
              <a:rPr lang="en-US" altLang="zh-TW" dirty="0"/>
              <a:t>》</a:t>
            </a:r>
            <a:r>
              <a:rPr lang="zh-TW" altLang="en-US" dirty="0">
                <a:hlinkClick r:id="rId49" tooltip="Category:哥林多前書第5章（页面不存在）"/>
              </a:rPr>
              <a:t>第</a:t>
            </a:r>
            <a:r>
              <a:rPr lang="en-US" altLang="zh-TW" dirty="0">
                <a:hlinkClick r:id="rId49" tooltip="Category:哥林多前書第5章（页面不存在）"/>
              </a:rPr>
              <a:t>5</a:t>
            </a:r>
            <a:r>
              <a:rPr lang="zh-TW" altLang="en-US" dirty="0">
                <a:hlinkClick r:id="rId49" tooltip="Category:哥林多前書第5章（页面不存在）"/>
              </a:rPr>
              <a:t>章</a:t>
            </a:r>
            <a:r>
              <a:rPr lang="zh-TW" altLang="en-US" dirty="0"/>
              <a:t>第</a:t>
            </a:r>
            <a:r>
              <a:rPr lang="en-US" altLang="zh-TW" dirty="0"/>
              <a:t>9</a:t>
            </a:r>
            <a:r>
              <a:rPr lang="zh-TW" altLang="en-US" dirty="0"/>
              <a:t>节提到，在</a:t>
            </a:r>
            <a:r>
              <a:rPr lang="en-US" altLang="zh-TW" dirty="0"/>
              <a:t>《</a:t>
            </a:r>
            <a:r>
              <a:rPr lang="zh-TW" altLang="en-US" dirty="0"/>
              <a:t>哥林多前書</a:t>
            </a:r>
            <a:r>
              <a:rPr lang="en-US" altLang="zh-TW" dirty="0"/>
              <a:t>》</a:t>
            </a:r>
            <a:r>
              <a:rPr lang="zh-TW" altLang="en-US" dirty="0"/>
              <a:t>之前，他已經寫過另一封信給</a:t>
            </a:r>
            <a:r>
              <a:rPr lang="zh-TW" altLang="en-US" dirty="0">
                <a:hlinkClick r:id="rId50" tooltip="哥林多教會（页面不存在）"/>
              </a:rPr>
              <a:t>哥林多教會</a:t>
            </a:r>
            <a:r>
              <a:rPr lang="zh-TW" altLang="en-US" dirty="0"/>
              <a:t>。</a:t>
            </a:r>
          </a:p>
          <a:p>
            <a:pPr fontAlgn="base"/>
            <a:r>
              <a:rPr lang="en-US" altLang="zh-TW" dirty="0"/>
              <a:t>《</a:t>
            </a:r>
            <a:r>
              <a:rPr lang="zh-TW" altLang="en-US" dirty="0">
                <a:hlinkClick r:id="rId10" tooltip="哥林多後書"/>
              </a:rPr>
              <a:t>哥林多後書</a:t>
            </a:r>
            <a:r>
              <a:rPr lang="en-US" altLang="zh-TW" dirty="0"/>
              <a:t>》</a:t>
            </a:r>
            <a:r>
              <a:rPr lang="zh-TW" altLang="en-US" dirty="0">
                <a:hlinkClick r:id="rId51" tooltip="Category:哥林多後書第2章（页面不存在）"/>
              </a:rPr>
              <a:t>第</a:t>
            </a:r>
            <a:r>
              <a:rPr lang="en-US" altLang="zh-TW" dirty="0">
                <a:hlinkClick r:id="rId51" tooltip="Category:哥林多後書第2章（页面不存在）"/>
              </a:rPr>
              <a:t>2</a:t>
            </a:r>
            <a:r>
              <a:rPr lang="zh-TW" altLang="en-US" dirty="0">
                <a:hlinkClick r:id="rId51" tooltip="Category:哥林多後書第2章（页面不存在）"/>
              </a:rPr>
              <a:t>章</a:t>
            </a:r>
            <a:r>
              <a:rPr lang="zh-TW" altLang="en-US" dirty="0"/>
              <a:t>第</a:t>
            </a:r>
            <a:r>
              <a:rPr lang="en-US" altLang="zh-TW" dirty="0"/>
              <a:t>4</a:t>
            </a:r>
            <a:r>
              <a:rPr lang="zh-TW" altLang="en-US" dirty="0"/>
              <a:t>节、</a:t>
            </a:r>
            <a:r>
              <a:rPr lang="en-US" altLang="zh-TW" dirty="0"/>
              <a:t>《</a:t>
            </a:r>
            <a:r>
              <a:rPr lang="zh-TW" altLang="en-US" dirty="0">
                <a:hlinkClick r:id="rId10" tooltip="哥林多後書"/>
              </a:rPr>
              <a:t>哥林多後書</a:t>
            </a:r>
            <a:r>
              <a:rPr lang="en-US" altLang="zh-TW" dirty="0"/>
              <a:t>》</a:t>
            </a:r>
            <a:r>
              <a:rPr lang="zh-TW" altLang="en-US" dirty="0">
                <a:hlinkClick r:id="rId52" tooltip="Category:哥林多後書第7章（页面不存在）"/>
              </a:rPr>
              <a:t>第</a:t>
            </a:r>
            <a:r>
              <a:rPr lang="en-US" altLang="zh-TW" dirty="0">
                <a:hlinkClick r:id="rId52" tooltip="Category:哥林多後書第7章（页面不存在）"/>
              </a:rPr>
              <a:t>7</a:t>
            </a:r>
            <a:r>
              <a:rPr lang="zh-TW" altLang="en-US" dirty="0">
                <a:hlinkClick r:id="rId52" tooltip="Category:哥林多後書第7章（页面不存在）"/>
              </a:rPr>
              <a:t>章</a:t>
            </a:r>
            <a:r>
              <a:rPr lang="zh-TW" altLang="en-US" dirty="0"/>
              <a:t>第</a:t>
            </a:r>
            <a:r>
              <a:rPr lang="en-US" altLang="zh-TW" dirty="0"/>
              <a:t>8-9</a:t>
            </a:r>
            <a:r>
              <a:rPr lang="zh-TW" altLang="en-US" dirty="0"/>
              <a:t>节，提到給</a:t>
            </a:r>
            <a:r>
              <a:rPr lang="zh-TW" altLang="en-US" dirty="0">
                <a:hlinkClick r:id="rId50" tooltip="哥林多教會（页面不存在）"/>
              </a:rPr>
              <a:t>哥林多教會</a:t>
            </a:r>
            <a:r>
              <a:rPr lang="zh-TW" altLang="en-US" dirty="0"/>
              <a:t>的第三封信。</a:t>
            </a:r>
          </a:p>
          <a:p>
            <a:pPr fontAlgn="base"/>
            <a:r>
              <a:rPr lang="en-US" altLang="zh-TW" dirty="0"/>
              <a:t>《</a:t>
            </a:r>
            <a:r>
              <a:rPr lang="zh-TW" altLang="en-US" dirty="0">
                <a:hlinkClick r:id="rId14" tooltip="以弗所書"/>
              </a:rPr>
              <a:t>以弗所書</a:t>
            </a:r>
            <a:r>
              <a:rPr lang="en-US" altLang="zh-TW" dirty="0"/>
              <a:t>》</a:t>
            </a:r>
            <a:r>
              <a:rPr lang="zh-TW" altLang="en-US" dirty="0">
                <a:hlinkClick r:id="rId53" tooltip="Category:以弗所書第3章（页面不存在）"/>
              </a:rPr>
              <a:t>第</a:t>
            </a:r>
            <a:r>
              <a:rPr lang="en-US" altLang="zh-TW" dirty="0">
                <a:hlinkClick r:id="rId53" tooltip="Category:以弗所書第3章（页面不存在）"/>
              </a:rPr>
              <a:t>3</a:t>
            </a:r>
            <a:r>
              <a:rPr lang="zh-TW" altLang="en-US" dirty="0">
                <a:hlinkClick r:id="rId53" tooltip="Category:以弗所書第3章（页面不存在）"/>
              </a:rPr>
              <a:t>章</a:t>
            </a:r>
            <a:r>
              <a:rPr lang="zh-TW" altLang="en-US" dirty="0"/>
              <a:t>第</a:t>
            </a:r>
            <a:r>
              <a:rPr lang="en-US" altLang="zh-TW" dirty="0"/>
              <a:t>3-4</a:t>
            </a:r>
            <a:r>
              <a:rPr lang="zh-TW" altLang="en-US" dirty="0"/>
              <a:t>节提到，曾寫給以弗所教會另一封信。</a:t>
            </a:r>
          </a:p>
          <a:p>
            <a:pPr fontAlgn="base"/>
            <a:r>
              <a:rPr lang="en-US" altLang="zh-TW" dirty="0"/>
              <a:t>《</a:t>
            </a:r>
            <a:r>
              <a:rPr lang="zh-TW" altLang="en-US" dirty="0">
                <a:hlinkClick r:id="rId18" tooltip="歌羅西書"/>
              </a:rPr>
              <a:t>歌羅西書</a:t>
            </a:r>
            <a:r>
              <a:rPr lang="en-US" altLang="zh-TW" dirty="0"/>
              <a:t>》</a:t>
            </a:r>
            <a:r>
              <a:rPr lang="zh-TW" altLang="en-US" dirty="0">
                <a:hlinkClick r:id="rId54" tooltip="Category:歌羅西書第4章（页面不存在）"/>
              </a:rPr>
              <a:t>第</a:t>
            </a:r>
            <a:r>
              <a:rPr lang="en-US" altLang="zh-TW" dirty="0">
                <a:hlinkClick r:id="rId54" tooltip="Category:歌羅西書第4章（页面不存在）"/>
              </a:rPr>
              <a:t>4</a:t>
            </a:r>
            <a:r>
              <a:rPr lang="zh-TW" altLang="en-US" dirty="0">
                <a:hlinkClick r:id="rId54" tooltip="Category:歌羅西書第4章（页面不存在）"/>
              </a:rPr>
              <a:t>章</a:t>
            </a:r>
            <a:r>
              <a:rPr lang="zh-TW" altLang="en-US" dirty="0"/>
              <a:t>第</a:t>
            </a:r>
            <a:r>
              <a:rPr lang="en-US" altLang="zh-TW" dirty="0"/>
              <a:t>16</a:t>
            </a:r>
            <a:r>
              <a:rPr lang="zh-TW" altLang="en-US" dirty="0"/>
              <a:t>节提到給老底嘉教會的書信，部份人士認為是失傳的</a:t>
            </a:r>
            <a:r>
              <a:rPr lang="en-US" altLang="zh-TW" dirty="0"/>
              <a:t>《</a:t>
            </a:r>
            <a:r>
              <a:rPr lang="zh-TW" altLang="en-US" dirty="0"/>
              <a:t>老底嘉書</a:t>
            </a:r>
            <a:r>
              <a:rPr lang="en-US" altLang="zh-TW" dirty="0"/>
              <a:t>》</a:t>
            </a:r>
          </a:p>
          <a:p>
            <a:pPr marL="0" indent="0">
              <a:buNone/>
            </a:pPr>
            <a:endParaRPr lang="zh-TW" altLang="en-US" dirty="0"/>
          </a:p>
          <a:p>
            <a:endParaRPr lang="en-US" dirty="0"/>
          </a:p>
        </p:txBody>
      </p:sp>
      <p:sp>
        <p:nvSpPr>
          <p:cNvPr id="6" name="Rectangle 2"/>
          <p:cNvSpPr>
            <a:spLocks noChangeArrowheads="1"/>
          </p:cNvSpPr>
          <p:nvPr/>
        </p:nvSpPr>
        <p:spPr bwMode="auto">
          <a:xfrm>
            <a:off x="-2109912" y="136267"/>
            <a:ext cx="143019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02122"/>
                </a:solidFill>
                <a:effectLst/>
                <a:latin typeface="Arial" panose="020B0604020202020204" pitchFamily="34" charset="0"/>
                <a:ea typeface="-apple-system"/>
              </a:rPr>
              <a:t>保罗书信”篇目如下：</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descr="保羅與提摩太| 聖經故事"/>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941713" y="0"/>
            <a:ext cx="3683358" cy="166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211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tf00001245_wac</Template>
  <TotalTime>70917</TotalTime>
  <Words>4917</Words>
  <Application>Microsoft Macintosh PowerPoint</Application>
  <PresentationFormat>Widescreen</PresentationFormat>
  <Paragraphs>153</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inherit</vt:lpstr>
      <vt:lpstr>Arial</vt:lpstr>
      <vt:lpstr>Arial Black</vt:lpstr>
      <vt:lpstr>Calibri</vt:lpstr>
      <vt:lpstr>Gill Sans MT</vt:lpstr>
      <vt:lpstr>Gallery</vt:lpstr>
      <vt:lpstr>主日学：保罗</vt:lpstr>
      <vt:lpstr>保罗生平简介</vt:lpstr>
      <vt:lpstr>保罗大事年表主后 5 - 52年</vt:lpstr>
      <vt:lpstr>保罗大事年表主后 53 - 68年 </vt:lpstr>
      <vt:lpstr>保罗生平记载的主要来源</vt:lpstr>
      <vt:lpstr>名字</vt:lpstr>
      <vt:lpstr>保羅的身世</vt:lpstr>
      <vt:lpstr>歸信基督</vt:lpstr>
      <vt:lpstr>保罗作品十四篇</vt:lpstr>
      <vt:lpstr>早期的传教活动</vt:lpstr>
      <vt:lpstr>第一次传教旅行</vt:lpstr>
      <vt:lpstr>第一次传教旅行地图</vt:lpstr>
      <vt:lpstr>第二次传教旅行</vt:lpstr>
      <vt:lpstr>第二次传教旅行地图</vt:lpstr>
      <vt:lpstr>第三次传教旅行</vt:lpstr>
      <vt:lpstr>第三次传教旅行地图</vt:lpstr>
      <vt:lpstr>晚年及殉道</vt:lpstr>
      <vt:lpstr>遺骨被發現及学习保罗什么</vt:lpstr>
      <vt:lpstr>问题与思考 （不必题题回答，回答一二个即可）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苦难的历程</dc:title>
  <dc:creator>Xiaoping Dong</dc:creator>
  <cp:lastModifiedBy>Sandy Mau</cp:lastModifiedBy>
  <cp:revision>294</cp:revision>
  <dcterms:created xsi:type="dcterms:W3CDTF">2020-11-11T04:14:43Z</dcterms:created>
  <dcterms:modified xsi:type="dcterms:W3CDTF">2022-06-08T05:32:55Z</dcterms:modified>
</cp:coreProperties>
</file>