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84" r:id="rId1"/>
  </p:sldMasterIdLst>
  <p:notesMasterIdLst>
    <p:notesMasterId r:id="rId33"/>
  </p:notesMasterIdLst>
  <p:sldIdLst>
    <p:sldId id="256" r:id="rId2"/>
    <p:sldId id="294" r:id="rId3"/>
    <p:sldId id="299" r:id="rId4"/>
    <p:sldId id="367" r:id="rId5"/>
    <p:sldId id="368" r:id="rId6"/>
    <p:sldId id="372" r:id="rId7"/>
    <p:sldId id="371" r:id="rId8"/>
    <p:sldId id="376" r:id="rId9"/>
    <p:sldId id="503" r:id="rId10"/>
    <p:sldId id="359" r:id="rId11"/>
    <p:sldId id="504" r:id="rId12"/>
    <p:sldId id="418" r:id="rId13"/>
    <p:sldId id="456" r:id="rId14"/>
    <p:sldId id="401" r:id="rId15"/>
    <p:sldId id="480" r:id="rId16"/>
    <p:sldId id="403" r:id="rId17"/>
    <p:sldId id="377" r:id="rId18"/>
    <p:sldId id="453" r:id="rId19"/>
    <p:sldId id="380" r:id="rId20"/>
    <p:sldId id="387" r:id="rId21"/>
    <p:sldId id="388" r:id="rId22"/>
    <p:sldId id="402" r:id="rId23"/>
    <p:sldId id="499" r:id="rId24"/>
    <p:sldId id="510" r:id="rId25"/>
    <p:sldId id="329" r:id="rId26"/>
    <p:sldId id="502" r:id="rId27"/>
    <p:sldId id="505" r:id="rId28"/>
    <p:sldId id="506" r:id="rId29"/>
    <p:sldId id="508" r:id="rId30"/>
    <p:sldId id="509" r:id="rId31"/>
    <p:sldId id="262" r:id="rId3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303E3"/>
    <a:srgbClr val="99249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15" autoAdjust="0"/>
    <p:restoredTop sz="93369" autoAdjust="0"/>
  </p:normalViewPr>
  <p:slideViewPr>
    <p:cSldViewPr snapToGrid="0" snapToObjects="1">
      <p:cViewPr varScale="1">
        <p:scale>
          <a:sx n="105" d="100"/>
          <a:sy n="105" d="100"/>
        </p:scale>
        <p:origin x="392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12B5D5-A3A4-495B-88AA-2F6E4216A14F}" type="datetimeFigureOut">
              <a:rPr lang="en-US" smtClean="0"/>
              <a:t>2/20/22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70816C-60E9-4A8B-933C-C7B8BADC8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00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0816C-60E9-4A8B-933C-C7B8BADC83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77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0816C-60E9-4A8B-933C-C7B8BADC83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76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0816C-60E9-4A8B-933C-C7B8BADC83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17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0816C-60E9-4A8B-933C-C7B8BADC83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49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0816C-60E9-4A8B-933C-C7B8BADC83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00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0816C-60E9-4A8B-933C-C7B8BADC83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91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0816C-60E9-4A8B-933C-C7B8BADC83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44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0816C-60E9-4A8B-933C-C7B8BADC83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63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0816C-60E9-4A8B-933C-C7B8BADC83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36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0816C-60E9-4A8B-933C-C7B8BADC83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94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0816C-60E9-4A8B-933C-C7B8BADC83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05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0816C-60E9-4A8B-933C-C7B8BADC83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39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0816C-60E9-4A8B-933C-C7B8BADC83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56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t>2/20/22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43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68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75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54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8A87A34-81AB-432B-8DAE-1953F412C126}" type="datetimeFigureOut">
              <a:rPr lang="en-US" smtClean="0"/>
              <a:t>2/20/22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73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593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508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9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8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15052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2/20/22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14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86552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2ABF-E330-8A4D-8EB4-7751AA43C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1997411"/>
          </a:xfrm>
        </p:spPr>
        <p:txBody>
          <a:bodyPr/>
          <a:lstStyle/>
          <a:p>
            <a:r>
              <a:rPr lang="zh-CN" altLang="en-US" sz="5400" b="1" dirty="0">
                <a:solidFill>
                  <a:schemeClr val="tx1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希西家</a:t>
            </a:r>
            <a:br>
              <a:rPr lang="en-US" altLang="zh-TW" sz="4400" b="1" dirty="0"/>
            </a:br>
            <a:r>
              <a:rPr lang="en-US" sz="32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Hezekiah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44BAB-2C23-DF47-972F-9C4B92CDA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3958046"/>
            <a:ext cx="9070848" cy="1181217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南區證道堂</a:t>
            </a:r>
            <a:endParaRPr lang="en-US" sz="2800" b="1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zh-CN" sz="2800" b="1" dirty="0">
                <a:solidFill>
                  <a:schemeClr val="tx1"/>
                </a:solidFill>
                <a:latin typeface="+mj-ea"/>
                <a:ea typeface="+mj-ea"/>
              </a:rPr>
              <a:t>2021—2022</a:t>
            </a:r>
            <a:r>
              <a:rPr lang="zh-CN" altLang="en-US" sz="2800" b="1" dirty="0">
                <a:solidFill>
                  <a:schemeClr val="tx1"/>
                </a:solidFill>
                <a:latin typeface="+mj-ea"/>
                <a:ea typeface="+mj-ea"/>
              </a:rPr>
              <a:t> 主日學</a:t>
            </a:r>
            <a:endParaRPr lang="en-US" altLang="zh-CN" sz="28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zh-CN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24518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7800"/>
            <a:ext cx="7886700" cy="1335314"/>
          </a:xfrm>
        </p:spPr>
        <p:txBody>
          <a:bodyPr/>
          <a:lstStyle/>
          <a:p>
            <a:r>
              <a:rPr lang="en-US" altLang="zh-CN" sz="3600" b="1" dirty="0">
                <a:solidFill>
                  <a:schemeClr val="tx1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II</a:t>
            </a:r>
            <a:r>
              <a:rPr lang="en-US" altLang="zh-CN" sz="3600" dirty="0">
                <a:solidFill>
                  <a:schemeClr val="tx1"/>
                </a:solidFill>
              </a:rPr>
              <a:t>.</a:t>
            </a:r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希西家檔案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614" y="1175656"/>
            <a:ext cx="10331986" cy="4947519"/>
          </a:xfrm>
        </p:spPr>
        <p:txBody>
          <a:bodyPr>
            <a:normAutofit/>
          </a:bodyPr>
          <a:lstStyle/>
          <a:p>
            <a:pPr marL="1051560" lvl="2" indent="-6858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2000" b="1" dirty="0">
                <a:solidFill>
                  <a:srgbClr val="000000"/>
                </a:solidFill>
                <a:latin typeface="+mj-ea"/>
                <a:ea typeface="LiSong Pro Light" panose="02020300000000000000"/>
                <a:cs typeface="Calibri Light" panose="020F0302020204030204" pitchFamily="34" charset="0"/>
              </a:rPr>
              <a:t>名字意思</a:t>
            </a:r>
            <a:r>
              <a:rPr lang="en-US" altLang="zh-TW" sz="2000" b="1" dirty="0">
                <a:solidFill>
                  <a:srgbClr val="000000"/>
                </a:solidFill>
                <a:latin typeface="+mj-ea"/>
                <a:ea typeface="LiSong Pro Light" panose="02020300000000000000"/>
                <a:cs typeface="Calibri Light" panose="020F0302020204030204" pitchFamily="34" charset="0"/>
              </a:rPr>
              <a:t>:</a:t>
            </a:r>
            <a:r>
              <a:rPr lang="en-US" altLang="zh-CN" sz="2000" b="1" dirty="0">
                <a:latin typeface="+mj-ea"/>
                <a:ea typeface="LiSong Pro Light" panose="02020300000000000000"/>
                <a:cs typeface="Calibri Light" panose="020F0302020204030204" pitchFamily="34" charset="0"/>
              </a:rPr>
              <a:t> </a:t>
            </a:r>
            <a:r>
              <a:rPr lang="zh-CN" altLang="en-US" sz="2000" b="1" dirty="0">
                <a:latin typeface="+mj-ea"/>
                <a:cs typeface="Calibri Light" panose="020F0302020204030204" pitchFamily="34" charset="0"/>
              </a:rPr>
              <a:t>“</a:t>
            </a:r>
            <a:r>
              <a:rPr lang="zh-TW" altLang="en-US" sz="2000" b="1" i="1" dirty="0">
                <a:latin typeface="+mj-ea"/>
                <a:ea typeface="LiSong Pro Light" panose="02020300000000000000"/>
                <a:cs typeface="Calibri Light" panose="020F0302020204030204" pitchFamily="34" charset="0"/>
              </a:rPr>
              <a:t>耶和華是我的力量</a:t>
            </a:r>
            <a:r>
              <a:rPr lang="en-US" altLang="zh-TW" sz="2000" b="1" i="1" dirty="0">
                <a:latin typeface="+mj-ea"/>
                <a:ea typeface="LiSong Pro Light" panose="02020300000000000000"/>
                <a:cs typeface="Calibri Light" panose="020F0302020204030204" pitchFamily="34" charset="0"/>
              </a:rPr>
              <a:t>”</a:t>
            </a:r>
            <a:r>
              <a:rPr lang="zh-CN" altLang="en-US" sz="2000" b="1" dirty="0">
                <a:latin typeface="+mj-ea"/>
                <a:cs typeface="Calibri Light" panose="020F0302020204030204" pitchFamily="34" charset="0"/>
              </a:rPr>
              <a:t> </a:t>
            </a:r>
            <a:r>
              <a:rPr lang="en-US" altLang="zh-CN" sz="2000" b="1" dirty="0">
                <a:latin typeface="+mj-ea"/>
                <a:cs typeface="Calibri Light" panose="020F0302020204030204" pitchFamily="34" charset="0"/>
              </a:rPr>
              <a:t>(</a:t>
            </a:r>
            <a:r>
              <a:rPr lang="en-US" altLang="zh-CN" sz="2000" b="1" dirty="0">
                <a:latin typeface="+mj-ea"/>
                <a:ea typeface="LiSong Pro Light" panose="02020300000000000000"/>
                <a:cs typeface="Calibri Light" panose="020F0302020204030204" pitchFamily="34" charset="0"/>
              </a:rPr>
              <a:t>“</a:t>
            </a:r>
            <a:r>
              <a:rPr lang="en-US" altLang="zh-CN" sz="2000" b="1" dirty="0"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God strengthens</a:t>
            </a:r>
            <a:r>
              <a:rPr lang="en-US" altLang="zh-CN" sz="2000" b="1" dirty="0">
                <a:latin typeface="+mj-ea"/>
                <a:ea typeface="LiSong Pro Light" panose="02020300000000000000"/>
                <a:cs typeface="Calibri Light" panose="020F0302020204030204" pitchFamily="34" charset="0"/>
              </a:rPr>
              <a:t>”)</a:t>
            </a:r>
            <a:endParaRPr lang="en-US" altLang="zh-CN" sz="2000" b="1" i="1" dirty="0">
              <a:latin typeface="+mj-ea"/>
              <a:ea typeface="LiSong Pro Light" panose="02020300000000000000"/>
              <a:cs typeface="Calibri Light" panose="020F0302020204030204" pitchFamily="34" charset="0"/>
            </a:endParaRPr>
          </a:p>
          <a:p>
            <a:pPr marL="1051560" lvl="2" indent="-685800">
              <a:lnSpc>
                <a:spcPct val="15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Ø"/>
            </a:pPr>
            <a:r>
              <a:rPr lang="zh-TW" altLang="en-US" sz="2000" b="1" dirty="0">
                <a:solidFill>
                  <a:srgbClr val="000000"/>
                </a:solidFill>
                <a:latin typeface="+mj-ea"/>
                <a:ea typeface="LiSong Pro Light" panose="02020300000000000000"/>
                <a:cs typeface="Calibri Light" panose="020F0302020204030204" pitchFamily="34" charset="0"/>
              </a:rPr>
              <a:t>職業</a:t>
            </a:r>
            <a:r>
              <a:rPr lang="en-US" altLang="zh-TW" sz="2000" b="1" dirty="0">
                <a:solidFill>
                  <a:srgbClr val="000000"/>
                </a:solidFill>
                <a:latin typeface="+mj-ea"/>
                <a:ea typeface="LiSong Pro Light" panose="02020300000000000000"/>
                <a:cs typeface="Calibri Light" panose="020F0302020204030204" pitchFamily="34" charset="0"/>
              </a:rPr>
              <a:t>:   </a:t>
            </a:r>
            <a:r>
              <a:rPr lang="zh-TW" altLang="en-US" sz="2000" b="1" dirty="0">
                <a:solidFill>
                  <a:srgbClr val="000000"/>
                </a:solidFill>
                <a:latin typeface="+mj-ea"/>
                <a:ea typeface="LiSong Pro Light" panose="02020300000000000000"/>
                <a:cs typeface="Calibri Light" panose="020F0302020204030204" pitchFamily="34" charset="0"/>
              </a:rPr>
              <a:t> 猶大國第</a:t>
            </a:r>
            <a:r>
              <a:rPr lang="en-US" sz="2000" b="1" dirty="0">
                <a:solidFill>
                  <a:srgbClr val="000000"/>
                </a:solidFill>
                <a:latin typeface="+mj-ea"/>
                <a:ea typeface="LiSong Pro Light" panose="02020300000000000000"/>
                <a:cs typeface="Calibri Light" panose="020F0302020204030204" pitchFamily="34" charset="0"/>
              </a:rPr>
              <a:t>13</a:t>
            </a:r>
            <a:r>
              <a:rPr lang="zh-TW" altLang="en-US" sz="2000" b="1" dirty="0">
                <a:solidFill>
                  <a:srgbClr val="000000"/>
                </a:solidFill>
                <a:latin typeface="+mj-ea"/>
                <a:ea typeface="LiSong Pro Light" panose="02020300000000000000"/>
                <a:cs typeface="Calibri Light" panose="020F0302020204030204" pitchFamily="34" charset="0"/>
              </a:rPr>
              <a:t>任君王</a:t>
            </a:r>
            <a:endParaRPr lang="en-US" altLang="zh-TW" sz="2000" b="1" dirty="0">
              <a:solidFill>
                <a:srgbClr val="000000"/>
              </a:solidFill>
              <a:latin typeface="+mj-ea"/>
              <a:ea typeface="LiSong Pro Light" panose="02020300000000000000"/>
              <a:cs typeface="Calibri Light" panose="020F0302020204030204" pitchFamily="34" charset="0"/>
            </a:endParaRPr>
          </a:p>
          <a:p>
            <a:pPr marL="1051560" lvl="2" indent="-685800">
              <a:lnSpc>
                <a:spcPct val="15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Ø"/>
            </a:pPr>
            <a:r>
              <a:rPr lang="zh-TW" altLang="en-US" sz="2000" b="1" dirty="0">
                <a:solidFill>
                  <a:srgbClr val="000000"/>
                </a:solidFill>
                <a:latin typeface="+mj-ea"/>
                <a:ea typeface="LiSong Pro Light" panose="02020300000000000000"/>
                <a:cs typeface="Calibri Light" panose="020F0302020204030204" pitchFamily="34" charset="0"/>
              </a:rPr>
              <a:t>地點： 耶路撒冷</a:t>
            </a:r>
            <a:endParaRPr lang="en-US" altLang="zh-CN" sz="2000" b="1" dirty="0">
              <a:latin typeface="+mj-ea"/>
              <a:ea typeface="LiSong Pro Light" panose="02020300000000000000"/>
              <a:cs typeface="Calibri Light" panose="020F0302020204030204" pitchFamily="34" charset="0"/>
            </a:endParaRPr>
          </a:p>
          <a:p>
            <a:pPr marL="1051560" lvl="2" indent="-685800"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Ø"/>
            </a:pPr>
            <a:r>
              <a:rPr lang="zh-TW" altLang="en-US" sz="2000" b="1" dirty="0">
                <a:solidFill>
                  <a:srgbClr val="000000"/>
                </a:solidFill>
                <a:latin typeface="+mj-ea"/>
                <a:ea typeface="LiSong Pro Light" panose="02020300000000000000"/>
                <a:cs typeface="Calibri Light" panose="020F0302020204030204" pitchFamily="34" charset="0"/>
              </a:rPr>
              <a:t>親屬</a:t>
            </a:r>
            <a:r>
              <a:rPr lang="zh-CN" sz="2000" b="1" dirty="0">
                <a:effectLst/>
                <a:latin typeface="LiSong Pro Light" panose="02020300000000000000"/>
                <a:ea typeface="+mj-ea"/>
                <a:cs typeface="Calibri Light" panose="020F0302020204030204" pitchFamily="34" charset="0"/>
              </a:rPr>
              <a:t>：</a:t>
            </a:r>
            <a:r>
              <a:rPr lang="en-US" altLang="zh-CN" sz="2000" b="1" dirty="0">
                <a:effectLst/>
                <a:latin typeface="LiSong Pro Light" panose="02020300000000000000"/>
                <a:ea typeface="LiSong Pro Light" panose="02020300000000000000"/>
                <a:cs typeface="Calibri Light" panose="020F0302020204030204" pitchFamily="34" charset="0"/>
              </a:rPr>
              <a:t> </a:t>
            </a:r>
            <a:r>
              <a:rPr lang="zh-TW" altLang="en-US" sz="2000" b="1" dirty="0">
                <a:latin typeface="LiSong Pro Light" panose="02020300000000000000"/>
                <a:ea typeface="LiSong Pro Light" panose="02020300000000000000"/>
                <a:cs typeface="Calibri Light" panose="020F0302020204030204" pitchFamily="34" charset="0"/>
              </a:rPr>
              <a:t>父 </a:t>
            </a:r>
            <a:r>
              <a:rPr lang="zh-TW" altLang="en-US" sz="2000" b="1" dirty="0">
                <a:latin typeface="+mj-ea"/>
                <a:ea typeface="LiSong Pro Light" panose="02020300000000000000"/>
                <a:cs typeface="Calibri Light" panose="020F0302020204030204" pitchFamily="34" charset="0"/>
              </a:rPr>
              <a:t>─  </a:t>
            </a:r>
            <a:r>
              <a:rPr lang="zh-TW" altLang="en-US" sz="2000" b="1" dirty="0">
                <a:solidFill>
                  <a:srgbClr val="0000FF"/>
                </a:solidFill>
                <a:latin typeface="+mj-ea"/>
                <a:ea typeface="LiSong Pro Light" panose="02020300000000000000"/>
                <a:cs typeface="Calibri Light" panose="020F0302020204030204" pitchFamily="34" charset="0"/>
              </a:rPr>
              <a:t>亞哈斯</a:t>
            </a:r>
            <a:r>
              <a:rPr lang="zh-TW" altLang="en-US" sz="2000" b="1" dirty="0">
                <a:latin typeface="+mj-ea"/>
                <a:ea typeface="LiSong Pro Light" panose="02020300000000000000"/>
                <a:cs typeface="Calibri Light" panose="020F0302020204030204" pitchFamily="34" charset="0"/>
              </a:rPr>
              <a:t>  </a:t>
            </a:r>
            <a:r>
              <a:rPr lang="en-US" altLang="zh-TW" sz="2000" b="1" dirty="0">
                <a:solidFill>
                  <a:srgbClr val="000000"/>
                </a:solidFill>
                <a:latin typeface="SimSun" panose="02010600030101010101" pitchFamily="2" charset="-122"/>
                <a:ea typeface="LiSong Pro Light" panose="02020300000000000000"/>
                <a:cs typeface="Calibri Light" panose="020F0302020204030204" pitchFamily="34" charset="0"/>
              </a:rPr>
              <a:t>Ahaz</a:t>
            </a:r>
          </a:p>
          <a:p>
            <a:pPr marL="365760" lvl="2" indent="0">
              <a:spcBef>
                <a:spcPts val="0"/>
              </a:spcBef>
              <a:buNone/>
            </a:pPr>
            <a:r>
              <a:rPr lang="zh-TW" altLang="en-US" sz="2000" b="1" dirty="0">
                <a:solidFill>
                  <a:srgbClr val="000000"/>
                </a:solidFill>
                <a:latin typeface="+mj-ea"/>
                <a:ea typeface="LiSong Pro Light" panose="02020300000000000000"/>
                <a:cs typeface="Calibri Light" panose="020F0302020204030204" pitchFamily="34" charset="0"/>
              </a:rPr>
              <a:t>           </a:t>
            </a:r>
            <a:r>
              <a:rPr lang="en-US" altLang="zh-TW" sz="2000" b="1" dirty="0">
                <a:solidFill>
                  <a:srgbClr val="000000"/>
                </a:solidFill>
                <a:latin typeface="+mj-ea"/>
                <a:ea typeface="LiSong Pro Light" panose="02020300000000000000"/>
                <a:cs typeface="Calibri Light" panose="020F0302020204030204" pitchFamily="34" charset="0"/>
              </a:rPr>
              <a:t>	</a:t>
            </a:r>
            <a:r>
              <a:rPr lang="zh-TW" altLang="en-US" sz="2000" b="1" dirty="0">
                <a:solidFill>
                  <a:srgbClr val="000000"/>
                </a:solidFill>
                <a:latin typeface="+mj-ea"/>
                <a:ea typeface="LiSong Pro Light" panose="02020300000000000000"/>
                <a:cs typeface="Calibri Light" panose="020F0302020204030204" pitchFamily="34" charset="0"/>
              </a:rPr>
              <a:t> 母  </a:t>
            </a:r>
            <a:r>
              <a:rPr lang="en-US" altLang="zh-TW" sz="2000" b="1" dirty="0">
                <a:solidFill>
                  <a:srgbClr val="000000"/>
                </a:solidFill>
                <a:latin typeface="+mj-ea"/>
                <a:ea typeface="LiSong Pro Light" panose="02020300000000000000"/>
                <a:cs typeface="Calibri Light" panose="020F0302020204030204" pitchFamily="34" charset="0"/>
              </a:rPr>
              <a:t>--  </a:t>
            </a:r>
            <a:r>
              <a:rPr lang="zh-TW" altLang="en-US" sz="2000" b="1" dirty="0">
                <a:solidFill>
                  <a:srgbClr val="000000"/>
                </a:solidFill>
                <a:latin typeface="+mj-ea"/>
                <a:ea typeface="LiSong Pro Light" panose="02020300000000000000"/>
                <a:cs typeface="Calibri Light" panose="020F0302020204030204" pitchFamily="34" charset="0"/>
              </a:rPr>
              <a:t>亞比雅  </a:t>
            </a:r>
            <a:r>
              <a:rPr lang="en-US" altLang="zh-TW" sz="2000" b="1" dirty="0">
                <a:solidFill>
                  <a:srgbClr val="000000"/>
                </a:solidFill>
                <a:latin typeface="SimSun" panose="02010600030101010101" pitchFamily="2" charset="-122"/>
                <a:ea typeface="LiSong Pro Light" panose="02020300000000000000"/>
                <a:cs typeface="Calibri Light" panose="020F0302020204030204" pitchFamily="34" charset="0"/>
              </a:rPr>
              <a:t>Abijah</a:t>
            </a:r>
          </a:p>
          <a:p>
            <a:pPr marL="365760" lvl="2" indent="0">
              <a:spcBef>
                <a:spcPts val="0"/>
              </a:spcBef>
              <a:buNone/>
            </a:pPr>
            <a:r>
              <a:rPr lang="zh-TW" altLang="en-US" sz="2000" b="1" dirty="0">
                <a:solidFill>
                  <a:srgbClr val="000000"/>
                </a:solidFill>
                <a:latin typeface="+mj-ea"/>
                <a:ea typeface="LiSong Pro Light" panose="02020300000000000000"/>
                <a:cs typeface="Calibri Light" panose="020F0302020204030204" pitchFamily="34" charset="0"/>
              </a:rPr>
              <a:t>            </a:t>
            </a:r>
            <a:r>
              <a:rPr lang="en-US" altLang="zh-TW" sz="2000" b="1" dirty="0">
                <a:solidFill>
                  <a:srgbClr val="000000"/>
                </a:solidFill>
                <a:latin typeface="+mj-ea"/>
                <a:ea typeface="LiSong Pro Light" panose="02020300000000000000"/>
                <a:cs typeface="Calibri Light" panose="020F0302020204030204" pitchFamily="34" charset="0"/>
              </a:rPr>
              <a:t>	 </a:t>
            </a:r>
            <a:r>
              <a:rPr lang="zh-TW" altLang="en-US" sz="2000" b="1" dirty="0">
                <a:solidFill>
                  <a:srgbClr val="000000"/>
                </a:solidFill>
                <a:latin typeface="+mj-ea"/>
                <a:ea typeface="LiSong Pro Light" panose="02020300000000000000"/>
                <a:cs typeface="Calibri Light" panose="020F0302020204030204" pitchFamily="34" charset="0"/>
              </a:rPr>
              <a:t>子  </a:t>
            </a:r>
            <a:r>
              <a:rPr lang="en-US" altLang="zh-TW" sz="2000" b="1" dirty="0">
                <a:solidFill>
                  <a:srgbClr val="000000"/>
                </a:solidFill>
                <a:latin typeface="+mj-ea"/>
                <a:ea typeface="LiSong Pro Light" panose="02020300000000000000"/>
                <a:cs typeface="Calibri Light" panose="020F0302020204030204" pitchFamily="34" charset="0"/>
              </a:rPr>
              <a:t>-- </a:t>
            </a:r>
            <a:r>
              <a:rPr lang="zh-TW" altLang="en-US" sz="2000" b="1" dirty="0">
                <a:solidFill>
                  <a:srgbClr val="000000"/>
                </a:solidFill>
                <a:latin typeface="+mj-ea"/>
                <a:ea typeface="LiSong Pro Light" panose="02020300000000000000"/>
                <a:cs typeface="Calibri Light" panose="020F0302020204030204" pitchFamily="34" charset="0"/>
              </a:rPr>
              <a:t> </a:t>
            </a:r>
            <a:r>
              <a:rPr lang="zh-TW" altLang="en-US" sz="2000" b="1" dirty="0">
                <a:solidFill>
                  <a:srgbClr val="0000FF"/>
                </a:solidFill>
                <a:latin typeface="+mj-ea"/>
                <a:ea typeface="LiSong Pro Light" panose="02020300000000000000"/>
                <a:cs typeface="Calibri Light" panose="020F0302020204030204" pitchFamily="34" charset="0"/>
              </a:rPr>
              <a:t>瑪拿西</a:t>
            </a:r>
            <a:r>
              <a:rPr lang="zh-TW" altLang="en-US" sz="2000" b="1" dirty="0">
                <a:solidFill>
                  <a:srgbClr val="000000"/>
                </a:solidFill>
                <a:latin typeface="+mj-ea"/>
                <a:ea typeface="LiSong Pro Light" panose="02020300000000000000"/>
                <a:cs typeface="Calibri Light" panose="020F0302020204030204" pitchFamily="34" charset="0"/>
              </a:rPr>
              <a:t>  </a:t>
            </a:r>
            <a:r>
              <a:rPr lang="en-US" sz="2000" b="1" dirty="0">
                <a:latin typeface="SimSun" panose="02010600030101010101" pitchFamily="2" charset="-122"/>
                <a:ea typeface="LiSong Pro Light" panose="02020300000000000000"/>
                <a:cs typeface="Calibri Light" panose="020F0302020204030204" pitchFamily="34" charset="0"/>
              </a:rPr>
              <a:t>Manasseh</a:t>
            </a:r>
          </a:p>
          <a:p>
            <a:pPr marL="1051560" lvl="2" indent="-6858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0000"/>
                </a:solidFill>
                <a:latin typeface="+mj-ea"/>
                <a:ea typeface="LiSong Pro Light" panose="02020300000000000000"/>
                <a:cs typeface="Calibri Light" panose="020F0302020204030204" pitchFamily="34" charset="0"/>
              </a:rPr>
              <a:t>在位： </a:t>
            </a:r>
            <a:r>
              <a:rPr lang="en-US" sz="2000" b="1" dirty="0">
                <a:solidFill>
                  <a:srgbClr val="000000"/>
                </a:solidFill>
                <a:latin typeface="+mj-ea"/>
                <a:ea typeface="LiSong Pro Light" panose="02020300000000000000"/>
                <a:cs typeface="Calibri Light" panose="020F0302020204030204" pitchFamily="34" charset="0"/>
              </a:rPr>
              <a:t>25</a:t>
            </a:r>
            <a:r>
              <a:rPr lang="zh-CN" altLang="en-US" sz="2000" b="1" dirty="0">
                <a:solidFill>
                  <a:srgbClr val="000000"/>
                </a:solidFill>
                <a:latin typeface="+mj-ea"/>
                <a:ea typeface="LiSong Pro Light" panose="02020300000000000000"/>
                <a:cs typeface="Calibri Light" panose="020F0302020204030204" pitchFamily="34" charset="0"/>
              </a:rPr>
              <a:t>岁登位；在位</a:t>
            </a:r>
            <a:r>
              <a:rPr lang="en-US" sz="2000" b="1" dirty="0">
                <a:solidFill>
                  <a:srgbClr val="000000"/>
                </a:solidFill>
                <a:latin typeface="+mj-ea"/>
                <a:ea typeface="LiSong Pro Light" panose="02020300000000000000"/>
                <a:cs typeface="Calibri Light" panose="020F0302020204030204" pitchFamily="34" charset="0"/>
              </a:rPr>
              <a:t>29</a:t>
            </a:r>
            <a:r>
              <a:rPr lang="zh-CN" altLang="en-US" sz="2000" b="1" dirty="0">
                <a:solidFill>
                  <a:srgbClr val="000000"/>
                </a:solidFill>
                <a:latin typeface="+mj-ea"/>
                <a:ea typeface="LiSong Pro Light" panose="02020300000000000000"/>
                <a:cs typeface="Calibri Light" panose="020F0302020204030204" pitchFamily="34" charset="0"/>
              </a:rPr>
              <a:t>年</a:t>
            </a:r>
            <a:r>
              <a:rPr lang="en-US" altLang="zh-CN" sz="2000" b="1" dirty="0">
                <a:solidFill>
                  <a:srgbClr val="000000"/>
                </a:solidFill>
                <a:latin typeface="+mj-ea"/>
                <a:ea typeface="LiSong Pro Light" panose="02020300000000000000"/>
                <a:cs typeface="Calibri Light" panose="020F0302020204030204" pitchFamily="34" charset="0"/>
              </a:rPr>
              <a:t>(</a:t>
            </a:r>
            <a:r>
              <a:rPr lang="en-US" sz="2000" b="1" dirty="0">
                <a:solidFill>
                  <a:srgbClr val="000000"/>
                </a:solidFill>
                <a:latin typeface="+mj-ea"/>
                <a:ea typeface="LiSong Pro Light" panose="02020300000000000000"/>
                <a:cs typeface="Calibri Light" panose="020F0302020204030204" pitchFamily="34" charset="0"/>
              </a:rPr>
              <a:t>BC716* - BC687)</a:t>
            </a:r>
          </a:p>
          <a:p>
            <a:pPr marL="1051560" lvl="2" indent="-6858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0000"/>
                </a:solidFill>
                <a:latin typeface="+mj-ea"/>
                <a:ea typeface="LiSong Pro Light" panose="02020300000000000000"/>
                <a:cs typeface="Calibri Light" panose="020F0302020204030204" pitchFamily="34" charset="0"/>
              </a:rPr>
              <a:t>享年：</a:t>
            </a:r>
            <a:r>
              <a:rPr lang="zh-CN" altLang="en-US" sz="2000" b="1" dirty="0">
                <a:latin typeface="+mj-ea"/>
                <a:ea typeface="+mj-ea"/>
                <a:cs typeface="Calibri Light" panose="020F0302020204030204" pitchFamily="34" charset="0"/>
              </a:rPr>
              <a:t> </a:t>
            </a:r>
            <a:r>
              <a:rPr lang="en-US" sz="2000" b="1" dirty="0">
                <a:latin typeface="+mj-ea"/>
                <a:ea typeface="LiSong Pro Light" panose="02020300000000000000"/>
                <a:cs typeface="Calibri Light" panose="020F0302020204030204" pitchFamily="34" charset="0"/>
              </a:rPr>
              <a:t>54</a:t>
            </a:r>
            <a:r>
              <a:rPr lang="zh-CN" altLang="en-US" sz="2000" b="1" dirty="0">
                <a:solidFill>
                  <a:srgbClr val="000000"/>
                </a:solidFill>
                <a:latin typeface="+mj-ea"/>
                <a:ea typeface="LiSong Pro Light" panose="02020300000000000000"/>
                <a:cs typeface="Calibri Light" panose="020F0302020204030204" pitchFamily="34" charset="0"/>
              </a:rPr>
              <a:t>岁</a:t>
            </a:r>
            <a:r>
              <a:rPr lang="zh-CN" altLang="en-US" sz="2000" b="1" dirty="0">
                <a:latin typeface="+mj-ea"/>
                <a:ea typeface="+mj-ea"/>
                <a:cs typeface="Calibri Light" panose="020F0302020204030204" pitchFamily="34" charset="0"/>
              </a:rPr>
              <a:t>（</a:t>
            </a:r>
            <a:r>
              <a:rPr lang="en-US" sz="2000" b="1" dirty="0">
                <a:latin typeface="+mj-ea"/>
                <a:ea typeface="LiSong Pro Light" panose="02020300000000000000"/>
                <a:cs typeface="Calibri Light" panose="020F0302020204030204" pitchFamily="34" charset="0"/>
              </a:rPr>
              <a:t>BC739 - BC687  </a:t>
            </a:r>
            <a:r>
              <a:rPr lang="zh-CN" altLang="en-US" sz="2000" b="1" dirty="0">
                <a:latin typeface="+mj-ea"/>
                <a:ea typeface="+mj-ea"/>
                <a:cs typeface="Calibri Light" panose="020F0302020204030204" pitchFamily="34" charset="0"/>
              </a:rPr>
              <a:t>）</a:t>
            </a:r>
            <a:endParaRPr lang="en-US" altLang="zh-CN" sz="2000" b="1" dirty="0">
              <a:latin typeface="+mj-ea"/>
              <a:ea typeface="LiSong Pro Light" panose="02020300000000000000"/>
              <a:cs typeface="Calibri Light" panose="020F0302020204030204" pitchFamily="34" charset="0"/>
            </a:endParaRPr>
          </a:p>
          <a:p>
            <a:pPr marL="1051560" lvl="2" indent="-6858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2000" b="1" dirty="0">
                <a:solidFill>
                  <a:srgbClr val="000000"/>
                </a:solidFill>
                <a:latin typeface="SimSun" panose="02010600030101010101" pitchFamily="2" charset="-122"/>
                <a:ea typeface="LiSong Pro Light" panose="02020300000000000000"/>
                <a:cs typeface="Calibri Light" panose="020F0302020204030204" pitchFamily="34" charset="0"/>
              </a:rPr>
              <a:t>同時代</a:t>
            </a:r>
            <a:r>
              <a:rPr lang="zh-TW" altLang="en-US" sz="2000" b="1" dirty="0">
                <a:solidFill>
                  <a:srgbClr val="000000"/>
                </a:solidFill>
                <a:latin typeface="+mj-ea"/>
                <a:ea typeface="LiSong Pro Light" panose="02020300000000000000"/>
                <a:cs typeface="Calibri Light" panose="020F0302020204030204" pitchFamily="34" charset="0"/>
              </a:rPr>
              <a:t>：</a:t>
            </a:r>
            <a:r>
              <a:rPr lang="zh-TW" altLang="en-US" sz="2000" b="1" dirty="0">
                <a:solidFill>
                  <a:srgbClr val="000000"/>
                </a:solidFill>
                <a:latin typeface="SimSun" panose="02010600030101010101" pitchFamily="2" charset="-122"/>
                <a:ea typeface="LiSong Pro Light" panose="02020300000000000000"/>
                <a:cs typeface="Calibri Light" panose="020F0302020204030204" pitchFamily="34" charset="0"/>
              </a:rPr>
              <a:t>先知</a:t>
            </a:r>
            <a:r>
              <a:rPr lang="en-US" altLang="zh-CN" sz="2000" b="1" dirty="0">
                <a:latin typeface="+mj-ea"/>
                <a:ea typeface="LiSong Pro Light" panose="02020300000000000000"/>
              </a:rPr>
              <a:t>-</a:t>
            </a:r>
            <a:r>
              <a:rPr lang="zh-TW" altLang="en-US" sz="2000" b="1" dirty="0">
                <a:solidFill>
                  <a:srgbClr val="0000FF"/>
                </a:solidFill>
                <a:latin typeface="+mj-ea"/>
                <a:ea typeface="LiSong Pro Light" panose="02020300000000000000"/>
                <a:cs typeface="Calibri Light" panose="020F0302020204030204" pitchFamily="34" charset="0"/>
              </a:rPr>
              <a:t>以賽亞</a:t>
            </a:r>
            <a:r>
              <a:rPr lang="zh-TW" altLang="en-US" sz="2000" b="1" dirty="0">
                <a:solidFill>
                  <a:srgbClr val="000000"/>
                </a:solidFill>
                <a:latin typeface="+mj-ea"/>
                <a:ea typeface="LiSong Pro Light" panose="02020300000000000000"/>
                <a:cs typeface="Calibri Light" panose="020F0302020204030204" pitchFamily="34" charset="0"/>
              </a:rPr>
              <a:t>、彌迦</a:t>
            </a:r>
            <a:r>
              <a:rPr lang="en-US" altLang="zh-TW" sz="2000" b="1" dirty="0">
                <a:solidFill>
                  <a:srgbClr val="000000"/>
                </a:solidFill>
                <a:latin typeface="+mj-ea"/>
                <a:ea typeface="LiSong Pro Light" panose="02020300000000000000"/>
                <a:cs typeface="Calibri Light" panose="020F0302020204030204" pitchFamily="34" charset="0"/>
              </a:rPr>
              <a:t>,  </a:t>
            </a:r>
            <a:r>
              <a:rPr lang="zh-TW" altLang="en-US" sz="2000" b="1" dirty="0">
                <a:solidFill>
                  <a:srgbClr val="000000"/>
                </a:solidFill>
                <a:latin typeface="+mj-ea"/>
                <a:ea typeface="LiSong Pro Light" panose="02020300000000000000"/>
                <a:cs typeface="Calibri Light" panose="020F0302020204030204" pitchFamily="34" charset="0"/>
              </a:rPr>
              <a:t>何西阿</a:t>
            </a:r>
            <a:endParaRPr lang="en-US" altLang="zh-TW" sz="2000" b="1" dirty="0">
              <a:solidFill>
                <a:srgbClr val="000000"/>
              </a:solidFill>
              <a:latin typeface="+mj-ea"/>
              <a:ea typeface="LiSong Pro Light" panose="02020300000000000000"/>
              <a:cs typeface="Calibri Light" panose="020F0302020204030204" pitchFamily="34" charset="0"/>
            </a:endParaRPr>
          </a:p>
          <a:p>
            <a:pPr marL="1234240" lvl="5" indent="0">
              <a:spcBef>
                <a:spcPts val="0"/>
              </a:spcBef>
              <a:buNone/>
            </a:pPr>
            <a:r>
              <a:rPr lang="zh-TW" altLang="en-US" sz="2000" b="1" dirty="0">
                <a:solidFill>
                  <a:srgbClr val="000000"/>
                </a:solidFill>
                <a:latin typeface="+mj-ea"/>
                <a:ea typeface="LiSong Pro Light" panose="02020300000000000000"/>
                <a:cs typeface="Calibri Light" panose="020F0302020204030204" pitchFamily="34" charset="0"/>
              </a:rPr>
              <a:t>            </a:t>
            </a:r>
            <a:r>
              <a:rPr lang="zh-TW" altLang="en-US" sz="2000" b="1" dirty="0">
                <a:solidFill>
                  <a:srgbClr val="0000FF"/>
                </a:solidFill>
                <a:latin typeface="+mj-ea"/>
                <a:ea typeface="LiSong Pro Light" panose="02020300000000000000"/>
                <a:cs typeface="Calibri Light" panose="020F0302020204030204" pitchFamily="34" charset="0"/>
              </a:rPr>
              <a:t>亚述王</a:t>
            </a:r>
            <a:r>
              <a:rPr lang="en-US" altLang="zh-CN" sz="2000" b="1" dirty="0">
                <a:solidFill>
                  <a:srgbClr val="000000"/>
                </a:solidFill>
                <a:latin typeface="+mj-ea"/>
                <a:ea typeface="LiSong Pro Light" panose="02020300000000000000"/>
                <a:cs typeface="Calibri Light" panose="020F0302020204030204" pitchFamily="34" charset="0"/>
              </a:rPr>
              <a:t>-</a:t>
            </a:r>
            <a:r>
              <a:rPr lang="zh-TW" altLang="en-US" sz="2000" b="1" dirty="0">
                <a:solidFill>
                  <a:srgbClr val="0000FF"/>
                </a:solidFill>
                <a:latin typeface="+mj-ea"/>
                <a:ea typeface="LiSong Pro Light" panose="02020300000000000000"/>
                <a:cs typeface="Calibri Light" panose="020F0302020204030204" pitchFamily="34" charset="0"/>
              </a:rPr>
              <a:t>西拿基立</a:t>
            </a:r>
            <a:r>
              <a:rPr lang="zh-TW" altLang="en-US" sz="2000" b="1" dirty="0">
                <a:solidFill>
                  <a:srgbClr val="000000"/>
                </a:solidFill>
                <a:latin typeface="+mj-ea"/>
                <a:ea typeface="LiSong Pro Light" panose="02020300000000000000"/>
                <a:cs typeface="Calibri Light" panose="020F0302020204030204" pitchFamily="34" charset="0"/>
              </a:rPr>
              <a:t> </a:t>
            </a:r>
            <a:r>
              <a:rPr lang="zh-CN" altLang="en-US" sz="2000" b="1" dirty="0">
                <a:solidFill>
                  <a:srgbClr val="000000"/>
                </a:solidFill>
                <a:latin typeface="+mj-ea"/>
                <a:ea typeface="+mj-ea"/>
                <a:cs typeface="Calibri Light" panose="020F0302020204030204" pitchFamily="34" charset="0"/>
              </a:rPr>
              <a:t>（</a:t>
            </a:r>
            <a:r>
              <a:rPr lang="en-US" altLang="zh-CN" sz="2000" b="1" dirty="0">
                <a:solidFill>
                  <a:srgbClr val="000000"/>
                </a:solidFill>
                <a:latin typeface="+mj-ea"/>
                <a:ea typeface="LiSong Pro Light" panose="02020300000000000000"/>
                <a:cs typeface="Calibri Light" panose="020F0302020204030204" pitchFamily="34" charset="0"/>
              </a:rPr>
              <a:t>Sennacherib)</a:t>
            </a:r>
            <a:endParaRPr lang="en-US" sz="2000" b="1" dirty="0">
              <a:latin typeface="+mj-ea"/>
              <a:ea typeface="LiSong Pro Light" panose="0202030000000000000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92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CFB0AA-9BB2-4B50-9A2A-33622BBE5441}"/>
              </a:ext>
            </a:extLst>
          </p:cNvPr>
          <p:cNvSpPr txBox="1"/>
          <p:nvPr/>
        </p:nvSpPr>
        <p:spPr>
          <a:xfrm>
            <a:off x="2366790" y="2245429"/>
            <a:ext cx="7458420" cy="2003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zh-TW" sz="6000" b="1" dirty="0"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III. </a:t>
            </a:r>
            <a:r>
              <a:rPr lang="zh-CN" altLang="en-US" sz="6000" b="1" dirty="0"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人生重要經歷</a:t>
            </a:r>
            <a:endParaRPr lang="zh-CN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defTabSz="914400" fontAlgn="base">
              <a:spcBef>
                <a:spcPts val="50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501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CFB0AA-9BB2-4B50-9A2A-33622BBE5441}"/>
              </a:ext>
            </a:extLst>
          </p:cNvPr>
          <p:cNvSpPr txBox="1"/>
          <p:nvPr/>
        </p:nvSpPr>
        <p:spPr>
          <a:xfrm>
            <a:off x="1883884" y="1046602"/>
            <a:ext cx="8107608" cy="4393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1" defTabSz="914400" fontAlgn="base">
              <a:spcBef>
                <a:spcPts val="50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en-US" altLang="zh-CN" sz="4400" b="1" dirty="0"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III</a:t>
            </a:r>
            <a:r>
              <a:rPr lang="en-US" altLang="zh-CN" sz="4400" dirty="0"/>
              <a:t>.</a:t>
            </a:r>
            <a:r>
              <a:rPr lang="zh-CN" altLang="en-US" sz="4400" b="1" dirty="0"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人生重要經歷 </a:t>
            </a:r>
            <a:endParaRPr lang="zh-CN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fontAlgn="base">
              <a:lnSpc>
                <a:spcPct val="15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（一）立志跟随上帝</a:t>
            </a:r>
            <a:endParaRPr lang="en-US" altLang="zh-CN" sz="3200" b="1" dirty="0">
              <a:latin typeface="Arial" panose="020B0604020202020204" pitchFamily="34" charset="0"/>
              <a:ea typeface="LiSong Pro Light" panose="02020300000000000000"/>
              <a:cs typeface="Arial" panose="020B0604020202020204" pitchFamily="34" charset="0"/>
            </a:endParaRPr>
          </a:p>
          <a:p>
            <a:pPr lvl="3" fontAlgn="base">
              <a:lnSpc>
                <a:spcPct val="15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（二）蒙</a:t>
            </a:r>
            <a:r>
              <a:rPr lang="zh-CN" altLang="en-US" sz="3200" b="1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上帝拯救</a:t>
            </a:r>
            <a:endParaRPr lang="en-US" altLang="zh-CN" sz="3200" b="1" dirty="0">
              <a:latin typeface="LiSong Pro Light" panose="02020300000000000000"/>
              <a:ea typeface="LiSong Pro Light" panose="02020300000000000000"/>
              <a:cs typeface="Arial" panose="020B0604020202020204" pitchFamily="34" charset="0"/>
            </a:endParaRPr>
          </a:p>
          <a:p>
            <a:pPr lvl="3" fontAlgn="base">
              <a:lnSpc>
                <a:spcPct val="15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（三）被上帝医治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延寿</a:t>
            </a:r>
            <a:endParaRPr lang="en-US" altLang="zh-CN" sz="3200" b="1" dirty="0">
              <a:latin typeface="Arial" panose="020B0604020202020204" pitchFamily="34" charset="0"/>
              <a:ea typeface="LiSong Pro Light" panose="02020300000000000000"/>
              <a:cs typeface="Arial" panose="020B0604020202020204" pitchFamily="34" charset="0"/>
            </a:endParaRPr>
          </a:p>
          <a:p>
            <a:pPr lvl="3" fontAlgn="base">
              <a:lnSpc>
                <a:spcPct val="15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（四）不智选择</a:t>
            </a:r>
            <a:endParaRPr lang="en-US" altLang="zh-CN" sz="3200" b="1" dirty="0">
              <a:latin typeface="Arial" panose="020B0604020202020204" pitchFamily="34" charset="0"/>
              <a:ea typeface="LiSong Pro Light" panose="02020300000000000000"/>
              <a:cs typeface="Arial" panose="020B0604020202020204" pitchFamily="34" charset="0"/>
            </a:endParaRPr>
          </a:p>
          <a:p>
            <a:pPr lvl="3" fontAlgn="base">
              <a:lnSpc>
                <a:spcPct val="150000"/>
              </a:lnSpc>
            </a:pPr>
            <a:r>
              <a:rPr lang="en-US" altLang="zh-CN" sz="3200" b="1" dirty="0"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  (</a:t>
            </a:r>
            <a:r>
              <a:rPr lang="zh-CN" altLang="en-US" sz="3200" b="1" dirty="0"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五）总结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6990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CE6B2-F0FB-4C88-8B85-E6F9B3995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642593"/>
            <a:ext cx="8487558" cy="1475941"/>
          </a:xfrm>
        </p:spPr>
        <p:txBody>
          <a:bodyPr>
            <a:normAutofit fontScale="90000"/>
          </a:bodyPr>
          <a:lstStyle/>
          <a:p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III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/>
                <a:ea typeface="宋体" panose="02010600030101010101" pitchFamily="2" charset="-122"/>
                <a:cs typeface="+mn-cs"/>
              </a:rPr>
              <a:t>.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人生重要經歷 </a:t>
            </a:r>
            <a:r>
              <a:rPr lang="zh-CN" alt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（一）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立志跟随上帝</a:t>
            </a:r>
            <a:b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</a:b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           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王下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18:1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～</a:t>
            </a:r>
            <a:r>
              <a:rPr lang="en-US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7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；代下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29-31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</a:t>
            </a:r>
            <a:br>
              <a:rPr lang="en-US" altLang="zh-TW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altLang="zh-TW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______________________________________________________________________________</a:t>
            </a:r>
            <a:br>
              <a:rPr lang="zh-TW" altLang="en-US" sz="3600" b="0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6B3118-CB4A-4700-8E76-A6B1351BBFFD}"/>
              </a:ext>
            </a:extLst>
          </p:cNvPr>
          <p:cNvSpPr txBox="1"/>
          <p:nvPr/>
        </p:nvSpPr>
        <p:spPr>
          <a:xfrm>
            <a:off x="1000125" y="1816100"/>
            <a:ext cx="7703003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altLang="zh-TW" sz="16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LiSong Pro Light" panose="02020300000000000000"/>
              </a:rPr>
              <a:t>25</a:t>
            </a:r>
            <a:r>
              <a:rPr lang="zh-TW" altLang="en-US" sz="16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LiSong Pro Light" panose="02020300000000000000"/>
              </a:rPr>
              <a:t>岁登基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zh-CN" altLang="en-US" sz="16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LiSong Pro Light" panose="02020300000000000000"/>
              </a:rPr>
              <a:t>在位元年正月，</a:t>
            </a:r>
            <a:r>
              <a:rPr lang="zh-TW" altLang="en-US" sz="16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LiSong Pro Light" panose="02020300000000000000"/>
              </a:rPr>
              <a:t>召眾祭司和利未人</a:t>
            </a:r>
            <a:r>
              <a:rPr lang="zh-CN" altLang="en-US" sz="16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LiSong Pro Light" panose="02020300000000000000"/>
              </a:rPr>
              <a:t> 说</a:t>
            </a:r>
            <a:r>
              <a:rPr lang="zh-CN" altLang="en-US" sz="16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：</a:t>
            </a:r>
            <a:r>
              <a:rPr lang="zh-CN" alt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</a:t>
            </a:r>
            <a:endParaRPr lang="en-US" altLang="zh-TW" sz="16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ea typeface="LiSong Pro Light" panose="02020300000000000000"/>
            </a:endParaRPr>
          </a:p>
          <a:p>
            <a:pPr marL="800100" lvl="1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i="0" u="none" strike="noStrike" dirty="0">
                <a:effectLst/>
                <a:latin typeface="Arial" panose="020B0604020202020204" pitchFamily="34" charset="0"/>
                <a:ea typeface="LiSong Pro Light" panose="02020300000000000000"/>
              </a:rPr>
              <a:t>【</a:t>
            </a:r>
            <a:r>
              <a:rPr lang="zh-TW" altLang="en-US" sz="1600" i="0" u="none" strike="noStrike" dirty="0">
                <a:effectLst/>
                <a:latin typeface="Arial" panose="020B0604020202020204" pitchFamily="34" charset="0"/>
                <a:ea typeface="LiSong Pro Light" panose="02020300000000000000"/>
              </a:rPr>
              <a:t>我們</a:t>
            </a:r>
            <a:r>
              <a:rPr lang="zh-TW" altLang="en-US" sz="1600" b="1" i="0" u="none" strike="noStrike" dirty="0">
                <a:effectLst/>
                <a:latin typeface="Arial" panose="020B0604020202020204" pitchFamily="34" charset="0"/>
                <a:ea typeface="LiSong Pro Light" panose="02020300000000000000"/>
              </a:rPr>
              <a:t>列祖犯了罪</a:t>
            </a:r>
            <a:r>
              <a:rPr lang="zh-TW" altLang="en-US" sz="1600" i="0" u="none" strike="noStrike" dirty="0">
                <a:effectLst/>
                <a:latin typeface="Arial" panose="020B0604020202020204" pitchFamily="34" charset="0"/>
                <a:ea typeface="LiSong Pro Light" panose="02020300000000000000"/>
              </a:rPr>
              <a:t>，行</a:t>
            </a:r>
            <a:r>
              <a:rPr lang="zh-TW" altLang="en-US" sz="1600" b="1" i="0" u="none" strike="noStrike" dirty="0">
                <a:effectLst/>
                <a:latin typeface="Arial" panose="020B0604020202020204" pitchFamily="34" charset="0"/>
                <a:ea typeface="LiSong Pro Light" panose="02020300000000000000"/>
              </a:rPr>
              <a:t>神眼中</a:t>
            </a:r>
            <a:r>
              <a:rPr lang="zh-TW" altLang="en-US" sz="1600" i="0" u="none" strike="noStrike" dirty="0">
                <a:effectLst/>
                <a:latin typeface="Arial" panose="020B0604020202020204" pitchFamily="34" charset="0"/>
                <a:ea typeface="LiSong Pro Light" panose="02020300000000000000"/>
              </a:rPr>
              <a:t>看為</a:t>
            </a:r>
            <a:r>
              <a:rPr lang="zh-TW" altLang="en-US" sz="1600" b="1" i="0" u="none" strike="noStrike" dirty="0">
                <a:effectLst/>
                <a:latin typeface="Arial" panose="020B0604020202020204" pitchFamily="34" charset="0"/>
                <a:ea typeface="LiSong Pro Light" panose="02020300000000000000"/>
              </a:rPr>
              <a:t>惡的事</a:t>
            </a:r>
            <a:r>
              <a:rPr lang="zh-CN" altLang="en-US" sz="1600" dirty="0">
                <a:latin typeface="Arial" panose="020B0604020202020204" pitchFamily="34" charset="0"/>
              </a:rPr>
              <a:t>，</a:t>
            </a:r>
            <a:r>
              <a:rPr lang="zh-TW" altLang="en-US" sz="1600" b="1" i="0" u="none" strike="noStrike" dirty="0">
                <a:effectLst/>
                <a:latin typeface="Arial" panose="020B0604020202020204" pitchFamily="34" charset="0"/>
                <a:ea typeface="LiSong Pro Light" panose="02020300000000000000"/>
              </a:rPr>
              <a:t>離棄他</a:t>
            </a:r>
            <a:r>
              <a:rPr lang="zh-CN" altLang="en-US" sz="1600" b="1" i="0" u="none" strike="noStrike" dirty="0">
                <a:effectLst/>
                <a:latin typeface="Arial" panose="020B0604020202020204" pitchFamily="34" charset="0"/>
                <a:ea typeface="LiSong Pro Light" panose="02020300000000000000"/>
              </a:rPr>
              <a:t>。。。</a:t>
            </a:r>
            <a:r>
              <a:rPr lang="zh-TW" altLang="en-US" sz="1600" i="0" u="none" strike="noStrike" dirty="0">
                <a:effectLst/>
                <a:latin typeface="Arial" panose="020B0604020202020204" pitchFamily="34" charset="0"/>
                <a:ea typeface="LiSong Pro Light" panose="02020300000000000000"/>
              </a:rPr>
              <a:t>不在聖所燒香或獻燔祭</a:t>
            </a:r>
            <a:r>
              <a:rPr lang="zh-CN" altLang="en-US" sz="1600" i="0" u="none" strike="noStrike" dirty="0">
                <a:effectLst/>
                <a:latin typeface="Arial" panose="020B0604020202020204" pitchFamily="34" charset="0"/>
                <a:ea typeface="LiSong Pro Light" panose="02020300000000000000"/>
              </a:rPr>
              <a:t>。。。因此</a:t>
            </a:r>
            <a:r>
              <a:rPr lang="zh-TW" altLang="en-US" sz="1600" b="1" i="0" u="none" strike="noStrike" dirty="0">
                <a:effectLst/>
                <a:latin typeface="Arial" panose="020B0604020202020204" pitchFamily="34" charset="0"/>
                <a:ea typeface="LiSong Pro Light" panose="02020300000000000000"/>
              </a:rPr>
              <a:t>耶和華的忿怒</a:t>
            </a:r>
            <a:r>
              <a:rPr lang="zh-TW" altLang="en-US" sz="1600" i="0" u="none" strike="noStrike" dirty="0">
                <a:effectLst/>
                <a:latin typeface="Arial" panose="020B0604020202020204" pitchFamily="34" charset="0"/>
                <a:ea typeface="LiSong Pro Light" panose="02020300000000000000"/>
              </a:rPr>
              <a:t>臨到猶大和耶路撒冷</a:t>
            </a:r>
            <a:r>
              <a:rPr lang="zh-CN" altLang="en-US" sz="1600" i="0" u="none" strike="noStrike" dirty="0">
                <a:effectLst/>
                <a:latin typeface="Arial" panose="020B0604020202020204" pitchFamily="34" charset="0"/>
              </a:rPr>
              <a:t>。。 。</a:t>
            </a:r>
            <a:r>
              <a:rPr lang="zh-TW" altLang="en-US" sz="1600" i="0" u="none" strike="noStrike" dirty="0">
                <a:effectLst/>
                <a:latin typeface="Arial" panose="020B0604020202020204" pitchFamily="34" charset="0"/>
                <a:ea typeface="LiSong Pro Light" panose="02020300000000000000"/>
              </a:rPr>
              <a:t>我們祖宗倒在刀下</a:t>
            </a:r>
            <a:r>
              <a:rPr lang="zh-CN" altLang="en-US" sz="1600" dirty="0">
                <a:latin typeface="Arial" panose="020B0604020202020204" pitchFamily="34" charset="0"/>
              </a:rPr>
              <a:t>。。</a:t>
            </a:r>
            <a:r>
              <a:rPr lang="zh-TW" altLang="en-US" sz="1600" i="0" u="none" strike="noStrike" dirty="0">
                <a:effectLst/>
                <a:latin typeface="Arial" panose="020B0604020202020204" pitchFamily="34" charset="0"/>
                <a:ea typeface="LiSong Pro Light" panose="02020300000000000000"/>
              </a:rPr>
              <a:t>妻子兒女也被擄掠</a:t>
            </a:r>
            <a:r>
              <a:rPr lang="zh-CN" altLang="en-US" sz="1600" i="0" u="none" strike="noStrike" dirty="0">
                <a:effectLst/>
                <a:latin typeface="Arial" panose="020B0604020202020204" pitchFamily="34" charset="0"/>
              </a:rPr>
              <a:t>。。</a:t>
            </a:r>
            <a:r>
              <a:rPr lang="en-US" altLang="zh-CN" sz="1600" i="0" u="none" strike="noStrike" dirty="0">
                <a:effectLst/>
                <a:latin typeface="Arial" panose="020B0604020202020204" pitchFamily="34" charset="0"/>
              </a:rPr>
              <a:t>.】</a:t>
            </a:r>
            <a:endParaRPr lang="en-US" altLang="zh-TW" sz="1600" i="0" u="none" strike="noStrike" dirty="0">
              <a:effectLst/>
              <a:latin typeface="Arial" panose="020B0604020202020204" pitchFamily="34" charset="0"/>
              <a:ea typeface="LiSong Pro Light" panose="02020300000000000000"/>
            </a:endParaRP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TW" sz="1600" b="1" i="0" u="none" strike="noStrike" dirty="0">
                <a:effectLst/>
                <a:latin typeface="Arial" panose="020B0604020202020204" pitchFamily="34" charset="0"/>
                <a:ea typeface="LiSong Pro Light" panose="02020300000000000000"/>
              </a:rPr>
              <a:t>[</a:t>
            </a:r>
            <a:r>
              <a:rPr lang="zh-TW" altLang="en-US" sz="1600" b="1" u="none" strike="noStrike" dirty="0">
                <a:effectLst/>
                <a:latin typeface="Arial" panose="020B0604020202020204" pitchFamily="34" charset="0"/>
                <a:ea typeface="LiSong Pro Light" panose="02020300000000000000"/>
              </a:rPr>
              <a:t>我心中有意</a:t>
            </a:r>
            <a:r>
              <a:rPr lang="zh-CN" altLang="en-US" sz="1600" b="1" u="none" strike="noStrike" dirty="0">
                <a:effectLst/>
                <a:latin typeface="Arial" panose="020B0604020202020204" pitchFamily="34" charset="0"/>
                <a:ea typeface="LiSong Pro Light" panose="02020300000000000000"/>
              </a:rPr>
              <a:t>，</a:t>
            </a:r>
            <a:r>
              <a:rPr lang="zh-TW" altLang="en-US" sz="1600" b="1" u="none" strike="noStrike" dirty="0">
                <a:effectLst/>
                <a:latin typeface="Arial" panose="020B0604020202020204" pitchFamily="34" charset="0"/>
                <a:ea typeface="LiSong Pro Light" panose="02020300000000000000"/>
              </a:rPr>
              <a:t>與耶和華以色列的神立約，好使他烈怒轉離我們。</a:t>
            </a:r>
            <a:r>
              <a:rPr lang="en-US" altLang="zh-TW" sz="1600" b="1" i="0" u="none" strike="noStrike" dirty="0">
                <a:effectLst/>
                <a:latin typeface="Arial" panose="020B0604020202020204" pitchFamily="34" charset="0"/>
                <a:ea typeface="LiSong Pro Light" panose="02020300000000000000"/>
              </a:rPr>
              <a:t>]  </a:t>
            </a:r>
            <a:r>
              <a:rPr lang="en-US" altLang="zh-TW" sz="1600" b="1" dirty="0">
                <a:latin typeface="Arial" panose="020B0604020202020204" pitchFamily="34" charset="0"/>
                <a:ea typeface="LiSong Pro Light" panose="02020300000000000000"/>
              </a:rPr>
              <a:t>(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</a:rPr>
              <a:t>代下</a:t>
            </a: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</a:rPr>
              <a:t>29</a:t>
            </a:r>
            <a:r>
              <a:rPr lang="en-US" altLang="zh-TW" sz="1600" b="1" dirty="0">
                <a:latin typeface="Arial" panose="020B0604020202020204" pitchFamily="34" charset="0"/>
                <a:ea typeface="LiSong Pro Light" panose="02020300000000000000"/>
              </a:rPr>
              <a:t>:10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</a:rPr>
              <a:t>）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altLang="zh-TW" b="1" i="0" u="none" strike="noStrike" dirty="0">
              <a:effectLst/>
              <a:latin typeface="Arial" panose="020B0604020202020204" pitchFamily="34" charset="0"/>
              <a:ea typeface="LiSong Pro Light" panose="02020300000000000000"/>
            </a:endParaRPr>
          </a:p>
          <a:p>
            <a:pPr fontAlgn="base"/>
            <a:endParaRPr lang="zh-TW" altLang="en-US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ea typeface="LiSong Pro Light" panose="02020300000000000000"/>
            </a:endParaRPr>
          </a:p>
          <a:p>
            <a:pPr marL="342900" indent="-342900" fontAlgn="base">
              <a:buFont typeface="Wingdings" panose="05000000000000000000" pitchFamily="2" charset="2"/>
              <a:buChar char="v"/>
            </a:pPr>
            <a:endParaRPr lang="zh-TW" altLang="en-US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D980851-7ACA-4DE3-84C9-7A137AC10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70868" y="1720138"/>
            <a:ext cx="1794534" cy="157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69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CE6B2-F0FB-4C88-8B85-E6F9B3995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2" y="1019331"/>
            <a:ext cx="8800275" cy="933729"/>
          </a:xfrm>
        </p:spPr>
        <p:txBody>
          <a:bodyPr>
            <a:normAutofit fontScale="90000"/>
          </a:bodyPr>
          <a:lstStyle/>
          <a:p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III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/>
                <a:ea typeface="宋体" panose="02010600030101010101" pitchFamily="2" charset="-122"/>
                <a:cs typeface="+mn-cs"/>
              </a:rPr>
              <a:t>.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人生重要經歷 </a:t>
            </a:r>
            <a:r>
              <a:rPr lang="zh-CN" alt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（一）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立志跟随上帝</a:t>
            </a:r>
            <a:b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</a:b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           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王下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18:1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～</a:t>
            </a:r>
            <a:r>
              <a:rPr lang="en-US" altLang="zh-TW" sz="2000" b="1" dirty="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7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；代下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29-31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</a:t>
            </a:r>
            <a:br>
              <a:rPr lang="en-US" altLang="zh-TW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altLang="zh-TW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______________________________________________________________________</a:t>
            </a:r>
            <a:br>
              <a:rPr lang="zh-TW" altLang="en-US" sz="3600" b="0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6F3DF70-FE31-4D22-8F26-7C5A4F111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51854" y="1456953"/>
            <a:ext cx="2485263" cy="1394403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46B3118-CB4A-4700-8E76-A6B1351BBFFD}"/>
              </a:ext>
            </a:extLst>
          </p:cNvPr>
          <p:cNvSpPr txBox="1"/>
          <p:nvPr/>
        </p:nvSpPr>
        <p:spPr>
          <a:xfrm>
            <a:off x="1106904" y="1746531"/>
            <a:ext cx="6644713" cy="2580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zh-CN" altLang="en-US" sz="20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实施改革</a:t>
            </a:r>
            <a:r>
              <a: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</a:rPr>
              <a:t>,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0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对神顺服行所悦</a:t>
            </a:r>
            <a:endParaRPr lang="en-US" altLang="zh-CN" sz="2000" b="1" i="0" u="none" strike="noStrike" dirty="0">
              <a:solidFill>
                <a:srgbClr val="0000FF"/>
              </a:solidFill>
              <a:effectLst/>
              <a:latin typeface="Arial" panose="020B0604020202020204" pitchFamily="34" charset="0"/>
              <a:ea typeface="LiSong Pro Light" panose="02020300000000000000"/>
            </a:endParaRPr>
          </a:p>
          <a:p>
            <a:pPr marL="800100" lvl="1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i="0" u="none" strike="noStrike" dirty="0">
                <a:solidFill>
                  <a:srgbClr val="000000"/>
                </a:solidFill>
                <a:effectLst/>
                <a:latin typeface="LiSong Pro Light" panose="02020300000000000000"/>
                <a:ea typeface="LiSong Pro Light" panose="02020300000000000000"/>
              </a:rPr>
              <a:t>【</a:t>
            </a:r>
            <a:r>
              <a:rPr lang="zh-TW" altLang="en-US" i="0" u="none" strike="noStrike" dirty="0">
                <a:solidFill>
                  <a:srgbClr val="000000"/>
                </a:solidFill>
                <a:effectLst/>
                <a:latin typeface="LiSong Pro Light" panose="02020300000000000000"/>
                <a:ea typeface="LiSong Pro Light" panose="02020300000000000000"/>
              </a:rPr>
              <a:t>行耶和華眼中看為</a:t>
            </a:r>
            <a:r>
              <a:rPr lang="zh-TW" altLang="en-US" b="1" i="0" u="none" strike="noStrike" dirty="0">
                <a:solidFill>
                  <a:srgbClr val="000000"/>
                </a:solidFill>
                <a:effectLst/>
                <a:latin typeface="LiSong Pro Light" panose="02020300000000000000"/>
                <a:ea typeface="LiSong Pro Light" panose="02020300000000000000"/>
              </a:rPr>
              <a:t>正的事</a:t>
            </a:r>
            <a:r>
              <a:rPr lang="zh-TW" altLang="en-US" i="0" u="none" strike="noStrike" dirty="0">
                <a:solidFill>
                  <a:srgbClr val="000000"/>
                </a:solidFill>
                <a:effectLst/>
                <a:latin typeface="LiSong Pro Light" panose="02020300000000000000"/>
                <a:ea typeface="LiSong Pro Light" panose="02020300000000000000"/>
              </a:rPr>
              <a:t>，效法他祖大衛一切所行的</a:t>
            </a:r>
            <a:r>
              <a:rPr lang="en-US" altLang="zh-CN" i="0" u="none" strike="noStrike" dirty="0">
                <a:solidFill>
                  <a:srgbClr val="000000"/>
                </a:solidFill>
                <a:effectLst/>
                <a:latin typeface="LiSong Pro Light" panose="02020300000000000000"/>
                <a:ea typeface="LiSong Pro Light" panose="02020300000000000000"/>
              </a:rPr>
              <a:t>】</a:t>
            </a:r>
            <a:endParaRPr lang="en-US" altLang="zh-TW" i="0" u="none" strike="noStrike" dirty="0">
              <a:solidFill>
                <a:srgbClr val="000000"/>
              </a:solidFill>
              <a:effectLst/>
              <a:latin typeface="LiSong Pro Light" panose="02020300000000000000"/>
              <a:ea typeface="LiSong Pro Light" panose="02020300000000000000"/>
            </a:endParaRPr>
          </a:p>
          <a:p>
            <a:pPr marL="800100" lvl="1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i="0" u="none" strike="noStrike" dirty="0">
                <a:solidFill>
                  <a:srgbClr val="000000"/>
                </a:solidFill>
                <a:effectLst/>
                <a:latin typeface="LiSong Pro Light" panose="02020300000000000000"/>
                <a:ea typeface="LiSong Pro Light" panose="02020300000000000000"/>
              </a:rPr>
              <a:t>在遍地廢</a:t>
            </a:r>
            <a:r>
              <a:rPr lang="zh-CN" altLang="en-US" i="0" u="none" strike="noStrike" dirty="0">
                <a:solidFill>
                  <a:srgbClr val="000000"/>
                </a:solidFill>
                <a:effectLst/>
                <a:latin typeface="LiSong Pro Light" panose="02020300000000000000"/>
                <a:ea typeface="LiSong Pro Light" panose="02020300000000000000"/>
              </a:rPr>
              <a:t>去</a:t>
            </a:r>
            <a:r>
              <a:rPr lang="zh-TW" altLang="en-US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LiSong Pro Light" panose="02020300000000000000"/>
              </a:rPr>
              <a:t>邱壇</a:t>
            </a:r>
            <a:endParaRPr lang="en-US" altLang="zh-TW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ea typeface="LiSong Pro Light" panose="02020300000000000000"/>
            </a:endParaRPr>
          </a:p>
          <a:p>
            <a:pPr marL="800100" lvl="1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LiSong Pro Light" panose="02020300000000000000"/>
              </a:rPr>
              <a:t>毀</a:t>
            </a:r>
            <a:r>
              <a:rPr lang="zh-CN" altLang="en-US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LiSong Pro Light" panose="02020300000000000000"/>
              </a:rPr>
              <a:t>坏</a:t>
            </a:r>
            <a:r>
              <a:rPr lang="zh-TW" altLang="en-US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LiSong Pro Light" panose="02020300000000000000"/>
              </a:rPr>
              <a:t>柱像</a:t>
            </a:r>
            <a:endParaRPr lang="en-US" altLang="zh-TW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ea typeface="LiSong Pro Light" panose="02020300000000000000"/>
            </a:endParaRPr>
          </a:p>
          <a:p>
            <a:pPr marL="800100" lvl="1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0000"/>
                </a:solidFill>
                <a:latin typeface="Arial" panose="020B0604020202020204" pitchFamily="34" charset="0"/>
              </a:rPr>
              <a:t>砍断</a:t>
            </a:r>
            <a:r>
              <a:rPr lang="zh-TW" altLang="en-US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LiSong Pro Light" panose="02020300000000000000"/>
              </a:rPr>
              <a:t>木偶</a:t>
            </a:r>
            <a:endParaRPr lang="en-US" altLang="zh-TW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ea typeface="LiSong Pro Light" panose="02020300000000000000"/>
            </a:endParaRPr>
          </a:p>
          <a:p>
            <a:pPr marL="800100" lvl="1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LiSong Pro Light" panose="02020300000000000000"/>
              </a:rPr>
              <a:t>打</a:t>
            </a:r>
            <a:r>
              <a:rPr lang="zh-TW" altLang="en-US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LiSong Pro Light" panose="02020300000000000000"/>
              </a:rPr>
              <a:t>碎摩西所造的銅蛇</a:t>
            </a:r>
            <a:endParaRPr lang="en-US" altLang="zh-TW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54506D-3A9F-4C4B-BA76-C512618EB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554" y="3298244"/>
            <a:ext cx="2345233" cy="175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42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CE6B2-F0FB-4C88-8B85-E6F9B3995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8" y="374754"/>
            <a:ext cx="9425082" cy="1810506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III</a:t>
            </a:r>
            <a:r>
              <a:rPr lang="en-US" altLang="zh-CN" dirty="0">
                <a:solidFill>
                  <a:schemeClr val="tx1"/>
                </a:solidFill>
              </a:rPr>
              <a:t>.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人生重要經歷 </a:t>
            </a:r>
            <a:r>
              <a:rPr lang="zh-CN" altLang="en-US" b="1" dirty="0">
                <a:solidFill>
                  <a:srgbClr val="0070C0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（一）立志跟随上帝</a:t>
            </a:r>
            <a:b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</a:b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             </a:t>
            </a:r>
            <a:r>
              <a:rPr lang="zh-CN" alt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（</a:t>
            </a:r>
            <a:r>
              <a:rPr lang="zh-TW" alt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王下</a:t>
            </a:r>
            <a:r>
              <a:rPr lang="en-US" altLang="zh-TW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18:1</a:t>
            </a:r>
            <a:r>
              <a:rPr lang="zh-TW" alt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～</a:t>
            </a:r>
            <a:r>
              <a:rPr lang="en-US" altLang="zh-TW" sz="2000" b="1" dirty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r>
              <a:rPr lang="zh-TW" alt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；代下 </a:t>
            </a:r>
            <a:r>
              <a:rPr lang="en-US" altLang="zh-TW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29-31</a:t>
            </a:r>
            <a:r>
              <a:rPr lang="zh-CN" alt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）</a:t>
            </a:r>
            <a:endParaRPr lang="en-US" sz="2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E9A8A21-D5AE-40D0-9DA3-0DD88D3E7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01819" y="3315653"/>
            <a:ext cx="2417342" cy="13699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EF406C-D5F7-42F9-9423-0B80C9DB5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5108" y="1629099"/>
            <a:ext cx="2354683" cy="14458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828F56-3785-46AF-8DC0-FB8D49F87767}"/>
              </a:ext>
            </a:extLst>
          </p:cNvPr>
          <p:cNvSpPr txBox="1"/>
          <p:nvPr/>
        </p:nvSpPr>
        <p:spPr>
          <a:xfrm>
            <a:off x="872836" y="1214202"/>
            <a:ext cx="718259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zh-CN" sz="2800" b="1" i="0" u="none" strike="noStrike" dirty="0">
                <a:effectLst/>
                <a:latin typeface="Arial" panose="020B0604020202020204" pitchFamily="34" charset="0"/>
              </a:rPr>
              <a:t>___________________________________</a:t>
            </a:r>
          </a:p>
          <a:p>
            <a:pPr marL="457200" indent="-457200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zh-CN" altLang="en-US" sz="20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实施改革</a:t>
            </a:r>
            <a:r>
              <a: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</a:rPr>
              <a:t>,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0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对神顺服行所悦</a:t>
            </a:r>
            <a:endParaRPr lang="en-US" altLang="zh-CN" sz="2000" i="0" u="none" strike="noStrike" dirty="0">
              <a:solidFill>
                <a:srgbClr val="000000"/>
              </a:solidFill>
              <a:effectLst/>
              <a:latin typeface="LiSong Pro Light" panose="02020300000000000000"/>
              <a:ea typeface="LiSong Pro Light" panose="02020300000000000000"/>
            </a:endParaRPr>
          </a:p>
          <a:p>
            <a:pPr marL="800100" lvl="1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1600" i="0" u="none" strike="noStrike" dirty="0">
                <a:solidFill>
                  <a:srgbClr val="000000"/>
                </a:solidFill>
                <a:effectLst/>
                <a:latin typeface="LiSong Pro Light" panose="02020300000000000000"/>
                <a:ea typeface="LiSong Pro Light" panose="02020300000000000000"/>
              </a:rPr>
              <a:t>開聖殿門，重修潔淨</a:t>
            </a:r>
            <a:r>
              <a:rPr lang="zh-CN" altLang="en-US" sz="1600" i="0" u="none" strike="noStrike" dirty="0">
                <a:solidFill>
                  <a:srgbClr val="000000"/>
                </a:solidFill>
                <a:effectLst/>
                <a:latin typeface="LiSong Pro Light" panose="02020300000000000000"/>
                <a:ea typeface="LiSong Pro Light" panose="02020300000000000000"/>
              </a:rPr>
              <a:t>，</a:t>
            </a:r>
            <a:r>
              <a:rPr lang="zh-TW" altLang="en-US" sz="1600" i="0" u="none" strike="noStrike" dirty="0">
                <a:solidFill>
                  <a:srgbClr val="000000"/>
                </a:solidFill>
                <a:effectLst/>
                <a:latin typeface="LiSong Pro Light" panose="02020300000000000000"/>
                <a:ea typeface="LiSong Pro Light" panose="02020300000000000000"/>
              </a:rPr>
              <a:t>奉獻聖殿</a:t>
            </a:r>
            <a:endParaRPr lang="en-US" altLang="zh-TW" sz="1600" i="0" u="none" strike="noStrike" dirty="0">
              <a:solidFill>
                <a:srgbClr val="000000"/>
              </a:solidFill>
              <a:effectLst/>
              <a:latin typeface="LiSong Pro Light" panose="02020300000000000000"/>
              <a:ea typeface="LiSong Pro Light" panose="02020300000000000000"/>
            </a:endParaRPr>
          </a:p>
          <a:p>
            <a:pPr marL="800100" lvl="1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1600" i="0" u="none" strike="noStrike" dirty="0">
                <a:solidFill>
                  <a:srgbClr val="000000"/>
                </a:solidFill>
                <a:effectLst/>
                <a:latin typeface="LiSong Pro Light" panose="02020300000000000000"/>
                <a:ea typeface="LiSong Pro Light" panose="02020300000000000000"/>
              </a:rPr>
              <a:t>恢復祭司職份</a:t>
            </a:r>
            <a:endParaRPr lang="en-US" altLang="zh-TW" sz="1600" i="0" u="none" strike="noStrike" dirty="0">
              <a:solidFill>
                <a:srgbClr val="000000"/>
              </a:solidFill>
              <a:effectLst/>
              <a:latin typeface="LiSong Pro Light" panose="02020300000000000000"/>
              <a:ea typeface="LiSong Pro Light" panose="02020300000000000000"/>
            </a:endParaRPr>
          </a:p>
          <a:p>
            <a:pPr marL="800100" lvl="1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1600" i="0" u="none" strike="noStrike" dirty="0">
                <a:solidFill>
                  <a:srgbClr val="000000"/>
                </a:solidFill>
                <a:effectLst/>
                <a:latin typeface="LiSong Pro Light" panose="02020300000000000000"/>
                <a:ea typeface="LiSong Pro Light" panose="02020300000000000000"/>
              </a:rPr>
              <a:t>定獻祭及十一 奉獻條例</a:t>
            </a:r>
            <a:endParaRPr lang="en-US" altLang="zh-TW" sz="1600" i="0" u="none" strike="noStrike" dirty="0">
              <a:solidFill>
                <a:srgbClr val="000000"/>
              </a:solidFill>
              <a:effectLst/>
              <a:latin typeface="LiSong Pro Light" panose="02020300000000000000"/>
              <a:ea typeface="LiSong Pro Light" panose="02020300000000000000"/>
            </a:endParaRPr>
          </a:p>
          <a:p>
            <a:pPr marL="800100" lvl="1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1600" i="0" u="none" strike="noStrike" dirty="0">
                <a:solidFill>
                  <a:srgbClr val="000000"/>
                </a:solidFill>
                <a:effectLst/>
                <a:latin typeface="LiSong Pro Light" panose="02020300000000000000"/>
                <a:ea typeface="LiSong Pro Light" panose="02020300000000000000"/>
              </a:rPr>
              <a:t>獻贖罪祭，感恩祭，燔祭，。 。</a:t>
            </a:r>
            <a:endParaRPr lang="en-US" altLang="zh-TW" sz="1600" i="0" u="none" strike="noStrike" dirty="0">
              <a:solidFill>
                <a:srgbClr val="000000"/>
              </a:solidFill>
              <a:effectLst/>
              <a:latin typeface="LiSong Pro Light" panose="02020300000000000000"/>
              <a:ea typeface="LiSong Pro Light" panose="02020300000000000000"/>
            </a:endParaRPr>
          </a:p>
          <a:p>
            <a:pPr marL="800100" lvl="1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1600" i="0" u="none" strike="noStrike" dirty="0">
                <a:solidFill>
                  <a:srgbClr val="000000"/>
                </a:solidFill>
                <a:effectLst/>
                <a:latin typeface="LiSong Pro Light" panose="02020300000000000000"/>
                <a:ea typeface="LiSong Pro Light" panose="02020300000000000000"/>
              </a:rPr>
              <a:t>領以色列人與猶大人守逾越節   </a:t>
            </a:r>
            <a:endParaRPr lang="en-US" altLang="zh-TW" sz="1600" i="0" u="none" strike="noStrike" dirty="0">
              <a:solidFill>
                <a:srgbClr val="000000"/>
              </a:solidFill>
              <a:effectLst/>
              <a:latin typeface="LiSong Pro Light" panose="02020300000000000000"/>
              <a:ea typeface="LiSong Pro Light" panose="02020300000000000000"/>
            </a:endParaRPr>
          </a:p>
          <a:p>
            <a:pPr marL="800100" lvl="1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1600" i="0" u="none" strike="noStrike" dirty="0">
                <a:solidFill>
                  <a:srgbClr val="000000"/>
                </a:solidFill>
                <a:effectLst/>
                <a:latin typeface="LiSong Pro Light" panose="02020300000000000000"/>
                <a:ea typeface="LiSong Pro Light" panose="02020300000000000000"/>
              </a:rPr>
              <a:t>殿中敲鈸，鼓瑟，彈琴</a:t>
            </a:r>
            <a:r>
              <a:rPr lang="en-US" altLang="zh-TW" sz="1600" i="0" u="none" strike="noStrike" dirty="0">
                <a:solidFill>
                  <a:srgbClr val="000000"/>
                </a:solidFill>
                <a:effectLst/>
                <a:latin typeface="LiSong Pro Light" panose="02020300000000000000"/>
                <a:ea typeface="LiSong Pro Light" panose="02020300000000000000"/>
              </a:rPr>
              <a:t>, </a:t>
            </a:r>
            <a:r>
              <a:rPr lang="zh-TW" altLang="en-US" sz="1600" i="0" u="none" strike="noStrike" dirty="0">
                <a:solidFill>
                  <a:srgbClr val="000000"/>
                </a:solidFill>
                <a:effectLst/>
                <a:latin typeface="LiSong Pro Light" panose="02020300000000000000"/>
                <a:ea typeface="LiSong Pro Light" panose="02020300000000000000"/>
              </a:rPr>
              <a:t>敬拜歌唱吹號</a:t>
            </a:r>
            <a:r>
              <a:rPr lang="en-US" altLang="zh-TW" sz="1600" i="0" u="none" strike="noStrike" dirty="0">
                <a:solidFill>
                  <a:srgbClr val="000000"/>
                </a:solidFill>
                <a:effectLst/>
                <a:latin typeface="LiSong Pro Light" panose="02020300000000000000"/>
                <a:ea typeface="LiSong Pro Light" panose="02020300000000000000"/>
              </a:rPr>
              <a:t>, </a:t>
            </a:r>
            <a:r>
              <a:rPr lang="zh-TW" altLang="en-US" sz="1600" i="0" u="none" strike="noStrike" dirty="0">
                <a:solidFill>
                  <a:srgbClr val="000000"/>
                </a:solidFill>
                <a:effectLst/>
                <a:latin typeface="LiSong Pro Light" panose="02020300000000000000"/>
                <a:ea typeface="LiSong Pro Light" panose="02020300000000000000"/>
              </a:rPr>
              <a:t>俯伏敬拜頌讚耶和華</a:t>
            </a:r>
            <a:endParaRPr lang="en-US" altLang="zh-TW" sz="1600" i="0" u="none" strike="noStrike" dirty="0">
              <a:solidFill>
                <a:srgbClr val="000000"/>
              </a:solidFill>
              <a:effectLst/>
              <a:latin typeface="LiSong Pro Light" panose="02020300000000000000"/>
              <a:ea typeface="LiSong Pro Light" panose="02020300000000000000"/>
            </a:endParaRP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耶路撒冷大有喜乐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LiSong Pro Light" panose="02020300000000000000"/>
              </a:rPr>
              <a:t>(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代下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LiSong Pro Light" panose="02020300000000000000"/>
              </a:rPr>
              <a:t>30:25-27)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TW" altLang="en-US" sz="1600" i="0" u="none" strike="noStrike" dirty="0">
                <a:effectLst/>
                <a:latin typeface="LiSong Pro Light" panose="02020300000000000000"/>
                <a:ea typeface="LiSong Pro Light" panose="02020300000000000000"/>
              </a:rPr>
              <a:t>在</a:t>
            </a:r>
            <a:r>
              <a:rPr lang="zh-TW" altLang="en-US" sz="1600" b="1" i="0" u="none" strike="noStrike" dirty="0">
                <a:effectLst/>
                <a:latin typeface="LiSong Pro Light" panose="02020300000000000000"/>
                <a:ea typeface="LiSong Pro Light" panose="02020300000000000000"/>
              </a:rPr>
              <a:t>耶路撒冷大有喜樂</a:t>
            </a:r>
            <a:r>
              <a:rPr lang="zh-TW" altLang="en-US" sz="1600" i="0" u="none" strike="noStrike" dirty="0">
                <a:effectLst/>
                <a:latin typeface="LiSong Pro Light" panose="02020300000000000000"/>
                <a:ea typeface="LiSong Pro Light" panose="02020300000000000000"/>
              </a:rPr>
              <a:t>，自所羅門沒有這樣的喜樂。 祭司為民祝福</a:t>
            </a:r>
            <a:r>
              <a:rPr lang="zh-TW" altLang="en-US" sz="1600" b="1" i="0" u="none" strike="noStrike" dirty="0">
                <a:effectLst/>
                <a:latin typeface="LiSong Pro Light" panose="02020300000000000000"/>
                <a:ea typeface="LiSong Pro Light" panose="02020300000000000000"/>
              </a:rPr>
              <a:t>聲音蒙神垂聽</a:t>
            </a:r>
            <a:r>
              <a:rPr lang="zh-TW" altLang="en-US" sz="1600" i="0" u="none" strike="noStrike" dirty="0">
                <a:effectLst/>
                <a:latin typeface="LiSong Pro Light" panose="02020300000000000000"/>
                <a:ea typeface="LiSong Pro Light" panose="02020300000000000000"/>
              </a:rPr>
              <a:t>，</a:t>
            </a:r>
            <a:r>
              <a:rPr lang="zh-TW" altLang="en-US" sz="1600" b="1" i="0" u="none" strike="noStrike" dirty="0">
                <a:effectLst/>
                <a:latin typeface="LiSong Pro Light" panose="02020300000000000000"/>
                <a:ea typeface="LiSong Pro Light" panose="02020300000000000000"/>
              </a:rPr>
              <a:t>禱告達到天上聖所</a:t>
            </a:r>
            <a:r>
              <a:rPr lang="zh-TW" altLang="en-US" sz="1600" i="0" u="none" strike="noStrike" dirty="0">
                <a:effectLst/>
                <a:latin typeface="LiSong Pro Light" panose="02020300000000000000"/>
                <a:ea typeface="LiSong Pro Light" panose="02020300000000000000"/>
              </a:rPr>
              <a:t>。</a:t>
            </a:r>
            <a:endParaRPr lang="en-US" altLang="zh-TW" sz="1600" i="0" u="none" strike="noStrike" dirty="0">
              <a:effectLst/>
              <a:latin typeface="LiSong Pro Light" panose="02020300000000000000"/>
              <a:ea typeface="LiSong Pro Light" panose="0202030000000000000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zh-TW" sz="1600" dirty="0">
              <a:latin typeface="LiSong Pro Light" panose="02020300000000000000"/>
              <a:ea typeface="LiSong Pro Light" panose="02020300000000000000"/>
            </a:endParaRPr>
          </a:p>
          <a:p>
            <a:endParaRPr lang="en-US" altLang="zh-TW" sz="1600" b="1" i="0" u="none" strike="noStrik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578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CE6B2-F0FB-4C88-8B85-E6F9B3995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36" y="884420"/>
            <a:ext cx="10266124" cy="671248"/>
          </a:xfrm>
        </p:spPr>
        <p:txBody>
          <a:bodyPr>
            <a:normAutofit fontScale="90000"/>
          </a:bodyPr>
          <a:lstStyle/>
          <a:p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III</a:t>
            </a:r>
            <a:r>
              <a:rPr lang="en-US" altLang="zh-CN" sz="4000" dirty="0">
                <a:solidFill>
                  <a:schemeClr val="tx1"/>
                </a:solidFill>
              </a:rPr>
              <a:t>.</a:t>
            </a:r>
            <a:r>
              <a:rPr lang="zh-CN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人生重要經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歷</a:t>
            </a:r>
            <a:r>
              <a:rPr lang="zh-CN" alt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（一）立志跟随上帝</a:t>
            </a:r>
            <a:b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</a:b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             </a:t>
            </a:r>
            <a:r>
              <a:rPr lang="zh-CN" alt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（</a:t>
            </a:r>
            <a:r>
              <a:rPr lang="zh-TW" alt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王下</a:t>
            </a:r>
            <a:r>
              <a:rPr lang="en-US" altLang="zh-TW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18:1</a:t>
            </a:r>
            <a:r>
              <a:rPr lang="zh-TW" alt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～</a:t>
            </a:r>
            <a:r>
              <a:rPr lang="en-US" altLang="zh-TW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</a:t>
            </a:r>
            <a:r>
              <a:rPr lang="zh-TW" alt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；代下 </a:t>
            </a:r>
            <a:r>
              <a:rPr lang="en-US" altLang="zh-TW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29-31</a:t>
            </a:r>
            <a:r>
              <a:rPr lang="zh-CN" alt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）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828F56-3785-46AF-8DC0-FB8D49F87767}"/>
              </a:ext>
            </a:extLst>
          </p:cNvPr>
          <p:cNvSpPr txBox="1"/>
          <p:nvPr/>
        </p:nvSpPr>
        <p:spPr>
          <a:xfrm>
            <a:off x="1244185" y="1379094"/>
            <a:ext cx="8407816" cy="382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zh-CN" sz="2800" b="1" dirty="0">
                <a:latin typeface="Arial" panose="020B0604020202020204" pitchFamily="34" charset="0"/>
                <a:ea typeface="新細明體" panose="02020500000000000000" pitchFamily="18" charset="-120"/>
              </a:rPr>
              <a:t>______________________________________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457200" indent="-457200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耶和華與他同在 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（</a:t>
            </a:r>
            <a:r>
              <a:rPr lang="zh-TW" alt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王下</a:t>
            </a:r>
            <a:r>
              <a:rPr lang="en-US" altLang="zh-TW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18:5-7</a:t>
            </a:r>
            <a:r>
              <a:rPr lang="zh-CN" alt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）</a:t>
            </a:r>
            <a:endParaRPr kumimoji="0" lang="en-US" altLang="zh-TW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lvl="1" fontAlgn="base">
              <a:lnSpc>
                <a:spcPct val="150000"/>
              </a:lnSpc>
            </a:pPr>
            <a:r>
              <a:rPr lang="en-US" altLang="zh-CN" i="0" u="none" strike="noStrike" dirty="0">
                <a:effectLst/>
                <a:latin typeface="Arial" panose="020B0604020202020204" pitchFamily="34" charset="0"/>
                <a:ea typeface="LiSong Pro Light" panose="02020300000000000000"/>
              </a:rPr>
              <a:t>【</a:t>
            </a:r>
            <a:r>
              <a:rPr lang="zh-TW" altLang="en-US" i="0" u="none" strike="noStrike" dirty="0">
                <a:effectLst/>
                <a:latin typeface="Arial" panose="020B0604020202020204" pitchFamily="34" charset="0"/>
                <a:ea typeface="LiSong Pro Light" panose="02020300000000000000"/>
              </a:rPr>
              <a:t>希西家</a:t>
            </a:r>
            <a:r>
              <a:rPr lang="zh-TW" altLang="en-US" b="1" i="0" u="none" strike="noStrike" dirty="0">
                <a:effectLst/>
                <a:latin typeface="Arial" panose="020B0604020202020204" pitchFamily="34" charset="0"/>
                <a:ea typeface="LiSong Pro Light" panose="02020300000000000000"/>
              </a:rPr>
              <a:t>倚靠耶和華</a:t>
            </a:r>
            <a:r>
              <a:rPr lang="zh-TW" altLang="en-US" i="0" u="none" strike="noStrike" dirty="0">
                <a:effectLst/>
                <a:latin typeface="Arial" panose="020B0604020202020204" pitchFamily="34" charset="0"/>
                <a:ea typeface="LiSong Pro Light" panose="02020300000000000000"/>
              </a:rPr>
              <a:t>─以色列的神，在他</a:t>
            </a:r>
            <a:r>
              <a:rPr lang="zh-TW" altLang="en-US" b="1" i="0" u="none" strike="noStrike" dirty="0">
                <a:effectLst/>
                <a:latin typeface="Arial" panose="020B0604020202020204" pitchFamily="34" charset="0"/>
                <a:ea typeface="LiSong Pro Light" panose="02020300000000000000"/>
              </a:rPr>
              <a:t>前後</a:t>
            </a:r>
            <a:r>
              <a:rPr lang="zh-TW" altLang="en-US" i="0" u="none" strike="noStrike" dirty="0">
                <a:effectLst/>
                <a:latin typeface="Arial" panose="020B0604020202020204" pitchFamily="34" charset="0"/>
                <a:ea typeface="LiSong Pro Light" panose="02020300000000000000"/>
              </a:rPr>
              <a:t>的</a:t>
            </a:r>
            <a:r>
              <a:rPr lang="zh-TW" altLang="en-US" b="1" i="0" u="none" strike="noStrike" dirty="0">
                <a:effectLst/>
                <a:latin typeface="Arial" panose="020B0604020202020204" pitchFamily="34" charset="0"/>
                <a:ea typeface="LiSong Pro Light" panose="02020300000000000000"/>
              </a:rPr>
              <a:t>猶大列王中沒有一個及他</a:t>
            </a:r>
            <a:r>
              <a:rPr lang="zh-TW" altLang="en-US" i="0" u="none" strike="noStrike" dirty="0">
                <a:effectLst/>
                <a:latin typeface="Arial" panose="020B0604020202020204" pitchFamily="34" charset="0"/>
                <a:ea typeface="LiSong Pro Light" panose="02020300000000000000"/>
              </a:rPr>
              <a:t>的。因為他</a:t>
            </a:r>
            <a:r>
              <a:rPr lang="zh-TW" altLang="en-US" b="1" i="0" u="none" strike="noStrike" dirty="0">
                <a:effectLst/>
                <a:latin typeface="Arial" panose="020B0604020202020204" pitchFamily="34" charset="0"/>
                <a:ea typeface="LiSong Pro Light" panose="02020300000000000000"/>
              </a:rPr>
              <a:t>專靠耶和華</a:t>
            </a:r>
            <a:r>
              <a:rPr lang="zh-TW" altLang="en-US" i="0" u="none" strike="noStrike" dirty="0">
                <a:effectLst/>
                <a:latin typeface="Arial" panose="020B0604020202020204" pitchFamily="34" charset="0"/>
                <a:ea typeface="LiSong Pro Light" panose="02020300000000000000"/>
              </a:rPr>
              <a:t>，</a:t>
            </a:r>
            <a:r>
              <a:rPr lang="zh-TW" altLang="en-US" b="1" i="0" u="none" strike="noStrike" dirty="0">
                <a:effectLst/>
                <a:latin typeface="Arial" panose="020B0604020202020204" pitchFamily="34" charset="0"/>
                <a:ea typeface="LiSong Pro Light" panose="02020300000000000000"/>
              </a:rPr>
              <a:t>總不離開，謹守耶和華</a:t>
            </a:r>
            <a:r>
              <a:rPr lang="zh-TW" altLang="en-US" i="0" u="none" strike="noStrike" dirty="0">
                <a:effectLst/>
                <a:latin typeface="Arial" panose="020B0604020202020204" pitchFamily="34" charset="0"/>
                <a:ea typeface="LiSong Pro Light" panose="02020300000000000000"/>
              </a:rPr>
              <a:t>所吩咐摩西的</a:t>
            </a:r>
            <a:r>
              <a:rPr lang="zh-TW" altLang="en-US" b="1" i="0" u="none" strike="noStrike" dirty="0">
                <a:effectLst/>
                <a:latin typeface="Arial" panose="020B0604020202020204" pitchFamily="34" charset="0"/>
                <a:ea typeface="LiSong Pro Light" panose="02020300000000000000"/>
              </a:rPr>
              <a:t>誡命</a:t>
            </a:r>
            <a:r>
              <a:rPr lang="zh-TW" altLang="en-US" i="0" u="none" strike="noStrike" dirty="0">
                <a:effectLst/>
                <a:latin typeface="Arial" panose="020B0604020202020204" pitchFamily="34" charset="0"/>
                <a:ea typeface="LiSong Pro Light" panose="02020300000000000000"/>
              </a:rPr>
              <a:t>。</a:t>
            </a:r>
            <a:r>
              <a:rPr lang="zh-TW" altLang="en-US" b="1" i="0" u="none" strike="noStrike" dirty="0">
                <a:effectLst/>
                <a:latin typeface="Arial" panose="020B0604020202020204" pitchFamily="34" charset="0"/>
                <a:ea typeface="LiSong Pro Light" panose="02020300000000000000"/>
              </a:rPr>
              <a:t>耶和華與他同在</a:t>
            </a:r>
            <a:r>
              <a:rPr lang="zh-TW" altLang="en-US" i="0" u="none" strike="noStrike" dirty="0">
                <a:effectLst/>
                <a:latin typeface="Arial" panose="020B0604020202020204" pitchFamily="34" charset="0"/>
                <a:ea typeface="LiSong Pro Light" panose="02020300000000000000"/>
              </a:rPr>
              <a:t>，他無論往何處去</a:t>
            </a:r>
            <a:r>
              <a:rPr lang="zh-TW" altLang="en-US" b="1" i="0" u="none" strike="noStrike" dirty="0">
                <a:effectLst/>
                <a:latin typeface="Arial" panose="020B0604020202020204" pitchFamily="34" charset="0"/>
                <a:ea typeface="LiSong Pro Light" panose="02020300000000000000"/>
              </a:rPr>
              <a:t>盡都亨通</a:t>
            </a:r>
            <a:r>
              <a:rPr lang="zh-TW" altLang="en-US" i="0" u="none" strike="noStrike" dirty="0">
                <a:effectLst/>
                <a:latin typeface="Arial" panose="020B0604020202020204" pitchFamily="34" charset="0"/>
                <a:ea typeface="LiSong Pro Light" panose="02020300000000000000"/>
              </a:rPr>
              <a:t>。他背叛、</a:t>
            </a:r>
            <a:r>
              <a:rPr lang="zh-TW" altLang="en-US" b="1" i="0" u="none" strike="noStrike" dirty="0">
                <a:effectLst/>
                <a:latin typeface="Arial" panose="020B0604020202020204" pitchFamily="34" charset="0"/>
                <a:ea typeface="LiSong Pro Light" panose="02020300000000000000"/>
              </a:rPr>
              <a:t>不肯事奉亞述王</a:t>
            </a:r>
            <a:r>
              <a:rPr lang="zh-TW" altLang="en-US" i="0" u="none" strike="noStrike" dirty="0">
                <a:effectLst/>
                <a:latin typeface="Arial" panose="020B0604020202020204" pitchFamily="34" charset="0"/>
                <a:ea typeface="LiSong Pro Light" panose="02020300000000000000"/>
              </a:rPr>
              <a:t>。</a:t>
            </a:r>
            <a:r>
              <a:rPr lang="en-US" altLang="zh-CN" i="0" u="none" strike="noStrike" dirty="0">
                <a:effectLst/>
                <a:latin typeface="Arial" panose="020B0604020202020204" pitchFamily="34" charset="0"/>
                <a:ea typeface="LiSong Pro Light" panose="02020300000000000000"/>
              </a:rPr>
              <a:t>】</a:t>
            </a:r>
          </a:p>
          <a:p>
            <a:pPr fontAlgn="base">
              <a:lnSpc>
                <a:spcPct val="150000"/>
              </a:lnSpc>
            </a:pPr>
            <a:endParaRPr lang="en-US" altLang="zh-TW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fontAlgn="base">
              <a:lnSpc>
                <a:spcPct val="150000"/>
              </a:lnSpc>
            </a:pPr>
            <a:r>
              <a:rPr lang="zh-TW" alt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離棄上帝幾乎滅亡的猶大，在希西家領導下，回轉歸向上帝，而得屬靈的大復興。</a:t>
            </a:r>
            <a:endParaRPr lang="en-US" altLang="zh-TW" i="0" u="none" strike="noStrike" dirty="0">
              <a:effectLst/>
              <a:latin typeface="Arial" panose="020B0604020202020204" pitchFamily="34" charset="0"/>
              <a:ea typeface="LiSong Pro Light" panose="02020300000000000000"/>
            </a:endParaRPr>
          </a:p>
          <a:p>
            <a:pPr lvl="1" fontAlgn="base">
              <a:lnSpc>
                <a:spcPct val="150000"/>
              </a:lnSpc>
            </a:pPr>
            <a:endParaRPr lang="en-US" altLang="zh-TW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760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CE6B2-F0FB-4C88-8B85-E6F9B3995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22" y="1139252"/>
            <a:ext cx="9920844" cy="69677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  </a:t>
            </a:r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III.</a:t>
            </a:r>
            <a:r>
              <a:rPr lang="zh-CN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 人生重要經歷 </a:t>
            </a:r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 </a:t>
            </a:r>
            <a:r>
              <a:rPr lang="zh-CN" alt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（二）蒙上帝拯救</a:t>
            </a:r>
            <a:br>
              <a:rPr lang="zh-CN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CN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zh-CN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王下</a:t>
            </a:r>
            <a: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18</a:t>
            </a:r>
            <a:r>
              <a:rPr lang="en-US" altLang="zh-TW" sz="2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:</a:t>
            </a:r>
            <a:r>
              <a:rPr lang="en-US" altLang="zh-CN" sz="2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13 </a:t>
            </a:r>
            <a: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– 19</a:t>
            </a:r>
            <a:r>
              <a:rPr lang="en-US" altLang="zh-TW" sz="2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: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37; 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代下</a:t>
            </a:r>
            <a: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32</a:t>
            </a:r>
            <a:r>
              <a:rPr lang="en-US" altLang="zh-TW" sz="2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:</a:t>
            </a:r>
            <a: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1</a:t>
            </a:r>
            <a:r>
              <a:rPr lang="en-US" altLang="zh-TW" sz="2200" dirty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-</a:t>
            </a:r>
            <a: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23</a:t>
            </a:r>
            <a:r>
              <a:rPr lang="en-US" altLang="zh-TW" sz="2200" dirty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;</a:t>
            </a:r>
            <a:r>
              <a:rPr lang="zh-TW" altLang="en-US" sz="2200" dirty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賽 </a:t>
            </a:r>
            <a: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36-37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）</a:t>
            </a:r>
            <a: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    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</a:br>
            <a:r>
              <a:rPr lang="en-US" dirty="0"/>
              <a:t>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E56C2A-8C9F-445A-B729-95C3FC050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815" y="1439480"/>
            <a:ext cx="2464252" cy="184818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BBC06-E414-4E80-B5DA-108F9EF97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223" y="1603948"/>
            <a:ext cx="7235877" cy="4431093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500" b="1" dirty="0">
                <a:latin typeface="Arial" panose="020B0604020202020204" pitchFamily="34" charset="0"/>
              </a:rPr>
              <a:t>________________________________________</a:t>
            </a:r>
          </a:p>
          <a:p>
            <a:pPr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Song Pro Light" panose="02020300000000000000"/>
                <a:cs typeface="Arial" panose="020B0604020202020204" pitchFamily="34" charset="0"/>
              </a:rPr>
              <a:t>亚述王威脅耶路撒冷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zh-CN" sz="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LiSong Pro Light" panose="02020300000000000000"/>
            </a:endParaRPr>
          </a:p>
          <a:p>
            <a:pPr marL="274320" lvl="1" indent="0" defTabSz="457200">
              <a:spcBef>
                <a:spcPts val="0"/>
              </a:spcBef>
              <a:buClrTx/>
              <a:buNone/>
              <a:defRPr/>
            </a:pPr>
            <a:r>
              <a:rPr kumimoji="0" lang="zh-TW" alt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</a:rPr>
              <a:t>「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</a:rPr>
              <a:t>希西家王十四年</a:t>
            </a:r>
            <a:r>
              <a:rPr kumimoji="0" lang="zh-TW" alt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</a:rPr>
              <a:t>，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</a:rPr>
              <a:t>亞述王</a:t>
            </a:r>
            <a:r>
              <a:rPr kumimoji="0" lang="zh-TW" alt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</a:rPr>
              <a:t>西拿基立上來攻擊猶大所有的堅固城，且把城攻取。 亞述王從</a:t>
            </a:r>
            <a:r>
              <a:rPr kumimoji="0" lang="zh-TW" altLang="en-US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</a:rPr>
              <a:t>拉吉</a:t>
            </a:r>
            <a:r>
              <a:rPr kumimoji="0" lang="zh-TW" alt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</a:rPr>
              <a:t>差派拉伯沙基，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</a:rPr>
              <a:t>帶領大軍往耶路撒冷，到希西家王那裡去</a:t>
            </a:r>
            <a:r>
              <a:rPr lang="en-US" altLang="zh-TW" b="1" dirty="0">
                <a:latin typeface="Arial" panose="020B0604020202020204" pitchFamily="34" charset="0"/>
                <a:ea typeface="LiSong Pro Light" panose="02020300000000000000"/>
              </a:rPr>
              <a:t>]</a:t>
            </a:r>
            <a:endParaRPr kumimoji="0" lang="en-US" altLang="zh-TW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LiSong Pro Light" panose="02020300000000000000"/>
            </a:endParaRPr>
          </a:p>
          <a:p>
            <a:pPr marL="274320" lvl="1" indent="0" defTabSz="457200">
              <a:spcBef>
                <a:spcPts val="0"/>
              </a:spcBef>
              <a:buClrTx/>
              <a:buNone/>
              <a:defRPr/>
            </a:pPr>
            <a:endParaRPr kumimoji="0" lang="en-US" altLang="zh-TW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LiSong Pro Light" panose="02020300000000000000"/>
            </a:endParaRPr>
          </a:p>
          <a:p>
            <a:pPr defTabSz="457200">
              <a:spcBef>
                <a:spcPts val="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</a:rPr>
              <a:t>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</a:rPr>
              <a:t>希西家勉励百姓  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</a:endParaRPr>
          </a:p>
          <a:p>
            <a:pPr marL="274320" lvl="1" indent="0" defTabSz="457200">
              <a:spcBef>
                <a:spcPts val="0"/>
              </a:spcBef>
              <a:buClrTx/>
              <a:buNone/>
              <a:defRPr/>
            </a:pPr>
            <a:r>
              <a:rPr lang="zh-TW" altLang="en-US" sz="3300" b="0" i="0" dirty="0">
                <a:solidFill>
                  <a:schemeClr val="accent4">
                    <a:lumMod val="75000"/>
                  </a:schemeClr>
                </a:solidFill>
                <a:effectLst/>
                <a:latin typeface="Helvetica Neue"/>
                <a:ea typeface="LiSong Pro Light" panose="02020300000000000000"/>
              </a:rPr>
              <a:t>‭‭</a:t>
            </a:r>
            <a:r>
              <a:rPr lang="en-US" altLang="zh-TW" b="0" i="0" dirty="0">
                <a:effectLst/>
                <a:latin typeface="Helvetica Neue"/>
                <a:ea typeface="LiSong Pro Light" panose="02020300000000000000"/>
              </a:rPr>
              <a:t>‭</a:t>
            </a:r>
            <a:r>
              <a:rPr lang="zh-TW" altLang="en-US" b="0" i="0" dirty="0">
                <a:effectLst/>
                <a:latin typeface="Helvetica Neue"/>
                <a:ea typeface="LiSong Pro Light" panose="02020300000000000000"/>
              </a:rPr>
              <a:t> 「你們</a:t>
            </a:r>
            <a:r>
              <a:rPr lang="zh-TW" altLang="en-US" b="1" i="0" dirty="0">
                <a:effectLst/>
                <a:latin typeface="Helvetica Neue"/>
                <a:ea typeface="LiSong Pro Light" panose="02020300000000000000"/>
              </a:rPr>
              <a:t>當剛強壯膽</a:t>
            </a:r>
            <a:r>
              <a:rPr lang="zh-TW" altLang="en-US" b="0" i="0" dirty="0">
                <a:effectLst/>
                <a:latin typeface="Helvetica Neue"/>
                <a:ea typeface="LiSong Pro Light" panose="02020300000000000000"/>
              </a:rPr>
              <a:t>，不要因亞述王和跟隨他的大軍恐懼驚慌，因為與我們同在的，比與他們同在的更大。 與他們同在的是血肉之臂，但</a:t>
            </a:r>
            <a:r>
              <a:rPr lang="zh-TW" altLang="en-US" b="1" i="0" dirty="0">
                <a:effectLst/>
                <a:latin typeface="Helvetica Neue"/>
                <a:ea typeface="LiSong Pro Light" panose="02020300000000000000"/>
              </a:rPr>
              <a:t>與我們同在的是耶和華－我們的上帝，他必幫助我們，為我們爭戰。</a:t>
            </a:r>
            <a:r>
              <a:rPr lang="zh-TW" altLang="en-US" b="0" i="0" dirty="0">
                <a:effectLst/>
                <a:latin typeface="Helvetica Neue"/>
                <a:ea typeface="LiSong Pro Light" panose="02020300000000000000"/>
              </a:rPr>
              <a:t>」百姓因猶大王希西家的話就</a:t>
            </a:r>
            <a:r>
              <a:rPr lang="zh-TW" altLang="en-US" b="1" i="0" dirty="0">
                <a:effectLst/>
                <a:latin typeface="Helvetica Neue"/>
                <a:ea typeface="LiSong Pro Light" panose="02020300000000000000"/>
              </a:rPr>
              <a:t>得到鼓勵</a:t>
            </a:r>
            <a:r>
              <a:rPr lang="zh-TW" altLang="en-US" b="0" i="0" dirty="0">
                <a:effectLst/>
                <a:latin typeface="Helvetica Neue"/>
                <a:ea typeface="LiSong Pro Light" panose="02020300000000000000"/>
              </a:rPr>
              <a:t>。」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033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CE6B2-F0FB-4C88-8B85-E6F9B3995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0" y="599607"/>
            <a:ext cx="10570029" cy="113117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III.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 人生重要經歷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 </a:t>
            </a:r>
            <a:r>
              <a:rPr lang="zh-CN" alt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（二）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蒙上帝拯救</a:t>
            </a:r>
            <a:b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（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王下</a:t>
            </a:r>
            <a: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18:13 – 19:37; 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代下</a:t>
            </a:r>
            <a: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32:1-23; 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賽 </a:t>
            </a:r>
            <a: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36-37 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E950BC-BD06-4714-B5D8-A60BDA324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27719" y="3091914"/>
            <a:ext cx="1898232" cy="142367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237114-D5DD-480C-A3AB-4A3A122F1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7718" y="1436915"/>
            <a:ext cx="1898233" cy="14236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FFF2D7-2450-432F-BD9F-DA9578B77A3A}"/>
              </a:ext>
            </a:extLst>
          </p:cNvPr>
          <p:cNvSpPr txBox="1"/>
          <p:nvPr/>
        </p:nvSpPr>
        <p:spPr>
          <a:xfrm>
            <a:off x="854438" y="1558977"/>
            <a:ext cx="7678221" cy="304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________________________________________________________________</a:t>
            </a:r>
          </a:p>
          <a:p>
            <a:pPr marL="182880" marR="0" lvl="0" indent="-18288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‭‭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轻看侮辱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希西家</a:t>
            </a:r>
            <a:r>
              <a:rPr lang="en-US" altLang="zh-TW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嘲諷百姓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,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毀謗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耶和华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lvl="1"/>
            <a:r>
              <a:rPr lang="en-US" altLang="zh-TW" sz="1600" b="0" i="0" dirty="0">
                <a:effectLst/>
                <a:latin typeface="Helvetica Neue"/>
                <a:ea typeface="LiSong Pro Light" panose="02020300000000000000"/>
              </a:rPr>
              <a:t>『…</a:t>
            </a:r>
            <a:r>
              <a:rPr lang="zh-TW" altLang="en-US" sz="1600" b="0" i="0" dirty="0">
                <a:effectLst/>
                <a:latin typeface="Helvetica Neue"/>
                <a:ea typeface="LiSong Pro Light" panose="02020300000000000000"/>
              </a:rPr>
              <a:t> 我祖先所滅的那些國的神明，</a:t>
            </a:r>
            <a:r>
              <a:rPr lang="zh-TW" altLang="en-US" sz="1600" b="1" i="0" dirty="0">
                <a:effectLst/>
                <a:latin typeface="Helvetica Neue"/>
                <a:ea typeface="LiSong Pro Light" panose="02020300000000000000"/>
              </a:rPr>
              <a:t>有誰能救自己的百姓脫離我的手呢？難道你們的上帝能救你們脫離我的手嗎</a:t>
            </a:r>
            <a:r>
              <a:rPr lang="zh-TW" altLang="en-US" sz="1600" b="0" i="0" dirty="0">
                <a:effectLst/>
                <a:latin typeface="Helvetica Neue"/>
                <a:ea typeface="LiSong Pro Light" panose="02020300000000000000"/>
              </a:rPr>
              <a:t>？ 不要讓</a:t>
            </a:r>
            <a:r>
              <a:rPr lang="zh-TW" altLang="en-US" sz="1600" b="1" i="0" dirty="0">
                <a:effectLst/>
                <a:latin typeface="Helvetica Neue"/>
                <a:ea typeface="LiSong Pro Light" panose="02020300000000000000"/>
              </a:rPr>
              <a:t>希西家</a:t>
            </a:r>
            <a:r>
              <a:rPr lang="zh-TW" altLang="en-US" sz="1600" b="0" i="0" dirty="0">
                <a:effectLst/>
                <a:latin typeface="Helvetica Neue"/>
                <a:ea typeface="LiSong Pro Light" panose="02020300000000000000"/>
              </a:rPr>
              <a:t>這樣</a:t>
            </a:r>
            <a:r>
              <a:rPr lang="zh-TW" altLang="en-US" sz="1600" b="1" i="0" dirty="0">
                <a:effectLst/>
                <a:latin typeface="Helvetica Neue"/>
                <a:ea typeface="LiSong Pro Light" panose="02020300000000000000"/>
              </a:rPr>
              <a:t>欺騙你們，誘惑你們</a:t>
            </a:r>
            <a:r>
              <a:rPr lang="zh-TW" altLang="en-US" sz="1600" b="0" i="0" dirty="0">
                <a:effectLst/>
                <a:latin typeface="Helvetica Neue"/>
                <a:ea typeface="LiSong Pro Light" panose="02020300000000000000"/>
              </a:rPr>
              <a:t>，也</a:t>
            </a:r>
            <a:r>
              <a:rPr lang="zh-TW" altLang="en-US" sz="1600" b="1" i="0" dirty="0">
                <a:effectLst/>
                <a:latin typeface="Helvetica Neue"/>
                <a:ea typeface="LiSong Pro Light" panose="02020300000000000000"/>
              </a:rPr>
              <a:t>不要相信他</a:t>
            </a:r>
            <a:r>
              <a:rPr lang="zh-TW" altLang="en-US" sz="1600" b="0" i="0" dirty="0">
                <a:effectLst/>
                <a:latin typeface="Helvetica Neue"/>
                <a:ea typeface="LiSong Pro Light" panose="02020300000000000000"/>
              </a:rPr>
              <a:t>，因為沒有一國一邦的神明能救自己的百姓脫離我的手和我祖先的手，</a:t>
            </a:r>
            <a:r>
              <a:rPr lang="zh-TW" altLang="en-US" sz="1600" b="1" i="0" dirty="0">
                <a:effectLst/>
                <a:latin typeface="Helvetica Neue"/>
                <a:ea typeface="LiSong Pro Light" panose="02020300000000000000"/>
              </a:rPr>
              <a:t>你們的上帝也絕不能救你們脫離我的手</a:t>
            </a:r>
            <a:r>
              <a:rPr lang="zh-TW" altLang="en-US" sz="1600" b="0" i="0" dirty="0">
                <a:effectLst/>
                <a:latin typeface="Helvetica Neue"/>
                <a:ea typeface="LiSong Pro Light" panose="02020300000000000000"/>
              </a:rPr>
              <a:t>。</a:t>
            </a:r>
            <a:r>
              <a:rPr lang="en-US" altLang="zh-TW" sz="1600" b="0" i="0" dirty="0">
                <a:effectLst/>
                <a:latin typeface="Helvetica Neue"/>
                <a:ea typeface="LiSong Pro Light" panose="02020300000000000000"/>
              </a:rPr>
              <a:t>』</a:t>
            </a:r>
            <a:endParaRPr lang="zh-TW" altLang="en-US" sz="1600" b="0" i="0" dirty="0">
              <a:effectLst/>
              <a:latin typeface="Helvetica Neue"/>
              <a:ea typeface="LiSong Pro Light" panose="02020300000000000000"/>
            </a:endParaRPr>
          </a:p>
          <a:p>
            <a:pPr algn="l"/>
            <a:r>
              <a:rPr lang="zh-TW" altLang="en-US" sz="1600" b="0" i="0" dirty="0">
                <a:solidFill>
                  <a:srgbClr val="000000"/>
                </a:solidFill>
                <a:effectLst/>
                <a:latin typeface="Helvetica Neue"/>
                <a:ea typeface="LiSong Pro Light" panose="02020300000000000000"/>
              </a:rPr>
              <a:t>‭‭</a:t>
            </a:r>
            <a:endParaRPr lang="en-US" altLang="zh-CN" sz="1600" dirty="0">
              <a:solidFill>
                <a:schemeClr val="accent4">
                  <a:lumMod val="75000"/>
                </a:schemeClr>
              </a:solidFill>
              <a:ea typeface="LiSong Pro Light" panose="0202030000000000000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zh-CN" altLang="en-US" sz="2000" b="1" dirty="0">
                <a:solidFill>
                  <a:srgbClr val="0000FF"/>
                </a:solidFill>
              </a:rPr>
              <a:t>以賽亞安慰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希西家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‭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ramond" panose="02020404030301010803"/>
              <a:ea typeface="宋体" panose="02010600030101010101" pitchFamily="2" charset="-122"/>
              <a:cs typeface="+mn-cs"/>
            </a:endParaRPr>
          </a:p>
          <a:p>
            <a:pPr lvl="1"/>
            <a:r>
              <a:rPr lang="zh-TW" altLang="en-US" sz="1200" dirty="0">
                <a:solidFill>
                  <a:schemeClr val="accent4">
                    <a:lumMod val="75000"/>
                  </a:schemeClr>
                </a:solidFill>
              </a:rPr>
              <a:t>‭‭</a:t>
            </a:r>
            <a:r>
              <a:rPr lang="zh-CN" altLang="en-US" sz="1600" i="0" dirty="0">
                <a:effectLst/>
                <a:latin typeface="Helvetica Neue"/>
                <a:ea typeface="LiSong Pro Light" panose="02020300000000000000"/>
              </a:rPr>
              <a:t>「</a:t>
            </a:r>
            <a:r>
              <a:rPr lang="zh-CN" altLang="en-US" sz="1600" b="1" i="0" dirty="0">
                <a:solidFill>
                  <a:srgbClr val="C00000"/>
                </a:solidFill>
                <a:effectLst/>
                <a:latin typeface="Helvetica Neue"/>
                <a:ea typeface="LiSong Pro Light" panose="02020300000000000000"/>
              </a:rPr>
              <a:t>耶和华如此说</a:t>
            </a:r>
            <a:r>
              <a:rPr lang="zh-CN" altLang="en-US" sz="1600" i="0" dirty="0">
                <a:effectLst/>
                <a:latin typeface="Helvetica Neue"/>
                <a:ea typeface="LiSong Pro Light" panose="02020300000000000000"/>
              </a:rPr>
              <a:t>：</a:t>
            </a:r>
            <a:r>
              <a:rPr lang="zh-TW" altLang="en-US" sz="1600" i="0" dirty="0">
                <a:effectLst/>
                <a:latin typeface="Helvetica Neue"/>
                <a:ea typeface="LiSong Pro Light" panose="02020300000000000000"/>
              </a:rPr>
              <a:t>你聽見亞述王的僕人</a:t>
            </a:r>
            <a:r>
              <a:rPr lang="zh-CN" altLang="en-US" sz="1600" b="1" i="0" dirty="0">
                <a:effectLst/>
                <a:latin typeface="Helvetica Neue"/>
                <a:ea typeface="LiSong Pro Light" panose="02020300000000000000"/>
              </a:rPr>
              <a:t>褻瀆我</a:t>
            </a:r>
            <a:r>
              <a:rPr lang="zh-CN" altLang="en-US" sz="1600" i="0" dirty="0">
                <a:effectLst/>
                <a:latin typeface="Helvetica Neue"/>
                <a:ea typeface="LiSong Pro Light" panose="02020300000000000000"/>
              </a:rPr>
              <a:t>的話</a:t>
            </a:r>
            <a:r>
              <a:rPr lang="zh-CN" altLang="en-US" sz="1600" b="1" i="0" dirty="0">
                <a:effectLst/>
                <a:latin typeface="Helvetica Neue"/>
                <a:ea typeface="LiSong Pro Light" panose="02020300000000000000"/>
              </a:rPr>
              <a:t>不要惧怕</a:t>
            </a:r>
            <a:r>
              <a:rPr lang="zh-CN" altLang="en-US" sz="1600" i="0" dirty="0">
                <a:effectLst/>
                <a:latin typeface="Helvetica Neue"/>
                <a:ea typeface="LiSong Pro Light" panose="02020300000000000000"/>
              </a:rPr>
              <a:t>。 我必驚顫他的心，他要听见风声，就归回本地</a:t>
            </a:r>
            <a:r>
              <a:rPr lang="en-US" altLang="zh-CN" sz="1600" i="0" dirty="0">
                <a:effectLst/>
                <a:latin typeface="Helvetica Neue"/>
                <a:ea typeface="LiSong Pro Light" panose="02020300000000000000"/>
              </a:rPr>
              <a:t>.</a:t>
            </a:r>
            <a:r>
              <a:rPr lang="zh-CN" altLang="en-US" sz="1600" b="1" i="0" dirty="0">
                <a:solidFill>
                  <a:srgbClr val="C00000"/>
                </a:solidFill>
                <a:effectLst/>
                <a:latin typeface="Helvetica Neue"/>
                <a:ea typeface="LiSong Pro Light" panose="02020300000000000000"/>
              </a:rPr>
              <a:t>我必使他在那里倒在刀下。</a:t>
            </a:r>
            <a:r>
              <a:rPr lang="zh-CN" altLang="en-US" sz="1600" i="0" dirty="0">
                <a:effectLst/>
                <a:latin typeface="Helvetica Neue"/>
                <a:ea typeface="LiSong Pro Light" panose="02020300000000000000"/>
              </a:rPr>
              <a:t>」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40954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CE6B2-F0FB-4C88-8B85-E6F9B3995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3" y="420638"/>
            <a:ext cx="8922327" cy="1440820"/>
          </a:xfrm>
        </p:spPr>
        <p:txBody>
          <a:bodyPr>
            <a:normAutofit/>
          </a:bodyPr>
          <a:lstStyle/>
          <a:p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III.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 人生重要經歷 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（二）蒙上帝拯救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      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	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（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王下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18: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13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– 19: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37;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代下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32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: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1-23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；賽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36-37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）</a:t>
            </a:r>
            <a:endParaRPr lang="en-US" sz="1800" b="1" dirty="0">
              <a:solidFill>
                <a:srgbClr val="0000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0B8742-81F9-4F56-8334-E261C836D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120" y="1798382"/>
            <a:ext cx="2759761" cy="21272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1D4425-D332-49CC-9B75-DBF36944D346}"/>
              </a:ext>
            </a:extLst>
          </p:cNvPr>
          <p:cNvSpPr txBox="1"/>
          <p:nvPr/>
        </p:nvSpPr>
        <p:spPr>
          <a:xfrm>
            <a:off x="1035586" y="1421176"/>
            <a:ext cx="749881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_______________________________________________________________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zh-CN" altLang="en-US" sz="2000" b="1" i="0" dirty="0">
                <a:solidFill>
                  <a:srgbClr val="0000FF"/>
                </a:solidFill>
                <a:effectLst/>
                <a:latin typeface="+mn-ea"/>
              </a:rPr>
              <a:t>亞</a:t>
            </a:r>
            <a:r>
              <a:rPr lang="zh-TW" altLang="en-US" sz="2000" b="1" i="0" dirty="0">
                <a:solidFill>
                  <a:srgbClr val="0000FF"/>
                </a:solidFill>
                <a:effectLst/>
                <a:latin typeface="+mn-ea"/>
              </a:rPr>
              <a:t>述王致書侮慢耶和華</a:t>
            </a:r>
            <a:r>
              <a:rPr lang="en-US" altLang="zh-TW" sz="2000" b="1" i="0" dirty="0">
                <a:solidFill>
                  <a:srgbClr val="0000FF"/>
                </a:solidFill>
                <a:effectLst/>
                <a:latin typeface="+mn-ea"/>
              </a:rPr>
              <a:t>, </a:t>
            </a:r>
            <a:r>
              <a:rPr lang="zh-TW" altLang="en-US" sz="2000" b="1" i="0" dirty="0">
                <a:solidFill>
                  <a:srgbClr val="0000FF"/>
                </a:solidFill>
                <a:effectLst/>
                <a:latin typeface="+mn-ea"/>
              </a:rPr>
              <a:t>希西家禱</a:t>
            </a:r>
            <a:r>
              <a:rPr lang="zh-CN" altLang="en-US" sz="2000" b="1" i="0" dirty="0">
                <a:solidFill>
                  <a:srgbClr val="0000FF"/>
                </a:solidFill>
                <a:effectLst/>
                <a:latin typeface="+mn-ea"/>
              </a:rPr>
              <a:t>告 </a:t>
            </a:r>
            <a:r>
              <a:rPr lang="en-US" altLang="zh-CN" sz="1200" b="1" dirty="0">
                <a:solidFill>
                  <a:srgbClr val="0000FF"/>
                </a:solidFill>
                <a:ea typeface="LiSong Pro Light" panose="02020300000000000000"/>
              </a:rPr>
              <a:t>(</a:t>
            </a:r>
            <a:r>
              <a:rPr lang="zh-TW" altLang="en-US" sz="1200" b="0" i="0" dirty="0">
                <a:solidFill>
                  <a:srgbClr val="000000"/>
                </a:solidFill>
                <a:effectLst/>
                <a:latin typeface="Helvetica Neue"/>
                <a:ea typeface="LiSong Pro Light" panose="02020300000000000000"/>
              </a:rPr>
              <a:t>列王紀下‬ ‭</a:t>
            </a:r>
            <a:r>
              <a:rPr lang="en-US" altLang="zh-TW" sz="1200" b="0" i="0" dirty="0">
                <a:solidFill>
                  <a:srgbClr val="000000"/>
                </a:solidFill>
                <a:effectLst/>
                <a:latin typeface="Helvetica Neue"/>
                <a:ea typeface="LiSong Pro Light" panose="02020300000000000000"/>
              </a:rPr>
              <a:t>19:14-19‬)</a:t>
            </a:r>
          </a:p>
          <a:p>
            <a:endParaRPr lang="en-US" altLang="zh-TW" sz="1200" b="0" i="0" dirty="0">
              <a:solidFill>
                <a:srgbClr val="000000"/>
              </a:solidFill>
              <a:effectLst/>
              <a:latin typeface="Helvetica Neue"/>
              <a:ea typeface="LiSong Pro Light" panose="02020300000000000000"/>
            </a:endParaRPr>
          </a:p>
          <a:p>
            <a:pPr algn="l"/>
            <a:r>
              <a:rPr lang="zh-TW" altLang="en-US" sz="1600" b="0" i="0" dirty="0">
                <a:solidFill>
                  <a:srgbClr val="000000"/>
                </a:solidFill>
                <a:effectLst/>
                <a:latin typeface="Helvetica Neue"/>
                <a:ea typeface="LiSong Pro Light" panose="02020300000000000000"/>
              </a:rPr>
              <a:t>希西家從使者手裏接過書信，讀完了，就</a:t>
            </a:r>
            <a:r>
              <a:rPr lang="zh-TW" altLang="en-US" sz="1600" b="1" i="0" dirty="0">
                <a:solidFill>
                  <a:srgbClr val="000000"/>
                </a:solidFill>
                <a:effectLst/>
                <a:latin typeface="Helvetica Neue"/>
                <a:ea typeface="LiSong Pro Light" panose="02020300000000000000"/>
              </a:rPr>
              <a:t>上耶和華的殿</a:t>
            </a:r>
            <a:r>
              <a:rPr lang="zh-TW" altLang="en-US" sz="1600" b="0" i="0" dirty="0">
                <a:solidFill>
                  <a:srgbClr val="000000"/>
                </a:solidFill>
                <a:effectLst/>
                <a:latin typeface="Helvetica Neue"/>
                <a:ea typeface="LiSong Pro Light" panose="02020300000000000000"/>
              </a:rPr>
              <a:t>，在耶和華面前</a:t>
            </a:r>
            <a:r>
              <a:rPr lang="zh-TW" altLang="en-US" sz="1600" b="1" i="0" dirty="0">
                <a:solidFill>
                  <a:srgbClr val="000000"/>
                </a:solidFill>
                <a:effectLst/>
                <a:latin typeface="Helvetica Neue"/>
                <a:ea typeface="LiSong Pro Light" panose="02020300000000000000"/>
              </a:rPr>
              <a:t>展開書信</a:t>
            </a:r>
            <a:r>
              <a:rPr lang="zh-TW" altLang="en-US" sz="1600" b="0" i="0" dirty="0">
                <a:solidFill>
                  <a:srgbClr val="000000"/>
                </a:solidFill>
                <a:effectLst/>
                <a:latin typeface="Helvetica Neue"/>
                <a:ea typeface="LiSong Pro Light" panose="02020300000000000000"/>
              </a:rPr>
              <a:t>。 </a:t>
            </a:r>
            <a:r>
              <a:rPr lang="zh-TW" altLang="en-US" sz="1600" b="1" i="0" dirty="0">
                <a:solidFill>
                  <a:srgbClr val="000000"/>
                </a:solidFill>
                <a:effectLst/>
                <a:latin typeface="Helvetica Neue"/>
                <a:ea typeface="LiSong Pro Light" panose="02020300000000000000"/>
              </a:rPr>
              <a:t>向耶和華禱告</a:t>
            </a:r>
            <a:r>
              <a:rPr lang="zh-TW" altLang="en-US" sz="1600" b="0" i="0" dirty="0">
                <a:solidFill>
                  <a:srgbClr val="000000"/>
                </a:solidFill>
                <a:effectLst/>
                <a:latin typeface="Helvetica Neue"/>
                <a:ea typeface="LiSong Pro Light" panose="02020300000000000000"/>
              </a:rPr>
              <a:t>說：</a:t>
            </a:r>
            <a:endParaRPr lang="en-US" altLang="zh-TW" sz="1600" b="0" i="0" dirty="0">
              <a:solidFill>
                <a:srgbClr val="000000"/>
              </a:solidFill>
              <a:effectLst/>
              <a:latin typeface="Helvetica Neue"/>
              <a:ea typeface="LiSong Pro Light" panose="0202030000000000000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TW" altLang="en-US" sz="1600" b="1" i="0" dirty="0">
                <a:effectLst/>
                <a:latin typeface="Helvetica Neue"/>
                <a:ea typeface="LiSong Pro Light" panose="02020300000000000000"/>
              </a:rPr>
              <a:t>坐在基路伯之上耶和華</a:t>
            </a:r>
            <a:r>
              <a:rPr lang="zh-TW" altLang="en-US" sz="1600" b="0" i="0" dirty="0">
                <a:effectLst/>
                <a:latin typeface="Helvetica Neue"/>
                <a:ea typeface="LiSong Pro Light" panose="02020300000000000000"/>
              </a:rPr>
              <a:t>－以色列的上帝啊，</a:t>
            </a:r>
            <a:endParaRPr lang="en-US" altLang="zh-TW" sz="1600" b="0" i="0" dirty="0">
              <a:effectLst/>
              <a:latin typeface="Helvetica Neue"/>
              <a:ea typeface="LiSong Pro Light" panose="0202030000000000000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TW" altLang="en-US" sz="1600" b="0" i="0" dirty="0">
                <a:effectLst/>
                <a:latin typeface="Helvetica Neue"/>
                <a:ea typeface="LiSong Pro Light" panose="02020300000000000000"/>
              </a:rPr>
              <a:t>你，惟有你</a:t>
            </a:r>
            <a:r>
              <a:rPr lang="zh-TW" altLang="en-US" sz="1600" b="1" i="0" dirty="0">
                <a:effectLst/>
                <a:latin typeface="Helvetica Neue"/>
                <a:ea typeface="LiSong Pro Light" panose="02020300000000000000"/>
              </a:rPr>
              <a:t>是地上萬國的上帝</a:t>
            </a:r>
            <a:r>
              <a:rPr lang="zh-TW" altLang="en-US" sz="1600" b="0" i="0" dirty="0">
                <a:effectLst/>
                <a:latin typeface="Helvetica Neue"/>
                <a:ea typeface="LiSong Pro Light" panose="02020300000000000000"/>
              </a:rPr>
              <a:t>，你</a:t>
            </a:r>
            <a:r>
              <a:rPr lang="zh-TW" altLang="en-US" sz="1600" b="1" i="0" dirty="0">
                <a:effectLst/>
                <a:latin typeface="Helvetica Neue"/>
                <a:ea typeface="LiSong Pro Light" panose="02020300000000000000"/>
              </a:rPr>
              <a:t>創造了天和地</a:t>
            </a:r>
            <a:r>
              <a:rPr lang="zh-TW" altLang="en-US" sz="1600" b="0" i="0" dirty="0">
                <a:effectLst/>
                <a:latin typeface="Helvetica Neue"/>
                <a:ea typeface="LiSong Pro Light" panose="02020300000000000000"/>
              </a:rPr>
              <a:t>。 </a:t>
            </a:r>
            <a:endParaRPr lang="en-US" altLang="zh-TW" sz="1600" b="0" i="0" dirty="0">
              <a:effectLst/>
              <a:latin typeface="Helvetica Neue"/>
              <a:ea typeface="LiSong Pro Light" panose="0202030000000000000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TW" altLang="en-US" sz="1600" b="0" i="0" dirty="0">
                <a:effectLst/>
                <a:latin typeface="Helvetica Neue"/>
                <a:ea typeface="LiSong Pro Light" panose="02020300000000000000"/>
              </a:rPr>
              <a:t>耶和華啊，求你</a:t>
            </a:r>
            <a:r>
              <a:rPr lang="zh-TW" altLang="en-US" sz="1600" b="1" i="0" dirty="0">
                <a:effectLst/>
                <a:latin typeface="Helvetica Neue"/>
                <a:ea typeface="LiSong Pro Light" panose="02020300000000000000"/>
              </a:rPr>
              <a:t>側耳而聽</a:t>
            </a:r>
            <a:r>
              <a:rPr lang="zh-TW" altLang="en-US" sz="1600" b="0" i="0" dirty="0">
                <a:effectLst/>
                <a:latin typeface="Helvetica Neue"/>
                <a:ea typeface="LiSong Pro Light" panose="02020300000000000000"/>
              </a:rPr>
              <a:t>；</a:t>
            </a:r>
            <a:endParaRPr lang="en-US" altLang="zh-TW" sz="1600" b="0" i="0" dirty="0">
              <a:effectLst/>
              <a:latin typeface="Helvetica Neue"/>
              <a:ea typeface="LiSong Pro Light" panose="0202030000000000000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TW" altLang="en-US" sz="1600" b="0" i="0" dirty="0">
                <a:effectLst/>
                <a:latin typeface="Helvetica Neue"/>
                <a:ea typeface="LiSong Pro Light" panose="02020300000000000000"/>
              </a:rPr>
              <a:t>耶和華啊，求你</a:t>
            </a:r>
            <a:r>
              <a:rPr lang="zh-TW" altLang="en-US" sz="1600" b="1" i="0" dirty="0">
                <a:effectLst/>
                <a:latin typeface="Helvetica Neue"/>
                <a:ea typeface="LiSong Pro Light" panose="02020300000000000000"/>
              </a:rPr>
              <a:t>睜眼而看</a:t>
            </a:r>
            <a:r>
              <a:rPr lang="zh-TW" altLang="en-US" sz="1600" b="0" i="0" dirty="0">
                <a:effectLst/>
                <a:latin typeface="Helvetica Neue"/>
                <a:ea typeface="LiSong Pro Light" panose="02020300000000000000"/>
              </a:rPr>
              <a:t>，聽西拿基立差遣使者</a:t>
            </a:r>
            <a:r>
              <a:rPr lang="zh-TW" altLang="en-US" sz="1600" b="1" i="0" dirty="0">
                <a:effectLst/>
                <a:latin typeface="Helvetica Neue"/>
                <a:ea typeface="LiSong Pro Light" panose="02020300000000000000"/>
              </a:rPr>
              <a:t>辱罵永生上帝</a:t>
            </a:r>
            <a:r>
              <a:rPr lang="zh-TW" altLang="en-US" sz="1600" b="0" i="0" dirty="0">
                <a:effectLst/>
                <a:latin typeface="Helvetica Neue"/>
                <a:ea typeface="LiSong Pro Light" panose="02020300000000000000"/>
              </a:rPr>
              <a:t>的話。</a:t>
            </a:r>
            <a:endParaRPr lang="en-US" altLang="zh-TW" sz="1600" b="0" i="0" dirty="0">
              <a:effectLst/>
              <a:latin typeface="Helvetica Neue"/>
              <a:ea typeface="LiSong Pro Light" panose="0202030000000000000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TW" altLang="en-US" sz="1600" b="0" i="0" dirty="0">
                <a:effectLst/>
                <a:latin typeface="Helvetica Neue"/>
                <a:ea typeface="LiSong Pro Light" panose="02020300000000000000"/>
              </a:rPr>
              <a:t>耶和華啊，亞述諸王果然使列國和列國之地變為荒蕪</a:t>
            </a:r>
            <a:r>
              <a:rPr lang="zh-TW" altLang="en-US" sz="1600" i="0" dirty="0">
                <a:effectLst/>
                <a:latin typeface="Helvetica Neue"/>
                <a:ea typeface="LiSong Pro Light" panose="02020300000000000000"/>
              </a:rPr>
              <a:t>， 將列國的神像扔在火裏，因為它們不是上帝，是人手所造的，是木頭、石頭，所以被滅絕了。 </a:t>
            </a:r>
            <a:endParaRPr lang="en-US" altLang="zh-TW" sz="1600" i="0" dirty="0">
              <a:effectLst/>
              <a:latin typeface="Helvetica Neue"/>
              <a:ea typeface="LiSong Pro Light" panose="0202030000000000000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TW" altLang="en-US" sz="1600" b="0" i="0" dirty="0">
                <a:effectLst/>
                <a:latin typeface="Helvetica Neue"/>
                <a:ea typeface="LiSong Pro Light" panose="02020300000000000000"/>
              </a:rPr>
              <a:t>耶和華－</a:t>
            </a:r>
            <a:r>
              <a:rPr lang="zh-TW" altLang="en-US" sz="1600" b="1" i="0" dirty="0">
                <a:effectLst/>
                <a:latin typeface="Helvetica Neue"/>
                <a:ea typeface="LiSong Pro Light" panose="02020300000000000000"/>
              </a:rPr>
              <a:t>我們的上帝</a:t>
            </a:r>
            <a:r>
              <a:rPr lang="zh-TW" altLang="en-US" sz="1600" b="0" i="0" dirty="0">
                <a:effectLst/>
                <a:latin typeface="Helvetica Neue"/>
                <a:ea typeface="LiSong Pro Light" panose="02020300000000000000"/>
              </a:rPr>
              <a:t>啊，現在</a:t>
            </a:r>
            <a:r>
              <a:rPr lang="zh-TW" altLang="en-US" sz="1600" b="1" i="0" dirty="0">
                <a:effectLst/>
                <a:latin typeface="Helvetica Neue"/>
                <a:ea typeface="LiSong Pro Light" panose="02020300000000000000"/>
              </a:rPr>
              <a:t>求你救我們脫離亞述王的手</a:t>
            </a:r>
            <a:r>
              <a:rPr lang="zh-TW" altLang="en-US" sz="1600" b="0" i="0" dirty="0">
                <a:effectLst/>
                <a:latin typeface="Helvetica Neue"/>
                <a:ea typeface="LiSong Pro Light" panose="02020300000000000000"/>
              </a:rPr>
              <a:t>，</a:t>
            </a:r>
            <a:r>
              <a:rPr lang="zh-TW" altLang="en-US" sz="1600" b="1" i="0" dirty="0">
                <a:solidFill>
                  <a:srgbClr val="C00000"/>
                </a:solidFill>
                <a:effectLst/>
                <a:latin typeface="Helvetica Neue"/>
                <a:ea typeface="LiSong Pro Light" panose="02020300000000000000"/>
              </a:rPr>
              <a:t>使地上萬國都知道惟獨你－耶和華是上帝！</a:t>
            </a:r>
          </a:p>
          <a:p>
            <a:pPr algn="l"/>
            <a:r>
              <a:rPr lang="zh-TW" altLang="en-US" sz="1600" b="0" i="0" dirty="0">
                <a:effectLst/>
                <a:latin typeface="Helvetica Neue"/>
                <a:ea typeface="LiSong Pro Light" panose="02020300000000000000"/>
              </a:rPr>
              <a:t>‭‭‭‭</a:t>
            </a:r>
            <a:endParaRPr lang="en-US" sz="1600" dirty="0">
              <a:ea typeface="LiSong Pro Light" panose="020203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540304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097" y="316023"/>
            <a:ext cx="5997649" cy="1676400"/>
          </a:xfrm>
        </p:spPr>
        <p:txBody>
          <a:bodyPr>
            <a:normAutofit/>
          </a:bodyPr>
          <a:lstStyle/>
          <a:p>
            <a:r>
              <a:rPr lang="zh-CN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希西家  </a:t>
            </a:r>
            <a:r>
              <a:rPr lang="en-US" altLang="zh-CN" sz="4400" b="1" dirty="0">
                <a:solidFill>
                  <a:schemeClr val="tx1"/>
                </a:solidFill>
                <a:latin typeface="LiSong Pro Light"/>
                <a:ea typeface="+mj-ea"/>
              </a:rPr>
              <a:t>Hezekiah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2543" y="1741714"/>
            <a:ext cx="6237514" cy="4381461"/>
          </a:xfrm>
        </p:spPr>
        <p:txBody>
          <a:bodyPr>
            <a:normAutofit/>
          </a:bodyPr>
          <a:lstStyle/>
          <a:p>
            <a:pPr marL="571500" indent="-571500" fontAlgn="base">
              <a:buFont typeface="+mj-lt"/>
              <a:buAutoNum type="romanUcPeriod"/>
            </a:pPr>
            <a:r>
              <a:rPr lang="zh-TW" altLang="en-US" sz="3200" b="1" dirty="0"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時代背景</a:t>
            </a:r>
            <a:endParaRPr lang="en-US" altLang="zh-TW" sz="3200" b="1" dirty="0">
              <a:latin typeface="Arial" panose="020B0604020202020204" pitchFamily="34" charset="0"/>
              <a:ea typeface="LiSong Pro Light" panose="02020300000000000000"/>
              <a:cs typeface="Arial" panose="020B0604020202020204" pitchFamily="34" charset="0"/>
            </a:endParaRPr>
          </a:p>
          <a:p>
            <a:pPr marL="571500" indent="-571500" fontAlgn="base">
              <a:buFont typeface="+mj-lt"/>
              <a:buAutoNum type="romanUcPeriod"/>
            </a:pPr>
            <a:r>
              <a:rPr lang="zh-CN" altLang="en-US" sz="3200" b="1" dirty="0"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希西家檔案</a:t>
            </a:r>
            <a:endParaRPr lang="en-US" altLang="zh-CN" sz="3200" b="1" dirty="0">
              <a:latin typeface="Arial" panose="020B0604020202020204" pitchFamily="34" charset="0"/>
              <a:ea typeface="LiSong Pro Light" panose="02020300000000000000"/>
              <a:cs typeface="Arial" panose="020B0604020202020204" pitchFamily="34" charset="0"/>
            </a:endParaRPr>
          </a:p>
          <a:p>
            <a:pPr marL="571500" indent="-571500" fontAlgn="base">
              <a:buFont typeface="+mj-lt"/>
              <a:buAutoNum type="romanUcPeriod"/>
            </a:pPr>
            <a:r>
              <a:rPr lang="zh-CN" altLang="en-US" sz="3200" b="1" dirty="0"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人生重要經歷</a:t>
            </a:r>
            <a:endParaRPr lang="en-US" altLang="zh-CN" sz="3200" b="1" dirty="0">
              <a:latin typeface="Arial" panose="020B0604020202020204" pitchFamily="34" charset="0"/>
              <a:ea typeface="LiSong Pro Light" panose="02020300000000000000"/>
              <a:cs typeface="Arial" panose="020B0604020202020204" pitchFamily="34" charset="0"/>
            </a:endParaRPr>
          </a:p>
          <a:p>
            <a:pPr marL="571500" indent="-571500" fontAlgn="base">
              <a:buFont typeface="+mj-lt"/>
              <a:buAutoNum type="romanUcPeriod"/>
            </a:pPr>
            <a:r>
              <a:rPr lang="zh-CN" altLang="en-US" sz="3200" b="1" dirty="0"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神的属性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fontAlgn="base">
              <a:buFont typeface="+mj-lt"/>
              <a:buAutoNum type="romanUcPeriod"/>
            </a:pPr>
            <a:r>
              <a:rPr lang="zh-CN" altLang="en-US" sz="3200" b="1" dirty="0"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思考</a:t>
            </a:r>
            <a:r>
              <a:rPr lang="en-US" altLang="zh-CN" sz="3200" b="1" dirty="0"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/</a:t>
            </a:r>
            <a:r>
              <a:rPr lang="zh-CN" altLang="en-US" sz="3200" b="1" dirty="0"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應用</a:t>
            </a:r>
            <a:endParaRPr lang="zh-CN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fontAlgn="base">
              <a:buFont typeface="+mj-lt"/>
              <a:buAutoNum type="romanUcPeriod"/>
            </a:pPr>
            <a:r>
              <a:rPr lang="zh-CN" altLang="en-US" sz="3200" b="1" dirty="0"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討論</a:t>
            </a:r>
            <a:endParaRPr lang="en-US" altLang="zh-CN" sz="3200" b="1" dirty="0"/>
          </a:p>
        </p:txBody>
      </p:sp>
    </p:spTree>
    <p:extLst>
      <p:ext uri="{BB962C8B-B14F-4D97-AF65-F5344CB8AC3E}">
        <p14:creationId xmlns:p14="http://schemas.microsoft.com/office/powerpoint/2010/main" val="1333859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CE6B2-F0FB-4C88-8B85-E6F9B3995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18" y="415636"/>
            <a:ext cx="9551718" cy="14676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III.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 人生重要經歷  </a:t>
            </a:r>
            <a:r>
              <a:rPr lang="zh-CN" altLang="en-US" b="1" dirty="0">
                <a:solidFill>
                  <a:srgbClr val="0070C0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（二）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蒙上帝拯救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       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	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（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王下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18: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13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– 19: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37;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代下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32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: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1-23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；賽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36-37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）</a:t>
            </a:r>
            <a:b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</a:b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______________________________________________________</a:t>
            </a:r>
            <a:endParaRPr lang="en-US" sz="20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9BEA58-B6A8-4447-ABE3-404CB1A1B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005" y="3092168"/>
            <a:ext cx="2144483" cy="16083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325A35-D9A2-413E-B8C9-489F22479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900" y="1458132"/>
            <a:ext cx="1860962" cy="13957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F58FFE-71E0-4296-BBFB-C2CA4676703B}"/>
              </a:ext>
            </a:extLst>
          </p:cNvPr>
          <p:cNvSpPr txBox="1"/>
          <p:nvPr/>
        </p:nvSpPr>
        <p:spPr>
          <a:xfrm>
            <a:off x="1034144" y="1807029"/>
            <a:ext cx="75378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zh-CN" altLang="en-US" sz="2000" b="1" dirty="0">
                <a:solidFill>
                  <a:srgbClr val="0000FF"/>
                </a:solidFill>
              </a:rPr>
              <a:t>以赛</a:t>
            </a:r>
            <a:r>
              <a:rPr lang="zh-TW" altLang="en-US" sz="2000" b="1" dirty="0">
                <a:solidFill>
                  <a:srgbClr val="0000FF"/>
                </a:solidFill>
              </a:rPr>
              <a:t>亞預言亞述王將</a:t>
            </a:r>
            <a:r>
              <a:rPr lang="zh-CN" altLang="en-US" sz="2000" b="1" dirty="0">
                <a:solidFill>
                  <a:srgbClr val="0000FF"/>
                </a:solidFill>
              </a:rPr>
              <a:t>败落</a:t>
            </a:r>
            <a:endParaRPr lang="en-US" altLang="zh-CN" sz="2000" b="1" dirty="0">
              <a:ea typeface="LiSong Pro Light" panose="02020300000000000000"/>
            </a:endParaRPr>
          </a:p>
          <a:p>
            <a:pPr lvl="1"/>
            <a:r>
              <a:rPr lang="en-US" altLang="zh-TW" sz="1600" b="1" i="0" dirty="0">
                <a:solidFill>
                  <a:srgbClr val="C00000"/>
                </a:solidFill>
                <a:effectLst/>
                <a:latin typeface="LiSong Pro Light" panose="02020300000000000000"/>
                <a:ea typeface="LiSong Pro Light" panose="02020300000000000000"/>
              </a:rPr>
              <a:t>[</a:t>
            </a:r>
            <a:r>
              <a:rPr lang="zh-TW" altLang="en-US" sz="1600" b="1" i="0" dirty="0">
                <a:solidFill>
                  <a:srgbClr val="C00000"/>
                </a:solidFill>
                <a:effectLst/>
                <a:latin typeface="LiSong Pro Light" panose="02020300000000000000"/>
                <a:ea typeface="LiSong Pro Light" panose="02020300000000000000"/>
              </a:rPr>
              <a:t>耶和華說</a:t>
            </a:r>
            <a:r>
              <a:rPr lang="zh-TW" altLang="en-US" sz="1600" i="0" dirty="0">
                <a:effectLst/>
                <a:latin typeface="LiSong Pro Light" panose="02020300000000000000"/>
                <a:ea typeface="LiSong Pro Light" panose="02020300000000000000"/>
              </a:rPr>
              <a:t>：你因亞述王的事</a:t>
            </a:r>
            <a:r>
              <a:rPr lang="zh-TW" altLang="en-US" sz="1600" b="1" i="0" dirty="0">
                <a:effectLst/>
                <a:latin typeface="LiSong Pro Light" panose="02020300000000000000"/>
                <a:ea typeface="LiSong Pro Light" panose="02020300000000000000"/>
              </a:rPr>
              <a:t>向我祈求</a:t>
            </a:r>
            <a:r>
              <a:rPr lang="zh-TW" altLang="en-US" sz="1600" i="0" dirty="0">
                <a:effectLst/>
                <a:latin typeface="LiSong Pro Light" panose="02020300000000000000"/>
                <a:ea typeface="LiSong Pro Light" panose="02020300000000000000"/>
              </a:rPr>
              <a:t>，</a:t>
            </a:r>
            <a:r>
              <a:rPr lang="zh-TW" altLang="en-US" sz="1600" b="1" i="0" dirty="0">
                <a:solidFill>
                  <a:srgbClr val="C00000"/>
                </a:solidFill>
                <a:effectLst/>
                <a:latin typeface="LiSong Pro Light" panose="02020300000000000000"/>
                <a:ea typeface="LiSong Pro Light" panose="02020300000000000000"/>
              </a:rPr>
              <a:t>我已聽見了</a:t>
            </a:r>
            <a:r>
              <a:rPr lang="zh-TW" altLang="en-US" sz="1600" i="0" dirty="0">
                <a:effectLst/>
                <a:latin typeface="LiSong Pro Light" panose="02020300000000000000"/>
                <a:ea typeface="LiSong Pro Light" panose="02020300000000000000"/>
              </a:rPr>
              <a:t>。 </a:t>
            </a:r>
            <a:r>
              <a:rPr lang="en-US" altLang="zh-TW" sz="1600" i="0" dirty="0">
                <a:effectLst/>
                <a:latin typeface="LiSong Pro Light" panose="02020300000000000000"/>
                <a:ea typeface="LiSong Pro Light" panose="02020300000000000000"/>
              </a:rPr>
              <a:t>…</a:t>
            </a:r>
            <a:r>
              <a:rPr lang="zh-TW" altLang="en-US" sz="1600" i="0" dirty="0">
                <a:effectLst/>
                <a:latin typeface="LiSong Pro Light" panose="02020300000000000000"/>
                <a:ea typeface="LiSong Pro Light" panose="02020300000000000000"/>
              </a:rPr>
              <a:t>你攻擊的是以色列聖者。</a:t>
            </a:r>
            <a:r>
              <a:rPr lang="en-US" altLang="zh-TW" sz="1600" i="0" dirty="0">
                <a:effectLst/>
                <a:latin typeface="LiSong Pro Light" panose="02020300000000000000"/>
                <a:ea typeface="LiSong Pro Light" panose="02020300000000000000"/>
              </a:rPr>
              <a:t>…</a:t>
            </a:r>
            <a:r>
              <a:rPr lang="zh-TW" altLang="en-US" sz="1600" i="0" dirty="0">
                <a:effectLst/>
                <a:latin typeface="LiSong Pro Light" panose="02020300000000000000"/>
                <a:ea typeface="LiSong Pro Light" panose="02020300000000000000"/>
              </a:rPr>
              <a:t> 你向我發烈怒，我都知道。耶和華論亞述王：</a:t>
            </a:r>
            <a:r>
              <a:rPr lang="zh-TW" altLang="en-US" sz="1600" b="1" i="0" dirty="0">
                <a:effectLst/>
                <a:latin typeface="LiSong Pro Light" panose="02020300000000000000"/>
                <a:ea typeface="LiSong Pro Light" panose="02020300000000000000"/>
              </a:rPr>
              <a:t>他必不得來到這城</a:t>
            </a:r>
            <a:r>
              <a:rPr lang="zh-TW" altLang="en-US" sz="1600" i="0" dirty="0">
                <a:effectLst/>
                <a:latin typeface="LiSong Pro Light" panose="02020300000000000000"/>
                <a:ea typeface="LiSong Pro Light" panose="02020300000000000000"/>
              </a:rPr>
              <a:t>，</a:t>
            </a:r>
            <a:r>
              <a:rPr lang="en-US" altLang="zh-TW" sz="1600" i="0" dirty="0">
                <a:effectLst/>
                <a:latin typeface="LiSong Pro Light" panose="02020300000000000000"/>
                <a:ea typeface="LiSong Pro Light" panose="02020300000000000000"/>
              </a:rPr>
              <a:t>...</a:t>
            </a:r>
            <a:r>
              <a:rPr lang="zh-TW" altLang="en-US" sz="1600" i="0" dirty="0">
                <a:effectLst/>
                <a:latin typeface="LiSong Pro Light" panose="02020300000000000000"/>
                <a:ea typeface="LiSong Pro Light" panose="02020300000000000000"/>
              </a:rPr>
              <a:t>因</a:t>
            </a:r>
            <a:r>
              <a:rPr lang="zh-TW" altLang="en-US" sz="1600" b="1" i="0" dirty="0">
                <a:effectLst/>
                <a:latin typeface="LiSong Pro Light" panose="02020300000000000000"/>
                <a:ea typeface="LiSong Pro Light" panose="02020300000000000000"/>
              </a:rPr>
              <a:t>我為自己</a:t>
            </a:r>
            <a:r>
              <a:rPr lang="zh-TW" altLang="en-US" sz="1600" i="0" dirty="0">
                <a:effectLst/>
                <a:latin typeface="LiSong Pro Light" panose="02020300000000000000"/>
                <a:ea typeface="LiSong Pro Light" panose="02020300000000000000"/>
              </a:rPr>
              <a:t>的緣</a:t>
            </a:r>
            <a:r>
              <a:rPr lang="zh-TW" altLang="en-US" sz="1600" b="0" i="0" dirty="0">
                <a:effectLst/>
                <a:latin typeface="LiSong Pro Light" panose="02020300000000000000"/>
                <a:ea typeface="LiSong Pro Light" panose="02020300000000000000"/>
              </a:rPr>
              <a:t>故，</a:t>
            </a:r>
            <a:r>
              <a:rPr lang="zh-TW" altLang="en-US" sz="1600" b="1" i="0" dirty="0">
                <a:effectLst/>
                <a:latin typeface="LiSong Pro Light" panose="02020300000000000000"/>
                <a:ea typeface="LiSong Pro Light" panose="02020300000000000000"/>
              </a:rPr>
              <a:t>又為我僕人大衛的緣故</a:t>
            </a:r>
            <a:r>
              <a:rPr lang="zh-TW" altLang="en-US" sz="1600" b="0" i="0" dirty="0">
                <a:solidFill>
                  <a:srgbClr val="C00000"/>
                </a:solidFill>
                <a:effectLst/>
                <a:latin typeface="LiSong Pro Light" panose="02020300000000000000"/>
                <a:ea typeface="LiSong Pro Light" panose="02020300000000000000"/>
              </a:rPr>
              <a:t>，</a:t>
            </a:r>
            <a:r>
              <a:rPr lang="zh-TW" altLang="en-US" sz="1600" b="1" i="0" dirty="0">
                <a:solidFill>
                  <a:srgbClr val="C00000"/>
                </a:solidFill>
                <a:effectLst/>
                <a:latin typeface="LiSong Pro Light" panose="02020300000000000000"/>
                <a:ea typeface="LiSong Pro Light" panose="02020300000000000000"/>
              </a:rPr>
              <a:t>必保護拯救這城</a:t>
            </a:r>
            <a:r>
              <a:rPr lang="zh-TW" altLang="en-US" sz="1600" b="0" i="0" dirty="0">
                <a:solidFill>
                  <a:srgbClr val="C00000"/>
                </a:solidFill>
                <a:effectLst/>
                <a:latin typeface="LiSong Pro Light" panose="02020300000000000000"/>
                <a:ea typeface="LiSong Pro Light" panose="02020300000000000000"/>
              </a:rPr>
              <a:t>。</a:t>
            </a:r>
            <a:r>
              <a:rPr lang="en-US" altLang="zh-TW" sz="1600" b="0" i="0" dirty="0">
                <a:solidFill>
                  <a:srgbClr val="C00000"/>
                </a:solidFill>
                <a:effectLst/>
                <a:latin typeface="LiSong Pro Light" panose="02020300000000000000"/>
                <a:ea typeface="LiSong Pro Light" panose="02020300000000000000"/>
              </a:rPr>
              <a:t>]</a:t>
            </a:r>
          </a:p>
          <a:p>
            <a:pPr lvl="1"/>
            <a:endParaRPr lang="zh-TW" altLang="en-US" sz="1000" b="0" i="0" dirty="0">
              <a:solidFill>
                <a:srgbClr val="FF0000"/>
              </a:solidFill>
              <a:effectLst/>
              <a:latin typeface="Helvetica Neue"/>
              <a:ea typeface="LiSong Pro Light" panose="0202030000000000000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Helvetica Neue"/>
                <a:ea typeface="LiSong Pro Light" panose="02020300000000000000"/>
              </a:rPr>
              <a:t>‭‭</a:t>
            </a:r>
            <a:r>
              <a:rPr lang="zh-CN" altLang="en-US" sz="2000" b="1" dirty="0">
                <a:solidFill>
                  <a:srgbClr val="0000FF"/>
                </a:solidFill>
              </a:rPr>
              <a:t>亞述王败亡</a:t>
            </a:r>
          </a:p>
          <a:p>
            <a:pPr lvl="1"/>
            <a:r>
              <a:rPr lang="en-US" altLang="zh-TW" sz="1600" b="0" i="0" dirty="0">
                <a:solidFill>
                  <a:srgbClr val="000000"/>
                </a:solidFill>
                <a:effectLst/>
                <a:latin typeface="LiSong Pro Light" panose="02020300000000000000"/>
                <a:ea typeface="LiSong Pro Light" panose="02020300000000000000"/>
              </a:rPr>
              <a:t>[</a:t>
            </a:r>
            <a:r>
              <a:rPr lang="zh-TW" altLang="en-US" sz="1600" b="0" i="0" dirty="0">
                <a:solidFill>
                  <a:srgbClr val="000000"/>
                </a:solidFill>
                <a:effectLst/>
                <a:latin typeface="LiSong Pro Light" panose="02020300000000000000"/>
                <a:ea typeface="LiSong Pro Light" panose="02020300000000000000"/>
              </a:rPr>
              <a:t>當夜，</a:t>
            </a:r>
            <a:r>
              <a:rPr lang="zh-TW" altLang="en-US" sz="1600" b="1" i="0" dirty="0">
                <a:effectLst/>
                <a:latin typeface="LiSong Pro Light" panose="02020300000000000000"/>
                <a:ea typeface="LiSong Pro Light" panose="02020300000000000000"/>
              </a:rPr>
              <a:t>耶和華的使者</a:t>
            </a:r>
            <a:r>
              <a:rPr lang="zh-TW" altLang="en-US" sz="1600" i="0" dirty="0">
                <a:effectLst/>
                <a:latin typeface="LiSong Pro Light" panose="02020300000000000000"/>
                <a:ea typeface="LiSong Pro Light" panose="02020300000000000000"/>
              </a:rPr>
              <a:t>出去</a:t>
            </a:r>
            <a:r>
              <a:rPr lang="zh-TW" altLang="en-US" sz="1600" b="0" i="0" dirty="0">
                <a:solidFill>
                  <a:srgbClr val="000000"/>
                </a:solidFill>
                <a:effectLst/>
                <a:latin typeface="LiSong Pro Light" panose="02020300000000000000"/>
                <a:ea typeface="LiSong Pro Light" panose="02020300000000000000"/>
              </a:rPr>
              <a:t>，在</a:t>
            </a:r>
            <a:r>
              <a:rPr lang="zh-TW" altLang="en-US" sz="1600" b="1" i="0" dirty="0">
                <a:solidFill>
                  <a:srgbClr val="000000"/>
                </a:solidFill>
                <a:effectLst/>
                <a:latin typeface="LiSong Pro Light" panose="02020300000000000000"/>
                <a:ea typeface="LiSong Pro Light" panose="02020300000000000000"/>
              </a:rPr>
              <a:t>亞述營</a:t>
            </a:r>
            <a:r>
              <a:rPr lang="zh-TW" altLang="en-US" sz="1600" b="0" i="0" dirty="0">
                <a:solidFill>
                  <a:srgbClr val="000000"/>
                </a:solidFill>
                <a:effectLst/>
                <a:latin typeface="LiSong Pro Light" panose="02020300000000000000"/>
                <a:ea typeface="LiSong Pro Light" panose="02020300000000000000"/>
              </a:rPr>
              <a:t>中</a:t>
            </a:r>
            <a:r>
              <a:rPr lang="zh-TW" altLang="en-US" sz="1600" b="1" i="0" dirty="0">
                <a:solidFill>
                  <a:srgbClr val="C00000"/>
                </a:solidFill>
                <a:effectLst/>
                <a:latin typeface="LiSong Pro Light" panose="02020300000000000000"/>
                <a:ea typeface="LiSong Pro Light" panose="02020300000000000000"/>
              </a:rPr>
              <a:t>殺了十八萬五千人</a:t>
            </a:r>
            <a:r>
              <a:rPr lang="zh-TW" altLang="en-US" sz="1600" b="0" i="0" dirty="0">
                <a:solidFill>
                  <a:srgbClr val="C00000"/>
                </a:solidFill>
                <a:effectLst/>
                <a:latin typeface="LiSong Pro Light" panose="02020300000000000000"/>
                <a:ea typeface="LiSong Pro Light" panose="02020300000000000000"/>
              </a:rPr>
              <a:t>。</a:t>
            </a:r>
            <a:r>
              <a:rPr lang="zh-TW" altLang="en-US" sz="1600" b="0" i="0" dirty="0">
                <a:solidFill>
                  <a:srgbClr val="000000"/>
                </a:solidFill>
                <a:effectLst/>
                <a:latin typeface="LiSong Pro Light" panose="02020300000000000000"/>
                <a:ea typeface="LiSong Pro Light" panose="02020300000000000000"/>
              </a:rPr>
              <a:t>清早有人起來，看哪，都是死屍。 亞述王西拿基立就拔營回去，住在尼尼微。」</a:t>
            </a:r>
            <a:endParaRPr lang="en-US" sz="1600" dirty="0">
              <a:latin typeface="LiSong Pro Light" panose="02020300000000000000"/>
              <a:ea typeface="LiSong Pro Light" panose="020203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02555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17298-EDF6-4D23-9D2A-84E1B07C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74914" y="846161"/>
            <a:ext cx="11369356" cy="756620"/>
          </a:xfrm>
        </p:spPr>
        <p:txBody>
          <a:bodyPr>
            <a:normAutofit fontScale="90000"/>
          </a:bodyPr>
          <a:lstStyle/>
          <a:p>
            <a:pPr marL="1371600" lvl="3" algn="l" defTabSz="457200" rtl="0" fontAlgn="base">
              <a:defRPr/>
            </a:pPr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III</a:t>
            </a:r>
            <a:r>
              <a:rPr lang="en-US" altLang="zh-CN" sz="4000" dirty="0">
                <a:solidFill>
                  <a:schemeClr val="tx1"/>
                </a:solidFill>
              </a:rPr>
              <a:t>.</a:t>
            </a:r>
            <a:r>
              <a:rPr lang="zh-CN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人生重要經歷 </a:t>
            </a:r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 </a:t>
            </a:r>
            <a:r>
              <a:rPr lang="zh-CN" alt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（三）被上帝医治延寿</a:t>
            </a:r>
            <a:br>
              <a:rPr lang="en-US" altLang="zh-CN" sz="4400" b="1" dirty="0"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</a:br>
            <a:r>
              <a: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                   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（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王下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：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1-11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; 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代下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32:24; 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賽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38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</a:t>
            </a:r>
            <a:b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_______________________________________________________________</a:t>
            </a:r>
            <a:br>
              <a:rPr lang="en-US" sz="2000" b="0" i="0" dirty="0">
                <a:solidFill>
                  <a:srgbClr val="333333"/>
                </a:solidFill>
                <a:effectLst/>
                <a:latin typeface="Helvetica Neue Light"/>
              </a:rPr>
            </a:b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226FBC-D466-4058-AB66-00879A91D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225" y="1604432"/>
            <a:ext cx="3528225" cy="13719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24A7DE-A813-4E8E-BBA7-3EBAD1BCD835}"/>
              </a:ext>
            </a:extLst>
          </p:cNvPr>
          <p:cNvSpPr txBox="1"/>
          <p:nvPr/>
        </p:nvSpPr>
        <p:spPr>
          <a:xfrm>
            <a:off x="903767" y="1719617"/>
            <a:ext cx="716945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zh-CN" altLang="en-US" sz="2000" b="1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希西家得病</a:t>
            </a:r>
            <a:r>
              <a:rPr lang="en-US" altLang="zh-CN" sz="2000" b="1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</a:t>
            </a:r>
            <a:r>
              <a:rPr lang="zh-TW" altLang="en-US" sz="2000" b="1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被上帝醫治</a:t>
            </a:r>
            <a:r>
              <a:rPr lang="en-US" altLang="zh-TW" sz="2000" b="1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zh-TW" altLang="en-US" sz="2000" b="1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延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寿 </a:t>
            </a:r>
            <a:endParaRPr lang="en-US" altLang="zh-CN" sz="2000" b="1" dirty="0">
              <a:solidFill>
                <a:srgbClr val="0000FF"/>
              </a:solidFill>
              <a:latin typeface="LiSong Pro Light" panose="02020300000000000000"/>
              <a:ea typeface="LiSong Pro Light" panose="0202030000000000000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TW" altLang="en-US" sz="1600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希西家</a:t>
            </a:r>
            <a:r>
              <a:rPr lang="zh-TW" altLang="en-US" sz="1600" b="1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病得要死了</a:t>
            </a:r>
            <a:r>
              <a:rPr lang="en-US" altLang="zh-TW" sz="1600" b="1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, </a:t>
            </a:r>
            <a:r>
              <a:rPr lang="zh-TW" altLang="en-US" sz="1600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以賽亞</a:t>
            </a:r>
            <a:r>
              <a:rPr lang="zh-CN" altLang="en-US" sz="1600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去</a:t>
            </a:r>
            <a:r>
              <a:rPr lang="zh-TW" altLang="en-US" sz="1600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見他</a:t>
            </a:r>
            <a:r>
              <a:rPr lang="zh-CN" altLang="en-US" sz="1600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：</a:t>
            </a:r>
            <a:r>
              <a:rPr lang="zh-TW" altLang="en-US" sz="1600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 </a:t>
            </a:r>
            <a:endParaRPr lang="en-US" altLang="zh-TW" sz="1600" dirty="0">
              <a:latin typeface="LiSong Pro Light" panose="02020300000000000000"/>
              <a:ea typeface="LiSong Pro Light" panose="0202030000000000000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TW" altLang="en-US" sz="1600" b="1" dirty="0">
                <a:solidFill>
                  <a:srgbClr val="C00000"/>
                </a:solidFill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耶和華說：</a:t>
            </a:r>
            <a:r>
              <a:rPr lang="en-US" altLang="zh-TW" sz="1600" b="1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[</a:t>
            </a:r>
            <a:r>
              <a:rPr lang="zh-TW" altLang="en-US" sz="1600" b="1" dirty="0">
                <a:solidFill>
                  <a:srgbClr val="C00000"/>
                </a:solidFill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你要留遺命給你的家人</a:t>
            </a:r>
            <a:r>
              <a:rPr lang="zh-CN" altLang="en-US" sz="1600" b="1" dirty="0">
                <a:solidFill>
                  <a:srgbClr val="C00000"/>
                </a:solidFill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，</a:t>
            </a:r>
            <a:r>
              <a:rPr lang="zh-TW" altLang="en-US" sz="1600" b="1" dirty="0">
                <a:solidFill>
                  <a:srgbClr val="C00000"/>
                </a:solidFill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因為你將要死，不能再活了。</a:t>
            </a:r>
            <a:r>
              <a:rPr lang="en-US" altLang="zh-TW" sz="1600" b="1" dirty="0">
                <a:solidFill>
                  <a:srgbClr val="C00000"/>
                </a:solidFill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]</a:t>
            </a:r>
            <a:r>
              <a:rPr lang="zh-TW" altLang="en-US" sz="1600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TW" altLang="en-US" sz="1600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他卻</a:t>
            </a:r>
            <a:r>
              <a:rPr lang="zh-TW" altLang="en-US" sz="1600" b="1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轉臉向牆</a:t>
            </a:r>
            <a:r>
              <a:rPr lang="zh-TW" altLang="en-US" sz="1600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，</a:t>
            </a:r>
            <a:r>
              <a:rPr lang="zh-TW" altLang="en-US" sz="1600" b="1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禱告耶和華</a:t>
            </a:r>
            <a:r>
              <a:rPr lang="zh-CN" altLang="en-US" sz="1600" b="1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：</a:t>
            </a:r>
            <a:r>
              <a:rPr lang="en-US" altLang="zh-CN" sz="1600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【</a:t>
            </a:r>
            <a:r>
              <a:rPr lang="zh-TW" altLang="en-US" sz="1600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耶和華啊！</a:t>
            </a:r>
            <a:r>
              <a:rPr lang="zh-TW" altLang="en-US" sz="1600" b="1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求你記念我</a:t>
            </a:r>
            <a:r>
              <a:rPr lang="zh-TW" altLang="en-US" sz="1600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曾怎樣以真誠和完全的心在你面前行事為人，我所行的都是你看為善的事。”希西家就</a:t>
            </a:r>
            <a:r>
              <a:rPr lang="zh-TW" altLang="en-US" sz="1600" b="1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痛哭起來</a:t>
            </a:r>
            <a:r>
              <a:rPr lang="zh-TW" altLang="en-US" sz="1600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。</a:t>
            </a:r>
            <a:r>
              <a:rPr lang="en-US" altLang="zh-CN" sz="1600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】</a:t>
            </a:r>
            <a:endParaRPr lang="zh-TW" altLang="en-US" sz="1600" dirty="0">
              <a:latin typeface="LiSong Pro Light" panose="02020300000000000000"/>
              <a:ea typeface="LiSong Pro Light" panose="0202030000000000000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TW" altLang="en-US" sz="1600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耶和華的話臨到以賽亞</a:t>
            </a:r>
            <a:r>
              <a:rPr lang="en-US" altLang="zh-TW" sz="1600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: </a:t>
            </a:r>
            <a:r>
              <a:rPr lang="en-US" altLang="zh-TW" sz="1600" b="1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[</a:t>
            </a:r>
            <a:r>
              <a:rPr lang="zh-TW" altLang="en-US" sz="1600" b="1" dirty="0">
                <a:solidFill>
                  <a:srgbClr val="C00000"/>
                </a:solidFill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我聽見了你的禱告，看見了你的眼淚</a:t>
            </a:r>
            <a:r>
              <a:rPr lang="zh-TW" altLang="en-US" sz="1600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。</a:t>
            </a:r>
            <a:r>
              <a:rPr lang="zh-TW" altLang="en-US" sz="1600" b="1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我</a:t>
            </a:r>
            <a:r>
              <a:rPr lang="zh-TW" altLang="en-US" sz="1600" b="1" dirty="0">
                <a:solidFill>
                  <a:srgbClr val="C00000"/>
                </a:solidFill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必醫治</a:t>
            </a:r>
            <a:r>
              <a:rPr lang="zh-TW" altLang="en-US" sz="1600" b="1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你</a:t>
            </a:r>
            <a:r>
              <a:rPr lang="zh-TW" altLang="en-US" sz="1600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，第三日你要上耶和華的殿。 我必</a:t>
            </a:r>
            <a:r>
              <a:rPr lang="zh-TW" altLang="en-US" sz="1600" b="1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把十五年的壽命增添給你。我要拯救你和這城脫離亞述王的手</a:t>
            </a:r>
            <a:r>
              <a:rPr lang="zh-TW" altLang="en-US" sz="1600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，又要因我自己和我僕人大衛的緣故</a:t>
            </a:r>
            <a:r>
              <a:rPr lang="zh-TW" altLang="en-US" sz="1600" b="1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保護這城</a:t>
            </a:r>
            <a:r>
              <a:rPr lang="zh-TW" altLang="en-US" sz="1600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。 </a:t>
            </a:r>
            <a:r>
              <a:rPr lang="en-US" altLang="zh-TW" sz="1600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]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TW" altLang="en-US" sz="1600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“取一片</a:t>
            </a:r>
            <a:r>
              <a:rPr lang="zh-TW" altLang="en-US" sz="1600" b="1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無花果餅</a:t>
            </a:r>
            <a:r>
              <a:rPr lang="zh-TW" altLang="en-US" sz="1600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來</a:t>
            </a:r>
            <a:r>
              <a:rPr lang="zh-CN" altLang="en-US" sz="1600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。。</a:t>
            </a:r>
            <a:r>
              <a:rPr lang="zh-TW" altLang="en-US" sz="1600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。把它</a:t>
            </a:r>
            <a:r>
              <a:rPr lang="zh-TW" altLang="en-US" sz="1600" b="1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貼在瘡上</a:t>
            </a:r>
            <a:r>
              <a:rPr lang="zh-TW" altLang="en-US" sz="1600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。希西家</a:t>
            </a:r>
            <a:r>
              <a:rPr lang="zh-TW" altLang="en-US" sz="1600" b="1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就痊愈了</a:t>
            </a:r>
            <a:r>
              <a:rPr lang="zh-TW" altLang="en-US" sz="1600" i="0" dirty="0">
                <a:effectLst/>
                <a:latin typeface="LiSong Pro Light" panose="02020300000000000000"/>
              </a:rPr>
              <a:t>。</a:t>
            </a:r>
            <a:endParaRPr lang="en-US" altLang="zh-TW" sz="1600" i="0" dirty="0">
              <a:effectLst/>
              <a:latin typeface="LiSong Pro Light" panose="02020300000000000000"/>
            </a:endParaRPr>
          </a:p>
          <a:p>
            <a:pPr lvl="1"/>
            <a:endParaRPr lang="en-US" altLang="zh-TW" sz="1000" b="1" i="0" dirty="0">
              <a:solidFill>
                <a:srgbClr val="000000"/>
              </a:solidFill>
              <a:effectLst/>
              <a:latin typeface="LiSong Pro Light" panose="0202030000000000000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zh-CN" altLang="en-US" sz="2000" b="1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醫治徵兆：日影倒退十度</a:t>
            </a:r>
            <a:endParaRPr lang="en-US" altLang="zh-TW" sz="2000" b="1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TW" altLang="en-US" sz="1600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希西家對以賽亞說：“有</a:t>
            </a:r>
            <a:r>
              <a:rPr lang="zh-TW" altLang="en-US" sz="1600" b="1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甚麼徵兆</a:t>
            </a:r>
            <a:r>
              <a:rPr lang="zh-TW" altLang="en-US" sz="1600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告訴我耶和華</a:t>
            </a:r>
            <a:r>
              <a:rPr lang="zh-TW" altLang="en-US" sz="1600" b="1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必醫治我</a:t>
            </a:r>
            <a:r>
              <a:rPr lang="en-US" altLang="zh-TW" sz="1600" b="1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?</a:t>
            </a:r>
            <a:r>
              <a:rPr lang="zh-TW" altLang="en-US" sz="1600" b="1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 </a:t>
            </a:r>
            <a:r>
              <a:rPr lang="zh-TW" altLang="en-US" sz="1600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日影延伸十級容易；</a:t>
            </a:r>
            <a:r>
              <a:rPr lang="zh-TW" altLang="en-US" sz="1600" b="1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我要日影倒後十級</a:t>
            </a:r>
            <a:r>
              <a:rPr lang="zh-TW" altLang="en-US" sz="1600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。”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TW" altLang="en-US" sz="1600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以賽亞呼求耶和華，他就</a:t>
            </a:r>
            <a:r>
              <a:rPr lang="zh-TW" altLang="en-US" sz="1600" b="1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使日晷上的日影</a:t>
            </a:r>
            <a:r>
              <a:rPr lang="zh-TW" altLang="en-US" sz="1600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，影</a:t>
            </a:r>
            <a:r>
              <a:rPr lang="zh-TW" altLang="en-US" sz="1600" b="1" dirty="0">
                <a:latin typeface="LiSong Pro Light" panose="02020300000000000000"/>
                <a:ea typeface="LiSong Pro Light" panose="02020300000000000000"/>
                <a:cs typeface="Arial" panose="020B0604020202020204" pitchFamily="34" charset="0"/>
              </a:rPr>
              <a:t>倒退了十級</a:t>
            </a:r>
            <a:r>
              <a:rPr lang="zh-TW" altLang="en-US" sz="1600" b="1" i="0" dirty="0">
                <a:effectLst/>
                <a:latin typeface="Helvetica Neue"/>
              </a:rPr>
              <a:t>。</a:t>
            </a:r>
            <a:r>
              <a:rPr lang="zh-TW" altLang="en-US" sz="1600" b="0" i="0" dirty="0">
                <a:effectLst/>
                <a:latin typeface="Helvetica Neue"/>
              </a:rPr>
              <a:t>‭</a:t>
            </a:r>
            <a:r>
              <a:rPr lang="en-US" altLang="zh-TW" sz="1600" b="0" i="0" dirty="0">
                <a:effectLst/>
                <a:latin typeface="Helvetica Neue"/>
              </a:rPr>
              <a:t>‬ </a:t>
            </a:r>
          </a:p>
          <a:p>
            <a:pPr>
              <a:buFont typeface="Wingdings" panose="05000000000000000000" pitchFamily="2" charset="2"/>
              <a:buChar char="v"/>
            </a:pPr>
            <a:endParaRPr lang="en-US" altLang="zh-TW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B7D964-1C47-490B-BE06-252AC35F3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712" y="3881585"/>
            <a:ext cx="2601808" cy="157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78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17298-EDF6-4D23-9D2A-84E1B07C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0" y="650239"/>
            <a:ext cx="10544977" cy="859071"/>
          </a:xfrm>
        </p:spPr>
        <p:txBody>
          <a:bodyPr>
            <a:normAutofit fontScale="90000"/>
          </a:bodyPr>
          <a:lstStyle/>
          <a:p>
            <a:pPr marL="1371600" lvl="3" algn="l" defTabSz="457200" rtl="0" fontAlgn="base">
              <a:buFont typeface="+mj-lt"/>
              <a:buAutoNum type="arabicPeriod"/>
              <a:defRPr/>
            </a:pPr>
            <a:br>
              <a:rPr lang="en-US" dirty="0">
                <a:solidFill>
                  <a:srgbClr val="EEEEEE"/>
                </a:solidFill>
                <a:latin typeface="Helvetica Neue Light"/>
              </a:rPr>
            </a:br>
            <a:r>
              <a:rPr lang="en-US" dirty="0">
                <a:solidFill>
                  <a:srgbClr val="EEEEEE"/>
                </a:solidFill>
                <a:latin typeface="Helvetica Neue Light"/>
              </a:rPr>
              <a:t>25</a:t>
            </a:r>
            <a:br>
              <a:rPr lang="en-US" b="0" i="0" u="none" strike="noStrike" dirty="0">
                <a:solidFill>
                  <a:srgbClr val="EEEEEE"/>
                </a:solidFill>
                <a:effectLst/>
                <a:latin typeface="Helvetica Neue Light"/>
              </a:rPr>
            </a:br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III</a:t>
            </a:r>
            <a:r>
              <a:rPr lang="en-US" altLang="zh-CN" sz="4000" dirty="0">
                <a:solidFill>
                  <a:schemeClr val="tx1"/>
                </a:solidFill>
              </a:rPr>
              <a:t>.</a:t>
            </a:r>
            <a:r>
              <a:rPr lang="zh-CN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人生重要經歷 </a:t>
            </a:r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– </a:t>
            </a:r>
            <a:r>
              <a:rPr lang="zh-CN" alt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（四）不智选择</a:t>
            </a:r>
            <a:br>
              <a:rPr lang="zh-CN" altLang="en-US" sz="4000" dirty="0"/>
            </a:b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          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（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王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下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：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12-19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; 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代下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32:31; 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賽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39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</a:t>
            </a:r>
            <a:b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b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______________________________________________________________</a:t>
            </a:r>
            <a:br>
              <a:rPr lang="en-US" sz="2000" b="0" i="0" dirty="0">
                <a:solidFill>
                  <a:srgbClr val="333333"/>
                </a:solidFill>
                <a:effectLst/>
                <a:latin typeface="Helvetica Neue Light"/>
              </a:rPr>
            </a:b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30C265-92AD-4675-ABAC-14D846A08870}"/>
              </a:ext>
            </a:extLst>
          </p:cNvPr>
          <p:cNvSpPr txBox="1"/>
          <p:nvPr/>
        </p:nvSpPr>
        <p:spPr>
          <a:xfrm>
            <a:off x="794084" y="2014194"/>
            <a:ext cx="7988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endParaRPr lang="en-US" sz="1200" b="0" i="0" dirty="0">
              <a:solidFill>
                <a:srgbClr val="292929"/>
              </a:solidFill>
              <a:effectLst/>
              <a:latin typeface="Alegreya San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767395-DBF2-4620-811F-AD1ADC8A2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157" y="1859281"/>
            <a:ext cx="2352863" cy="15697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76F5E4-F131-44DD-BB49-5EC8A1722112}"/>
              </a:ext>
            </a:extLst>
          </p:cNvPr>
          <p:cNvSpPr txBox="1"/>
          <p:nvPr/>
        </p:nvSpPr>
        <p:spPr>
          <a:xfrm>
            <a:off x="1031356" y="1859280"/>
            <a:ext cx="790224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zh-CN" altLang="en-US" sz="2000" b="1" i="0" dirty="0">
                <a:solidFill>
                  <a:srgbClr val="0000FF"/>
                </a:solidFill>
                <a:effectLst/>
                <a:latin typeface="Helvetica Neue"/>
              </a:rPr>
              <a:t>神试验希西家</a:t>
            </a:r>
            <a:r>
              <a:rPr lang="zh-CN" altLang="en-US" sz="2400" b="1" i="0" dirty="0">
                <a:effectLst/>
                <a:latin typeface="Helvetica Neue"/>
              </a:rPr>
              <a:t>  </a:t>
            </a:r>
            <a:r>
              <a:rPr lang="en-US" altLang="zh-CN" sz="1400" i="0" dirty="0">
                <a:effectLst/>
                <a:latin typeface="Helvetica Neue"/>
              </a:rPr>
              <a:t>[</a:t>
            </a:r>
            <a:r>
              <a:rPr lang="zh-CN" altLang="en-US" sz="1400" i="0" dirty="0">
                <a:effectLst/>
                <a:latin typeface="Helvetica Neue"/>
              </a:rPr>
              <a:t>歷代志下‬ ‭</a:t>
            </a:r>
            <a:r>
              <a:rPr lang="en-US" altLang="zh-CN" sz="1400" i="0" dirty="0">
                <a:effectLst/>
                <a:latin typeface="Helvetica Neue"/>
              </a:rPr>
              <a:t>32:31‬ ]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zh-TW" altLang="en-US" sz="1400" b="0" i="0" dirty="0">
                <a:effectLst/>
                <a:latin typeface="Helvetica Neue"/>
                <a:ea typeface="LiSong Pro Light" panose="02020300000000000000"/>
              </a:rPr>
              <a:t>希西家所行的</a:t>
            </a:r>
            <a:r>
              <a:rPr lang="zh-TW" altLang="en-US" sz="1400" b="1" i="0" dirty="0">
                <a:effectLst/>
                <a:latin typeface="Helvetica Neue"/>
                <a:ea typeface="LiSong Pro Light" panose="02020300000000000000"/>
              </a:rPr>
              <a:t>一切盡都亨通</a:t>
            </a:r>
            <a:r>
              <a:rPr lang="zh-TW" altLang="en-US" sz="1400" b="0" i="0" dirty="0">
                <a:effectLst/>
                <a:latin typeface="Helvetica Neue"/>
                <a:ea typeface="LiSong Pro Light" panose="02020300000000000000"/>
              </a:rPr>
              <a:t>。巴比倫王的使者來見希西家</a:t>
            </a:r>
            <a:r>
              <a:rPr lang="en-US" altLang="zh-TW" sz="1400" b="0" i="0" dirty="0">
                <a:effectLst/>
                <a:latin typeface="Helvetica Neue"/>
                <a:ea typeface="LiSong Pro Light" panose="02020300000000000000"/>
              </a:rPr>
              <a:t>, </a:t>
            </a:r>
            <a:r>
              <a:rPr lang="zh-TW" altLang="en-US" sz="1400" b="0" i="0" dirty="0">
                <a:effectLst/>
                <a:latin typeface="Helvetica Neue"/>
                <a:ea typeface="LiSong Pro Light" panose="02020300000000000000"/>
              </a:rPr>
              <a:t>詢問猶大地發生的奇事時</a:t>
            </a:r>
            <a:r>
              <a:rPr lang="en-US" altLang="zh-TW" sz="1400" dirty="0">
                <a:latin typeface="Helvetica Neue"/>
                <a:ea typeface="LiSong Pro Light" panose="02020300000000000000"/>
              </a:rPr>
              <a:t>,</a:t>
            </a:r>
            <a:r>
              <a:rPr lang="en-US" altLang="zh-TW" sz="1400" b="1" dirty="0">
                <a:latin typeface="Helvetica Neue"/>
                <a:ea typeface="LiSong Pro Light" panose="02020300000000000000"/>
              </a:rPr>
              <a:t> </a:t>
            </a:r>
            <a:r>
              <a:rPr lang="zh-TW" altLang="en-US" sz="1400" b="1" i="0" dirty="0">
                <a:effectLst/>
                <a:latin typeface="Helvetica Neue"/>
                <a:ea typeface="LiSong Pro Light" panose="02020300000000000000"/>
              </a:rPr>
              <a:t>神就離開了他，為要試驗他，好知道他心中的一切。」</a:t>
            </a:r>
            <a:endParaRPr lang="en-US" altLang="zh-TW" sz="1400" b="1" i="0" dirty="0">
              <a:effectLst/>
              <a:latin typeface="Helvetica Neue"/>
              <a:ea typeface="LiSong Pro Light" panose="02020300000000000000"/>
            </a:endParaRPr>
          </a:p>
          <a:p>
            <a:pPr algn="l"/>
            <a:endParaRPr lang="zh-TW" altLang="en-US" sz="1000" b="0" i="0" dirty="0">
              <a:solidFill>
                <a:srgbClr val="1D2228"/>
              </a:solidFill>
              <a:effectLst/>
              <a:latin typeface="Helvetica Neue"/>
              <a:ea typeface="LiSong Pro Light" panose="0202030000000000000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zh-CN" altLang="en-US" sz="2000" b="1" i="0" dirty="0">
                <a:solidFill>
                  <a:srgbClr val="0000FF"/>
                </a:solidFill>
                <a:effectLst/>
                <a:latin typeface="Helvetica Neue"/>
              </a:rPr>
              <a:t>巴</a:t>
            </a:r>
            <a:r>
              <a:rPr lang="zh-TW" altLang="en-US" sz="2000" b="1" i="0" dirty="0">
                <a:solidFill>
                  <a:srgbClr val="0000FF"/>
                </a:solidFill>
                <a:effectLst/>
                <a:latin typeface="Helvetica Neue"/>
              </a:rPr>
              <a:t>比倫使者看希西家</a:t>
            </a:r>
            <a:r>
              <a:rPr lang="zh-CN" altLang="en-US" sz="2000" b="1" i="0" dirty="0">
                <a:solidFill>
                  <a:srgbClr val="0000FF"/>
                </a:solidFill>
                <a:effectLst/>
                <a:latin typeface="Helvetica Neue"/>
              </a:rPr>
              <a:t>宝物</a:t>
            </a:r>
            <a:r>
              <a:rPr lang="zh-CN" altLang="en-US" sz="2800" b="1" i="0" dirty="0">
                <a:solidFill>
                  <a:srgbClr val="0000FF"/>
                </a:solidFill>
                <a:effectLst/>
                <a:latin typeface="Helvetica Neue"/>
              </a:rPr>
              <a:t> </a:t>
            </a:r>
            <a:r>
              <a:rPr lang="en-US" altLang="zh-CN" sz="1400" b="1" i="0" dirty="0">
                <a:solidFill>
                  <a:srgbClr val="0000FF"/>
                </a:solidFill>
                <a:effectLst/>
                <a:latin typeface="Helvetica Neue"/>
              </a:rPr>
              <a:t>(</a:t>
            </a:r>
            <a:r>
              <a:rPr lang="zh-TW" altLang="en-US" sz="1400" b="0" i="0" dirty="0">
                <a:solidFill>
                  <a:srgbClr val="000000"/>
                </a:solidFill>
                <a:effectLst/>
                <a:latin typeface="Helvetica Neue"/>
                <a:ea typeface="LiSong Pro Light" panose="02020300000000000000"/>
              </a:rPr>
              <a:t>賽</a:t>
            </a:r>
            <a:r>
              <a:rPr lang="en-US" altLang="zh-TW" sz="1400" b="0" i="0" dirty="0">
                <a:solidFill>
                  <a:srgbClr val="000000"/>
                </a:solidFill>
                <a:effectLst/>
                <a:latin typeface="Helvetica Neue"/>
                <a:ea typeface="LiSong Pro Light" panose="02020300000000000000"/>
              </a:rPr>
              <a:t>39:1-4;</a:t>
            </a:r>
            <a:r>
              <a:rPr lang="zh-TW" altLang="en-US" sz="1400" b="0" i="0" dirty="0">
                <a:solidFill>
                  <a:srgbClr val="000000"/>
                </a:solidFill>
                <a:effectLst/>
                <a:latin typeface="Helvetica Neue"/>
              </a:rPr>
              <a:t>王下‬ ‭</a:t>
            </a:r>
            <a:r>
              <a:rPr lang="en-US" altLang="zh-TW" sz="1400" b="0" i="0" dirty="0">
                <a:solidFill>
                  <a:srgbClr val="000000"/>
                </a:solidFill>
                <a:effectLst/>
                <a:latin typeface="Helvetica Neue"/>
              </a:rPr>
              <a:t>20:12-15)</a:t>
            </a:r>
            <a:endParaRPr lang="en-US" altLang="zh-CN" sz="1400" b="1" i="0" dirty="0">
              <a:solidFill>
                <a:srgbClr val="0000FF"/>
              </a:solidFill>
              <a:effectLst/>
              <a:latin typeface="Helvetica Neue"/>
              <a:ea typeface="LiSong Pro Light" panose="0202030000000000000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zh-TW" altLang="en-US" sz="1400" i="0" dirty="0">
                <a:solidFill>
                  <a:srgbClr val="000000"/>
                </a:solidFill>
                <a:effectLst/>
                <a:latin typeface="Helvetica Neue"/>
                <a:ea typeface="LiSong Pro Light" panose="02020300000000000000"/>
              </a:rPr>
              <a:t>巴比倫王兒子</a:t>
            </a:r>
            <a:r>
              <a:rPr lang="zh-CN" altLang="en-US" sz="1400" i="0" dirty="0">
                <a:solidFill>
                  <a:srgbClr val="000000"/>
                </a:solidFill>
                <a:effectLst/>
                <a:latin typeface="Helvetica Neue"/>
                <a:ea typeface="LiSong Pro Light" panose="02020300000000000000"/>
              </a:rPr>
              <a:t>听见</a:t>
            </a:r>
            <a:r>
              <a:rPr lang="zh-TW" altLang="en-US" sz="1400" i="0" dirty="0">
                <a:solidFill>
                  <a:srgbClr val="000000"/>
                </a:solidFill>
                <a:effectLst/>
                <a:latin typeface="Helvetica Neue"/>
                <a:ea typeface="LiSong Pro Light" panose="02020300000000000000"/>
              </a:rPr>
              <a:t>希西家</a:t>
            </a:r>
            <a:r>
              <a:rPr lang="zh-CN" altLang="en-US" sz="1400" i="0" dirty="0">
                <a:solidFill>
                  <a:srgbClr val="000000"/>
                </a:solidFill>
                <a:effectLst/>
                <a:latin typeface="Helvetica Neue"/>
                <a:ea typeface="LiSong Pro Light" panose="02020300000000000000"/>
              </a:rPr>
              <a:t>病而痊愈，就送书信和礼物给他</a:t>
            </a:r>
            <a:r>
              <a:rPr lang="zh-TW" altLang="en-US" sz="1400" i="0" dirty="0">
                <a:solidFill>
                  <a:srgbClr val="000000"/>
                </a:solidFill>
                <a:effectLst/>
                <a:latin typeface="Helvetica Neue"/>
                <a:ea typeface="LiSong Pro Light" panose="02020300000000000000"/>
              </a:rPr>
              <a:t>。 </a:t>
            </a:r>
            <a:endParaRPr lang="en-US" altLang="zh-TW" sz="1400" i="0" dirty="0">
              <a:solidFill>
                <a:srgbClr val="000000"/>
              </a:solidFill>
              <a:effectLst/>
              <a:latin typeface="Helvetica Neue"/>
              <a:ea typeface="LiSong Pro Light" panose="0202030000000000000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zh-TW" altLang="en-US" sz="1400" i="0" dirty="0">
                <a:solidFill>
                  <a:srgbClr val="000000"/>
                </a:solidFill>
                <a:effectLst/>
                <a:latin typeface="Helvetica Neue"/>
                <a:ea typeface="LiSong Pro Light" panose="02020300000000000000"/>
              </a:rPr>
              <a:t>以賽亞到希西家王那裡</a:t>
            </a:r>
            <a:r>
              <a:rPr lang="en-US" altLang="zh-TW" sz="1400" dirty="0">
                <a:solidFill>
                  <a:srgbClr val="000000"/>
                </a:solidFill>
                <a:latin typeface="Helvetica Neue"/>
                <a:ea typeface="LiSong Pro Light" panose="02020300000000000000"/>
              </a:rPr>
              <a:t>:</a:t>
            </a:r>
            <a:r>
              <a:rPr lang="zh-CN" altLang="en-US" sz="1400" dirty="0">
                <a:solidFill>
                  <a:srgbClr val="000000"/>
                </a:solidFill>
                <a:latin typeface="Helvetica Neue"/>
                <a:ea typeface="LiSong Pro Light" panose="02020300000000000000"/>
              </a:rPr>
              <a:t>  </a:t>
            </a:r>
            <a:r>
              <a:rPr lang="zh-TW" altLang="en-US" sz="1400" i="0" dirty="0">
                <a:solidFill>
                  <a:srgbClr val="000000"/>
                </a:solidFill>
                <a:effectLst/>
                <a:latin typeface="Helvetica Neue"/>
                <a:ea typeface="LiSong Pro Light" panose="02020300000000000000"/>
              </a:rPr>
              <a:t>“他們在你宮中看到了甚麼呢？</a:t>
            </a:r>
            <a:r>
              <a:rPr lang="en-US" altLang="zh-TW" sz="1400" i="0" dirty="0">
                <a:solidFill>
                  <a:srgbClr val="000000"/>
                </a:solidFill>
                <a:effectLst/>
                <a:latin typeface="Helvetica Neue"/>
                <a:ea typeface="LiSong Pro Light" panose="02020300000000000000"/>
              </a:rPr>
              <a:t>”  </a:t>
            </a:r>
            <a:r>
              <a:rPr lang="zh-TW" altLang="en-US" sz="1400" i="0" dirty="0">
                <a:solidFill>
                  <a:srgbClr val="000000"/>
                </a:solidFill>
                <a:effectLst/>
                <a:latin typeface="Helvetica Neue"/>
                <a:ea typeface="LiSong Pro Light" panose="02020300000000000000"/>
              </a:rPr>
              <a:t>希西家說</a:t>
            </a:r>
            <a:r>
              <a:rPr lang="en-US" altLang="zh-TW" sz="1400" dirty="0">
                <a:solidFill>
                  <a:srgbClr val="000000"/>
                </a:solidFill>
                <a:latin typeface="Helvetica Neue"/>
                <a:ea typeface="LiSong Pro Light" panose="02020300000000000000"/>
              </a:rPr>
              <a:t>:</a:t>
            </a:r>
            <a:r>
              <a:rPr lang="zh-TW" altLang="en-US" sz="1400" dirty="0">
                <a:solidFill>
                  <a:srgbClr val="000000"/>
                </a:solidFill>
                <a:latin typeface="Helvetica Neue"/>
                <a:ea typeface="LiSong Pro Light" panose="02020300000000000000"/>
              </a:rPr>
              <a:t> </a:t>
            </a:r>
            <a:r>
              <a:rPr lang="en-US" altLang="zh-TW" sz="1400" dirty="0">
                <a:solidFill>
                  <a:srgbClr val="000000"/>
                </a:solidFill>
                <a:latin typeface="Helvetica Neue"/>
                <a:ea typeface="LiSong Pro Light" panose="02020300000000000000"/>
              </a:rPr>
              <a:t>“</a:t>
            </a:r>
            <a:r>
              <a:rPr lang="zh-TW" altLang="en-US" sz="1400" i="0" dirty="0">
                <a:effectLst/>
                <a:latin typeface="Helvetica Neue"/>
                <a:ea typeface="LiSong Pro Light" panose="02020300000000000000"/>
              </a:rPr>
              <a:t>我宮中的一切，他們都看見了。在我寶庫內的，我沒有一樣不給他們看的</a:t>
            </a:r>
            <a:r>
              <a:rPr lang="zh-TW" altLang="en-US" sz="1400" i="0" dirty="0">
                <a:solidFill>
                  <a:srgbClr val="000000"/>
                </a:solidFill>
                <a:effectLst/>
                <a:latin typeface="Helvetica Neue"/>
              </a:rPr>
              <a:t>”</a:t>
            </a:r>
            <a:endParaRPr lang="en-US" altLang="zh-TW" sz="1400" i="0" dirty="0">
              <a:solidFill>
                <a:srgbClr val="000000"/>
              </a:solidFill>
              <a:effectLst/>
              <a:latin typeface="Helvetica Neue"/>
            </a:endParaRPr>
          </a:p>
          <a:p>
            <a:pPr algn="l"/>
            <a:endParaRPr lang="en-US" altLang="zh-TW" sz="1000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zh-CN" altLang="en-US" sz="2000" b="1" i="0" dirty="0">
                <a:solidFill>
                  <a:srgbClr val="0000FF"/>
                </a:solidFill>
                <a:effectLst/>
                <a:latin typeface="Helvetica Neue"/>
              </a:rPr>
              <a:t>以赛</a:t>
            </a:r>
            <a:r>
              <a:rPr lang="zh-TW" altLang="en-US" sz="2000" b="1" i="0" dirty="0">
                <a:solidFill>
                  <a:srgbClr val="0000FF"/>
                </a:solidFill>
                <a:effectLst/>
                <a:latin typeface="Helvetica Neue"/>
              </a:rPr>
              <a:t>亞預言以色列人將</a:t>
            </a:r>
            <a:r>
              <a:rPr lang="zh-CN" altLang="en-US" sz="2000" b="1" i="0" dirty="0">
                <a:solidFill>
                  <a:srgbClr val="0000FF"/>
                </a:solidFill>
                <a:effectLst/>
                <a:latin typeface="Helvetica Neue"/>
              </a:rPr>
              <a:t>被掳</a:t>
            </a:r>
            <a:r>
              <a:rPr lang="zh-CN" altLang="en-US" sz="2400" b="1" i="0" dirty="0">
                <a:solidFill>
                  <a:srgbClr val="0000FF"/>
                </a:solidFill>
                <a:effectLst/>
                <a:latin typeface="Helvetica Neue"/>
              </a:rPr>
              <a:t> </a:t>
            </a:r>
            <a:r>
              <a:rPr lang="zh-CN" altLang="en-US" b="1" i="0" dirty="0">
                <a:solidFill>
                  <a:srgbClr val="0000FF"/>
                </a:solidFill>
                <a:effectLst/>
                <a:latin typeface="Helvetica Neue"/>
              </a:rPr>
              <a:t> </a:t>
            </a:r>
            <a:r>
              <a:rPr lang="en-US" altLang="zh-CN" sz="1400" b="1" i="0" dirty="0">
                <a:solidFill>
                  <a:srgbClr val="0000FF"/>
                </a:solidFill>
                <a:effectLst/>
                <a:latin typeface="Helvetica Neue"/>
              </a:rPr>
              <a:t>(</a:t>
            </a:r>
            <a:r>
              <a:rPr lang="zh-TW" altLang="en-US" sz="1400" b="0" i="0" dirty="0">
                <a:solidFill>
                  <a:srgbClr val="000000"/>
                </a:solidFill>
                <a:effectLst/>
                <a:latin typeface="Helvetica Neue"/>
                <a:ea typeface="LiSong Pro Light" panose="02020300000000000000"/>
              </a:rPr>
              <a:t>賽</a:t>
            </a:r>
            <a:r>
              <a:rPr lang="en-US" altLang="zh-TW" sz="1400" b="0" i="0" dirty="0">
                <a:solidFill>
                  <a:srgbClr val="000000"/>
                </a:solidFill>
                <a:effectLst/>
                <a:latin typeface="Helvetica Neue"/>
                <a:ea typeface="LiSong Pro Light" panose="02020300000000000000"/>
              </a:rPr>
              <a:t>39:5-7; </a:t>
            </a:r>
            <a:r>
              <a:rPr lang="zh-TW" altLang="en-US" sz="1400" b="0" i="0" dirty="0">
                <a:solidFill>
                  <a:srgbClr val="000000"/>
                </a:solidFill>
                <a:effectLst/>
                <a:latin typeface="Helvetica Neue"/>
              </a:rPr>
              <a:t>列王紀下‬ ‭</a:t>
            </a:r>
            <a:r>
              <a:rPr lang="en-US" altLang="zh-TW" sz="1400" b="0" i="0" dirty="0">
                <a:solidFill>
                  <a:srgbClr val="000000"/>
                </a:solidFill>
                <a:effectLst/>
                <a:latin typeface="Helvetica Neue"/>
              </a:rPr>
              <a:t>20:16-18</a:t>
            </a:r>
            <a:r>
              <a:rPr lang="en-US" altLang="zh-TW" sz="1400" b="0" i="0" dirty="0">
                <a:solidFill>
                  <a:srgbClr val="000000"/>
                </a:solidFill>
                <a:effectLst/>
                <a:latin typeface="Helvetica Neue"/>
                <a:ea typeface="LiSong Pro Light" panose="02020300000000000000"/>
              </a:rPr>
              <a:t> )</a:t>
            </a:r>
            <a:endParaRPr lang="en-US" altLang="zh-TW" sz="1400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zh-CN" sz="1400" dirty="0">
                <a:solidFill>
                  <a:srgbClr val="000000"/>
                </a:solidFill>
                <a:latin typeface="Helvetica Neue"/>
              </a:rPr>
              <a:t>【</a:t>
            </a:r>
            <a:r>
              <a:rPr lang="zh-TW" altLang="en-US" sz="1400" i="0" dirty="0">
                <a:effectLst/>
                <a:latin typeface="Helvetica Neue"/>
                <a:ea typeface="LiSong Pro Light" panose="02020300000000000000"/>
              </a:rPr>
              <a:t>日子快到</a:t>
            </a:r>
            <a:r>
              <a:rPr lang="en-US" altLang="zh-TW" sz="1400" i="0" dirty="0">
                <a:effectLst/>
                <a:latin typeface="Helvetica Neue"/>
                <a:ea typeface="LiSong Pro Light" panose="02020300000000000000"/>
              </a:rPr>
              <a:t>, </a:t>
            </a:r>
            <a:r>
              <a:rPr lang="zh-TW" altLang="en-US" sz="1400" i="0" dirty="0">
                <a:effectLst/>
                <a:latin typeface="Helvetica Neue"/>
                <a:ea typeface="LiSong Pro Light" panose="02020300000000000000"/>
              </a:rPr>
              <a:t>那時</a:t>
            </a:r>
            <a:r>
              <a:rPr lang="zh-TW" altLang="en-US" sz="1400" b="1" i="0" dirty="0">
                <a:effectLst/>
                <a:latin typeface="Helvetica Neue"/>
                <a:ea typeface="LiSong Pro Light" panose="02020300000000000000"/>
              </a:rPr>
              <a:t>你宮中的一切和你的祖先所積存直到今日的一切，都要被掠到巴比倫去，沒有一樣留下。</a:t>
            </a:r>
            <a:r>
              <a:rPr lang="zh-TW" altLang="en-US" sz="1400" i="0" dirty="0">
                <a:effectLst/>
                <a:latin typeface="Helvetica Neue"/>
                <a:ea typeface="LiSong Pro Light" panose="02020300000000000000"/>
              </a:rPr>
              <a:t>這是耶和華說的。並且你的眾子中，就是由你所出，</a:t>
            </a:r>
            <a:r>
              <a:rPr lang="zh-TW" altLang="en-US" sz="1400" b="1" i="0" dirty="0">
                <a:effectLst/>
                <a:latin typeface="Helvetica Neue"/>
                <a:ea typeface="LiSong Pro Light" panose="02020300000000000000"/>
              </a:rPr>
              <a:t>你所生的</a:t>
            </a:r>
            <a:r>
              <a:rPr lang="zh-TW" altLang="en-US" sz="1400" i="0" dirty="0">
                <a:effectLst/>
                <a:latin typeface="Helvetica Neue"/>
                <a:ea typeface="LiSong Pro Light" panose="02020300000000000000"/>
              </a:rPr>
              <a:t>，有一</a:t>
            </a:r>
            <a:r>
              <a:rPr lang="zh-TW" altLang="en-US" sz="1400" b="1" i="0" dirty="0">
                <a:effectLst/>
                <a:latin typeface="Helvetica Neue"/>
                <a:ea typeface="LiSong Pro Light" panose="02020300000000000000"/>
              </a:rPr>
              <a:t>部分要被擄</a:t>
            </a:r>
            <a:r>
              <a:rPr lang="zh-TW" altLang="en-US" sz="1400" i="0" dirty="0">
                <a:effectLst/>
                <a:latin typeface="Helvetica Neue"/>
                <a:ea typeface="LiSong Pro Light" panose="02020300000000000000"/>
              </a:rPr>
              <a:t>去。他們要在巴比倫王的王宮中</a:t>
            </a:r>
            <a:r>
              <a:rPr lang="zh-TW" altLang="en-US" sz="1400" b="1" i="0" dirty="0">
                <a:effectLst/>
                <a:latin typeface="Helvetica Neue"/>
                <a:ea typeface="LiSong Pro Light" panose="02020300000000000000"/>
              </a:rPr>
              <a:t>當太監。</a:t>
            </a:r>
            <a:r>
              <a:rPr lang="en-US" altLang="zh-CN" sz="1400" b="1" i="0" dirty="0">
                <a:effectLst/>
                <a:latin typeface="Helvetica Neue"/>
                <a:ea typeface="LiSong Pro Light" panose="02020300000000000000"/>
              </a:rPr>
              <a:t>】</a:t>
            </a:r>
            <a:endParaRPr lang="en-US" altLang="zh-TW" sz="1400" b="1" i="0" dirty="0">
              <a:effectLst/>
              <a:latin typeface="Helvetica Neue"/>
              <a:ea typeface="LiSong Pro Light" panose="02020300000000000000"/>
            </a:endParaRPr>
          </a:p>
          <a:p>
            <a:pPr algn="l"/>
            <a:endParaRPr lang="en-US" altLang="zh-TW" sz="1000" b="0" i="0" dirty="0">
              <a:solidFill>
                <a:srgbClr val="000000"/>
              </a:solidFill>
              <a:effectLst/>
              <a:latin typeface="Helvetica Neue"/>
              <a:ea typeface="LiSong Pro Light" panose="0202030000000000000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zh-TW" altLang="en-US" sz="20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希西家</a:t>
            </a:r>
            <a:r>
              <a:rPr lang="zh-TW" altLang="en-US" sz="20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的自私  </a:t>
            </a:r>
            <a:r>
              <a:rPr lang="en-US" altLang="zh-TW" sz="2000" b="1" i="0" u="none" strike="noStrike" dirty="0">
                <a:solidFill>
                  <a:srgbClr val="0000FF"/>
                </a:solidFill>
                <a:effectLst/>
                <a:latin typeface="Helvetica Neue"/>
                <a:ea typeface="LiSong Pro Light" panose="02020300000000000000"/>
              </a:rPr>
              <a:t>(</a:t>
            </a:r>
            <a:r>
              <a:rPr lang="zh-TW" altLang="en-US" sz="1400" b="0" i="0" dirty="0">
                <a:solidFill>
                  <a:srgbClr val="000000"/>
                </a:solidFill>
                <a:effectLst/>
                <a:latin typeface="Helvetica Neue"/>
                <a:ea typeface="LiSong Pro Light" panose="02020300000000000000"/>
              </a:rPr>
              <a:t>賽</a:t>
            </a:r>
            <a:r>
              <a:rPr lang="en-US" altLang="zh-TW" sz="1400" b="0" i="0" dirty="0">
                <a:solidFill>
                  <a:srgbClr val="000000"/>
                </a:solidFill>
                <a:effectLst/>
                <a:latin typeface="Helvetica Neue"/>
                <a:ea typeface="LiSong Pro Light" panose="02020300000000000000"/>
              </a:rPr>
              <a:t>39:9;</a:t>
            </a:r>
            <a:r>
              <a:rPr lang="zh-TW" altLang="en-US" sz="1400" b="0" i="0" dirty="0">
                <a:solidFill>
                  <a:srgbClr val="000000"/>
                </a:solidFill>
                <a:effectLst/>
                <a:latin typeface="Helvetica Neue"/>
              </a:rPr>
              <a:t>列王紀下‬ ‭</a:t>
            </a:r>
            <a:r>
              <a:rPr lang="en-US" altLang="zh-TW" sz="1400" b="0" i="0" dirty="0">
                <a:solidFill>
                  <a:srgbClr val="000000"/>
                </a:solidFill>
                <a:effectLst/>
                <a:latin typeface="Helvetica Neue"/>
              </a:rPr>
              <a:t>20:19</a:t>
            </a:r>
            <a:r>
              <a:rPr lang="en-US" altLang="zh-TW" sz="1400" b="0" i="0" dirty="0">
                <a:solidFill>
                  <a:srgbClr val="000000"/>
                </a:solidFill>
                <a:effectLst/>
                <a:latin typeface="Helvetica Neue"/>
                <a:ea typeface="LiSong Pro Light" panose="02020300000000000000"/>
              </a:rPr>
              <a:t>] </a:t>
            </a:r>
            <a:endParaRPr lang="en-US" altLang="zh-TW" sz="1400" b="1" dirty="0">
              <a:solidFill>
                <a:srgbClr val="0000FF"/>
              </a:solidFill>
              <a:latin typeface="Helvetica Neue"/>
              <a:ea typeface="LiSong Pro Light" panose="0202030000000000000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zh-TW" altLang="en-US" sz="1400" b="0" i="0" dirty="0">
                <a:solidFill>
                  <a:srgbClr val="000000"/>
                </a:solidFill>
                <a:effectLst/>
                <a:latin typeface="Helvetica Neue"/>
                <a:ea typeface="LiSong Pro Light" panose="02020300000000000000"/>
              </a:rPr>
              <a:t>希西家對以賽亞說：“你所說耶和華的話很好。”他心裡說：“在</a:t>
            </a:r>
            <a:r>
              <a:rPr lang="zh-TW" altLang="en-US" sz="1400" b="1" i="0" dirty="0">
                <a:solidFill>
                  <a:srgbClr val="000000"/>
                </a:solidFill>
                <a:effectLst/>
                <a:latin typeface="Helvetica Neue"/>
                <a:ea typeface="LiSong Pro Light" panose="02020300000000000000"/>
              </a:rPr>
              <a:t>我的日子有和平和安全不是很好</a:t>
            </a:r>
            <a:r>
              <a:rPr lang="zh-TW" altLang="en-US" sz="1400" b="0" i="0" dirty="0">
                <a:solidFill>
                  <a:srgbClr val="000000"/>
                </a:solidFill>
                <a:effectLst/>
                <a:latin typeface="Helvetica Neue"/>
                <a:ea typeface="LiSong Pro Light" panose="02020300000000000000"/>
              </a:rPr>
              <a:t>嗎？”</a:t>
            </a:r>
          </a:p>
        </p:txBody>
      </p:sp>
    </p:spTree>
    <p:extLst>
      <p:ext uri="{BB962C8B-B14F-4D97-AF65-F5344CB8AC3E}">
        <p14:creationId xmlns:p14="http://schemas.microsoft.com/office/powerpoint/2010/main" val="1429485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153" y="873457"/>
            <a:ext cx="8460429" cy="629340"/>
          </a:xfrm>
        </p:spPr>
        <p:txBody>
          <a:bodyPr>
            <a:normAutofit fontScale="90000"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tabLst/>
              <a:defRPr/>
            </a:pPr>
            <a:b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III</a:t>
            </a:r>
            <a:r>
              <a:rPr lang="en-US" altLang="zh-CN" sz="4000" dirty="0">
                <a:solidFill>
                  <a:schemeClr val="tx1"/>
                </a:solidFill>
              </a:rPr>
              <a:t>. </a:t>
            </a:r>
            <a:r>
              <a:rPr lang="zh-CN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人生重要經歷 </a:t>
            </a:r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  </a:t>
            </a:r>
            <a:r>
              <a:rPr lang="en-US" altLang="zh-CN" sz="4000" b="1" dirty="0">
                <a:solidFill>
                  <a:srgbClr val="0070C0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(</a:t>
            </a:r>
            <a:r>
              <a:rPr lang="zh-CN" alt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五）总结</a:t>
            </a:r>
            <a:br>
              <a:rPr lang="en-US" altLang="zh-CN" sz="4000" b="1" dirty="0">
                <a:solidFill>
                  <a:srgbClr val="0070C0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</a:br>
            <a:r>
              <a:rPr lang="en-US" altLang="zh-CN" sz="1800" b="1" dirty="0">
                <a:solidFill>
                  <a:srgbClr val="0070C0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_____________________________________________________________________</a:t>
            </a:r>
            <a:b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</a:b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   </a:t>
            </a:r>
            <a:b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</a:br>
            <a:endParaRPr lang="en-US" sz="2700" b="1" dirty="0">
              <a:solidFill>
                <a:srgbClr val="0000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755" y="1502797"/>
            <a:ext cx="7942827" cy="4194153"/>
          </a:xfrm>
        </p:spPr>
        <p:txBody>
          <a:bodyPr>
            <a:normAutofit fontScale="92500" lnSpcReduction="10000"/>
          </a:bodyPr>
          <a:lstStyle/>
          <a:p>
            <a:pPr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 希西家特点成就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(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Strength, Accomplishments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)</a:t>
            </a:r>
            <a:endParaRPr lang="en-US" altLang="zh-TW" sz="2400" b="1" i="0" u="none" strike="noStrike" dirty="0">
              <a:solidFill>
                <a:srgbClr val="0000FF"/>
              </a:solidFill>
              <a:effectLst/>
              <a:latin typeface="LiSong Pro Light" panose="02020300000000000000"/>
            </a:endParaRP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1400" i="0" u="none" strike="noStrike" dirty="0">
                <a:effectLst/>
                <a:latin typeface="LiSong Pro Light" panose="02020300000000000000"/>
              </a:rPr>
              <a:t>在</a:t>
            </a:r>
            <a:r>
              <a:rPr lang="zh-CN" altLang="en-US" sz="1400" i="0" u="none" strike="noStrike" dirty="0">
                <a:solidFill>
                  <a:srgbClr val="980000"/>
                </a:solidFill>
                <a:effectLst/>
                <a:latin typeface="LiSong Pro Light" panose="02020300000000000000"/>
              </a:rPr>
              <a:t> </a:t>
            </a:r>
            <a:r>
              <a:rPr lang="zh-TW" altLang="en-US" sz="1400" i="0" u="none" strike="noStrike" dirty="0">
                <a:effectLst/>
                <a:latin typeface="+mn-ea"/>
              </a:rPr>
              <a:t>惡貫滿盈</a:t>
            </a:r>
            <a:r>
              <a:rPr lang="en-US" altLang="zh-TW" sz="1400" i="0" u="none" strike="noStrike" dirty="0">
                <a:effectLst/>
                <a:latin typeface="+mn-ea"/>
              </a:rPr>
              <a:t>, </a:t>
            </a:r>
            <a:r>
              <a:rPr lang="zh-TW" altLang="en-US" sz="1400" i="0" u="none" strike="noStrike" dirty="0">
                <a:effectLst/>
                <a:latin typeface="+mn-ea"/>
              </a:rPr>
              <a:t>悖逆</a:t>
            </a:r>
            <a:r>
              <a:rPr lang="zh-CN" altLang="en-US" sz="1400" i="0" u="none" strike="noStrike" dirty="0">
                <a:effectLst/>
                <a:latin typeface="+mn-ea"/>
              </a:rPr>
              <a:t>上帝</a:t>
            </a:r>
            <a:r>
              <a:rPr lang="zh-TW" altLang="en-US" sz="1400" i="0" u="none" strike="noStrike" dirty="0">
                <a:effectLst/>
                <a:latin typeface="+mn-ea"/>
              </a:rPr>
              <a:t>环境</a:t>
            </a:r>
            <a:r>
              <a:rPr lang="zh-CN" altLang="en-US" sz="1400" i="0" u="none" strike="noStrike" dirty="0">
                <a:effectLst/>
                <a:latin typeface="+mn-ea"/>
              </a:rPr>
              <a:t>下</a:t>
            </a:r>
            <a:r>
              <a:rPr lang="zh-TW" altLang="en-US" sz="1400" i="0" u="none" strike="noStrike" dirty="0">
                <a:effectLst/>
                <a:latin typeface="+mn-ea"/>
              </a:rPr>
              <a:t>長大</a:t>
            </a:r>
            <a:r>
              <a:rPr lang="zh-CN" altLang="en-US" sz="1400" i="0" u="none" strike="noStrike" dirty="0">
                <a:effectLst/>
                <a:latin typeface="LiSong Pro Light" panose="02020300000000000000"/>
              </a:rPr>
              <a:t>，</a:t>
            </a:r>
            <a:r>
              <a:rPr lang="zh-TW" altLang="en-US" sz="1400" i="0" u="none" strike="noStrike" dirty="0">
                <a:effectLst/>
                <a:latin typeface="LiSong Pro Light" panose="02020300000000000000"/>
              </a:rPr>
              <a:t>但</a:t>
            </a:r>
            <a:r>
              <a:rPr lang="zh-CN" altLang="en-US" sz="1400" dirty="0">
                <a:latin typeface="LiSong Pro Light" panose="02020300000000000000"/>
              </a:rPr>
              <a:t>不</a:t>
            </a:r>
            <a:r>
              <a:rPr lang="zh-TW" altLang="en-US" sz="1400" i="0" u="none" strike="noStrike" dirty="0">
                <a:effectLst/>
                <a:latin typeface="LiSong Pro Light" panose="02020300000000000000"/>
              </a:rPr>
              <a:t>受影响</a:t>
            </a:r>
            <a:r>
              <a:rPr lang="zh-CN" altLang="en-US" sz="1400" dirty="0">
                <a:latin typeface="LiSong Pro Light" panose="02020300000000000000"/>
              </a:rPr>
              <a:t>。</a:t>
            </a:r>
            <a:endParaRPr lang="en-US" altLang="zh-TW" sz="1400" i="0" u="none" strike="noStrike" dirty="0">
              <a:effectLst/>
              <a:latin typeface="LiSong Pro Light" panose="02020300000000000000"/>
            </a:endParaRP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1400" i="0" u="none" strike="noStrike" dirty="0">
                <a:effectLst/>
                <a:latin typeface="LiSong Pro Light" panose="02020300000000000000"/>
              </a:rPr>
              <a:t>效法他祖大衛一切所行的</a:t>
            </a:r>
            <a:r>
              <a:rPr lang="zh-CN" altLang="en-US" sz="1400" i="0" u="none" strike="noStrike" dirty="0">
                <a:effectLst/>
                <a:latin typeface="LiSong Pro Light" panose="02020300000000000000"/>
              </a:rPr>
              <a:t>，</a:t>
            </a:r>
            <a:r>
              <a:rPr lang="zh-TW" altLang="en-US" sz="1400" i="0" u="none" strike="noStrike" dirty="0">
                <a:effectLst/>
                <a:latin typeface="LiSong Pro Light" panose="02020300000000000000"/>
              </a:rPr>
              <a:t>谨守耶和华的正道</a:t>
            </a:r>
            <a:r>
              <a:rPr lang="en-US" altLang="zh-TW" sz="1400" i="0" u="none" strike="noStrike" dirty="0">
                <a:effectLst/>
                <a:latin typeface="LiSong Pro Light" panose="02020300000000000000"/>
              </a:rPr>
              <a:t>, </a:t>
            </a:r>
            <a:r>
              <a:rPr lang="zh-TW" altLang="en-US" sz="1400" i="0" u="none" strike="noStrike" dirty="0">
                <a:effectLst/>
                <a:latin typeface="LiSong Pro Light" panose="02020300000000000000"/>
              </a:rPr>
              <a:t>对神存敬畏之心。行正事、守</a:t>
            </a:r>
            <a:r>
              <a:rPr lang="zh-CN" altLang="en-US" sz="1400" i="0" u="none" strike="noStrike" dirty="0">
                <a:effectLst/>
                <a:latin typeface="LiSong Pro Light" panose="02020300000000000000"/>
              </a:rPr>
              <a:t>神</a:t>
            </a:r>
            <a:r>
              <a:rPr lang="zh-TW" altLang="en-US" sz="1400" i="0" u="none" strike="noStrike" dirty="0">
                <a:effectLst/>
                <a:latin typeface="LiSong Pro Light" panose="02020300000000000000"/>
              </a:rPr>
              <a:t>誡命</a:t>
            </a:r>
            <a:r>
              <a:rPr lang="zh-TW" altLang="en-US" sz="1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律法</a:t>
            </a:r>
            <a:r>
              <a:rPr lang="zh-CN" altLang="en-US" sz="1400" i="0" u="none" strike="noStrike" dirty="0">
                <a:effectLst/>
                <a:latin typeface="LiSong Pro Light" panose="02020300000000000000"/>
              </a:rPr>
              <a:t>。</a:t>
            </a:r>
            <a:endParaRPr lang="en-US" altLang="zh-CN" sz="1400" i="0" u="none" strike="noStrike" dirty="0">
              <a:effectLst/>
              <a:latin typeface="LiSong Pro Light" panose="02020300000000000000"/>
            </a:endParaRP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1400" i="0" u="none" strike="noStrike" dirty="0">
                <a:effectLst/>
                <a:latin typeface="LiSong Pro Light" panose="02020300000000000000"/>
              </a:rPr>
              <a:t>紧紧依附耶和華，</a:t>
            </a:r>
            <a:r>
              <a:rPr lang="zh-TW" altLang="en-US" sz="1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全心尋求祂</a:t>
            </a:r>
            <a:r>
              <a:rPr lang="zh-CN" altLang="en-US" sz="1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，</a:t>
            </a:r>
            <a:r>
              <a:rPr lang="zh-TW" altLang="en-US" sz="1400" i="0" u="none" strike="noStrike" dirty="0">
                <a:effectLst/>
                <a:latin typeface="LiSong Pro Light" panose="02020300000000000000"/>
              </a:rPr>
              <a:t>總不離開</a:t>
            </a:r>
            <a:r>
              <a:rPr lang="en-US" altLang="zh-TW" sz="1400" i="0" u="none" strike="noStrike" dirty="0">
                <a:effectLst/>
                <a:latin typeface="LiSong Pro Light" panose="02020300000000000000"/>
              </a:rPr>
              <a:t> .  </a:t>
            </a:r>
            <a:r>
              <a:rPr lang="zh-TW" altLang="en-US" sz="1400" i="0" u="none" strike="noStrike" dirty="0">
                <a:effectLst/>
                <a:latin typeface="LiSong Pro Light" panose="02020300000000000000"/>
              </a:rPr>
              <a:t>是位敬虔和信靠神的領袖</a:t>
            </a:r>
            <a:r>
              <a:rPr lang="zh-CN" altLang="en-US" sz="1400" dirty="0">
                <a:latin typeface="LiSong Pro Light" panose="02020300000000000000"/>
              </a:rPr>
              <a:t>，</a:t>
            </a:r>
            <a:r>
              <a:rPr lang="zh-TW" altLang="en-US" sz="1400" i="0" u="none" strike="noStrike" dirty="0">
                <a:effectLst/>
                <a:latin typeface="LiSong Pro Light" panose="02020300000000000000"/>
              </a:rPr>
              <a:t>杰出的贤君</a:t>
            </a:r>
            <a:r>
              <a:rPr lang="en-US" altLang="zh-TW" sz="1400" dirty="0">
                <a:latin typeface="LiSong Pro Light" panose="02020300000000000000"/>
              </a:rPr>
              <a:t>,  </a:t>
            </a:r>
            <a:r>
              <a:rPr lang="zh-TW" altLang="en-US" sz="1400" i="0" u="none" strike="noStrike" dirty="0">
                <a:effectLst/>
                <a:latin typeface="LiSong Pro Light" panose="02020300000000000000"/>
              </a:rPr>
              <a:t>是自大衛以來最敬虔的國王。</a:t>
            </a:r>
            <a:endParaRPr lang="en-US" altLang="zh-TW" sz="1400" i="0" u="none" strike="noStrike" dirty="0">
              <a:effectLst/>
              <a:latin typeface="LiSong Pro Light" panose="02020300000000000000"/>
            </a:endParaRP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1400" i="0" u="none" strike="noStrike" dirty="0">
                <a:effectLst/>
                <a:latin typeface="LiSong Pro Light" panose="02020300000000000000"/>
              </a:rPr>
              <a:t>傑出的改革家、戰士、政治家、建築師、詩人和聖徒。重建快倒塌的國家</a:t>
            </a:r>
            <a:r>
              <a:rPr lang="zh-CN" altLang="en-US" sz="1400" i="0" u="none" strike="noStrike" dirty="0">
                <a:effectLst/>
                <a:latin typeface="LiSong Pro Light" panose="02020300000000000000"/>
              </a:rPr>
              <a:t>。</a:t>
            </a:r>
            <a:r>
              <a:rPr lang="zh-TW" altLang="en-US" sz="1400" i="0" u="none" strike="noStrike" dirty="0">
                <a:effectLst/>
                <a:latin typeface="LiSong Pro Light" panose="02020300000000000000"/>
              </a:rPr>
              <a:t>一生中完成許多重要的改革，特別是推行宗教改革</a:t>
            </a:r>
            <a:r>
              <a:rPr lang="en-US" altLang="zh-TW" sz="1400" i="0" u="none" strike="noStrike" dirty="0">
                <a:effectLst/>
                <a:latin typeface="LiSong Pro Light" panose="02020300000000000000"/>
              </a:rPr>
              <a:t>,  </a:t>
            </a:r>
            <a:r>
              <a:rPr lang="zh-TW" altLang="en-US" sz="1400" i="0" u="none" strike="noStrike" dirty="0">
                <a:effectLst/>
                <a:latin typeface="LiSong Pro Light" panose="02020300000000000000"/>
              </a:rPr>
              <a:t>屬靈的復興</a:t>
            </a:r>
            <a:r>
              <a:rPr lang="en-US" altLang="zh-TW" sz="1400" i="0" u="none" strike="noStrike" dirty="0">
                <a:effectLst/>
                <a:latin typeface="LiSong Pro Light" panose="02020300000000000000"/>
              </a:rPr>
              <a:t>, </a:t>
            </a:r>
            <a:r>
              <a:rPr lang="zh-TW" altLang="en-US" sz="1400" i="0" u="none" strike="noStrike" dirty="0">
                <a:effectLst/>
                <a:latin typeface="LiSong Pro Light" panose="02020300000000000000"/>
              </a:rPr>
              <a:t>領導</a:t>
            </a:r>
            <a:r>
              <a:rPr lang="zh-CN" altLang="en-US" sz="1400" i="0" u="none" strike="noStrike" dirty="0">
                <a:effectLst/>
                <a:latin typeface="LiSong Pro Light" panose="02020300000000000000"/>
              </a:rPr>
              <a:t>百姓</a:t>
            </a:r>
            <a:r>
              <a:rPr lang="zh-TW" altLang="en-US" sz="1400" i="0" u="none" strike="noStrike" dirty="0">
                <a:effectLst/>
                <a:latin typeface="LiSong Pro Light" panose="02020300000000000000"/>
              </a:rPr>
              <a:t>人心歸向耶和華</a:t>
            </a:r>
            <a:r>
              <a:rPr lang="zh-CN" altLang="en-US" sz="1400" dirty="0">
                <a:latin typeface="LiSong Pro Light" panose="02020300000000000000"/>
              </a:rPr>
              <a:t>。</a:t>
            </a:r>
            <a:r>
              <a:rPr lang="en-US" altLang="zh-TW" sz="1400" i="0" u="none" strike="noStrike" dirty="0">
                <a:effectLst/>
                <a:latin typeface="LiSong Pro Light" panose="02020300000000000000"/>
              </a:rPr>
              <a:t> 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1400" i="0" u="none" strike="noStrike" dirty="0">
                <a:solidFill>
                  <a:srgbClr val="000000"/>
                </a:solidFill>
                <a:effectLst/>
                <a:latin typeface="LiSong Pro Light" panose="02020300000000000000"/>
              </a:rPr>
              <a:t>以他的</a:t>
            </a:r>
            <a:r>
              <a:rPr lang="zh-TW" altLang="en-US" sz="1400" i="0" u="none" strike="noStrike" dirty="0">
                <a:effectLst/>
                <a:latin typeface="LiSong Pro Light" panose="02020300000000000000"/>
              </a:rPr>
              <a:t>敬虔和禱告</a:t>
            </a:r>
            <a:r>
              <a:rPr lang="zh-TW" altLang="en-US" sz="1400" i="0" u="none" strike="noStrike" dirty="0">
                <a:solidFill>
                  <a:srgbClr val="000000"/>
                </a:solidFill>
                <a:effectLst/>
                <a:latin typeface="LiSong Pro Light" panose="02020300000000000000"/>
              </a:rPr>
              <a:t>得力</a:t>
            </a:r>
            <a:r>
              <a:rPr lang="en-US" altLang="zh-TW" sz="1400" i="0" u="none" strike="noStrike" dirty="0">
                <a:solidFill>
                  <a:srgbClr val="000000"/>
                </a:solidFill>
                <a:effectLst/>
                <a:latin typeface="LiSong Pro Light" panose="02020300000000000000"/>
              </a:rPr>
              <a:t>, </a:t>
            </a:r>
            <a:r>
              <a:rPr lang="zh-TW" altLang="en-US" sz="1400" i="0" u="none" strike="noStrike" dirty="0">
                <a:solidFill>
                  <a:srgbClr val="000000"/>
                </a:solidFill>
                <a:effectLst/>
                <a:latin typeface="LiSong Pro Light" panose="02020300000000000000"/>
              </a:rPr>
              <a:t>重建南猶大國。</a:t>
            </a:r>
            <a:endParaRPr lang="en-US" altLang="zh-TW" sz="1400" i="0" u="none" strike="noStrike" dirty="0">
              <a:effectLst/>
              <a:latin typeface="LiSong Pro Light" panose="02020300000000000000"/>
            </a:endParaRP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1400" i="0" u="none" strike="noStrike" dirty="0">
                <a:effectLst/>
                <a:latin typeface="LiSong Pro Light" panose="02020300000000000000"/>
              </a:rPr>
              <a:t>在他執政下</a:t>
            </a:r>
            <a:r>
              <a:rPr lang="en-US" altLang="zh-TW" sz="1400" i="0" u="none" strike="noStrike" dirty="0">
                <a:effectLst/>
                <a:latin typeface="LiSong Pro Light" panose="02020300000000000000"/>
              </a:rPr>
              <a:t>, </a:t>
            </a:r>
            <a:r>
              <a:rPr lang="zh-TW" altLang="en-US" sz="1400" i="0" u="none" strike="noStrike" dirty="0">
                <a:effectLst/>
                <a:latin typeface="LiSong Pro Light" panose="02020300000000000000"/>
              </a:rPr>
              <a:t>猶大國歷經了一場史無前例的復興</a:t>
            </a:r>
            <a:r>
              <a:rPr lang="zh-CN" altLang="en-US" sz="1400" dirty="0">
                <a:latin typeface="LiSong Pro Light" panose="02020300000000000000"/>
              </a:rPr>
              <a:t>。</a:t>
            </a:r>
            <a:r>
              <a:rPr lang="zh-TW" altLang="en-US" sz="1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他前後猶大列王中無人能出其右，上帝與他同在，使他一切亨通</a:t>
            </a:r>
            <a:r>
              <a:rPr lang="zh-CN" altLang="en-US" sz="1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。</a:t>
            </a:r>
            <a:endParaRPr lang="en-US" altLang="zh-TW" sz="1400" i="0" u="none" strike="noStrike" dirty="0">
              <a:effectLst/>
              <a:latin typeface="LiSong Pro Light" panose="0202030000000000000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 希西家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的过失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 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Failures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）</a:t>
            </a:r>
            <a:endParaRPr lang="en-US" altLang="zh-TW" sz="2000" b="1" i="0" u="none" strike="noStrike" dirty="0">
              <a:solidFill>
                <a:srgbClr val="0000FF"/>
              </a:solidFill>
              <a:effectLst/>
              <a:latin typeface="LiSong Pro Light" panose="0202030000000000000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1400" i="0" u="none" strike="noStrike" dirty="0">
                <a:solidFill>
                  <a:srgbClr val="000000"/>
                </a:solidFill>
                <a:effectLst/>
                <a:latin typeface="LiSong Pro Light" panose="02020300000000000000"/>
              </a:rPr>
              <a:t>向巴比倫使者炫耀自己財富</a:t>
            </a:r>
            <a:r>
              <a:rPr lang="zh-TW" altLang="en-US" sz="1400" dirty="0">
                <a:latin typeface="LiSong Pro Light" panose="02020300000000000000"/>
              </a:rPr>
              <a:t>。</a:t>
            </a:r>
            <a:r>
              <a:rPr lang="zh-CN" altLang="en-US" sz="1400" dirty="0">
                <a:latin typeface="LiSong Pro Light" panose="02020300000000000000"/>
              </a:rPr>
              <a:t>他</a:t>
            </a:r>
            <a:r>
              <a:rPr lang="zh-TW" altLang="en-US" sz="1400" dirty="0">
                <a:latin typeface="LiSong Pro Light" panose="02020300000000000000"/>
              </a:rPr>
              <a:t>傲慢行為最終給他家人和猶大王國帶來災難。</a:t>
            </a:r>
            <a:endParaRPr lang="en-US" altLang="zh-TW" sz="1400" dirty="0">
              <a:latin typeface="LiSong Pro Light" panose="0202030000000000000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kumimoji="0" lang="zh-TW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-apple-system"/>
                <a:ea typeface="新細明體" panose="02020500000000000000" pitchFamily="18" charset="-120"/>
                <a:cs typeface="+mn-cs"/>
              </a:rPr>
              <a:t>未</a:t>
            </a:r>
            <a:r>
              <a:rPr lang="zh-CN" altLang="en-US" sz="1400" dirty="0">
                <a:latin typeface="-apple-system"/>
                <a:ea typeface="新細明體" panose="02020500000000000000" pitchFamily="18" charset="-120"/>
              </a:rPr>
              <a:t>适当</a:t>
            </a:r>
            <a:r>
              <a:rPr lang="zh-TW" altLang="en-US" sz="1400" i="0" dirty="0">
                <a:effectLst/>
                <a:latin typeface="Helvetica Neue"/>
              </a:rPr>
              <a:t>養育</a:t>
            </a:r>
            <a:r>
              <a:rPr kumimoji="0" lang="zh-TW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-apple-system"/>
                <a:ea typeface="新細明體" panose="02020500000000000000" pitchFamily="18" charset="-120"/>
                <a:cs typeface="+mn-cs"/>
              </a:rPr>
              <a:t>兒子瑪拿西 </a:t>
            </a:r>
            <a:r>
              <a:rPr kumimoji="0" lang="en-US" altLang="zh-TW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-apple-system"/>
                <a:ea typeface="新細明體" panose="02020500000000000000" pitchFamily="18" charset="-120"/>
                <a:cs typeface="+mn-cs"/>
              </a:rPr>
              <a:t>(</a:t>
            </a:r>
            <a:r>
              <a:rPr lang="zh-TW" altLang="en-US" sz="1400" i="0" dirty="0">
                <a:effectLst/>
                <a:latin typeface="Arial" panose="020B0604020202020204" pitchFamily="34" charset="0"/>
              </a:rPr>
              <a:t>猶大邪惡王</a:t>
            </a:r>
            <a:r>
              <a:rPr lang="en-US" altLang="zh-TW" sz="1400" i="0" dirty="0">
                <a:effectLst/>
                <a:latin typeface="Arial" panose="020B0604020202020204" pitchFamily="34" charset="0"/>
              </a:rPr>
              <a:t>)</a:t>
            </a:r>
            <a:endParaRPr lang="en-US" altLang="zh-TW" sz="1400" dirty="0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F6FEDEC6-7394-4E1B-AFA2-42761DB4F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582" y="1161050"/>
            <a:ext cx="1747037" cy="153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21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CFB0AA-9BB2-4B50-9A2A-33622BBE5441}"/>
              </a:ext>
            </a:extLst>
          </p:cNvPr>
          <p:cNvSpPr txBox="1"/>
          <p:nvPr/>
        </p:nvSpPr>
        <p:spPr>
          <a:xfrm>
            <a:off x="2236424" y="2245429"/>
            <a:ext cx="7588786" cy="2003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1" defTabSz="914400" fontAlgn="base">
              <a:spcBef>
                <a:spcPts val="50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en-US" altLang="zh-CN" sz="6000" dirty="0"/>
              <a:t>  </a:t>
            </a:r>
            <a:r>
              <a:rPr lang="en-US" altLang="zh-CN" sz="6000" b="1" dirty="0">
                <a:latin typeface="Arial" panose="020B0604020202020204" pitchFamily="34" charset="0"/>
                <a:cs typeface="Arial" panose="020B0604020202020204" pitchFamily="34" charset="0"/>
              </a:rPr>
              <a:t>IV.</a:t>
            </a:r>
            <a:r>
              <a:rPr lang="en-US" altLang="zh-TW" sz="6000" b="1" dirty="0"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 </a:t>
            </a:r>
            <a:r>
              <a:rPr lang="zh-CN" altLang="en-US" sz="6000" b="1" dirty="0"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神的属性</a:t>
            </a:r>
            <a:endParaRPr lang="en-US" altLang="zh-CN" sz="6000" b="1" dirty="0"/>
          </a:p>
          <a:p>
            <a:pPr marL="274320" lvl="1" defTabSz="914400" fontAlgn="base">
              <a:spcBef>
                <a:spcPts val="50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924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AC349-1AEB-4207-BEFD-707777F864A2}"/>
              </a:ext>
            </a:extLst>
          </p:cNvPr>
          <p:cNvSpPr txBox="1"/>
          <p:nvPr/>
        </p:nvSpPr>
        <p:spPr>
          <a:xfrm>
            <a:off x="1228436" y="1034473"/>
            <a:ext cx="9652000" cy="524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Song Pro Light"/>
              <a:ea typeface="宋体" panose="02010600030101010101" pitchFamily="2" charset="-122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  <a:ea typeface="LiSong Pro Light" panose="02020300000000000000"/>
              </a:rPr>
              <a:t>神是信实的神</a:t>
            </a:r>
            <a:endParaRPr lang="en-US" altLang="zh-CN" b="1" dirty="0">
              <a:solidFill>
                <a:srgbClr val="0000FF"/>
              </a:solidFill>
              <a:latin typeface="Arial" panose="020B0604020202020204" pitchFamily="34" charset="0"/>
              <a:ea typeface="LiSong Pro Light" panose="0202030000000000000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TW" altLang="en-US" sz="1400" dirty="0">
                <a:latin typeface="Arial" panose="020B0604020202020204" pitchFamily="34" charset="0"/>
                <a:ea typeface="LiSong Pro Light" panose="02020300000000000000"/>
              </a:rPr>
              <a:t>希西家倚靠耶和華總不離開，謹守誡命。耶和華與他同在，他無論往何處去盡都亨通</a:t>
            </a:r>
            <a:endParaRPr lang="en-US" altLang="zh-TW" sz="1400" dirty="0">
              <a:latin typeface="Arial" panose="020B0604020202020204" pitchFamily="34" charset="0"/>
              <a:ea typeface="LiSong Pro Light" panose="0202030000000000000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altLang="zh-CN" sz="1400" dirty="0">
                <a:solidFill>
                  <a:srgbClr val="000000"/>
                </a:solidFill>
                <a:latin typeface="Helvetica Neue"/>
              </a:rPr>
              <a:t>【</a:t>
            </a:r>
            <a:r>
              <a:rPr lang="zh-TW" altLang="en-US" sz="1400" b="0" i="0" dirty="0">
                <a:solidFill>
                  <a:srgbClr val="000000"/>
                </a:solidFill>
                <a:effectLst/>
                <a:latin typeface="Helvetica Neue"/>
              </a:rPr>
              <a:t>專心倚靠你的，你必保護他一切平安， 因為他倚靠你。</a:t>
            </a:r>
            <a:r>
              <a:rPr lang="en-US" altLang="zh-CN" sz="1400" b="0" i="0" dirty="0">
                <a:solidFill>
                  <a:srgbClr val="000000"/>
                </a:solidFill>
                <a:effectLst/>
                <a:latin typeface="Helvetica Neue"/>
              </a:rPr>
              <a:t>】-</a:t>
            </a:r>
            <a:r>
              <a:rPr lang="zh-TW" altLang="en-US" sz="1400" b="0" i="0" dirty="0">
                <a:solidFill>
                  <a:srgbClr val="000000"/>
                </a:solidFill>
                <a:effectLst/>
                <a:latin typeface="Helvetica Neue"/>
              </a:rPr>
              <a:t> ‭‭</a:t>
            </a:r>
            <a:r>
              <a:rPr lang="zh-TW" altLang="en-US" sz="1200" b="0" i="0" dirty="0">
                <a:solidFill>
                  <a:srgbClr val="000000"/>
                </a:solidFill>
                <a:effectLst/>
                <a:latin typeface="Helvetica Neue"/>
              </a:rPr>
              <a:t>以賽亞書‬ ‭</a:t>
            </a:r>
            <a:r>
              <a:rPr lang="en-US" altLang="zh-TW" sz="1200" b="0" i="0" dirty="0">
                <a:solidFill>
                  <a:srgbClr val="000000"/>
                </a:solidFill>
                <a:effectLst/>
                <a:latin typeface="Helvetica Neue"/>
              </a:rPr>
              <a:t>26:3‭</a:t>
            </a:r>
            <a:endParaRPr lang="en-US" altLang="zh-TW" sz="1200" dirty="0">
              <a:latin typeface="Arial" panose="020B0604020202020204" pitchFamily="34" charset="0"/>
              <a:ea typeface="LiSong Pro Light" panose="0202030000000000000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Helvetica Neue"/>
                <a:ea typeface="LiSong Pro Light" panose="02020300000000000000"/>
              </a:rPr>
              <a:t>亞述王攻击耶路撒冷</a:t>
            </a:r>
            <a:r>
              <a:rPr lang="en-US" altLang="zh-CN" sz="1400" dirty="0">
                <a:latin typeface="Helvetica Neue"/>
                <a:ea typeface="LiSong Pro Light" panose="02020300000000000000"/>
              </a:rPr>
              <a:t>, </a:t>
            </a:r>
            <a:r>
              <a:rPr lang="zh-CN" altLang="en-US" sz="1400" dirty="0">
                <a:latin typeface="Helvetica Neue"/>
                <a:ea typeface="LiSong Pro Light" panose="02020300000000000000"/>
              </a:rPr>
              <a:t>神应许</a:t>
            </a:r>
            <a:r>
              <a:rPr lang="zh-TW" altLang="en-US" sz="1400" dirty="0">
                <a:latin typeface="Arial" panose="020B0604020202020204" pitchFamily="34" charset="0"/>
                <a:ea typeface="LiSong Pro Light" panose="02020300000000000000"/>
              </a:rPr>
              <a:t>希西</a:t>
            </a:r>
            <a:r>
              <a:rPr lang="zh-CN" altLang="en-US" sz="1400" dirty="0">
                <a:latin typeface="Helvetica Neue"/>
                <a:ea typeface="LiSong Pro Light" panose="02020300000000000000"/>
              </a:rPr>
              <a:t>家</a:t>
            </a:r>
            <a:r>
              <a:rPr lang="en-US" altLang="zh-CN" sz="1400" dirty="0">
                <a:latin typeface="Helvetica Neue"/>
                <a:ea typeface="LiSong Pro Light" panose="02020300000000000000"/>
              </a:rPr>
              <a:t>:【</a:t>
            </a:r>
            <a:r>
              <a:rPr lang="zh-TW" altLang="en-US" sz="1400" dirty="0">
                <a:latin typeface="Arial" panose="020B0604020202020204" pitchFamily="34" charset="0"/>
                <a:ea typeface="LiSong Pro Light" panose="02020300000000000000"/>
              </a:rPr>
              <a:t>因為我為自己的緣故</a:t>
            </a:r>
            <a:r>
              <a:rPr lang="en-US" altLang="zh-TW" sz="1400" dirty="0">
                <a:latin typeface="Arial" panose="020B0604020202020204" pitchFamily="34" charset="0"/>
                <a:ea typeface="LiSong Pro Light" panose="02020300000000000000"/>
              </a:rPr>
              <a:t>,.</a:t>
            </a:r>
            <a:r>
              <a:rPr lang="zh-TW" altLang="en-US" sz="1400" dirty="0">
                <a:latin typeface="Arial" panose="020B0604020202020204" pitchFamily="34" charset="0"/>
                <a:ea typeface="LiSong Pro Light" panose="02020300000000000000"/>
              </a:rPr>
              <a:t>又為我僕人大衛的緣故</a:t>
            </a:r>
            <a:r>
              <a:rPr lang="en-US" altLang="zh-TW" sz="1400" dirty="0">
                <a:latin typeface="Arial" panose="020B0604020202020204" pitchFamily="34" charset="0"/>
                <a:ea typeface="LiSong Pro Light" panose="02020300000000000000"/>
              </a:rPr>
              <a:t>, </a:t>
            </a:r>
            <a:r>
              <a:rPr lang="zh-TW" altLang="en-US" sz="1400" dirty="0">
                <a:latin typeface="Arial" panose="020B0604020202020204" pitchFamily="34" charset="0"/>
                <a:ea typeface="LiSong Pro Light" panose="02020300000000000000"/>
              </a:rPr>
              <a:t>必保護這城。</a:t>
            </a:r>
            <a:r>
              <a:rPr lang="en-US" altLang="zh-CN" sz="1400" dirty="0">
                <a:latin typeface="Arial" panose="020B0604020202020204" pitchFamily="34" charset="0"/>
                <a:ea typeface="LiSong Pro Light" panose="02020300000000000000"/>
              </a:rPr>
              <a:t>】</a:t>
            </a:r>
            <a:r>
              <a:rPr lang="en-US" altLang="zh-CN" sz="1000" dirty="0">
                <a:latin typeface="Arial" panose="020B0604020202020204" pitchFamily="34" charset="0"/>
                <a:ea typeface="LiSong Pro Light" panose="02020300000000000000"/>
              </a:rPr>
              <a:t>-</a:t>
            </a:r>
            <a:r>
              <a:rPr lang="zh-TW" altLang="en-US" sz="1000" dirty="0">
                <a:latin typeface="Arial" panose="020B0604020202020204" pitchFamily="34" charset="0"/>
                <a:ea typeface="LiSong Pro Light" panose="02020300000000000000"/>
              </a:rPr>
              <a:t>王下</a:t>
            </a:r>
            <a:r>
              <a:rPr lang="en-US" altLang="zh-TW" sz="1000" dirty="0">
                <a:latin typeface="Arial" panose="020B0604020202020204" pitchFamily="34" charset="0"/>
                <a:ea typeface="LiSong Pro Light" panose="02020300000000000000"/>
              </a:rPr>
              <a:t>19:34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TW" sz="800" b="1" dirty="0">
              <a:latin typeface="Arial" panose="020B0604020202020204" pitchFamily="34" charset="0"/>
              <a:ea typeface="LiSong Pro Light" panose="0202030000000000000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  <a:ea typeface="LiSong Pro Light" panose="02020300000000000000"/>
              </a:rPr>
              <a:t>神是圣洁的神</a:t>
            </a:r>
            <a:endParaRPr lang="en-US" altLang="zh-CN" b="1" dirty="0">
              <a:solidFill>
                <a:srgbClr val="0000FF"/>
              </a:solidFill>
              <a:latin typeface="Arial" panose="020B0604020202020204" pitchFamily="34" charset="0"/>
              <a:ea typeface="LiSong Pro Light" panose="0202030000000000000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Helvetica Neue"/>
                <a:ea typeface="LiSong Pro Light" panose="02020300000000000000"/>
              </a:rPr>
              <a:t>亞述王攻击耶路撒冷时</a:t>
            </a:r>
            <a:r>
              <a:rPr lang="zh-TW" altLang="en-US" sz="1400" dirty="0">
                <a:latin typeface="+mn-ea"/>
              </a:rPr>
              <a:t>侮慢</a:t>
            </a:r>
            <a:r>
              <a:rPr lang="zh-CN" altLang="en-US" sz="1400" dirty="0">
                <a:latin typeface="Helvetica Neue"/>
                <a:ea typeface="LiSong Pro Light" panose="02020300000000000000"/>
              </a:rPr>
              <a:t>褻瀆</a:t>
            </a:r>
            <a:r>
              <a:rPr lang="zh-TW" altLang="en-US" sz="1400" dirty="0">
                <a:latin typeface="+mn-ea"/>
              </a:rPr>
              <a:t>耶和華</a:t>
            </a:r>
            <a:r>
              <a:rPr lang="en-US" altLang="zh-TW" sz="1400" dirty="0">
                <a:latin typeface="+mn-ea"/>
              </a:rPr>
              <a:t>,</a:t>
            </a:r>
            <a:r>
              <a:rPr lang="en-US" altLang="zh-CN" sz="1400" dirty="0">
                <a:latin typeface="Helvetica Neue"/>
                <a:ea typeface="LiSong Pro Light" panose="02020300000000000000"/>
              </a:rPr>
              <a:t>.[</a:t>
            </a:r>
            <a:r>
              <a:rPr lang="zh-CN" altLang="en-US" sz="1400" b="1" i="0" dirty="0">
                <a:effectLst/>
                <a:latin typeface="Helvetica Neue"/>
                <a:ea typeface="LiSong Pro Light" panose="02020300000000000000"/>
              </a:rPr>
              <a:t>我必使他在那里倒在刀下</a:t>
            </a:r>
            <a:r>
              <a:rPr lang="en-US" altLang="zh-CN" sz="1400" b="1" i="0" dirty="0">
                <a:effectLst/>
                <a:latin typeface="Helvetica Neue"/>
                <a:ea typeface="LiSong Pro Light" panose="02020300000000000000"/>
              </a:rPr>
              <a:t>], </a:t>
            </a:r>
            <a:r>
              <a:rPr lang="zh-CN" altLang="en-US" sz="1400" dirty="0">
                <a:latin typeface="Helvetica Neue"/>
                <a:ea typeface="LiSong Pro Light" panose="02020300000000000000"/>
              </a:rPr>
              <a:t>神</a:t>
            </a:r>
            <a:r>
              <a:rPr lang="zh-CN" altLang="en-US" sz="1400" dirty="0">
                <a:latin typeface="LiSong Pro Light" panose="02020300000000000000"/>
                <a:ea typeface="LiSong Pro Light" panose="02020300000000000000"/>
              </a:rPr>
              <a:t>派</a:t>
            </a:r>
            <a:r>
              <a:rPr lang="zh-TW" altLang="en-US" sz="1400" dirty="0">
                <a:latin typeface="LiSong Pro Light" panose="02020300000000000000"/>
                <a:ea typeface="LiSong Pro Light" panose="02020300000000000000"/>
              </a:rPr>
              <a:t>使者在亞述營中殺了十八萬五千人</a:t>
            </a:r>
            <a:r>
              <a:rPr lang="zh-CN" altLang="en-US" sz="1600" dirty="0">
                <a:latin typeface="Helvetica Neue"/>
                <a:ea typeface="LiSong Pro Light" panose="02020300000000000000"/>
              </a:rPr>
              <a:t>。</a:t>
            </a:r>
            <a:endParaRPr lang="en-US" altLang="zh-CN" sz="1600" dirty="0">
              <a:latin typeface="Helvetica Neue"/>
              <a:ea typeface="LiSong Pro Light" panose="02020300000000000000"/>
            </a:endParaRPr>
          </a:p>
          <a:p>
            <a:pPr lvl="1"/>
            <a:endParaRPr lang="en-US" altLang="zh-CN" sz="800" dirty="0">
              <a:latin typeface="Helvetica Neue"/>
              <a:ea typeface="LiSong Pro Light" panose="0202030000000000000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zh-CN" altLang="en-US" b="1" dirty="0">
                <a:solidFill>
                  <a:srgbClr val="0000FF"/>
                </a:solidFill>
                <a:latin typeface="Helvetica Neue"/>
                <a:ea typeface="LiSong Pro Light" panose="02020300000000000000"/>
              </a:rPr>
              <a:t>神是听祷告的神</a:t>
            </a:r>
            <a:endParaRPr lang="en-US" altLang="zh-TW" b="1" dirty="0">
              <a:solidFill>
                <a:srgbClr val="0000FF"/>
              </a:solidFill>
              <a:latin typeface="Helvetica Neue"/>
              <a:ea typeface="LiSong Pro Light" panose="0202030000000000000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TW" altLang="en-US" sz="1400" b="0" i="0" dirty="0">
                <a:solidFill>
                  <a:srgbClr val="000000"/>
                </a:solidFill>
                <a:effectLst/>
                <a:latin typeface="Helvetica Neue"/>
              </a:rPr>
              <a:t>亞述王入侵猶大進逼耶路撒冷，希西家迫切而有力禱告</a:t>
            </a:r>
            <a:r>
              <a:rPr lang="zh-CN" altLang="en-US" sz="1400" b="0" i="0" dirty="0">
                <a:solidFill>
                  <a:srgbClr val="000000"/>
                </a:solidFill>
                <a:effectLst/>
                <a:latin typeface="Helvetica Neue"/>
              </a:rPr>
              <a:t>，</a:t>
            </a:r>
            <a:r>
              <a:rPr lang="zh-TW" altLang="en-US" sz="1400" b="0" i="0" dirty="0">
                <a:solidFill>
                  <a:srgbClr val="000000"/>
                </a:solidFill>
                <a:effectLst/>
                <a:latin typeface="Helvetica Neue"/>
              </a:rPr>
              <a:t>求神救他們脫離亞述王的手</a:t>
            </a:r>
            <a:endParaRPr lang="en-US" altLang="zh-TW" sz="1400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TW" altLang="en-US" sz="1400" b="0" i="0" dirty="0">
                <a:solidFill>
                  <a:srgbClr val="000000"/>
                </a:solidFill>
                <a:effectLst/>
                <a:latin typeface="Helvetica Neue"/>
              </a:rPr>
              <a:t>希西家患重病，被告知會死。他流淚</a:t>
            </a:r>
            <a:r>
              <a:rPr lang="zh-TW" altLang="en-US" sz="1400" dirty="0">
                <a:latin typeface="Arial" panose="020B0604020202020204" pitchFamily="34" charset="0"/>
              </a:rPr>
              <a:t>向</a:t>
            </a:r>
            <a:r>
              <a:rPr lang="zh-TW" altLang="en-US" sz="1400" b="0" i="0" dirty="0">
                <a:solidFill>
                  <a:srgbClr val="000000"/>
                </a:solidFill>
                <a:effectLst/>
                <a:latin typeface="Helvetica Neue"/>
              </a:rPr>
              <a:t>神禱告</a:t>
            </a:r>
            <a:r>
              <a:rPr lang="en-US" altLang="zh-TW" sz="1400" b="0" i="0" dirty="0">
                <a:solidFill>
                  <a:srgbClr val="000000"/>
                </a:solidFill>
                <a:effectLst/>
                <a:latin typeface="Helvetica Neue"/>
              </a:rPr>
              <a:t>, </a:t>
            </a:r>
            <a:r>
              <a:rPr lang="zh-TW" altLang="en-US" sz="1400" b="0" i="0" dirty="0">
                <a:solidFill>
                  <a:srgbClr val="000000"/>
                </a:solidFill>
                <a:effectLst/>
                <a:latin typeface="Helvetica Neue"/>
              </a:rPr>
              <a:t>神垂聽延長他</a:t>
            </a:r>
            <a:r>
              <a:rPr lang="en-US" altLang="zh-TW" sz="1400" b="0" i="0" dirty="0">
                <a:solidFill>
                  <a:srgbClr val="000000"/>
                </a:solidFill>
                <a:effectLst/>
                <a:latin typeface="Helvetica Neue"/>
              </a:rPr>
              <a:t>15</a:t>
            </a:r>
            <a:r>
              <a:rPr lang="zh-TW" altLang="en-US" sz="1400" b="0" i="0" dirty="0">
                <a:solidFill>
                  <a:srgbClr val="000000"/>
                </a:solidFill>
                <a:effectLst/>
                <a:latin typeface="Helvetica Neue"/>
              </a:rPr>
              <a:t>年壽命</a:t>
            </a:r>
            <a:endParaRPr lang="en-US" altLang="zh-TW" sz="1400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altLang="zh-CN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【</a:t>
            </a:r>
            <a:r>
              <a:rPr lang="zh-TW" alt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我聽見</a:t>
            </a:r>
            <a:r>
              <a:rPr lang="zh-TW" alt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了你的禱告，</a:t>
            </a:r>
            <a:r>
              <a:rPr lang="zh-TW" alt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看見了</a:t>
            </a:r>
            <a:r>
              <a:rPr lang="zh-TW" alt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你的眼淚，</a:t>
            </a:r>
            <a:r>
              <a:rPr lang="zh-TW" altLang="en-U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我必醫治</a:t>
            </a:r>
            <a:r>
              <a:rPr lang="zh-TW" alt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你</a:t>
            </a:r>
            <a:r>
              <a:rPr lang="en-US" altLang="zh-CN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】 -</a:t>
            </a:r>
            <a:r>
              <a:rPr lang="zh-TW" alt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王下廿</a:t>
            </a:r>
            <a:r>
              <a:rPr lang="en-US" altLang="zh-TW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</a:t>
            </a:r>
            <a:endParaRPr lang="en-US" altLang="zh-TW" sz="1400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zh-CN" sz="800" b="1" dirty="0">
              <a:solidFill>
                <a:srgbClr val="0000FF"/>
              </a:solidFill>
              <a:latin typeface="+mn-ea"/>
              <a:ea typeface="LiSong Pro Light" panose="0202030000000000000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zh-CN" altLang="en-US" b="1" dirty="0">
                <a:solidFill>
                  <a:srgbClr val="0000FF"/>
                </a:solidFill>
                <a:latin typeface="+mn-ea"/>
                <a:ea typeface="LiSong Pro Light" panose="02020300000000000000"/>
              </a:rPr>
              <a:t>神是有怜悯恩典的神</a:t>
            </a:r>
            <a:endParaRPr lang="en-US" altLang="zh-CN" b="1" dirty="0">
              <a:solidFill>
                <a:srgbClr val="0000FF"/>
              </a:solidFill>
              <a:latin typeface="+mn-ea"/>
              <a:ea typeface="LiSong Pro Light" panose="0202030000000000000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400" b="0" i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TW" altLang="en-US" sz="1400" b="0" i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如果你們歸向耶和華，親族和兒女</a:t>
            </a:r>
            <a:r>
              <a:rPr lang="zh-CN" altLang="en-US" sz="1400" b="0" i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zh-TW" altLang="en-US" sz="1400" b="0" i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就必在俘擄他們的人面前蒙憐憫，可以返回這地；因為耶和華你們的　神是有恩惠有憐憫；如果你們歸向他，他必不轉臉不顧你們。”</a:t>
            </a:r>
            <a:r>
              <a:rPr lang="en-US" altLang="zh-CN" sz="1400" b="0" i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r>
              <a:rPr lang="en-US" altLang="zh-TW" sz="1400" b="0" i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zh-TW" altLang="en-US" sz="1400" b="0" i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‭‭歷代志下‬ ‭</a:t>
            </a:r>
            <a:r>
              <a:rPr lang="en-US" altLang="zh-TW" sz="1400" b="0" i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30:9</a:t>
            </a:r>
            <a:endParaRPr lang="en-US" altLang="zh-CN" b="1" i="0" u="none" strike="noStrike" dirty="0">
              <a:solidFill>
                <a:srgbClr val="0000FF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TW" altLang="en-US" sz="1400" u="none" strike="noStrike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我心中有意</a:t>
            </a:r>
            <a:r>
              <a:rPr lang="zh-CN" altLang="en-US" sz="1400" u="none" strike="noStrike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TW" altLang="en-US" sz="1400" u="none" strike="noStrike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與耶和華以色列的神立約，好使他烈怒轉離我們。</a:t>
            </a:r>
            <a:r>
              <a:rPr lang="en-US" altLang="zh-CN" sz="1400" dirty="0"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r>
              <a:rPr lang="en-US" altLang="zh-TW" sz="1400" i="0" u="none" strike="noStrike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 -</a:t>
            </a:r>
            <a:r>
              <a:rPr kumimoji="0" lang="zh-TW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代下</a:t>
            </a:r>
            <a:r>
              <a:rPr kumimoji="0" lang="en-US" altLang="zh-TW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29</a:t>
            </a:r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:10</a:t>
            </a:r>
            <a:endParaRPr lang="en-US" altLang="zh-CN" sz="14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zh-TW" altLang="en-US" sz="1400" b="0" i="0" dirty="0">
                <a:solidFill>
                  <a:srgbClr val="000000"/>
                </a:solidFill>
                <a:effectLst/>
                <a:latin typeface="Helvetica Neue"/>
              </a:rPr>
              <a:t> 希西家</a:t>
            </a:r>
            <a:r>
              <a:rPr lang="zh-TW" altLang="en-US" sz="1400" i="0" u="none" strike="noStrike" dirty="0">
                <a:effectLst/>
                <a:latin typeface="LiSong Pro Light" panose="02020300000000000000"/>
              </a:rPr>
              <a:t>推行宗教改革屬靈復興</a:t>
            </a:r>
            <a:r>
              <a:rPr lang="en-US" altLang="zh-TW" sz="1400" i="0" u="none" strike="noStrike" dirty="0">
                <a:effectLst/>
                <a:latin typeface="LiSong Pro Light" panose="02020300000000000000"/>
              </a:rPr>
              <a:t>, </a:t>
            </a:r>
            <a:r>
              <a:rPr lang="zh-TW" altLang="en-US" sz="1400" i="0" u="none" strike="noStrike" dirty="0">
                <a:effectLst/>
                <a:latin typeface="LiSong Pro Light" panose="02020300000000000000"/>
              </a:rPr>
              <a:t>領導</a:t>
            </a:r>
            <a:r>
              <a:rPr lang="zh-CN" altLang="en-US" sz="1400" i="0" u="none" strike="noStrike" dirty="0">
                <a:effectLst/>
                <a:latin typeface="LiSong Pro Light" panose="02020300000000000000"/>
              </a:rPr>
              <a:t>百姓</a:t>
            </a:r>
            <a:r>
              <a:rPr lang="zh-TW" altLang="en-US" sz="1400" i="0" u="none" strike="noStrike" dirty="0">
                <a:effectLst/>
                <a:latin typeface="LiSong Pro Light" panose="02020300000000000000"/>
              </a:rPr>
              <a:t>歸向耶和華</a:t>
            </a:r>
            <a:r>
              <a:rPr lang="en-US" altLang="zh-TW" sz="1400" i="0" u="none" strike="noStrike" dirty="0">
                <a:effectLst/>
                <a:latin typeface="LiSong Pro Light" panose="02020300000000000000"/>
              </a:rPr>
              <a:t>, </a:t>
            </a:r>
            <a:r>
              <a:rPr lang="zh-TW" altLang="en-US" sz="1400" i="0" u="none" strike="noStrike" dirty="0">
                <a:effectLst/>
                <a:latin typeface="LiSong Pro Light" panose="02020300000000000000"/>
              </a:rPr>
              <a:t>猶大國歷經史無前例的復興</a:t>
            </a:r>
            <a:endParaRPr lang="en-US" altLang="zh-TW" sz="1400" i="0" u="none" strike="noStrike" dirty="0">
              <a:effectLst/>
              <a:latin typeface="LiSong Pro Light" panose="02020300000000000000"/>
            </a:endParaRP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zh-TW" altLang="en-US" sz="1400" i="0" dirty="0">
                <a:solidFill>
                  <a:srgbClr val="000000"/>
                </a:solidFill>
                <a:effectLst/>
                <a:latin typeface="Helvetica Neue"/>
              </a:rPr>
              <a:t>希西家</a:t>
            </a:r>
            <a:r>
              <a:rPr lang="zh-CN" altLang="en-US" sz="1400" dirty="0">
                <a:latin typeface="LiSong Pro Light" panose="02020300000000000000"/>
              </a:rPr>
              <a:t>的骄傲，神</a:t>
            </a:r>
            <a:r>
              <a:rPr lang="zh-TW" altLang="en-US" sz="1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的</a:t>
            </a:r>
            <a:r>
              <a:rPr lang="zh-CN" altLang="en-US" sz="1400" b="0" i="0" u="none" strike="noStrike" dirty="0"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惩罚</a:t>
            </a:r>
            <a:r>
              <a:rPr lang="zh-TW" altLang="en-US" sz="1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不在他活著的時候臨到</a:t>
            </a:r>
            <a:endParaRPr lang="en-US" altLang="zh-TW" sz="1400" i="0" u="none" strike="noStrike" dirty="0">
              <a:effectLst/>
              <a:latin typeface="LiSong Pro Light" panose="02020300000000000000"/>
            </a:endParaRPr>
          </a:p>
          <a:p>
            <a:pPr lvl="1"/>
            <a:endParaRPr lang="en-US" altLang="zh-TW" sz="800" b="1" dirty="0">
              <a:solidFill>
                <a:srgbClr val="0000FF"/>
              </a:solidFill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  <a:ea typeface="LiSong Pro Light" panose="02020300000000000000"/>
              </a:rPr>
              <a:t>神是公义的神</a:t>
            </a:r>
            <a:endParaRPr lang="en-US" altLang="zh-CN" sz="1400" dirty="0">
              <a:latin typeface="Helvetica Neue"/>
              <a:ea typeface="LiSong Pro Light" panose="02020300000000000000"/>
            </a:endParaRPr>
          </a:p>
          <a:p>
            <a:pPr marL="742950" lvl="1" indent="-285750" algn="just">
              <a:spcBef>
                <a:spcPts val="800"/>
              </a:spcBef>
              <a:spcAft>
                <a:spcPts val="2200"/>
              </a:spcAft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Arial" panose="020B0604020202020204" pitchFamily="34" charset="0"/>
              </a:rPr>
              <a:t>希西家</a:t>
            </a:r>
            <a:r>
              <a:rPr lang="zh-TW" altLang="en-US" sz="1400" i="0" u="none" strike="noStrike" dirty="0">
                <a:effectLst/>
                <a:latin typeface="LiSong Pro Light" panose="02020300000000000000"/>
              </a:rPr>
              <a:t>因驕傲炫耀自己財富</a:t>
            </a:r>
            <a:r>
              <a:rPr lang="zh-CN" altLang="en-US" sz="1400" i="0" u="none" strike="noStrike" dirty="0">
                <a:effectLst/>
                <a:latin typeface="LiSong Pro Light" panose="02020300000000000000"/>
              </a:rPr>
              <a:t>，把神的荣耀据为己有亵慢了神</a:t>
            </a:r>
            <a:r>
              <a:rPr lang="zh-CN" altLang="en-US" sz="1400" b="0" i="0" u="none" strike="noStrike" dirty="0"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。神惩罚希西家</a:t>
            </a:r>
            <a:r>
              <a:rPr lang="en-US" altLang="zh-CN" sz="1400" b="0" i="0" u="none" strike="noStrike" dirty="0"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zh-TW" altLang="en-US" sz="1400" dirty="0">
                <a:latin typeface="Helvetica Neue"/>
                <a:ea typeface="LiSong Pro Light" panose="02020300000000000000"/>
              </a:rPr>
              <a:t>宮中和祖先所積存一切，都要被掠到巴比倫去</a:t>
            </a:r>
            <a:r>
              <a:rPr lang="en-US" altLang="zh-TW" sz="1400" dirty="0">
                <a:latin typeface="Helvetica Neue"/>
                <a:ea typeface="LiSong Pro Light" panose="02020300000000000000"/>
              </a:rPr>
              <a:t>, </a:t>
            </a:r>
            <a:r>
              <a:rPr lang="zh-CN" altLang="en-US" sz="1400" b="0" i="0" u="none" strike="noStrike" dirty="0"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希西家全家都要被掳，子孙中会有的在巴比伦宫中当</a:t>
            </a:r>
            <a:r>
              <a:rPr lang="zh-TW" altLang="en-US" sz="1400" dirty="0">
                <a:latin typeface="Helvetica Neue"/>
                <a:ea typeface="LiSong Pro Light" panose="02020300000000000000"/>
              </a:rPr>
              <a:t>太監</a:t>
            </a:r>
            <a:r>
              <a:rPr lang="zh-CN" altLang="en-US" sz="1400" b="0" i="0" u="none" strike="noStrike" dirty="0"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。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EDB10F-9E78-45F5-8E21-8E5DEDA5CCE1}"/>
              </a:ext>
            </a:extLst>
          </p:cNvPr>
          <p:cNvSpPr txBox="1"/>
          <p:nvPr/>
        </p:nvSpPr>
        <p:spPr>
          <a:xfrm>
            <a:off x="815247" y="594911"/>
            <a:ext cx="8460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IV.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神的属性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638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CFB0AA-9BB2-4B50-9A2A-33622BBE5441}"/>
              </a:ext>
            </a:extLst>
          </p:cNvPr>
          <p:cNvSpPr txBox="1"/>
          <p:nvPr/>
        </p:nvSpPr>
        <p:spPr>
          <a:xfrm>
            <a:off x="2616841" y="2340845"/>
            <a:ext cx="7458420" cy="2003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zh-CN" sz="6000" b="1" dirty="0"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    V. </a:t>
            </a:r>
            <a:r>
              <a:rPr lang="zh-CN" altLang="en-US" sz="6000" b="1" dirty="0"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思考</a:t>
            </a:r>
            <a:r>
              <a:rPr lang="en-US" altLang="zh-CN" sz="6000" b="1" dirty="0"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/</a:t>
            </a:r>
            <a:r>
              <a:rPr lang="zh-CN" altLang="en-US" sz="6000" b="1" dirty="0"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應用</a:t>
            </a:r>
            <a:endParaRPr lang="zh-CN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marR="0" lvl="1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6805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294199"/>
            <a:ext cx="10422529" cy="734501"/>
          </a:xfrm>
        </p:spPr>
        <p:txBody>
          <a:bodyPr>
            <a:normAutofit fontScale="90000"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tabLst/>
              <a:defRPr/>
            </a:pPr>
            <a:b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zh-CN" altLang="en-US" sz="4000" b="1" dirty="0"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思考</a:t>
            </a:r>
            <a:r>
              <a:rPr lang="en-US" altLang="zh-CN" sz="4000" b="1" dirty="0"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/</a:t>
            </a:r>
            <a:r>
              <a:rPr lang="zh-CN" altLang="en-US" sz="4000" b="1" dirty="0"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應用</a:t>
            </a:r>
            <a:b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</a:br>
            <a:endParaRPr lang="en-US" sz="2700" b="1" dirty="0">
              <a:solidFill>
                <a:srgbClr val="0000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0164" y="1028700"/>
            <a:ext cx="8319826" cy="4867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学习要点</a:t>
            </a:r>
            <a:endParaRPr lang="en-US" altLang="zh-TW" sz="2400" b="1" i="0" u="none" strike="noStrike" dirty="0">
              <a:solidFill>
                <a:srgbClr val="0000FF"/>
              </a:solidFill>
              <a:effectLst/>
              <a:latin typeface="LiSong Pro Light" panose="02020300000000000000"/>
            </a:endParaRPr>
          </a:p>
          <a:p>
            <a:pPr marL="274320" lvl="1" indent="0">
              <a:buNone/>
            </a:pPr>
            <a:r>
              <a:rPr lang="en-US" altLang="zh-TW" sz="1800" b="1" i="0" u="none" strike="noStrike" dirty="0">
                <a:solidFill>
                  <a:srgbClr val="0000FF"/>
                </a:solidFill>
                <a:effectLst/>
                <a:latin typeface="LiSong Pro Light" panose="02020300000000000000"/>
              </a:rPr>
              <a:t>1.</a:t>
            </a:r>
            <a:r>
              <a:rPr lang="zh-TW" altLang="en-US" sz="1800" b="1" i="0" u="none" strike="noStrike" dirty="0">
                <a:solidFill>
                  <a:srgbClr val="0000FF"/>
                </a:solidFill>
                <a:effectLst/>
                <a:latin typeface="LiSong Pro Light" panose="02020300000000000000"/>
              </a:rPr>
              <a:t>希西家在</a:t>
            </a:r>
            <a:r>
              <a:rPr lang="zh-CN" altLang="en-US" sz="1800" b="1" i="0" u="none" strike="noStrike" dirty="0">
                <a:solidFill>
                  <a:srgbClr val="0000FF"/>
                </a:solidFill>
                <a:effectLst/>
                <a:latin typeface="LiSong Pro Light" panose="02020300000000000000"/>
              </a:rPr>
              <a:t>邪恶黑暗悖逆</a:t>
            </a:r>
            <a:r>
              <a:rPr lang="zh-TW" altLang="en-US" sz="1800" b="1" i="0" dirty="0">
                <a:solidFill>
                  <a:srgbClr val="0000FF"/>
                </a:solidFill>
                <a:effectLst/>
                <a:latin typeface="Helvetica Neue"/>
              </a:rPr>
              <a:t>神</a:t>
            </a:r>
            <a:r>
              <a:rPr lang="zh-CN" altLang="en-US" sz="1800" b="1" i="0" dirty="0">
                <a:solidFill>
                  <a:srgbClr val="0000FF"/>
                </a:solidFill>
                <a:effectLst/>
                <a:latin typeface="Helvetica Neue"/>
              </a:rPr>
              <a:t>的</a:t>
            </a:r>
            <a:r>
              <a:rPr lang="zh-TW" altLang="en-US" sz="1800" b="1" i="0" u="none" strike="noStrike" dirty="0">
                <a:solidFill>
                  <a:srgbClr val="0000FF"/>
                </a:solidFill>
                <a:effectLst/>
                <a:latin typeface="LiSong Pro Light" panose="02020300000000000000"/>
              </a:rPr>
              <a:t>环境</a:t>
            </a:r>
            <a:r>
              <a:rPr lang="en-US" altLang="zh-CN" sz="1800" b="1" i="0" u="none" strike="noStrike" dirty="0">
                <a:solidFill>
                  <a:srgbClr val="0000FF"/>
                </a:solidFill>
                <a:effectLst/>
                <a:latin typeface="LiSong Pro Light" panose="02020300000000000000"/>
              </a:rPr>
              <a:t>,</a:t>
            </a:r>
            <a:r>
              <a:rPr lang="zh-CN" altLang="en-US" sz="1800" b="1" i="0" u="none" strike="noStrike" dirty="0">
                <a:solidFill>
                  <a:srgbClr val="0000FF"/>
                </a:solidFill>
                <a:effectLst/>
                <a:latin typeface="LiSong Pro Light" panose="02020300000000000000"/>
              </a:rPr>
              <a:t>不</a:t>
            </a:r>
            <a:r>
              <a:rPr lang="zh-TW" altLang="en-US" sz="1800" b="1" i="0" u="none" strike="noStrike" dirty="0">
                <a:solidFill>
                  <a:srgbClr val="0000FF"/>
                </a:solidFill>
                <a:effectLst/>
                <a:latin typeface="LiSong Pro Light" panose="02020300000000000000"/>
              </a:rPr>
              <a:t>受影响</a:t>
            </a:r>
            <a:endParaRPr lang="en-US" altLang="zh-CN" sz="1800" b="1" dirty="0">
              <a:solidFill>
                <a:srgbClr val="0000FF"/>
              </a:solidFill>
              <a:latin typeface="LiSong Pro Light" panose="0202030000000000000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</a:rPr>
              <a:t>【</a:t>
            </a:r>
            <a:r>
              <a:rPr lang="zh-TW" altLang="en-US" sz="14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你們要謹慎行事，不要像愚昧人，當像智慧人。 要愛惜光陰，因為現今的世代邪惡。 不要作糊塗人，要明白主的旨意如何。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</a:rPr>
              <a:t>】  </a:t>
            </a:r>
            <a:r>
              <a:rPr lang="en-US" altLang="zh-TW" sz="14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zh-TW" altLang="en-US" sz="14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‭‭</a:t>
            </a:r>
            <a:r>
              <a:rPr lang="en-US" altLang="zh-TW" sz="14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zh-TW" altLang="en-US" sz="14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以弗所書‬ ‭</a:t>
            </a:r>
            <a:r>
              <a:rPr lang="en-US" altLang="zh-TW" sz="14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5:15-17‬</a:t>
            </a:r>
          </a:p>
          <a:p>
            <a:pPr lvl="1" indent="0">
              <a:buNone/>
            </a:pPr>
            <a:endParaRPr lang="en-US" altLang="zh-TW" sz="800" b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74320" lvl="1" indent="0">
              <a:buNone/>
            </a:pPr>
            <a:r>
              <a:rPr lang="en-US" altLang="zh-TW" sz="18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2.</a:t>
            </a:r>
            <a:r>
              <a:rPr lang="zh-TW" altLang="en-US" sz="18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希西家力量來源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:</a:t>
            </a:r>
            <a:r>
              <a:rPr lang="zh-CN" altLang="en-US" sz="18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zh-TW" altLang="en-US" sz="18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專靠耶和華，總不離開</a:t>
            </a:r>
            <a:r>
              <a:rPr lang="zh-CN" altLang="en-US" sz="18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”</a:t>
            </a:r>
            <a:endParaRPr lang="en-US" altLang="zh-CN" sz="1800" b="1" i="0" u="none" strike="noStrike" dirty="0"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zh-TW" altLang="en-US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上帝是我們力量源頭，離了</a:t>
            </a:r>
            <a:r>
              <a:rPr lang="zh-CN" altLang="en-US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祂</a:t>
            </a:r>
            <a:r>
              <a:rPr lang="zh-TW" altLang="en-US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什麼都不能做。</a:t>
            </a:r>
            <a:endParaRPr lang="en-US" altLang="zh-TW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altLang="zh-CN" dirty="0">
                <a:solidFill>
                  <a:srgbClr val="000000"/>
                </a:solidFill>
                <a:latin typeface="Helvetica Neue"/>
              </a:rPr>
              <a:t>【</a:t>
            </a:r>
            <a:r>
              <a:rPr lang="zh-TW" altLang="en-US" dirty="0">
                <a:solidFill>
                  <a:srgbClr val="000000"/>
                </a:solidFill>
                <a:effectLst/>
                <a:latin typeface="Helvetica Neue"/>
              </a:rPr>
              <a:t>堅心倚賴你的， 你必保守他十分平安， 因為他倚靠你。 你們當倚靠耶和華直到永遠， 因為耶和華是永久的磐石。</a:t>
            </a:r>
            <a:r>
              <a:rPr lang="en-US" altLang="zh-CN" dirty="0">
                <a:solidFill>
                  <a:srgbClr val="000000"/>
                </a:solidFill>
                <a:effectLst/>
                <a:latin typeface="Helvetica Neue"/>
              </a:rPr>
              <a:t>】</a:t>
            </a:r>
            <a:r>
              <a:rPr lang="en-US" altLang="zh-CN" sz="160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US" altLang="zh-CN" dirty="0">
                <a:solidFill>
                  <a:srgbClr val="000000"/>
                </a:solidFill>
                <a:effectLst/>
                <a:latin typeface="Helvetica Neue"/>
              </a:rPr>
              <a:t>-</a:t>
            </a:r>
            <a:r>
              <a:rPr lang="zh-TW" altLang="en-US" dirty="0">
                <a:solidFill>
                  <a:srgbClr val="000000"/>
                </a:solidFill>
                <a:effectLst/>
                <a:latin typeface="Helvetica Neue"/>
              </a:rPr>
              <a:t>‭‭以賽亞書‬ ‭</a:t>
            </a:r>
            <a:r>
              <a:rPr lang="en-US" altLang="zh-TW" dirty="0">
                <a:solidFill>
                  <a:srgbClr val="000000"/>
                </a:solidFill>
                <a:effectLst/>
                <a:latin typeface="Helvetica Neue"/>
              </a:rPr>
              <a:t>26:3-4‬</a:t>
            </a:r>
          </a:p>
          <a:p>
            <a:pPr marL="548640" lvl="2" indent="0">
              <a:lnSpc>
                <a:spcPct val="110000"/>
              </a:lnSpc>
              <a:buNone/>
            </a:pPr>
            <a:endParaRPr lang="en-US" altLang="zh-TW" sz="800" dirty="0">
              <a:solidFill>
                <a:srgbClr val="000000"/>
              </a:solidFill>
              <a:effectLst/>
              <a:latin typeface="Helvetica Neue"/>
            </a:endParaRPr>
          </a:p>
          <a:p>
            <a:pPr marL="274320" lvl="1" indent="0">
              <a:lnSpc>
                <a:spcPct val="110000"/>
              </a:lnSpc>
              <a:buNone/>
            </a:pPr>
            <a:r>
              <a:rPr lang="en-US" altLang="zh-CN" sz="18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3.</a:t>
            </a:r>
            <a:r>
              <a:rPr lang="zh-CN" altLang="en-US" sz="18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希西家当</a:t>
            </a:r>
            <a:r>
              <a:rPr lang="zh-TW" altLang="en-US" sz="18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面對強敵</a:t>
            </a:r>
            <a:r>
              <a:rPr lang="en-US" altLang="zh-TW" sz="1800" b="1" dirty="0">
                <a:solidFill>
                  <a:srgbClr val="0000FF"/>
                </a:solidFill>
                <a:latin typeface="Arial" panose="020B0604020202020204" pitchFamily="34" charset="0"/>
              </a:rPr>
              <a:t>,</a:t>
            </a:r>
            <a:r>
              <a:rPr lang="zh-CN" altLang="en-US" sz="1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zh-TW" altLang="en-US" sz="18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鼓勵</a:t>
            </a:r>
            <a:r>
              <a:rPr lang="zh-CN" altLang="en-US" sz="1800" b="1" dirty="0">
                <a:solidFill>
                  <a:srgbClr val="0000FF"/>
                </a:solidFill>
                <a:latin typeface="Arial" panose="020B0604020202020204" pitchFamily="34" charset="0"/>
              </a:rPr>
              <a:t>百姓 </a:t>
            </a:r>
            <a:r>
              <a:rPr lang="en-US" altLang="zh-CN" sz="1800" b="1" dirty="0">
                <a:solidFill>
                  <a:srgbClr val="0000FF"/>
                </a:solidFill>
                <a:latin typeface="Arial" panose="020B0604020202020204" pitchFamily="34" charset="0"/>
              </a:rPr>
              <a:t>”</a:t>
            </a:r>
            <a:r>
              <a:rPr lang="zh-TW" altLang="en-US" sz="18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當剛強壯膽，不要恐懼驚慌</a:t>
            </a:r>
            <a:r>
              <a:rPr lang="en-US" altLang="zh-TW" sz="18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”</a:t>
            </a:r>
            <a:endParaRPr lang="en-US" altLang="zh-TW" sz="1800" b="1" dirty="0">
              <a:solidFill>
                <a:srgbClr val="0000FF"/>
              </a:solidFill>
              <a:latin typeface="Helvetica Neue"/>
            </a:endParaRP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altLang="zh-TW" sz="1200" b="0" i="0" dirty="0">
                <a:solidFill>
                  <a:srgbClr val="000000"/>
                </a:solidFill>
                <a:effectLst/>
                <a:latin typeface="Helvetica Neue"/>
              </a:rPr>
              <a:t>‬ 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Helvetica Neue"/>
              </a:rPr>
              <a:t>【</a:t>
            </a:r>
            <a:r>
              <a:rPr lang="zh-TW" altLang="en-US" b="0" dirty="0">
                <a:solidFill>
                  <a:srgbClr val="000000"/>
                </a:solidFill>
                <a:effectLst/>
                <a:latin typeface="Helvetica Neue"/>
              </a:rPr>
              <a:t>神是我們的避難所，是我們的力量， 是我們在患難中隨時的幫助。 所以，地雖改變， 山雖搖動到海心， 其中的水雖匉訇翻騰， 山雖因海漲而戰抖， 我們也不害怕。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Helvetica Neue"/>
              </a:rPr>
              <a:t>】</a:t>
            </a:r>
            <a:r>
              <a:rPr lang="en-US" altLang="zh-CN" sz="1600" b="0" dirty="0">
                <a:solidFill>
                  <a:srgbClr val="000000"/>
                </a:solidFill>
                <a:effectLst/>
                <a:latin typeface="Helvetica Neue"/>
              </a:rPr>
              <a:t>-</a:t>
            </a:r>
            <a:r>
              <a:rPr lang="zh-TW" altLang="en-US" b="0" dirty="0">
                <a:solidFill>
                  <a:srgbClr val="000000"/>
                </a:solidFill>
                <a:effectLst/>
                <a:latin typeface="Helvetica Neue"/>
              </a:rPr>
              <a:t>‭‭詩篇‬ ‭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Helvetica Neue"/>
              </a:rPr>
              <a:t>46:1-3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altLang="zh-CN" dirty="0">
                <a:solidFill>
                  <a:srgbClr val="000000"/>
                </a:solidFill>
                <a:latin typeface="Helvetica Neue"/>
              </a:rPr>
              <a:t>【</a:t>
            </a:r>
            <a:r>
              <a:rPr lang="zh-TW" altLang="en-US" b="0" dirty="0">
                <a:solidFill>
                  <a:srgbClr val="000000"/>
                </a:solidFill>
                <a:effectLst/>
                <a:latin typeface="Helvetica Neue"/>
              </a:rPr>
              <a:t>你們當剛強壯膽，不要害怕，也不要畏懼他們，因為耶和華－你的神和你同去。他必不撇下你，也不丟棄你。 耶和華必在你前面行；他必與你同在，必不撇下你，也不丟棄你。不要懼怕，也不要驚惶。</a:t>
            </a:r>
            <a:r>
              <a:rPr lang="en-US" altLang="zh-CN" b="0" dirty="0">
                <a:solidFill>
                  <a:srgbClr val="000000"/>
                </a:solidFill>
                <a:effectLst/>
                <a:latin typeface="Helvetica Neue"/>
              </a:rPr>
              <a:t>】</a:t>
            </a:r>
            <a:r>
              <a:rPr lang="zh-TW" altLang="en-US" sz="1600" b="0" dirty="0">
                <a:solidFill>
                  <a:srgbClr val="000000"/>
                </a:solidFill>
                <a:effectLst/>
                <a:latin typeface="Helvetica Neue"/>
              </a:rPr>
              <a:t>‭‭</a:t>
            </a:r>
            <a:r>
              <a:rPr lang="en-US" altLang="zh-TW" sz="1600" b="0" dirty="0">
                <a:solidFill>
                  <a:srgbClr val="000000"/>
                </a:solidFill>
                <a:effectLst/>
                <a:latin typeface="Helvetica Neue"/>
              </a:rPr>
              <a:t>-</a:t>
            </a:r>
            <a:r>
              <a:rPr lang="zh-TW" altLang="en-US" b="0" dirty="0">
                <a:solidFill>
                  <a:srgbClr val="000000"/>
                </a:solidFill>
                <a:effectLst/>
                <a:latin typeface="Helvetica Neue"/>
              </a:rPr>
              <a:t>申命記‬ ‭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Helvetica Neue"/>
              </a:rPr>
              <a:t>31:6, 8‬ ‭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46403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0"/>
            <a:ext cx="10565404" cy="1228727"/>
          </a:xfrm>
        </p:spPr>
        <p:txBody>
          <a:bodyPr>
            <a:normAutofit fontScale="90000"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tabLst/>
              <a:defRPr/>
            </a:pPr>
            <a:b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zh-CN" altLang="en-US" sz="4000" b="1" dirty="0"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思考</a:t>
            </a:r>
            <a:r>
              <a:rPr lang="en-US" altLang="zh-CN" sz="4000" b="1" dirty="0"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/</a:t>
            </a:r>
            <a:r>
              <a:rPr lang="zh-CN" altLang="en-US" sz="4000" b="1" dirty="0"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應用</a:t>
            </a:r>
            <a:b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</a:br>
            <a:endParaRPr lang="en-US" sz="2700" b="1" dirty="0">
              <a:solidFill>
                <a:srgbClr val="0000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066" y="977030"/>
            <a:ext cx="8031720" cy="532852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学习要点</a:t>
            </a:r>
            <a:endParaRPr lang="en-US" altLang="zh-CN" sz="96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274320" lvl="1" indent="0">
              <a:lnSpc>
                <a:spcPct val="120000"/>
              </a:lnSpc>
              <a:buNone/>
            </a:pPr>
            <a:r>
              <a:rPr lang="en-US" altLang="zh-TW" sz="7200" b="1" i="0" u="none" strike="noStrike" dirty="0">
                <a:solidFill>
                  <a:srgbClr val="0000FF"/>
                </a:solidFill>
                <a:effectLst/>
                <a:latin typeface="LiSong Pro Light" panose="02020300000000000000"/>
              </a:rPr>
              <a:t>4.</a:t>
            </a:r>
            <a:r>
              <a:rPr lang="zh-TW" altLang="en-US" sz="7200" b="1" i="0" u="none" strike="noStrike" dirty="0">
                <a:solidFill>
                  <a:srgbClr val="0000FF"/>
                </a:solidFill>
                <a:effectLst/>
                <a:latin typeface="LiSong Pro Light" panose="02020300000000000000"/>
              </a:rPr>
              <a:t>希西家以敬虔和禱告得力</a:t>
            </a:r>
            <a:endParaRPr lang="en-US" altLang="zh-TW" sz="7200" b="1" i="0" u="none" strike="noStrike" dirty="0">
              <a:solidFill>
                <a:srgbClr val="0000FF"/>
              </a:solidFill>
              <a:effectLst/>
              <a:latin typeface="LiSong Pro Light" panose="02020300000000000000"/>
            </a:endParaRP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zh-TW" altLang="en-US" sz="5600" i="0" u="none" strike="noStrike" dirty="0">
                <a:effectLst/>
                <a:latin typeface="Arial" panose="020B0604020202020204" pitchFamily="34" charset="0"/>
              </a:rPr>
              <a:t>希西家面臨絕境向上帝禱告，求祂「側耳而聽，睜眼而看」</a:t>
            </a:r>
            <a:r>
              <a:rPr lang="en-US" altLang="zh-TW" sz="5600" i="0" u="none" strike="noStrike" dirty="0">
                <a:effectLst/>
                <a:latin typeface="Arial" panose="020B0604020202020204" pitchFamily="34" charset="0"/>
              </a:rPr>
              <a:t>:</a:t>
            </a:r>
          </a:p>
          <a:p>
            <a:pPr lvl="3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5600" b="0" i="0" dirty="0"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【</a:t>
            </a:r>
            <a:r>
              <a:rPr lang="zh-TW" altLang="en-US" sz="5600" b="0" i="0" dirty="0"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我聽見了你的禱告，看見了你的眼淚，我必醫治你</a:t>
            </a:r>
            <a:r>
              <a:rPr lang="zh-CN" altLang="en-US" sz="5600" b="0" i="0" dirty="0"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。</a:t>
            </a:r>
            <a:r>
              <a:rPr lang="en-US" altLang="zh-CN" sz="5600" b="0" i="0" dirty="0"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】</a:t>
            </a:r>
            <a:r>
              <a:rPr lang="en-US" altLang="zh-CN" sz="5600" dirty="0">
                <a:solidFill>
                  <a:srgbClr val="000066"/>
                </a:solidFill>
                <a:latin typeface="Arial" panose="020B0604020202020204" pitchFamily="34" charset="0"/>
              </a:rPr>
              <a:t>-</a:t>
            </a:r>
            <a:r>
              <a:rPr lang="zh-TW" altLang="en-US" sz="5600" b="0" i="0" dirty="0"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王下</a:t>
            </a:r>
            <a:r>
              <a:rPr lang="en-US" altLang="zh-TW" sz="5600" dirty="0">
                <a:solidFill>
                  <a:srgbClr val="000066"/>
                </a:solidFill>
                <a:latin typeface="Arial" panose="020B0604020202020204" pitchFamily="34" charset="0"/>
              </a:rPr>
              <a:t>20:5</a:t>
            </a:r>
            <a:endParaRPr lang="en-US" altLang="zh-TW" sz="5600" i="0" u="none" strike="noStrike" dirty="0">
              <a:effectLst/>
              <a:latin typeface="Arial" panose="020B0604020202020204" pitchFamily="34" charset="0"/>
            </a:endParaRP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5600" dirty="0">
                <a:solidFill>
                  <a:srgbClr val="000000"/>
                </a:solidFill>
                <a:latin typeface="Helvetica Neue"/>
              </a:rPr>
              <a:t>【</a:t>
            </a:r>
            <a:r>
              <a:rPr lang="zh-TW" altLang="en-US" sz="5600" b="0" i="0" dirty="0">
                <a:solidFill>
                  <a:srgbClr val="000000"/>
                </a:solidFill>
                <a:effectLst/>
                <a:latin typeface="Helvetica Neue"/>
              </a:rPr>
              <a:t>你們若住在我裡面，我的話也留在你們裡面；無論你們想要甚麼，祈求，就給你們成就。</a:t>
            </a:r>
            <a:r>
              <a:rPr lang="en-US" altLang="zh-CN" sz="5600" b="0" i="0" dirty="0">
                <a:solidFill>
                  <a:srgbClr val="000000"/>
                </a:solidFill>
                <a:effectLst/>
                <a:latin typeface="Helvetica Neue"/>
              </a:rPr>
              <a:t>】 </a:t>
            </a:r>
            <a:r>
              <a:rPr lang="en-US" altLang="zh-TW" sz="5600" b="0" i="0" dirty="0">
                <a:solidFill>
                  <a:srgbClr val="000000"/>
                </a:solidFill>
                <a:effectLst/>
                <a:latin typeface="Helvetica Neue"/>
              </a:rPr>
              <a:t>-</a:t>
            </a:r>
            <a:r>
              <a:rPr lang="zh-TW" altLang="en-US" sz="5600" b="0" i="0" dirty="0">
                <a:solidFill>
                  <a:srgbClr val="000000"/>
                </a:solidFill>
                <a:effectLst/>
                <a:latin typeface="Helvetica Neue"/>
              </a:rPr>
              <a:t>‭‭約翰福音‬ ‭</a:t>
            </a:r>
            <a:r>
              <a:rPr lang="en-US" altLang="zh-TW" sz="5600" b="0" i="0" dirty="0">
                <a:solidFill>
                  <a:srgbClr val="000000"/>
                </a:solidFill>
                <a:effectLst/>
                <a:latin typeface="Helvetica Neue"/>
              </a:rPr>
              <a:t>15:7‬ 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5600" dirty="0">
                <a:solidFill>
                  <a:srgbClr val="000000"/>
                </a:solidFill>
                <a:latin typeface="Helvetica Neue"/>
              </a:rPr>
              <a:t>【</a:t>
            </a:r>
            <a:r>
              <a:rPr lang="zh-TW" altLang="en-US" sz="5600" b="0" i="0" dirty="0">
                <a:solidFill>
                  <a:srgbClr val="000000"/>
                </a:solidFill>
                <a:effectLst/>
                <a:latin typeface="Helvetica Neue"/>
              </a:rPr>
              <a:t>你們禱告，無論求甚麼，只要相信，都必得著。</a:t>
            </a:r>
            <a:r>
              <a:rPr lang="en-US" altLang="zh-CN" sz="5600" b="0" i="0" dirty="0">
                <a:solidFill>
                  <a:srgbClr val="000000"/>
                </a:solidFill>
                <a:effectLst/>
                <a:latin typeface="Helvetica Neue"/>
              </a:rPr>
              <a:t>】</a:t>
            </a:r>
            <a:r>
              <a:rPr lang="en-US" altLang="zh-TW" sz="5600" b="0" i="0" dirty="0">
                <a:solidFill>
                  <a:srgbClr val="000000"/>
                </a:solidFill>
                <a:effectLst/>
                <a:latin typeface="Helvetica Neue"/>
              </a:rPr>
              <a:t>-</a:t>
            </a:r>
            <a:r>
              <a:rPr lang="zh-TW" altLang="en-US" sz="5600" b="0" i="0" dirty="0">
                <a:solidFill>
                  <a:srgbClr val="000000"/>
                </a:solidFill>
                <a:effectLst/>
                <a:latin typeface="Helvetica Neue"/>
              </a:rPr>
              <a:t>‭‭馬太福音‬ ‭</a:t>
            </a:r>
            <a:r>
              <a:rPr lang="en-US" altLang="zh-TW" sz="5600" b="0" i="0" dirty="0">
                <a:solidFill>
                  <a:srgbClr val="000000"/>
                </a:solidFill>
                <a:effectLst/>
                <a:latin typeface="Helvetica Neue"/>
              </a:rPr>
              <a:t>21:22‬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zh-TW" altLang="en-US" sz="5600" i="0" u="none" strike="noStrike" dirty="0">
                <a:effectLst/>
                <a:latin typeface="Arial" panose="020B0604020202020204" pitchFamily="34" charset="0"/>
              </a:rPr>
              <a:t>上帝是聽禱告的，也看見我們的苦情</a:t>
            </a:r>
            <a:r>
              <a:rPr lang="zh-CN" altLang="en-US" sz="5600" i="0" u="none" strike="noStrike" dirty="0">
                <a:effectLst/>
                <a:latin typeface="Arial" panose="020B0604020202020204" pitchFamily="34" charset="0"/>
              </a:rPr>
              <a:t>。</a:t>
            </a:r>
            <a:r>
              <a:rPr lang="zh-TW" altLang="en-US" sz="5600" i="0" u="none" strike="noStrike" dirty="0">
                <a:effectLst/>
                <a:latin typeface="Arial" panose="020B0604020202020204" pitchFamily="34" charset="0"/>
              </a:rPr>
              <a:t>在面對危機和困境時</a:t>
            </a:r>
            <a:r>
              <a:rPr lang="zh-CN" altLang="en-US" sz="5600" i="0" u="none" strike="noStrike" dirty="0">
                <a:effectLst/>
                <a:latin typeface="Arial" panose="020B0604020202020204" pitchFamily="34" charset="0"/>
              </a:rPr>
              <a:t>，</a:t>
            </a:r>
            <a:r>
              <a:rPr lang="zh-TW" altLang="en-US" sz="5600" i="0" u="none" strike="noStrike" dirty="0">
                <a:effectLst/>
                <a:latin typeface="Arial" panose="020B0604020202020204" pitchFamily="34" charset="0"/>
              </a:rPr>
              <a:t>唯有用信心仰望依靠上帝</a:t>
            </a:r>
            <a:r>
              <a:rPr lang="zh-CN" altLang="en-US" sz="5600" i="0" u="none" strike="noStrike" dirty="0">
                <a:effectLst/>
                <a:latin typeface="Arial" panose="020B0604020202020204" pitchFamily="34" charset="0"/>
              </a:rPr>
              <a:t>，</a:t>
            </a:r>
            <a:r>
              <a:rPr lang="zh-TW" altLang="en-US" sz="5600" i="0" u="none" strike="noStrike" dirty="0">
                <a:effectLst/>
                <a:latin typeface="Arial" panose="020B0604020202020204" pitchFamily="34" charset="0"/>
              </a:rPr>
              <a:t>轉臉向祂，迫切懇求。上帝的同在，是一切得勝的關鍵。</a:t>
            </a:r>
            <a:endParaRPr lang="en-US" altLang="zh-TW" sz="5600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822960" lvl="3" indent="0">
              <a:buNone/>
            </a:pP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74320" lvl="1" indent="0">
              <a:buNone/>
            </a:pPr>
            <a:r>
              <a:rPr lang="en-US" altLang="zh-CN" sz="7200" b="1" dirty="0">
                <a:solidFill>
                  <a:srgbClr val="0000FF"/>
                </a:solidFill>
                <a:latin typeface="Arial" panose="020B0604020202020204" pitchFamily="34" charset="0"/>
              </a:rPr>
              <a:t>5.</a:t>
            </a:r>
            <a:r>
              <a:rPr lang="zh-CN" altLang="en-US" sz="7200" b="1" dirty="0">
                <a:solidFill>
                  <a:srgbClr val="0000FF"/>
                </a:solidFill>
                <a:latin typeface="Arial" panose="020B0604020202020204" pitchFamily="34" charset="0"/>
              </a:rPr>
              <a:t>希西家</a:t>
            </a:r>
            <a:r>
              <a:rPr lang="zh-TW" altLang="en-US" sz="7200" b="1" i="0" u="none" strike="noStrike" dirty="0">
                <a:solidFill>
                  <a:srgbClr val="0000FF"/>
                </a:solidFill>
                <a:effectLst/>
                <a:latin typeface="LiSong Pro Light" panose="02020300000000000000"/>
              </a:rPr>
              <a:t>因驕傲炫耀自己財富</a:t>
            </a:r>
            <a:r>
              <a:rPr lang="zh-CN" altLang="en-US" sz="7200" b="1" i="0" u="none" strike="noStrike" dirty="0">
                <a:solidFill>
                  <a:srgbClr val="0000FF"/>
                </a:solidFill>
                <a:effectLst/>
                <a:latin typeface="LiSong Pro Light" panose="02020300000000000000"/>
              </a:rPr>
              <a:t>，把神的荣耀据为己有，亵慢了神</a:t>
            </a:r>
            <a:endParaRPr lang="en-US" altLang="zh-CN" sz="7200" b="1" i="0" u="none" strike="noStrike" dirty="0">
              <a:solidFill>
                <a:srgbClr val="0000FF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5600" dirty="0">
                <a:solidFill>
                  <a:srgbClr val="000000"/>
                </a:solidFill>
                <a:latin typeface="Helvetica Neue"/>
              </a:rPr>
              <a:t>【</a:t>
            </a:r>
            <a:r>
              <a:rPr lang="zh-TW" altLang="en-US" sz="5600" dirty="0">
                <a:solidFill>
                  <a:srgbClr val="000000"/>
                </a:solidFill>
                <a:effectLst/>
                <a:latin typeface="Helvetica Neue"/>
              </a:rPr>
              <a:t>神阻擋驕傲的人， 賜恩給謙卑的人。</a:t>
            </a:r>
            <a:r>
              <a:rPr lang="en-US" altLang="zh-CN" sz="5600" dirty="0">
                <a:solidFill>
                  <a:srgbClr val="000000"/>
                </a:solidFill>
                <a:latin typeface="Helvetica Neue"/>
              </a:rPr>
              <a:t>】</a:t>
            </a:r>
            <a:r>
              <a:rPr lang="en-US" altLang="zh-TW" sz="5600" dirty="0">
                <a:solidFill>
                  <a:srgbClr val="000000"/>
                </a:solidFill>
                <a:effectLst/>
                <a:latin typeface="Helvetica Neue"/>
              </a:rPr>
              <a:t> -</a:t>
            </a:r>
            <a:r>
              <a:rPr lang="zh-TW" altLang="en-US" sz="5600" dirty="0">
                <a:solidFill>
                  <a:srgbClr val="000000"/>
                </a:solidFill>
                <a:effectLst/>
                <a:latin typeface="Helvetica Neue"/>
              </a:rPr>
              <a:t>‭‭彼得前書‬ ‭</a:t>
            </a:r>
            <a:r>
              <a:rPr lang="en-US" altLang="zh-TW" sz="5600" dirty="0">
                <a:solidFill>
                  <a:srgbClr val="000000"/>
                </a:solidFill>
                <a:effectLst/>
                <a:latin typeface="Helvetica Neue"/>
              </a:rPr>
              <a:t>5:5‬ ‭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5600" dirty="0">
                <a:solidFill>
                  <a:srgbClr val="000000"/>
                </a:solidFill>
                <a:latin typeface="Helvetica Neue"/>
              </a:rPr>
              <a:t>【</a:t>
            </a:r>
            <a:r>
              <a:rPr lang="zh-TW" altLang="en-US" sz="5600" b="0" dirty="0">
                <a:solidFill>
                  <a:srgbClr val="000000"/>
                </a:solidFill>
                <a:effectLst/>
                <a:latin typeface="Helvetica Neue"/>
              </a:rPr>
              <a:t>驕傲來，羞恥也來； 謙遜人卻有智慧。</a:t>
            </a:r>
            <a:r>
              <a:rPr lang="en-US" altLang="zh-CN" sz="5600" b="0" dirty="0">
                <a:solidFill>
                  <a:srgbClr val="000000"/>
                </a:solidFill>
                <a:effectLst/>
                <a:latin typeface="Helvetica Neue"/>
              </a:rPr>
              <a:t>】 </a:t>
            </a:r>
            <a:r>
              <a:rPr lang="zh-TW" altLang="en-US" sz="5600" b="0" dirty="0">
                <a:solidFill>
                  <a:srgbClr val="000000"/>
                </a:solidFill>
                <a:effectLst/>
                <a:latin typeface="Helvetica Neue"/>
              </a:rPr>
              <a:t>‭‭</a:t>
            </a:r>
            <a:r>
              <a:rPr lang="en-US" altLang="zh-TW" sz="5600" b="0" dirty="0">
                <a:solidFill>
                  <a:srgbClr val="000000"/>
                </a:solidFill>
                <a:effectLst/>
                <a:latin typeface="Helvetica Neue"/>
              </a:rPr>
              <a:t>-</a:t>
            </a:r>
            <a:r>
              <a:rPr lang="zh-TW" altLang="en-US" sz="5600" b="0" dirty="0">
                <a:solidFill>
                  <a:srgbClr val="000000"/>
                </a:solidFill>
                <a:effectLst/>
                <a:latin typeface="Helvetica Neue"/>
              </a:rPr>
              <a:t>箴言‬ ‭</a:t>
            </a:r>
            <a:r>
              <a:rPr lang="en-US" altLang="zh-TW" sz="5600" b="0" dirty="0">
                <a:solidFill>
                  <a:srgbClr val="000000"/>
                </a:solidFill>
                <a:effectLst/>
                <a:latin typeface="Helvetica Neue"/>
              </a:rPr>
              <a:t>11:2‬ ‭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5600" dirty="0">
                <a:solidFill>
                  <a:srgbClr val="000000"/>
                </a:solidFill>
                <a:latin typeface="Helvetica Neue"/>
              </a:rPr>
              <a:t>【</a:t>
            </a:r>
            <a:r>
              <a:rPr lang="zh-TW" altLang="en-US" sz="5600" b="0" dirty="0">
                <a:solidFill>
                  <a:srgbClr val="000000"/>
                </a:solidFill>
                <a:effectLst/>
                <a:latin typeface="Helvetica Neue"/>
              </a:rPr>
              <a:t>驕傲在敗壞以先； 狂心在跌倒之前。</a:t>
            </a:r>
            <a:r>
              <a:rPr lang="en-US" altLang="zh-CN" sz="5600" b="0" dirty="0">
                <a:solidFill>
                  <a:srgbClr val="000000"/>
                </a:solidFill>
                <a:effectLst/>
                <a:latin typeface="Helvetica Neue"/>
              </a:rPr>
              <a:t>】 </a:t>
            </a:r>
            <a:r>
              <a:rPr lang="zh-TW" altLang="en-US" sz="5600" b="0" dirty="0">
                <a:solidFill>
                  <a:srgbClr val="000000"/>
                </a:solidFill>
                <a:effectLst/>
                <a:latin typeface="Helvetica Neue"/>
              </a:rPr>
              <a:t>‭‭</a:t>
            </a:r>
            <a:r>
              <a:rPr lang="en-US" altLang="zh-TW" sz="5600" b="0" dirty="0">
                <a:solidFill>
                  <a:srgbClr val="000000"/>
                </a:solidFill>
                <a:effectLst/>
                <a:latin typeface="Helvetica Neue"/>
              </a:rPr>
              <a:t>-</a:t>
            </a:r>
            <a:r>
              <a:rPr lang="zh-TW" altLang="en-US" sz="5600" b="0" dirty="0">
                <a:solidFill>
                  <a:srgbClr val="000000"/>
                </a:solidFill>
                <a:effectLst/>
                <a:latin typeface="Helvetica Neue"/>
              </a:rPr>
              <a:t>箴言‬ ‭</a:t>
            </a:r>
            <a:r>
              <a:rPr lang="en-US" altLang="zh-TW" sz="5600" b="0" dirty="0">
                <a:solidFill>
                  <a:srgbClr val="000000"/>
                </a:solidFill>
                <a:effectLst/>
                <a:latin typeface="Helvetica Neue"/>
              </a:rPr>
              <a:t>16:18‬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5600" dirty="0">
                <a:solidFill>
                  <a:srgbClr val="000000"/>
                </a:solidFill>
                <a:latin typeface="Helvetica Neue"/>
              </a:rPr>
              <a:t>【</a:t>
            </a:r>
            <a:r>
              <a:rPr lang="zh-TW" altLang="en-US" sz="5600" b="0" i="0" dirty="0">
                <a:solidFill>
                  <a:srgbClr val="000000"/>
                </a:solidFill>
                <a:effectLst/>
                <a:latin typeface="Helvetica Neue"/>
              </a:rPr>
              <a:t>務要在主面前自卑，主就必叫你們升高。</a:t>
            </a:r>
            <a:r>
              <a:rPr lang="en-US" altLang="zh-CN" sz="5600" b="0" i="0" dirty="0">
                <a:solidFill>
                  <a:srgbClr val="000000"/>
                </a:solidFill>
                <a:effectLst/>
                <a:latin typeface="Helvetica Neue"/>
              </a:rPr>
              <a:t>】 -</a:t>
            </a:r>
            <a:r>
              <a:rPr lang="zh-TW" altLang="en-US" sz="5600" b="0" i="0" dirty="0">
                <a:solidFill>
                  <a:srgbClr val="000000"/>
                </a:solidFill>
                <a:effectLst/>
                <a:latin typeface="Helvetica Neue"/>
              </a:rPr>
              <a:t>‭‭雅各書‬ ‭</a:t>
            </a:r>
            <a:r>
              <a:rPr lang="en-US" altLang="zh-TW" sz="5600" b="0" i="0" dirty="0">
                <a:solidFill>
                  <a:srgbClr val="000000"/>
                </a:solidFill>
                <a:effectLst/>
                <a:latin typeface="Helvetica Neue"/>
              </a:rPr>
              <a:t>4:10‬</a:t>
            </a:r>
            <a:endParaRPr lang="en-US" altLang="zh-TW" sz="5600" dirty="0">
              <a:solidFill>
                <a:srgbClr val="000000"/>
              </a:solidFill>
              <a:effectLst/>
              <a:latin typeface="Helvetica Neue"/>
            </a:endParaRP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5600" dirty="0">
                <a:solidFill>
                  <a:srgbClr val="000000"/>
                </a:solidFill>
                <a:latin typeface="Helvetica Neue"/>
              </a:rPr>
              <a:t>【</a:t>
            </a:r>
            <a:r>
              <a:rPr lang="zh-TW" altLang="en-US" sz="5600" b="0" dirty="0">
                <a:solidFill>
                  <a:srgbClr val="000000"/>
                </a:solidFill>
                <a:effectLst/>
                <a:latin typeface="Helvetica Neue"/>
              </a:rPr>
              <a:t>凡高抬自己的，必被降卑；凡自己謙卑的，必被升高。</a:t>
            </a:r>
            <a:r>
              <a:rPr lang="en-US" altLang="zh-CN" sz="5600" b="0" dirty="0">
                <a:solidFill>
                  <a:srgbClr val="000000"/>
                </a:solidFill>
                <a:effectLst/>
                <a:latin typeface="Helvetica Neue"/>
              </a:rPr>
              <a:t>】 </a:t>
            </a:r>
            <a:r>
              <a:rPr lang="zh-TW" altLang="en-US" sz="5600" b="0" dirty="0">
                <a:solidFill>
                  <a:srgbClr val="000000"/>
                </a:solidFill>
                <a:effectLst/>
                <a:latin typeface="Helvetica Neue"/>
              </a:rPr>
              <a:t>‭‭</a:t>
            </a:r>
            <a:r>
              <a:rPr lang="en-US" altLang="zh-TW" sz="5600" b="0" dirty="0">
                <a:solidFill>
                  <a:srgbClr val="000000"/>
                </a:solidFill>
                <a:effectLst/>
                <a:latin typeface="Helvetica Neue"/>
              </a:rPr>
              <a:t>-</a:t>
            </a:r>
            <a:r>
              <a:rPr lang="zh-TW" altLang="en-US" sz="5600" b="0" dirty="0">
                <a:solidFill>
                  <a:srgbClr val="000000"/>
                </a:solidFill>
                <a:effectLst/>
                <a:latin typeface="Helvetica Neue"/>
              </a:rPr>
              <a:t>馬太福音‬ ‭</a:t>
            </a:r>
            <a:r>
              <a:rPr lang="en-US" altLang="zh-TW" sz="5600" b="0" dirty="0">
                <a:solidFill>
                  <a:srgbClr val="000000"/>
                </a:solidFill>
                <a:effectLst/>
                <a:latin typeface="Helvetica Neue"/>
              </a:rPr>
              <a:t>23:12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5600" dirty="0">
                <a:solidFill>
                  <a:srgbClr val="000000"/>
                </a:solidFill>
                <a:latin typeface="Helvetica Neue"/>
              </a:rPr>
              <a:t>【</a:t>
            </a:r>
            <a:r>
              <a:rPr lang="zh-TW" altLang="en-US" sz="5600" b="0" dirty="0">
                <a:solidFill>
                  <a:srgbClr val="000000"/>
                </a:solidFill>
                <a:effectLst/>
                <a:latin typeface="Helvetica Neue"/>
              </a:rPr>
              <a:t>凡自己謙卑像這小孩子的，他在天國裏就是最大的。</a:t>
            </a:r>
            <a:r>
              <a:rPr lang="en-US" altLang="zh-CN" sz="5600" b="0" dirty="0">
                <a:solidFill>
                  <a:srgbClr val="000000"/>
                </a:solidFill>
                <a:effectLst/>
                <a:latin typeface="Helvetica Neue"/>
              </a:rPr>
              <a:t>】 </a:t>
            </a:r>
            <a:r>
              <a:rPr lang="zh-TW" altLang="en-US" sz="5600" b="0" dirty="0">
                <a:solidFill>
                  <a:srgbClr val="000000"/>
                </a:solidFill>
                <a:effectLst/>
                <a:latin typeface="Helvetica Neue"/>
              </a:rPr>
              <a:t>‭‭</a:t>
            </a:r>
            <a:r>
              <a:rPr lang="en-US" altLang="zh-TW" sz="5600" b="0" dirty="0">
                <a:solidFill>
                  <a:srgbClr val="000000"/>
                </a:solidFill>
                <a:effectLst/>
                <a:latin typeface="Helvetica Neue"/>
              </a:rPr>
              <a:t>-</a:t>
            </a:r>
            <a:r>
              <a:rPr lang="zh-TW" altLang="en-US" sz="5600" b="0" dirty="0">
                <a:solidFill>
                  <a:srgbClr val="000000"/>
                </a:solidFill>
                <a:effectLst/>
                <a:latin typeface="Helvetica Neue"/>
              </a:rPr>
              <a:t>馬太福音‬ ‭</a:t>
            </a:r>
            <a:r>
              <a:rPr lang="en-US" altLang="zh-TW" sz="5600" b="0" dirty="0">
                <a:solidFill>
                  <a:srgbClr val="000000"/>
                </a:solidFill>
                <a:effectLst/>
                <a:latin typeface="Helvetica Neue"/>
              </a:rPr>
              <a:t>18:4‬ 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5600" dirty="0">
                <a:solidFill>
                  <a:srgbClr val="000000"/>
                </a:solidFill>
                <a:latin typeface="Helvetica Neue"/>
              </a:rPr>
              <a:t>【</a:t>
            </a:r>
            <a:r>
              <a:rPr lang="zh-TW" altLang="en-US" sz="5600" b="0" i="0" dirty="0">
                <a:solidFill>
                  <a:srgbClr val="000000"/>
                </a:solidFill>
                <a:effectLst/>
                <a:latin typeface="Helvetica Neue"/>
              </a:rPr>
              <a:t>耶和華如此說：「智慧人不要因他的智慧誇口，勇士不要因他的勇力誇口，財主不要因他的財物誇口。 誇口的卻因他有聰明，認識我是耶和華，又知道我喜悅在世上施行慈愛、公平，和公義，以此誇口。</a:t>
            </a:r>
            <a:r>
              <a:rPr lang="en-US" altLang="zh-CN" sz="5600" dirty="0">
                <a:solidFill>
                  <a:srgbClr val="000000"/>
                </a:solidFill>
                <a:latin typeface="Helvetica Neue"/>
              </a:rPr>
              <a:t>】</a:t>
            </a:r>
            <a:r>
              <a:rPr lang="en-US" altLang="zh-TW" sz="5600" b="0" i="0" dirty="0">
                <a:solidFill>
                  <a:srgbClr val="000000"/>
                </a:solidFill>
                <a:effectLst/>
                <a:latin typeface="Helvetica Neue"/>
              </a:rPr>
              <a:t> - </a:t>
            </a:r>
            <a:r>
              <a:rPr lang="zh-TW" altLang="en-US" sz="5600" b="0" i="0" dirty="0">
                <a:solidFill>
                  <a:srgbClr val="000000"/>
                </a:solidFill>
                <a:effectLst/>
                <a:latin typeface="Helvetica Neue"/>
              </a:rPr>
              <a:t>‭‭耶利米書‬ ‭</a:t>
            </a:r>
            <a:r>
              <a:rPr lang="en-US" altLang="zh-TW" sz="5600" b="0" i="0" dirty="0">
                <a:solidFill>
                  <a:srgbClr val="000000"/>
                </a:solidFill>
                <a:effectLst/>
                <a:latin typeface="Helvetica Neue"/>
              </a:rPr>
              <a:t>9:23-24‬ ‭</a:t>
            </a:r>
            <a:endParaRPr lang="en-US" altLang="zh-CN" sz="5600" b="0" i="0" u="none" strike="noStrike" dirty="0">
              <a:solidFill>
                <a:srgbClr val="333333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48640" lvl="2" indent="0">
              <a:lnSpc>
                <a:spcPct val="120000"/>
              </a:lnSpc>
              <a:buNone/>
            </a:pPr>
            <a:endParaRPr lang="en-US" altLang="zh-TW" sz="5600" b="0" dirty="0">
              <a:solidFill>
                <a:srgbClr val="000000"/>
              </a:solidFill>
              <a:effectLst/>
              <a:latin typeface="Helvetica Neue"/>
            </a:endParaRPr>
          </a:p>
          <a:p>
            <a:pPr lvl="2">
              <a:buFont typeface="Wingdings" panose="05000000000000000000" pitchFamily="2" charset="2"/>
              <a:buChar char="v"/>
            </a:pPr>
            <a:endParaRPr lang="en-US" altLang="zh-TW" sz="5600" b="0" dirty="0">
              <a:solidFill>
                <a:srgbClr val="000000"/>
              </a:solidFill>
              <a:effectLst/>
              <a:latin typeface="Helvetica Neue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1500" dirty="0">
              <a:solidFill>
                <a:srgbClr val="000000"/>
              </a:solidFill>
              <a:latin typeface="Helvetica Neue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1500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1500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altLang="zh-TW" sz="1800" dirty="0">
              <a:solidFill>
                <a:srgbClr val="000000"/>
              </a:solidFill>
              <a:latin typeface="Helvetica Neue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altLang="zh-TW" sz="1800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1800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zh-TW" altLang="en-US" sz="1800" b="0" dirty="0">
              <a:effectLst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zh-TW" altLang="en-US" sz="1800" b="0" dirty="0">
              <a:effectLst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zh-TW" altLang="en-US" sz="2000" b="0" dirty="0">
              <a:effectLst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zh-TW" altLang="en-US" sz="1800" b="1" i="0" u="none" strike="noStrike" dirty="0">
              <a:solidFill>
                <a:srgbClr val="000000"/>
              </a:solidFill>
              <a:effectLst/>
              <a:latin typeface="LiSong Pro Light" panose="0202030000000000000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27428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552450"/>
            <a:ext cx="10565404" cy="942975"/>
          </a:xfrm>
        </p:spPr>
        <p:txBody>
          <a:bodyPr>
            <a:normAutofit fontScale="90000"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tabLst/>
              <a:defRPr/>
            </a:pPr>
            <a:b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zh-CN" altLang="en-US" sz="4000" b="1" dirty="0"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思考</a:t>
            </a:r>
            <a:r>
              <a:rPr lang="en-US" altLang="zh-CN" sz="4000" b="1" dirty="0"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/</a:t>
            </a:r>
            <a:r>
              <a:rPr lang="zh-CN" altLang="en-US" sz="4000" b="1" dirty="0"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應用</a:t>
            </a:r>
            <a:b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</a:br>
            <a:b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</a:br>
            <a:endParaRPr lang="en-US" sz="2700" b="1" dirty="0">
              <a:solidFill>
                <a:srgbClr val="0000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437" y="1314450"/>
            <a:ext cx="8715375" cy="25645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学习要点</a:t>
            </a:r>
            <a:endParaRPr lang="en-US" altLang="zh-CN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274320" marR="0" lvl="1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-apple-system"/>
                <a:ea typeface="新細明體" panose="02020500000000000000" pitchFamily="18" charset="-120"/>
                <a:cs typeface="+mn-cs"/>
              </a:rPr>
              <a:t>6.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-apple-system"/>
                <a:ea typeface="新細明體" panose="02020500000000000000" pitchFamily="18" charset="-120"/>
                <a:cs typeface="+mn-cs"/>
              </a:rPr>
              <a:t>希西家未</a:t>
            </a:r>
            <a:r>
              <a:rPr lang="zh-CN" altLang="en-US" sz="1800" b="1" dirty="0">
                <a:solidFill>
                  <a:srgbClr val="0000FF"/>
                </a:solidFill>
                <a:latin typeface="-apple-system"/>
                <a:ea typeface="新細明體" panose="02020500000000000000" pitchFamily="18" charset="-120"/>
              </a:rPr>
              <a:t>适当</a:t>
            </a:r>
            <a:r>
              <a:rPr lang="zh-TW" altLang="en-US" sz="1800" b="1" i="0" dirty="0">
                <a:solidFill>
                  <a:srgbClr val="0000FF"/>
                </a:solidFill>
                <a:effectLst/>
                <a:latin typeface="Helvetica Neue"/>
              </a:rPr>
              <a:t>養育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-apple-system"/>
                <a:ea typeface="新細明體" panose="02020500000000000000" pitchFamily="18" charset="-120"/>
                <a:cs typeface="+mn-cs"/>
              </a:rPr>
              <a:t>兒子瑪拿西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-apple-system"/>
                <a:ea typeface="新細明體" panose="02020500000000000000" pitchFamily="18" charset="-120"/>
                <a:cs typeface="+mn-cs"/>
              </a:rPr>
              <a:t>(</a:t>
            </a:r>
            <a:r>
              <a:rPr lang="zh-TW" altLang="en-US" sz="18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zh-CN" altLang="en-US" sz="18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南国</a:t>
            </a:r>
            <a:r>
              <a:rPr lang="zh-TW" altLang="en-US" sz="18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猶大最邪惡的王</a:t>
            </a:r>
            <a:r>
              <a:rPr lang="zh-CN" altLang="en-US" sz="1800" b="1" dirty="0">
                <a:solidFill>
                  <a:srgbClr val="0000FF"/>
                </a:solidFill>
                <a:latin typeface="Arial" panose="020B0604020202020204" pitchFamily="34" charset="0"/>
              </a:rPr>
              <a:t>之一</a:t>
            </a:r>
            <a:r>
              <a:rPr lang="zh-TW" altLang="en-US" sz="18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TW" sz="18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)</a:t>
            </a:r>
            <a:endParaRPr lang="en-US" altLang="zh-TW" sz="1800" b="1" i="0" dirty="0">
              <a:solidFill>
                <a:srgbClr val="0000FF"/>
              </a:solidFill>
              <a:effectLst/>
              <a:latin typeface="-apple-system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en-US" altLang="zh-CN" sz="1600" dirty="0">
                <a:solidFill>
                  <a:srgbClr val="000000"/>
                </a:solidFill>
                <a:latin typeface="Helvetica Neue"/>
              </a:rPr>
              <a:t>【</a:t>
            </a:r>
            <a:r>
              <a:rPr lang="zh-TW" altLang="en-US" sz="1600" b="0" i="0" dirty="0">
                <a:solidFill>
                  <a:srgbClr val="000000"/>
                </a:solidFill>
                <a:effectLst/>
                <a:latin typeface="Helvetica Neue"/>
              </a:rPr>
              <a:t>教養孩童，使他走當行的道， 就是到老他也不偏離。</a:t>
            </a:r>
            <a:r>
              <a:rPr lang="en-US" altLang="zh-CN" sz="1600" dirty="0">
                <a:solidFill>
                  <a:srgbClr val="000000"/>
                </a:solidFill>
                <a:latin typeface="Helvetica Neue"/>
              </a:rPr>
              <a:t>】 </a:t>
            </a:r>
            <a:r>
              <a:rPr lang="zh-TW" altLang="en-US" sz="1600" b="0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US" altLang="zh-TW" sz="1600" b="0" i="0" dirty="0">
                <a:solidFill>
                  <a:srgbClr val="000000"/>
                </a:solidFill>
                <a:effectLst/>
                <a:latin typeface="Helvetica Neue"/>
              </a:rPr>
              <a:t>-</a:t>
            </a:r>
            <a:r>
              <a:rPr lang="zh-TW" altLang="en-US" sz="1600" b="0" i="0" dirty="0">
                <a:solidFill>
                  <a:srgbClr val="000000"/>
                </a:solidFill>
                <a:effectLst/>
                <a:latin typeface="Helvetica Neue"/>
              </a:rPr>
              <a:t>‭‭箴言‬ ‭</a:t>
            </a:r>
            <a:r>
              <a:rPr lang="en-US" altLang="zh-TW" sz="1600" b="0" i="0" dirty="0">
                <a:solidFill>
                  <a:srgbClr val="000000"/>
                </a:solidFill>
                <a:effectLst/>
                <a:latin typeface="Helvetica Neue"/>
              </a:rPr>
              <a:t>22:6‬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altLang="zh-CN" sz="1600" dirty="0">
                <a:solidFill>
                  <a:srgbClr val="000000"/>
                </a:solidFill>
                <a:latin typeface="Helvetica Neue"/>
              </a:rPr>
              <a:t>【</a:t>
            </a:r>
            <a:r>
              <a:rPr lang="zh-TW" altLang="en-US" sz="1600" b="0" i="0" dirty="0">
                <a:solidFill>
                  <a:srgbClr val="000000"/>
                </a:solidFill>
                <a:effectLst/>
                <a:latin typeface="Helvetica Neue"/>
              </a:rPr>
              <a:t>要將耶和華的美德和他的能力， 並他奇妙的作為，述說給後代聽。</a:t>
            </a:r>
            <a:r>
              <a:rPr lang="en-US" altLang="zh-CN" sz="1600" dirty="0">
                <a:solidFill>
                  <a:srgbClr val="000000"/>
                </a:solidFill>
                <a:latin typeface="Helvetica Neue"/>
              </a:rPr>
              <a:t>】</a:t>
            </a:r>
            <a:r>
              <a:rPr lang="zh-TW" altLang="en-US" sz="1600" b="0" i="0" dirty="0">
                <a:solidFill>
                  <a:srgbClr val="000000"/>
                </a:solidFill>
                <a:effectLst/>
                <a:latin typeface="Helvetica Neue"/>
              </a:rPr>
              <a:t> ‭‭</a:t>
            </a:r>
            <a:r>
              <a:rPr lang="en-US" altLang="zh-TW" sz="1600" b="0" i="0" dirty="0">
                <a:solidFill>
                  <a:srgbClr val="000000"/>
                </a:solidFill>
                <a:effectLst/>
                <a:latin typeface="Helvetica Neue"/>
              </a:rPr>
              <a:t>-</a:t>
            </a:r>
            <a:r>
              <a:rPr lang="zh-TW" altLang="en-US" sz="1600" b="0" i="0" dirty="0">
                <a:solidFill>
                  <a:srgbClr val="000000"/>
                </a:solidFill>
                <a:effectLst/>
                <a:latin typeface="Helvetica Neue"/>
              </a:rPr>
              <a:t>詩篇‬ ‭</a:t>
            </a:r>
            <a:r>
              <a:rPr lang="en-US" altLang="zh-TW" sz="1600" b="0" i="0" dirty="0">
                <a:solidFill>
                  <a:srgbClr val="000000"/>
                </a:solidFill>
                <a:effectLst/>
                <a:latin typeface="Helvetica Neue"/>
              </a:rPr>
              <a:t>78:2-4‬ 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altLang="zh-CN" sz="1600" dirty="0">
                <a:solidFill>
                  <a:srgbClr val="000000"/>
                </a:solidFill>
                <a:latin typeface="Helvetica Neue"/>
              </a:rPr>
              <a:t>【</a:t>
            </a:r>
            <a:r>
              <a:rPr lang="zh-TW" altLang="en-US" sz="1600" b="0" i="0" dirty="0">
                <a:solidFill>
                  <a:srgbClr val="000000"/>
                </a:solidFill>
                <a:effectLst/>
                <a:latin typeface="Helvetica Neue"/>
              </a:rPr>
              <a:t>我今日所吩咐你的話都要記在心上， 也要殷勤教訓你的兒女。無論你坐在家裏，行在路上，躺下，起來，都要談論</a:t>
            </a:r>
            <a:r>
              <a:rPr lang="zh-CN" altLang="en-US" sz="1600" dirty="0">
                <a:solidFill>
                  <a:srgbClr val="000000"/>
                </a:solidFill>
                <a:latin typeface="Helvetica Neue"/>
              </a:rPr>
              <a:t>。</a:t>
            </a:r>
            <a:r>
              <a:rPr lang="en-US" altLang="zh-CN" sz="1600" dirty="0">
                <a:solidFill>
                  <a:srgbClr val="000000"/>
                </a:solidFill>
                <a:latin typeface="Helvetica Neue"/>
              </a:rPr>
              <a:t>】</a:t>
            </a:r>
            <a:r>
              <a:rPr lang="zh-TW" altLang="en-US" sz="1600" b="0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US" altLang="zh-TW" sz="1600" b="0" i="0" dirty="0">
                <a:solidFill>
                  <a:srgbClr val="000000"/>
                </a:solidFill>
                <a:effectLst/>
                <a:latin typeface="Helvetica Neue"/>
              </a:rPr>
              <a:t>-</a:t>
            </a:r>
            <a:r>
              <a:rPr lang="zh-TW" altLang="en-US" sz="1600" b="0" i="0" dirty="0">
                <a:solidFill>
                  <a:srgbClr val="000000"/>
                </a:solidFill>
                <a:effectLst/>
                <a:latin typeface="Helvetica Neue"/>
              </a:rPr>
              <a:t>‭‭申命記‬ ‭</a:t>
            </a:r>
            <a:r>
              <a:rPr lang="en-US" altLang="zh-TW" sz="1600" b="0" i="0" dirty="0">
                <a:solidFill>
                  <a:srgbClr val="000000"/>
                </a:solidFill>
                <a:effectLst/>
                <a:latin typeface="Helvetica Neue"/>
              </a:rPr>
              <a:t>6:6-7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altLang="zh-CN" sz="1600" dirty="0">
                <a:solidFill>
                  <a:srgbClr val="000000"/>
                </a:solidFill>
                <a:latin typeface="Helvetica Neue"/>
              </a:rPr>
              <a:t>【</a:t>
            </a:r>
            <a:r>
              <a:rPr lang="zh-TW" altLang="en-US" sz="1600" b="0" i="0" dirty="0">
                <a:solidFill>
                  <a:srgbClr val="000000"/>
                </a:solidFill>
                <a:effectLst/>
                <a:latin typeface="Helvetica Neue"/>
              </a:rPr>
              <a:t>你們作父親的，不要惹兒女的氣，只要照着主的教訓和警戒養育他們。</a:t>
            </a:r>
            <a:r>
              <a:rPr lang="en-US" altLang="zh-CN" sz="1600" dirty="0">
                <a:solidFill>
                  <a:srgbClr val="000000"/>
                </a:solidFill>
                <a:latin typeface="Helvetica Neue"/>
              </a:rPr>
              <a:t>】</a:t>
            </a:r>
            <a:r>
              <a:rPr lang="zh-TW" altLang="en-US" sz="1600" b="0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US" altLang="zh-TW" sz="1600" b="0" i="0" dirty="0">
                <a:solidFill>
                  <a:srgbClr val="000000"/>
                </a:solidFill>
                <a:effectLst/>
                <a:latin typeface="Helvetica Neue"/>
              </a:rPr>
              <a:t>-</a:t>
            </a:r>
            <a:r>
              <a:rPr lang="zh-TW" altLang="en-US" sz="1600" b="0" i="0" dirty="0">
                <a:solidFill>
                  <a:srgbClr val="000000"/>
                </a:solidFill>
                <a:effectLst/>
                <a:latin typeface="Helvetica Neue"/>
              </a:rPr>
              <a:t>‭‭以弗所書‬ ‭</a:t>
            </a:r>
            <a:r>
              <a:rPr lang="en-US" altLang="zh-TW" sz="1600" b="0" i="0" dirty="0">
                <a:solidFill>
                  <a:srgbClr val="000000"/>
                </a:solidFill>
                <a:effectLst/>
                <a:latin typeface="Helvetica Neue"/>
              </a:rPr>
              <a:t>6:4‬ ‭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altLang="zh-TW" sz="1800" dirty="0">
              <a:solidFill>
                <a:srgbClr val="000000"/>
              </a:solidFill>
              <a:latin typeface="Helvetica Neue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altLang="zh-TW" sz="1800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1800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zh-TW" altLang="en-US" sz="1800" b="0" dirty="0">
              <a:effectLst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zh-TW" altLang="en-US" sz="1800" b="0" dirty="0">
              <a:effectLst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zh-TW" altLang="en-US" sz="2000" b="0" dirty="0">
              <a:effectLst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zh-TW" altLang="en-US" sz="1800" b="1" i="0" u="none" strike="noStrike" dirty="0">
              <a:solidFill>
                <a:srgbClr val="000000"/>
              </a:solidFill>
              <a:effectLst/>
              <a:latin typeface="LiSong Pro Light" panose="0202030000000000000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37016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CFB0AA-9BB2-4B50-9A2A-33622BBE5441}"/>
              </a:ext>
            </a:extLst>
          </p:cNvPr>
          <p:cNvSpPr txBox="1"/>
          <p:nvPr/>
        </p:nvSpPr>
        <p:spPr>
          <a:xfrm>
            <a:off x="3018622" y="2245429"/>
            <a:ext cx="6806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1" defTabSz="914400" fontAlgn="base">
              <a:spcBef>
                <a:spcPts val="50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en-US" altLang="zh-CN" sz="6000" dirty="0"/>
              <a:t>  </a:t>
            </a:r>
            <a:r>
              <a:rPr lang="en-US" altLang="zh-TW" sz="6000" b="1" dirty="0"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I. </a:t>
            </a:r>
            <a:r>
              <a:rPr lang="zh-TW" altLang="en-US" sz="6000" b="1" dirty="0"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時代背景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7451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CFB0AA-9BB2-4B50-9A2A-33622BBE5441}"/>
              </a:ext>
            </a:extLst>
          </p:cNvPr>
          <p:cNvSpPr txBox="1"/>
          <p:nvPr/>
        </p:nvSpPr>
        <p:spPr>
          <a:xfrm>
            <a:off x="3738282" y="2245429"/>
            <a:ext cx="6086928" cy="2003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1" defTabSz="914400" fontAlgn="base">
              <a:spcBef>
                <a:spcPts val="50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en-US" altLang="zh-CN" sz="6000" dirty="0"/>
              <a:t>  </a:t>
            </a:r>
            <a:r>
              <a:rPr lang="en-US" altLang="zh-CN" sz="6000" b="1" dirty="0"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VI</a:t>
            </a:r>
            <a:r>
              <a:rPr lang="en-US" altLang="zh-TW" sz="6000" b="1" dirty="0"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. </a:t>
            </a:r>
            <a:r>
              <a:rPr lang="zh-CN" altLang="en-US" sz="6000" b="1" dirty="0"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討論</a:t>
            </a:r>
            <a:endParaRPr lang="en-US" altLang="zh-CN" sz="6000" b="1" dirty="0"/>
          </a:p>
          <a:p>
            <a:pPr marL="274320" lvl="1" defTabSz="914400" fontAlgn="base">
              <a:spcBef>
                <a:spcPts val="50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911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71351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VI. </a:t>
            </a:r>
            <a:r>
              <a:rPr lang="en-US" sz="4000" b="1" dirty="0" err="1">
                <a:solidFill>
                  <a:schemeClr val="tx1"/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討論</a:t>
            </a:r>
            <a:endParaRPr lang="en-US" sz="4000" b="1" dirty="0">
              <a:solidFill>
                <a:schemeClr val="tx1"/>
              </a:solidFill>
              <a:latin typeface="LiSong Pro Light" panose="02020300000000000000" pitchFamily="18" charset="-120"/>
              <a:ea typeface="LiSong Pro Light" panose="02020300000000000000" pitchFamily="18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384" y="1528174"/>
            <a:ext cx="7277621" cy="45678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zh-TW" altLang="en-US" sz="2200" b="1" dirty="0">
                <a:effectLst/>
              </a:rPr>
              <a:t>從希西家王</a:t>
            </a:r>
            <a:r>
              <a:rPr lang="zh-CN" altLang="en-US" sz="2200" b="1" dirty="0"/>
              <a:t>一生的“学习要点”几项中，哪一项或几项令你深思反省？你如何需要在你生活中有所改变？如果很难改变，是为什么？请与小组分享。</a:t>
            </a:r>
            <a:endParaRPr lang="en-US" altLang="zh-CN" sz="2200" b="1" dirty="0"/>
          </a:p>
          <a:p>
            <a:pPr marL="0" indent="0">
              <a:lnSpc>
                <a:spcPct val="110000"/>
              </a:lnSpc>
              <a:buNone/>
            </a:pPr>
            <a:endParaRPr lang="en-US" altLang="zh-CN" sz="900" dirty="0"/>
          </a:p>
          <a:p>
            <a:pPr marL="1005840" lvl="2" indent="-457200">
              <a:lnSpc>
                <a:spcPct val="110000"/>
              </a:lnSpc>
              <a:buFont typeface="+mj-lt"/>
              <a:buAutoNum type="arabicPeriod"/>
            </a:pPr>
            <a:r>
              <a:rPr lang="zh-TW" altLang="en-US" sz="1900" b="1" i="0" u="none" strike="noStrike" dirty="0">
                <a:effectLst/>
                <a:latin typeface="LiSong Pro Light" panose="02020300000000000000"/>
              </a:rPr>
              <a:t>在</a:t>
            </a:r>
            <a:r>
              <a:rPr lang="zh-CN" altLang="en-US" sz="1900" b="1" i="0" u="none" strike="noStrike" dirty="0">
                <a:effectLst/>
                <a:latin typeface="LiSong Pro Light" panose="02020300000000000000"/>
              </a:rPr>
              <a:t>邪恶黑暗悖逆</a:t>
            </a:r>
            <a:r>
              <a:rPr lang="zh-TW" altLang="en-US" sz="1900" b="1" i="0" dirty="0">
                <a:effectLst/>
                <a:latin typeface="Helvetica Neue"/>
              </a:rPr>
              <a:t>神</a:t>
            </a:r>
            <a:r>
              <a:rPr lang="zh-CN" altLang="en-US" sz="1900" b="1" i="0" dirty="0">
                <a:effectLst/>
                <a:latin typeface="Helvetica Neue"/>
              </a:rPr>
              <a:t>的</a:t>
            </a:r>
            <a:r>
              <a:rPr lang="zh-TW" altLang="en-US" sz="1900" b="1" i="0" u="none" strike="noStrike" dirty="0">
                <a:effectLst/>
                <a:latin typeface="LiSong Pro Light" panose="02020300000000000000"/>
              </a:rPr>
              <a:t>环境</a:t>
            </a:r>
            <a:r>
              <a:rPr lang="en-US" altLang="zh-CN" sz="1900" b="1" i="0" u="none" strike="noStrike" dirty="0">
                <a:effectLst/>
                <a:latin typeface="LiSong Pro Light" panose="02020300000000000000"/>
              </a:rPr>
              <a:t>,</a:t>
            </a:r>
            <a:r>
              <a:rPr lang="zh-CN" altLang="en-US" sz="1900" b="1" i="0" u="none" strike="noStrike" dirty="0">
                <a:effectLst/>
                <a:latin typeface="LiSong Pro Light" panose="02020300000000000000"/>
              </a:rPr>
              <a:t>不</a:t>
            </a:r>
            <a:r>
              <a:rPr lang="zh-TW" altLang="en-US" sz="1900" b="1" i="0" u="none" strike="noStrike" dirty="0">
                <a:effectLst/>
                <a:latin typeface="LiSong Pro Light" panose="02020300000000000000"/>
              </a:rPr>
              <a:t>受影响</a:t>
            </a:r>
            <a:endParaRPr lang="en-US" altLang="zh-TW" sz="1900" b="1" i="0" u="none" strike="noStrike" dirty="0">
              <a:effectLst/>
              <a:latin typeface="LiSong Pro Light" panose="02020300000000000000"/>
            </a:endParaRPr>
          </a:p>
          <a:p>
            <a:pPr marL="1005840" lvl="2" indent="-457200">
              <a:lnSpc>
                <a:spcPct val="110000"/>
              </a:lnSpc>
              <a:buFont typeface="+mj-lt"/>
              <a:buAutoNum type="arabicPeriod"/>
            </a:pPr>
            <a:r>
              <a:rPr lang="zh-CN" altLang="en-US" sz="1900" b="1" dirty="0">
                <a:latin typeface="Arial" panose="020B0604020202020204" pitchFamily="34" charset="0"/>
              </a:rPr>
              <a:t>一生</a:t>
            </a:r>
            <a:r>
              <a:rPr lang="zh-CN" altLang="en-US" sz="1900" b="1" i="0" u="none" strike="noStrike" dirty="0">
                <a:effectLst/>
                <a:latin typeface="Arial" panose="020B0604020202020204" pitchFamily="34" charset="0"/>
              </a:rPr>
              <a:t>“</a:t>
            </a:r>
            <a:r>
              <a:rPr lang="zh-TW" altLang="en-US" sz="1900" b="1" i="0" u="none" strike="noStrike" dirty="0">
                <a:effectLst/>
                <a:latin typeface="Arial" panose="020B0604020202020204" pitchFamily="34" charset="0"/>
              </a:rPr>
              <a:t>專靠耶和華，總不離開</a:t>
            </a:r>
            <a:r>
              <a:rPr lang="zh-CN" altLang="en-US" sz="1900" b="1" i="0" u="none" strike="noStrike" dirty="0">
                <a:effectLst/>
                <a:latin typeface="Arial" panose="020B0604020202020204" pitchFamily="34" charset="0"/>
              </a:rPr>
              <a:t>”</a:t>
            </a:r>
            <a:endParaRPr lang="en-US" altLang="zh-CN" sz="1900" b="1" i="0" u="none" strike="noStrike" dirty="0">
              <a:effectLst/>
              <a:latin typeface="Arial" panose="020B0604020202020204" pitchFamily="34" charset="0"/>
            </a:endParaRPr>
          </a:p>
          <a:p>
            <a:pPr marL="1005840" lvl="2" indent="-457200">
              <a:lnSpc>
                <a:spcPct val="110000"/>
              </a:lnSpc>
              <a:buFont typeface="+mj-lt"/>
              <a:buAutoNum type="arabicPeriod"/>
            </a:pPr>
            <a:r>
              <a:rPr lang="zh-TW" altLang="en-US" sz="1900" b="1" i="0" u="none" strike="noStrike" dirty="0">
                <a:effectLst/>
                <a:latin typeface="Arial" panose="020B0604020202020204" pitchFamily="34" charset="0"/>
              </a:rPr>
              <a:t>面對</a:t>
            </a:r>
            <a:r>
              <a:rPr lang="zh-CN" altLang="en-US" sz="1900" b="1" i="0" u="none" strike="noStrike" dirty="0">
                <a:effectLst/>
                <a:latin typeface="Arial" panose="020B0604020202020204" pitchFamily="34" charset="0"/>
              </a:rPr>
              <a:t>困境试炼</a:t>
            </a:r>
            <a:r>
              <a:rPr lang="en-US" altLang="zh-TW" sz="1900" b="1" dirty="0">
                <a:latin typeface="Arial" panose="020B0604020202020204" pitchFamily="34" charset="0"/>
              </a:rPr>
              <a:t>,</a:t>
            </a:r>
            <a:r>
              <a:rPr lang="zh-CN" altLang="en-US" sz="1900" b="1" dirty="0">
                <a:latin typeface="Arial" panose="020B0604020202020204" pitchFamily="34" charset="0"/>
              </a:rPr>
              <a:t>  </a:t>
            </a:r>
            <a:r>
              <a:rPr lang="en-US" altLang="zh-CN" sz="1900" b="1" dirty="0">
                <a:latin typeface="Arial" panose="020B0604020202020204" pitchFamily="34" charset="0"/>
              </a:rPr>
              <a:t>”</a:t>
            </a:r>
            <a:r>
              <a:rPr lang="zh-TW" altLang="en-US" sz="1900" b="1" i="0" u="none" strike="noStrike" dirty="0">
                <a:effectLst/>
                <a:latin typeface="Arial" panose="020B0604020202020204" pitchFamily="34" charset="0"/>
              </a:rPr>
              <a:t>剛強壯膽，不恐懼驚慌</a:t>
            </a:r>
            <a:r>
              <a:rPr lang="en-US" altLang="zh-TW" sz="1900" b="1" i="0" u="none" strike="noStrike" dirty="0">
                <a:effectLst/>
                <a:latin typeface="Arial" panose="020B0604020202020204" pitchFamily="34" charset="0"/>
              </a:rPr>
              <a:t>”</a:t>
            </a:r>
          </a:p>
          <a:p>
            <a:pPr marL="1005840" lvl="2" indent="-457200">
              <a:lnSpc>
                <a:spcPct val="110000"/>
              </a:lnSpc>
              <a:buFont typeface="+mj-lt"/>
              <a:buAutoNum type="arabicPeriod"/>
            </a:pPr>
            <a:r>
              <a:rPr lang="zh-TW" altLang="en-US" sz="1900" b="1" i="0" u="none" strike="noStrike" dirty="0">
                <a:effectLst/>
                <a:latin typeface="LiSong Pro Light" panose="02020300000000000000"/>
              </a:rPr>
              <a:t>以敬虔和禱告得力</a:t>
            </a:r>
            <a:endParaRPr lang="en-US" altLang="zh-TW" sz="1900" b="1" i="0" u="none" strike="noStrike" dirty="0">
              <a:effectLst/>
              <a:latin typeface="LiSong Pro Light" panose="02020300000000000000"/>
            </a:endParaRPr>
          </a:p>
          <a:p>
            <a:pPr marL="1005840" lvl="2" indent="-457200">
              <a:lnSpc>
                <a:spcPct val="110000"/>
              </a:lnSpc>
              <a:buFont typeface="+mj-lt"/>
              <a:buAutoNum type="arabicPeriod"/>
            </a:pPr>
            <a:r>
              <a:rPr lang="zh-TW" altLang="en-US" sz="1900" b="1" i="0" u="none" strike="noStrike" dirty="0">
                <a:effectLst/>
                <a:latin typeface="LiSong Pro Light" panose="02020300000000000000"/>
              </a:rPr>
              <a:t>因驕傲炫耀</a:t>
            </a:r>
            <a:r>
              <a:rPr lang="zh-CN" altLang="en-US" sz="1900" b="1" i="0" u="none" strike="noStrike" dirty="0">
                <a:effectLst/>
                <a:latin typeface="LiSong Pro Light" panose="02020300000000000000"/>
              </a:rPr>
              <a:t>所有</a:t>
            </a:r>
            <a:r>
              <a:rPr lang="en-US" altLang="zh-CN" sz="1900" b="1" i="0" u="none" strike="noStrike" dirty="0">
                <a:effectLst/>
                <a:latin typeface="LiSong Pro Light" panose="02020300000000000000"/>
              </a:rPr>
              <a:t>, </a:t>
            </a:r>
            <a:r>
              <a:rPr lang="zh-CN" altLang="en-US" sz="1900" b="1" i="0" u="none" strike="noStrike" dirty="0">
                <a:effectLst/>
                <a:latin typeface="LiSong Pro Light" panose="02020300000000000000"/>
              </a:rPr>
              <a:t>把神的荣耀据为己有</a:t>
            </a:r>
            <a:endParaRPr lang="en-US" altLang="zh-CN" sz="1900" b="1" i="0" u="none" strike="noStrike" dirty="0">
              <a:effectLst/>
              <a:latin typeface="LiSong Pro Light" panose="02020300000000000000"/>
            </a:endParaRPr>
          </a:p>
          <a:p>
            <a:pPr marL="1005840" lvl="2" indent="-457200">
              <a:lnSpc>
                <a:spcPct val="110000"/>
              </a:lnSpc>
              <a:buFont typeface="+mj-lt"/>
              <a:buAutoNum type="arabicPeriod"/>
            </a:pPr>
            <a:r>
              <a:rPr kumimoji="0" lang="zh-TW" altLang="en-US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-apple-system"/>
                <a:ea typeface="新細明體" panose="02020500000000000000" pitchFamily="18" charset="-120"/>
                <a:cs typeface="+mn-cs"/>
              </a:rPr>
              <a:t>未能</a:t>
            </a:r>
            <a:r>
              <a:rPr lang="zh-CN" altLang="en-US" sz="1900" b="1" dirty="0">
                <a:latin typeface="-apple-system"/>
                <a:ea typeface="新細明體" panose="02020500000000000000" pitchFamily="18" charset="-120"/>
              </a:rPr>
              <a:t>适当</a:t>
            </a:r>
            <a:r>
              <a:rPr lang="zh-TW" altLang="en-US" sz="1900" b="1" i="0" dirty="0">
                <a:effectLst/>
                <a:latin typeface="Helvetica Neue"/>
              </a:rPr>
              <a:t>教養</a:t>
            </a:r>
            <a:r>
              <a:rPr kumimoji="0" lang="zh-TW" altLang="en-US" sz="19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-apple-system"/>
                <a:ea typeface="新細明體" panose="02020500000000000000" pitchFamily="18" charset="-120"/>
                <a:cs typeface="+mn-cs"/>
              </a:rPr>
              <a:t>兒子</a:t>
            </a:r>
            <a:endParaRPr lang="en-US" altLang="zh-TW" sz="1900" b="1" dirty="0">
              <a:latin typeface="Helvetica Neue"/>
            </a:endParaRP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altLang="zh-CN" sz="17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0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br>
              <a:rPr lang="en-US" sz="1800" spc="7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spc="7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bg2">
                  <a:lumMod val="50000"/>
                </a:schemeClr>
              </a:solidFill>
              <a:latin typeface="LiSong Pro Light" panose="02020300000000000000" pitchFamily="18" charset="-120"/>
              <a:ea typeface="LiSong Pro 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8750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6840E-DA5E-5C4E-9654-2B00D3B04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434" y="1233889"/>
            <a:ext cx="4263527" cy="41092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b="1" i="0" dirty="0">
                <a:solidFill>
                  <a:schemeClr val="tx1"/>
                </a:solidFill>
                <a:effectLst/>
                <a:latin typeface="Nunito" pitchFamily="2" charset="0"/>
              </a:rPr>
              <a:t>旧约历史概览</a:t>
            </a:r>
            <a:br>
              <a:rPr lang="en-US" altLang="zh-CN" b="1" i="0" dirty="0">
                <a:solidFill>
                  <a:schemeClr val="tx1"/>
                </a:solidFill>
                <a:effectLst/>
                <a:latin typeface="Nunito" pitchFamily="2" charset="0"/>
              </a:rPr>
            </a:br>
            <a:r>
              <a:rPr lang="en-US" altLang="zh-CN" b="1" i="0" dirty="0">
                <a:solidFill>
                  <a:srgbClr val="0066CC"/>
                </a:solidFill>
                <a:effectLst/>
                <a:latin typeface="Nunito" pitchFamily="2" charset="0"/>
              </a:rPr>
              <a:t>   </a:t>
            </a:r>
            <a:r>
              <a:rPr lang="zh-CN" altLang="en-US" sz="3100" b="1" i="0" dirty="0">
                <a:solidFill>
                  <a:schemeClr val="tx1"/>
                </a:solidFill>
                <a:effectLst/>
                <a:latin typeface="Nunito" pitchFamily="2" charset="0"/>
              </a:rPr>
              <a:t>所罗门后</a:t>
            </a:r>
            <a:r>
              <a:rPr lang="en-US" altLang="zh-CN" sz="3100" b="1" i="0" dirty="0">
                <a:solidFill>
                  <a:schemeClr val="tx1"/>
                </a:solidFill>
                <a:effectLst/>
                <a:latin typeface="Nunito" pitchFamily="2" charset="0"/>
              </a:rPr>
              <a:t>-</a:t>
            </a:r>
            <a:br>
              <a:rPr lang="en-US" altLang="zh-CN" sz="3100" b="1" i="0" dirty="0">
                <a:solidFill>
                  <a:schemeClr val="tx1"/>
                </a:solidFill>
                <a:effectLst/>
                <a:latin typeface="Nunito" pitchFamily="2" charset="0"/>
              </a:rPr>
            </a:br>
            <a:r>
              <a:rPr lang="en-US" altLang="zh-CN" sz="2800" b="1" i="0" dirty="0">
                <a:solidFill>
                  <a:schemeClr val="tx1"/>
                </a:solidFill>
                <a:effectLst/>
                <a:latin typeface="Nunito" pitchFamily="2" charset="0"/>
              </a:rPr>
              <a:t>      </a:t>
            </a:r>
            <a:r>
              <a:rPr lang="zh-CN" altLang="en-US" sz="2800" b="1" i="0" dirty="0">
                <a:solidFill>
                  <a:schemeClr val="tx1"/>
                </a:solidFill>
                <a:effectLst/>
                <a:latin typeface="Nunito" pitchFamily="2" charset="0"/>
              </a:rPr>
              <a:t>王国分裂 </a:t>
            </a:r>
            <a:r>
              <a:rPr lang="en-US" altLang="zh-CN" sz="2800" b="1" i="0" dirty="0">
                <a:solidFill>
                  <a:schemeClr val="tx1"/>
                </a:solidFill>
                <a:effectLst/>
                <a:latin typeface="Nunito" pitchFamily="2" charset="0"/>
              </a:rPr>
              <a:t>(931BC)</a:t>
            </a:r>
            <a:br>
              <a:rPr lang="en-US" altLang="zh-TW" sz="2800" b="1" i="0" dirty="0">
                <a:solidFill>
                  <a:schemeClr val="tx1"/>
                </a:solidFill>
                <a:effectLst/>
                <a:latin typeface="Nunito" pitchFamily="2" charset="0"/>
              </a:rPr>
            </a:br>
            <a:r>
              <a:rPr lang="en-US" altLang="zh-TW" sz="1400" b="1" i="0" dirty="0">
                <a:solidFill>
                  <a:schemeClr val="tx1"/>
                </a:solidFill>
                <a:effectLst/>
                <a:latin typeface="Nunito" pitchFamily="2" charset="0"/>
              </a:rPr>
              <a:t>      	 </a:t>
            </a:r>
            <a:r>
              <a:rPr lang="en-US" altLang="zh-TW" sz="2200" b="1" dirty="0">
                <a:solidFill>
                  <a:schemeClr val="tx1"/>
                </a:solidFill>
                <a:latin typeface="Nunito" pitchFamily="2" charset="0"/>
              </a:rPr>
              <a:t>-</a:t>
            </a:r>
            <a:r>
              <a:rPr lang="en-US" altLang="zh-TW" sz="2200" b="1" i="0" dirty="0">
                <a:solidFill>
                  <a:schemeClr val="tx1"/>
                </a:solidFill>
                <a:effectLst/>
                <a:latin typeface="Nunito" pitchFamily="2" charset="0"/>
              </a:rPr>
              <a:t>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unito" pitchFamily="2" charset="0"/>
                <a:ea typeface="宋体" panose="02010600030101010101" pitchFamily="2" charset="-122"/>
                <a:cs typeface="+mn-cs"/>
              </a:rPr>
              <a:t>北国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unito" pitchFamily="2" charset="0"/>
                <a:ea typeface="新細明體" panose="02020500000000000000" pitchFamily="18" charset="-120"/>
                <a:cs typeface="+mn-cs"/>
              </a:rPr>
              <a:t>以色列</a:t>
            </a:r>
            <a:b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nito" pitchFamily="2" charset="0"/>
                <a:ea typeface="新細明體" panose="02020500000000000000" pitchFamily="18" charset="-120"/>
                <a:cs typeface="+mn-cs"/>
              </a:rPr>
            </a:b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unito" pitchFamily="2" charset="0"/>
                <a:ea typeface="新細明體" panose="02020500000000000000" pitchFamily="18" charset="-120"/>
                <a:cs typeface="+mn-cs"/>
              </a:rPr>
              <a:t>  	      </a:t>
            </a:r>
            <a:r>
              <a:rPr lang="zh-CN" altLang="en-US" sz="2000" b="1" i="0" dirty="0">
                <a:solidFill>
                  <a:schemeClr val="tx1"/>
                </a:solidFill>
                <a:effectLst/>
                <a:latin typeface="Nunito" pitchFamily="2" charset="0"/>
              </a:rPr>
              <a:t>共</a:t>
            </a:r>
            <a:r>
              <a:rPr lang="en-US" altLang="zh-CN" sz="2200" b="1" i="0" dirty="0">
                <a:solidFill>
                  <a:schemeClr val="tx1"/>
                </a:solidFill>
                <a:effectLst/>
                <a:latin typeface="Nunito" pitchFamily="2" charset="0"/>
              </a:rPr>
              <a:t>209</a:t>
            </a:r>
            <a:r>
              <a:rPr lang="zh-CN" altLang="en-US" sz="2200" b="1" i="0" dirty="0">
                <a:solidFill>
                  <a:schemeClr val="tx1"/>
                </a:solidFill>
                <a:effectLst/>
                <a:latin typeface="Nunito" pitchFamily="2" charset="0"/>
              </a:rPr>
              <a:t>年</a:t>
            </a:r>
            <a:br>
              <a:rPr lang="en-US" altLang="zh-CN" sz="2200" b="1" i="0" dirty="0">
                <a:solidFill>
                  <a:schemeClr val="tx1"/>
                </a:solidFill>
                <a:effectLst/>
                <a:latin typeface="Nunito" pitchFamily="2" charset="0"/>
              </a:rPr>
            </a:br>
            <a:r>
              <a:rPr lang="en-US" altLang="zh-CN" sz="2400" b="1" i="0" dirty="0">
                <a:solidFill>
                  <a:schemeClr val="tx1"/>
                </a:solidFill>
                <a:effectLst/>
                <a:latin typeface="Nunito" pitchFamily="2" charset="0"/>
              </a:rPr>
              <a:t>        	     </a:t>
            </a:r>
            <a:r>
              <a:rPr lang="zh-CN" altLang="en-US" sz="2000" b="1" i="0" dirty="0">
                <a:solidFill>
                  <a:schemeClr val="tx1"/>
                </a:solidFill>
                <a:effectLst/>
                <a:latin typeface="Nunito" pitchFamily="2" charset="0"/>
              </a:rPr>
              <a:t>亡於亚述</a:t>
            </a:r>
            <a:r>
              <a:rPr lang="en-US" altLang="zh-CN" sz="2000" b="1" i="0" dirty="0">
                <a:solidFill>
                  <a:schemeClr val="tx1"/>
                </a:solidFill>
                <a:effectLst/>
                <a:latin typeface="Nunito" pitchFamily="2" charset="0"/>
              </a:rPr>
              <a:t>,</a:t>
            </a:r>
            <a:r>
              <a:rPr lang="zh-CN" altLang="en-US" sz="2000" b="1" i="0" dirty="0">
                <a:solidFill>
                  <a:schemeClr val="tx1"/>
                </a:solidFill>
                <a:effectLst/>
                <a:latin typeface="Nunito" pitchFamily="2" charset="0"/>
              </a:rPr>
              <a:t> </a:t>
            </a:r>
            <a:r>
              <a:rPr lang="en-US" altLang="zh-CN" sz="2000" b="1" i="0" dirty="0">
                <a:solidFill>
                  <a:schemeClr val="tx1"/>
                </a:solidFill>
                <a:effectLst/>
                <a:latin typeface="Nunito" pitchFamily="2" charset="0"/>
              </a:rPr>
              <a:t>722BC</a:t>
            </a:r>
            <a:br>
              <a:rPr lang="en-US" altLang="zh-TW" sz="2000" b="1" i="0" dirty="0">
                <a:solidFill>
                  <a:schemeClr val="tx1"/>
                </a:solidFill>
                <a:effectLst/>
                <a:latin typeface="Nunito" pitchFamily="2" charset="0"/>
              </a:rPr>
            </a:br>
            <a:r>
              <a:rPr lang="en-US" altLang="zh-TW" sz="2200" b="1" i="0" dirty="0">
                <a:solidFill>
                  <a:schemeClr val="tx1"/>
                </a:solidFill>
                <a:effectLst/>
                <a:latin typeface="Nunito" pitchFamily="2" charset="0"/>
              </a:rPr>
              <a:t> 	 - </a:t>
            </a:r>
            <a:r>
              <a:rPr lang="zh-CN" altLang="en-US" sz="2200" b="1" i="0" dirty="0">
                <a:solidFill>
                  <a:srgbClr val="0000FF"/>
                </a:solidFill>
                <a:effectLst/>
                <a:latin typeface="Nunito" pitchFamily="2" charset="0"/>
              </a:rPr>
              <a:t>南国</a:t>
            </a:r>
            <a:r>
              <a:rPr lang="zh-TW" altLang="en-US" sz="2200" b="1" i="0" dirty="0">
                <a:solidFill>
                  <a:srgbClr val="0000FF"/>
                </a:solidFill>
                <a:effectLst/>
                <a:latin typeface="Nunito" pitchFamily="2" charset="0"/>
              </a:rPr>
              <a:t>猶大   </a:t>
            </a:r>
            <a:br>
              <a:rPr lang="en-US" altLang="zh-TW" sz="2200" b="1" i="0" dirty="0">
                <a:solidFill>
                  <a:schemeClr val="tx1"/>
                </a:solidFill>
                <a:effectLst/>
                <a:latin typeface="Nunito" pitchFamily="2" charset="0"/>
              </a:rPr>
            </a:br>
            <a:r>
              <a:rPr lang="en-US" altLang="zh-TW" sz="2200" b="1" i="0" dirty="0">
                <a:solidFill>
                  <a:schemeClr val="tx1"/>
                </a:solidFill>
                <a:effectLst/>
                <a:latin typeface="Nunito" pitchFamily="2" charset="0"/>
              </a:rPr>
              <a:t>	     </a:t>
            </a:r>
            <a:r>
              <a:rPr lang="zh-CN" altLang="en-US" sz="2000" b="1" i="0" dirty="0">
                <a:solidFill>
                  <a:schemeClr val="tx1"/>
                </a:solidFill>
                <a:effectLst/>
                <a:latin typeface="Nunito" pitchFamily="2" charset="0"/>
              </a:rPr>
              <a:t>共 </a:t>
            </a:r>
            <a:r>
              <a:rPr lang="en-US" altLang="zh-CN" sz="2200" b="1" i="0" dirty="0">
                <a:solidFill>
                  <a:schemeClr val="tx1"/>
                </a:solidFill>
                <a:effectLst/>
                <a:latin typeface="Nunito" pitchFamily="2" charset="0"/>
              </a:rPr>
              <a:t>345</a:t>
            </a:r>
            <a:r>
              <a:rPr lang="zh-CN" altLang="en-US" sz="2200" b="1" i="0" dirty="0">
                <a:solidFill>
                  <a:schemeClr val="tx1"/>
                </a:solidFill>
                <a:effectLst/>
                <a:latin typeface="Nunito" pitchFamily="2" charset="0"/>
              </a:rPr>
              <a:t>年</a:t>
            </a:r>
            <a:br>
              <a:rPr lang="en-US" altLang="zh-CN" sz="2200" b="1" i="0" dirty="0">
                <a:solidFill>
                  <a:schemeClr val="tx1"/>
                </a:solidFill>
                <a:effectLst/>
                <a:latin typeface="Nunito" pitchFamily="2" charset="0"/>
              </a:rPr>
            </a:br>
            <a:r>
              <a:rPr lang="en-US" altLang="zh-CN" sz="2000" b="1" i="0" dirty="0">
                <a:solidFill>
                  <a:schemeClr val="tx1"/>
                </a:solidFill>
                <a:effectLst/>
                <a:latin typeface="Nunito" pitchFamily="2" charset="0"/>
              </a:rPr>
              <a:t>         	      </a:t>
            </a:r>
            <a:r>
              <a:rPr lang="zh-CN" altLang="en-US" sz="2000" b="1" i="0" dirty="0">
                <a:solidFill>
                  <a:schemeClr val="tx1"/>
                </a:solidFill>
                <a:effectLst/>
                <a:latin typeface="Nunito" pitchFamily="2" charset="0"/>
              </a:rPr>
              <a:t>亡於巴比伦</a:t>
            </a:r>
            <a:r>
              <a:rPr lang="en-US" altLang="zh-CN" sz="2000" b="1" i="0" dirty="0">
                <a:solidFill>
                  <a:schemeClr val="tx1"/>
                </a:solidFill>
                <a:effectLst/>
                <a:latin typeface="Nunito" pitchFamily="2" charset="0"/>
              </a:rPr>
              <a:t>,</a:t>
            </a:r>
            <a:r>
              <a:rPr lang="zh-CN" altLang="en-US" sz="2000" b="1" i="0" dirty="0">
                <a:solidFill>
                  <a:schemeClr val="tx1"/>
                </a:solidFill>
                <a:effectLst/>
                <a:latin typeface="Nunito" pitchFamily="2" charset="0"/>
              </a:rPr>
              <a:t> </a:t>
            </a:r>
            <a:r>
              <a:rPr lang="en-US" altLang="zh-CN" sz="2000" b="1" i="0" dirty="0">
                <a:solidFill>
                  <a:schemeClr val="tx1"/>
                </a:solidFill>
                <a:effectLst/>
                <a:latin typeface="Nunito" pitchFamily="2" charset="0"/>
              </a:rPr>
              <a:t>586BC </a:t>
            </a:r>
            <a:br>
              <a:rPr lang="en-US" altLang="zh-TW" sz="2000" b="1" i="0" dirty="0">
                <a:solidFill>
                  <a:schemeClr val="tx1"/>
                </a:solidFill>
                <a:effectLst/>
                <a:latin typeface="Nunito" pitchFamily="2" charset="0"/>
              </a:rPr>
            </a:br>
            <a:endParaRPr lang="en-US" sz="20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5FECC25-B267-4AB6-AFEA-538CF9BD1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17389" y="560717"/>
            <a:ext cx="6098875" cy="5901832"/>
          </a:xfrm>
        </p:spPr>
      </p:pic>
    </p:spTree>
    <p:extLst>
      <p:ext uri="{BB962C8B-B14F-4D97-AF65-F5344CB8AC3E}">
        <p14:creationId xmlns:p14="http://schemas.microsoft.com/office/powerpoint/2010/main" val="2554205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6840E-DA5E-5C4E-9654-2B00D3B04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904" y="1613141"/>
            <a:ext cx="3532350" cy="18158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b="1" i="0" dirty="0">
                <a:solidFill>
                  <a:srgbClr val="0066CC"/>
                </a:solidFill>
                <a:effectLst/>
                <a:latin typeface="Nunito" pitchFamily="2" charset="0"/>
              </a:rPr>
              <a:t>- </a:t>
            </a:r>
            <a:r>
              <a:rPr lang="zh-CN" altLang="en-US" b="1" i="0" dirty="0">
                <a:solidFill>
                  <a:srgbClr val="00B050"/>
                </a:solidFill>
                <a:effectLst/>
                <a:latin typeface="Nunito" pitchFamily="2" charset="0"/>
              </a:rPr>
              <a:t>北国</a:t>
            </a:r>
            <a:r>
              <a:rPr lang="zh-TW" altLang="en-US" b="1" i="0" dirty="0">
                <a:solidFill>
                  <a:srgbClr val="00B050"/>
                </a:solidFill>
                <a:effectLst/>
                <a:latin typeface="Nunito" pitchFamily="2" charset="0"/>
              </a:rPr>
              <a:t>以色列</a:t>
            </a:r>
            <a:br>
              <a:rPr lang="en-US" altLang="zh-TW" b="1" i="0" dirty="0">
                <a:solidFill>
                  <a:srgbClr val="0066CC"/>
                </a:solidFill>
                <a:effectLst/>
                <a:latin typeface="Nunito" pitchFamily="2" charset="0"/>
              </a:rPr>
            </a:br>
            <a:r>
              <a:rPr lang="en-US" altLang="zh-TW" b="1" i="0" dirty="0">
                <a:solidFill>
                  <a:srgbClr val="0066CC"/>
                </a:solidFill>
                <a:effectLst/>
                <a:latin typeface="Nunito" pitchFamily="2" charset="0"/>
              </a:rPr>
              <a:t>- </a:t>
            </a:r>
            <a:r>
              <a:rPr lang="zh-CN" altLang="en-US" b="1" i="0" dirty="0">
                <a:solidFill>
                  <a:srgbClr val="C00000"/>
                </a:solidFill>
                <a:effectLst/>
                <a:latin typeface="Nunito" pitchFamily="2" charset="0"/>
              </a:rPr>
              <a:t>南国</a:t>
            </a:r>
            <a:r>
              <a:rPr lang="zh-TW" altLang="en-US" b="1" i="0" dirty="0">
                <a:solidFill>
                  <a:srgbClr val="C00000"/>
                </a:solidFill>
                <a:effectLst/>
                <a:latin typeface="Nunito" pitchFamily="2" charset="0"/>
              </a:rPr>
              <a:t>猶大</a:t>
            </a:r>
            <a:endParaRPr lang="en-US" dirty="0">
              <a:solidFill>
                <a:srgbClr val="C0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57D1DD-8CD7-4323-8217-829E2AC1C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19137" y="489904"/>
            <a:ext cx="5167222" cy="5878192"/>
          </a:xfrm>
        </p:spPr>
      </p:pic>
    </p:spTree>
    <p:extLst>
      <p:ext uri="{BB962C8B-B14F-4D97-AF65-F5344CB8AC3E}">
        <p14:creationId xmlns:p14="http://schemas.microsoft.com/office/powerpoint/2010/main" val="150276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6840E-DA5E-5C4E-9654-2B00D3B04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1" y="366184"/>
            <a:ext cx="3499106" cy="47566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Captivity of:</a:t>
            </a:r>
            <a:br>
              <a:rPr lang="en-US" altLang="zh-CN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altLang="zh-TW" sz="2400" b="1" i="0" dirty="0">
                <a:solidFill>
                  <a:srgbClr val="0066CC"/>
                </a:solidFill>
                <a:effectLst/>
                <a:latin typeface="Nunito" pitchFamily="2" charset="0"/>
              </a:rPr>
              <a:t>   -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303E3"/>
                </a:solidFill>
                <a:effectLst/>
                <a:uLnTx/>
                <a:uFillTx/>
                <a:latin typeface="Nunito" pitchFamily="2" charset="0"/>
                <a:ea typeface="宋体" panose="02010600030101010101" pitchFamily="2" charset="-122"/>
                <a:cs typeface="+mn-cs"/>
              </a:rPr>
              <a:t>北国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303E3"/>
                </a:solidFill>
                <a:effectLst/>
                <a:uLnTx/>
                <a:uFillTx/>
                <a:latin typeface="Nunito" pitchFamily="2" charset="0"/>
                <a:ea typeface="新細明體" panose="02020500000000000000" pitchFamily="18" charset="-120"/>
                <a:cs typeface="+mn-cs"/>
              </a:rPr>
              <a:t>以色列</a:t>
            </a:r>
            <a:b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E303E3"/>
                </a:solidFill>
                <a:effectLst/>
                <a:uLnTx/>
                <a:uFillTx/>
                <a:latin typeface="Nunito" pitchFamily="2" charset="0"/>
                <a:ea typeface="新細明體" panose="02020500000000000000" pitchFamily="18" charset="-120"/>
                <a:cs typeface="+mn-cs"/>
              </a:rPr>
            </a:br>
            <a:r>
              <a:rPr lang="en-US" altLang="zh-TW" sz="2400" b="1" i="0" dirty="0">
                <a:solidFill>
                  <a:srgbClr val="0066CC"/>
                </a:solidFill>
                <a:effectLst/>
                <a:latin typeface="Nunito" pitchFamily="2" charset="0"/>
              </a:rPr>
              <a:t>   -</a:t>
            </a:r>
            <a:r>
              <a:rPr lang="zh-CN" altLang="en-US" sz="2400" b="1" i="0" dirty="0">
                <a:solidFill>
                  <a:srgbClr val="00B050"/>
                </a:solidFill>
                <a:effectLst/>
                <a:latin typeface="Nunito" pitchFamily="2" charset="0"/>
              </a:rPr>
              <a:t>南国</a:t>
            </a:r>
            <a:r>
              <a:rPr lang="zh-TW" altLang="en-US" sz="2400" b="1" i="0" dirty="0">
                <a:solidFill>
                  <a:srgbClr val="00B050"/>
                </a:solidFill>
                <a:effectLst/>
                <a:latin typeface="Nunito" pitchFamily="2" charset="0"/>
              </a:rPr>
              <a:t>猶大</a:t>
            </a:r>
            <a:br>
              <a:rPr lang="en-US" altLang="zh-CN" sz="2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endParaRPr lang="en-US" sz="24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187A83-924B-44ED-8654-5215488DE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52702" y="596729"/>
            <a:ext cx="8054378" cy="5664541"/>
          </a:xfrm>
        </p:spPr>
      </p:pic>
    </p:spTree>
    <p:extLst>
      <p:ext uri="{BB962C8B-B14F-4D97-AF65-F5344CB8AC3E}">
        <p14:creationId xmlns:p14="http://schemas.microsoft.com/office/powerpoint/2010/main" val="1158980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6840E-DA5E-5C4E-9654-2B00D3B04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597" y="577970"/>
            <a:ext cx="4141520" cy="3062377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人物關係圖</a:t>
            </a:r>
            <a:br>
              <a:rPr lang="en-US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TW" sz="2400" b="1" i="0" dirty="0">
                <a:solidFill>
                  <a:srgbClr val="0066CC"/>
                </a:solidFill>
                <a:effectLst/>
                <a:latin typeface="Nunito" pitchFamily="2" charset="0"/>
              </a:rPr>
              <a:t>-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unito" pitchFamily="2" charset="0"/>
                <a:ea typeface="宋体" panose="02010600030101010101" pitchFamily="2" charset="-122"/>
                <a:cs typeface="+mn-cs"/>
              </a:rPr>
              <a:t>北国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unito" pitchFamily="2" charset="0"/>
                <a:ea typeface="新細明體" panose="02020500000000000000" pitchFamily="18" charset="-120"/>
                <a:cs typeface="+mn-cs"/>
              </a:rPr>
              <a:t>以色列</a:t>
            </a:r>
            <a:r>
              <a:rPr lang="zh-CN" altLang="en-US" sz="2400" b="1" i="0" dirty="0">
                <a:solidFill>
                  <a:srgbClr val="0000FF"/>
                </a:solidFill>
                <a:effectLst/>
                <a:latin typeface="Nunito" pitchFamily="2" charset="0"/>
              </a:rPr>
              <a:t>（共</a:t>
            </a:r>
            <a:r>
              <a:rPr lang="en-US" altLang="zh-CN" sz="2400" b="1" i="0" dirty="0">
                <a:solidFill>
                  <a:srgbClr val="0000FF"/>
                </a:solidFill>
                <a:effectLst/>
                <a:latin typeface="Nunito" pitchFamily="2" charset="0"/>
              </a:rPr>
              <a:t>209</a:t>
            </a:r>
            <a:r>
              <a:rPr lang="zh-CN" altLang="en-US" sz="2400" b="1" i="0" dirty="0">
                <a:solidFill>
                  <a:srgbClr val="0000FF"/>
                </a:solidFill>
                <a:effectLst/>
                <a:latin typeface="Nunito" pitchFamily="2" charset="0"/>
              </a:rPr>
              <a:t>年）</a:t>
            </a:r>
            <a:br>
              <a:rPr lang="en-US" altLang="zh-CN" sz="2400" b="1" i="0" dirty="0">
                <a:solidFill>
                  <a:srgbClr val="0000FF"/>
                </a:solidFill>
                <a:effectLst/>
                <a:latin typeface="Nunito" pitchFamily="2" charset="0"/>
              </a:rPr>
            </a:br>
            <a:r>
              <a:rPr lang="en-US" altLang="zh-CN" sz="2000" b="1" dirty="0">
                <a:solidFill>
                  <a:srgbClr val="0000FF"/>
                </a:solidFill>
                <a:latin typeface="Nunito" pitchFamily="2" charset="0"/>
              </a:rPr>
              <a:t>     </a:t>
            </a:r>
            <a:r>
              <a:rPr lang="en-US" altLang="zh-CN" sz="2000" b="1" i="0" dirty="0">
                <a:solidFill>
                  <a:srgbClr val="0066CC"/>
                </a:solidFill>
                <a:effectLst/>
                <a:latin typeface="Nunito" pitchFamily="2" charset="0"/>
              </a:rPr>
              <a:t>   *</a:t>
            </a:r>
            <a:r>
              <a:rPr lang="en-US" altLang="zh-CN" sz="2000" b="1" i="0" dirty="0">
                <a:solidFill>
                  <a:schemeClr val="tx1"/>
                </a:solidFill>
                <a:effectLst/>
                <a:latin typeface="Nunito" pitchFamily="2" charset="0"/>
              </a:rPr>
              <a:t>19 </a:t>
            </a:r>
            <a:r>
              <a:rPr lang="zh-CN" altLang="en-US" sz="2000" b="1" dirty="0">
                <a:solidFill>
                  <a:schemeClr val="tx1"/>
                </a:solidFill>
                <a:latin typeface="Nunito" pitchFamily="2" charset="0"/>
              </a:rPr>
              <a:t>君王</a:t>
            </a:r>
            <a:br>
              <a:rPr lang="en-US" altLang="zh-TW" sz="2700" b="1" i="0" dirty="0">
                <a:solidFill>
                  <a:srgbClr val="0066CC"/>
                </a:solidFill>
                <a:effectLst/>
                <a:latin typeface="Nunito" pitchFamily="2" charset="0"/>
              </a:rPr>
            </a:br>
            <a:r>
              <a:rPr lang="en-US" altLang="zh-TW" sz="2700" b="1" i="0" dirty="0">
                <a:solidFill>
                  <a:srgbClr val="0066CC"/>
                </a:solidFill>
                <a:effectLst/>
                <a:latin typeface="Nunito" pitchFamily="2" charset="0"/>
              </a:rPr>
              <a:t>   </a:t>
            </a:r>
            <a:r>
              <a:rPr lang="en-US" altLang="zh-TW" sz="2400" b="1" i="0" dirty="0">
                <a:solidFill>
                  <a:srgbClr val="0066CC"/>
                </a:solidFill>
                <a:effectLst/>
                <a:latin typeface="Nunito" pitchFamily="2" charset="0"/>
              </a:rPr>
              <a:t>-</a:t>
            </a:r>
            <a:r>
              <a:rPr lang="zh-CN" altLang="en-US" sz="2400" b="1" i="0" dirty="0">
                <a:solidFill>
                  <a:srgbClr val="0000FF"/>
                </a:solidFill>
                <a:effectLst/>
                <a:latin typeface="Nunito" pitchFamily="2" charset="0"/>
              </a:rPr>
              <a:t>南国</a:t>
            </a:r>
            <a:r>
              <a:rPr lang="zh-TW" altLang="en-US" sz="2400" b="1" i="0" dirty="0">
                <a:solidFill>
                  <a:srgbClr val="0000FF"/>
                </a:solidFill>
                <a:effectLst/>
                <a:latin typeface="Nunito" pitchFamily="2" charset="0"/>
              </a:rPr>
              <a:t>猶大   </a:t>
            </a:r>
            <a:r>
              <a:rPr lang="zh-CN" altLang="en-US" sz="2400" b="1" i="0" dirty="0">
                <a:solidFill>
                  <a:srgbClr val="0000FF"/>
                </a:solidFill>
                <a:effectLst/>
                <a:latin typeface="Nunito" pitchFamily="2" charset="0"/>
              </a:rPr>
              <a:t>（共</a:t>
            </a:r>
            <a:r>
              <a:rPr lang="en-US" altLang="zh-CN" sz="2400" b="1" i="0" dirty="0">
                <a:solidFill>
                  <a:srgbClr val="0000FF"/>
                </a:solidFill>
                <a:effectLst/>
                <a:latin typeface="Nunito" pitchFamily="2" charset="0"/>
              </a:rPr>
              <a:t>345</a:t>
            </a:r>
            <a:r>
              <a:rPr lang="zh-CN" altLang="en-US" sz="2400" b="1" i="0" dirty="0">
                <a:solidFill>
                  <a:srgbClr val="0000FF"/>
                </a:solidFill>
                <a:effectLst/>
                <a:latin typeface="Nunito" pitchFamily="2" charset="0"/>
              </a:rPr>
              <a:t>年）</a:t>
            </a:r>
            <a:br>
              <a:rPr lang="en-US" altLang="zh-CN" sz="2400" b="1" i="0" dirty="0">
                <a:solidFill>
                  <a:srgbClr val="0000FF"/>
                </a:solidFill>
                <a:effectLst/>
                <a:latin typeface="Nunito" pitchFamily="2" charset="0"/>
              </a:rPr>
            </a:br>
            <a:r>
              <a:rPr lang="en-US" altLang="zh-CN" sz="2000" b="1" i="0" dirty="0">
                <a:solidFill>
                  <a:srgbClr val="0000FF"/>
                </a:solidFill>
                <a:effectLst/>
                <a:latin typeface="Nunito" pitchFamily="2" charset="0"/>
              </a:rPr>
              <a:t>        *</a:t>
            </a:r>
            <a:r>
              <a:rPr lang="en-US" altLang="zh-CN" sz="2000" b="1" i="0" dirty="0">
                <a:solidFill>
                  <a:schemeClr val="tx1"/>
                </a:solidFill>
                <a:effectLst/>
                <a:latin typeface="Nunito" pitchFamily="2" charset="0"/>
              </a:rPr>
              <a:t>20 </a:t>
            </a:r>
            <a:r>
              <a:rPr lang="zh-CN" altLang="en-US" sz="2000" b="1" dirty="0">
                <a:solidFill>
                  <a:schemeClr val="tx1"/>
                </a:solidFill>
                <a:latin typeface="Nunito" pitchFamily="2" charset="0"/>
              </a:rPr>
              <a:t>君王</a:t>
            </a:r>
            <a:br>
              <a:rPr lang="en-US" altLang="zh-CN" sz="2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endParaRPr lang="en-US" sz="2400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E31A9C6-A591-449A-B7E1-3782D8976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81888" y="407378"/>
            <a:ext cx="4867760" cy="5922473"/>
          </a:xfr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DCE6AA38-2ACE-409B-B763-7F780A959B42}"/>
              </a:ext>
            </a:extLst>
          </p:cNvPr>
          <p:cNvSpPr/>
          <p:nvPr/>
        </p:nvSpPr>
        <p:spPr>
          <a:xfrm>
            <a:off x="4003480" y="4549380"/>
            <a:ext cx="978408" cy="27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1AB0F8-0913-4A2D-98FF-91359650059F}"/>
              </a:ext>
            </a:extLst>
          </p:cNvPr>
          <p:cNvSpPr txBox="1"/>
          <p:nvPr/>
        </p:nvSpPr>
        <p:spPr>
          <a:xfrm>
            <a:off x="2031999" y="4384713"/>
            <a:ext cx="2088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i="1" dirty="0">
                <a:solidFill>
                  <a:srgbClr val="00B050"/>
                </a:solidFill>
              </a:rPr>
              <a:t>          </a:t>
            </a:r>
            <a:r>
              <a:rPr lang="zh-CN" altLang="en-US" sz="1600" b="1" i="1" dirty="0">
                <a:solidFill>
                  <a:srgbClr val="C00000"/>
                </a:solidFill>
              </a:rPr>
              <a:t>希西家</a:t>
            </a:r>
            <a:r>
              <a:rPr lang="en-US" altLang="zh-CN" sz="1600" b="1" i="1" dirty="0">
                <a:solidFill>
                  <a:srgbClr val="0000FF"/>
                </a:solidFill>
              </a:rPr>
              <a:t>,</a:t>
            </a:r>
            <a:r>
              <a:rPr lang="zh-CN" altLang="en-US" sz="1600" b="1" i="1" dirty="0">
                <a:solidFill>
                  <a:srgbClr val="0000FF"/>
                </a:solidFill>
              </a:rPr>
              <a:t> </a:t>
            </a:r>
            <a:endParaRPr lang="en-US" altLang="zh-CN" sz="1600" b="1" i="1" dirty="0">
              <a:solidFill>
                <a:srgbClr val="0000FF"/>
              </a:solidFill>
            </a:endParaRPr>
          </a:p>
          <a:p>
            <a:r>
              <a:rPr lang="zh-CN" altLang="en-US" sz="1600" b="1" i="0" dirty="0">
                <a:solidFill>
                  <a:srgbClr val="0000FF"/>
                </a:solidFill>
                <a:effectLst/>
                <a:latin typeface="Nunito" pitchFamily="2" charset="0"/>
              </a:rPr>
              <a:t>   南国</a:t>
            </a:r>
            <a:r>
              <a:rPr lang="zh-CN" altLang="en-US" sz="1600" b="1" i="1" dirty="0">
                <a:solidFill>
                  <a:srgbClr val="0000FF"/>
                </a:solidFill>
              </a:rPr>
              <a:t>第</a:t>
            </a:r>
            <a:r>
              <a:rPr lang="en-US" altLang="zh-CN" sz="1600" b="1" i="1" dirty="0">
                <a:solidFill>
                  <a:srgbClr val="0000FF"/>
                </a:solidFill>
              </a:rPr>
              <a:t>13 </a:t>
            </a:r>
            <a:r>
              <a:rPr lang="zh-CN" altLang="en-US" sz="1600" b="1" i="1" dirty="0">
                <a:solidFill>
                  <a:srgbClr val="0000FF"/>
                </a:solidFill>
              </a:rPr>
              <a:t>任君王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647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CE6B2-F0FB-4C88-8B85-E6F9B3995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769" y="446315"/>
            <a:ext cx="5145974" cy="109945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en-US" altLang="zh-TW" sz="3200" b="1" dirty="0">
                <a:solidFill>
                  <a:schemeClr val="tx1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</a:br>
            <a:r>
              <a:rPr lang="en-US" altLang="zh-TW" sz="3200" b="1" dirty="0">
                <a:solidFill>
                  <a:schemeClr val="tx1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 </a:t>
            </a:r>
            <a:r>
              <a:rPr lang="en-US" altLang="zh-CN" sz="4400" dirty="0">
                <a:solidFill>
                  <a:schemeClr val="tx1"/>
                </a:solidFill>
                <a:latin typeface="LiSong Pro Light" panose="02020300000000000000"/>
              </a:rPr>
              <a:t>I.</a:t>
            </a:r>
            <a:r>
              <a:rPr lang="en-US" altLang="zh-CN" sz="4400" dirty="0">
                <a:solidFill>
                  <a:schemeClr val="tx1"/>
                </a:solidFill>
              </a:rPr>
              <a:t> </a:t>
            </a:r>
            <a:r>
              <a:rPr lang="zh-TW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時代背景</a:t>
            </a:r>
            <a:br>
              <a:rPr lang="en-US" altLang="zh-TW" sz="3200" b="1" dirty="0">
                <a:solidFill>
                  <a:schemeClr val="tx1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</a:br>
            <a:r>
              <a:rPr lang="en-US" altLang="zh-TW" sz="3200" b="1" dirty="0">
                <a:solidFill>
                  <a:schemeClr val="tx1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   </a:t>
            </a:r>
            <a:r>
              <a:rPr lang="zh-CN" altLang="en-US" sz="3100" b="1" dirty="0">
                <a:solidFill>
                  <a:schemeClr val="tx1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希西家登基前</a:t>
            </a:r>
            <a:r>
              <a:rPr lang="en-US" altLang="zh-CN" sz="3100" b="1" dirty="0">
                <a:solidFill>
                  <a:schemeClr val="tx1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, </a:t>
            </a:r>
            <a:r>
              <a:rPr lang="zh-CN" altLang="en-US" sz="3100" b="1" dirty="0">
                <a:solidFill>
                  <a:schemeClr val="tx1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南国情景 </a:t>
            </a:r>
            <a:r>
              <a:rPr lang="en-US" altLang="zh-CN" sz="2700" b="1" dirty="0">
                <a:solidFill>
                  <a:schemeClr val="tx1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–</a:t>
            </a:r>
            <a:br>
              <a:rPr lang="en-US" altLang="zh-CN" sz="2700" b="1" dirty="0">
                <a:solidFill>
                  <a:srgbClr val="0000FF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</a:br>
            <a:endParaRPr lang="en-US" sz="2700" dirty="0">
              <a:solidFill>
                <a:srgbClr val="0000FF"/>
              </a:solidFill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E504DA5-7B39-4159-9E86-7F71782DE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29160" y="3639232"/>
            <a:ext cx="2244033" cy="1683025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020B39-07D6-492D-848A-EA0650200F4B}"/>
              </a:ext>
            </a:extLst>
          </p:cNvPr>
          <p:cNvSpPr txBox="1"/>
          <p:nvPr/>
        </p:nvSpPr>
        <p:spPr>
          <a:xfrm>
            <a:off x="1146220" y="1372406"/>
            <a:ext cx="8161318" cy="3451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0" dirty="0">
                <a:effectLst/>
                <a:latin typeface="LiSong Pro Light" panose="02020300000000000000"/>
              </a:rPr>
              <a:t>______________________________________________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希西家父：亚哈斯</a:t>
            </a:r>
            <a:r>
              <a:rPr lang="zh-TW" altLang="en-US" sz="2000" b="1" dirty="0">
                <a:latin typeface="+mj-ea"/>
                <a:ea typeface="+mj-ea"/>
                <a:cs typeface="Calibri Light" panose="020F0302020204030204" pitchFamily="34" charset="0"/>
              </a:rPr>
              <a:t> </a:t>
            </a:r>
            <a:r>
              <a:rPr lang="zh-CN" altLang="en-US" b="1" dirty="0">
                <a:latin typeface="+mj-ea"/>
                <a:ea typeface="+mj-ea"/>
                <a:cs typeface="Calibri Light" panose="020F0302020204030204" pitchFamily="34" charset="0"/>
              </a:rPr>
              <a:t>（</a:t>
            </a:r>
            <a:r>
              <a:rPr lang="zh-TW" altLang="en-US" sz="1400" i="0" dirty="0">
                <a:effectLst/>
                <a:latin typeface="Helvetica Neue"/>
              </a:rPr>
              <a:t>歷代志下‬ ‭</a:t>
            </a:r>
            <a:r>
              <a:rPr lang="en-US" altLang="zh-TW" sz="1400" i="0" dirty="0">
                <a:effectLst/>
                <a:latin typeface="Helvetica Neue"/>
              </a:rPr>
              <a:t>28:1-4, 24-25)</a:t>
            </a:r>
          </a:p>
          <a:p>
            <a:endParaRPr lang="en-US" altLang="zh-TW" sz="900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1400" b="1" i="0" dirty="0">
                <a:effectLst/>
                <a:latin typeface="Helvetica Neue"/>
                <a:ea typeface="LiSong Pro Light" panose="02020300000000000000"/>
              </a:rPr>
              <a:t>不行耶和華看為正的事</a:t>
            </a:r>
            <a:endParaRPr lang="en-US" altLang="zh-CN" sz="1400" b="0" i="0" dirty="0">
              <a:effectLst/>
              <a:latin typeface="Helvetica Neue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1400" b="0" i="0" dirty="0">
                <a:effectLst/>
                <a:latin typeface="Helvetica Neue"/>
                <a:ea typeface="LiSong Pro Light" panose="02020300000000000000"/>
              </a:rPr>
              <a:t>‭‭</a:t>
            </a:r>
            <a:r>
              <a:rPr lang="zh-TW" altLang="en-US" sz="1400" b="1" i="0" dirty="0">
                <a:effectLst/>
                <a:latin typeface="Helvetica Neue"/>
                <a:ea typeface="LiSong Pro Light" panose="02020300000000000000"/>
              </a:rPr>
              <a:t>神殿裡器皿擊碎</a:t>
            </a:r>
            <a:r>
              <a:rPr lang="zh-TW" altLang="en-US" sz="1400" b="0" i="0" dirty="0">
                <a:effectLst/>
                <a:latin typeface="Helvetica Neue"/>
                <a:ea typeface="LiSong Pro Light" panose="02020300000000000000"/>
              </a:rPr>
              <a:t>，</a:t>
            </a:r>
            <a:endParaRPr lang="en-US" altLang="zh-TW" sz="1400" b="0" i="0" dirty="0">
              <a:effectLst/>
              <a:latin typeface="Helvetica Neue"/>
              <a:ea typeface="LiSong Pro Light" panose="0202030000000000000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1400" b="1" i="0" dirty="0">
                <a:effectLst/>
                <a:latin typeface="Helvetica Neue"/>
                <a:ea typeface="LiSong Pro Light" panose="02020300000000000000"/>
              </a:rPr>
              <a:t>封锁耶和華殿門</a:t>
            </a:r>
            <a:r>
              <a:rPr lang="zh-TW" altLang="en-US" sz="1400" b="0" i="0" dirty="0">
                <a:effectLst/>
                <a:latin typeface="Helvetica Neue"/>
                <a:ea typeface="LiSong Pro Light" panose="02020300000000000000"/>
              </a:rPr>
              <a:t>，</a:t>
            </a:r>
            <a:endParaRPr lang="en-US" altLang="zh-CN" sz="1400" b="0" i="0" dirty="0">
              <a:effectLst/>
              <a:latin typeface="Helvetica Neue"/>
              <a:ea typeface="LiSong Pro Light" panose="0202030000000000000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1400" b="1" i="0" dirty="0">
                <a:effectLst/>
                <a:latin typeface="Helvetica Neue"/>
                <a:ea typeface="LiSong Pro Light" panose="02020300000000000000"/>
              </a:rPr>
              <a:t>為巴力鑄造偶像</a:t>
            </a:r>
            <a:r>
              <a:rPr lang="zh-TW" altLang="en-US" sz="1400" b="0" i="0" dirty="0">
                <a:effectLst/>
                <a:latin typeface="Helvetica Neue"/>
                <a:ea typeface="LiSong Pro Light" panose="02020300000000000000"/>
              </a:rPr>
              <a:t> </a:t>
            </a:r>
            <a:endParaRPr lang="en-US" altLang="zh-TW" sz="1400" b="0" i="0" dirty="0">
              <a:effectLst/>
              <a:latin typeface="Helvetica Neue"/>
              <a:ea typeface="LiSong Pro Light" panose="0202030000000000000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1400" b="0" i="0" dirty="0">
                <a:effectLst/>
                <a:latin typeface="Helvetica Neue"/>
                <a:ea typeface="LiSong Pro Light" panose="02020300000000000000"/>
              </a:rPr>
              <a:t>在欣嫩子谷燒香，用</a:t>
            </a:r>
            <a:r>
              <a:rPr lang="zh-TW" altLang="en-US" sz="1400" b="1" i="0" dirty="0">
                <a:effectLst/>
                <a:latin typeface="Helvetica Neue"/>
                <a:ea typeface="LiSong Pro Light" panose="02020300000000000000"/>
              </a:rPr>
              <a:t>火焚燒自己兒女</a:t>
            </a:r>
            <a:r>
              <a:rPr lang="zh-TW" altLang="en-US" sz="1400" b="0" i="0" dirty="0">
                <a:effectLst/>
                <a:latin typeface="Helvetica Neue"/>
                <a:ea typeface="LiSong Pro Light" panose="02020300000000000000"/>
              </a:rPr>
              <a:t>，像外族人</a:t>
            </a:r>
            <a:r>
              <a:rPr lang="zh-TW" altLang="en-US" sz="1400" b="1" i="0" dirty="0">
                <a:effectLst/>
                <a:latin typeface="Helvetica Neue"/>
                <a:ea typeface="LiSong Pro Light" panose="02020300000000000000"/>
              </a:rPr>
              <a:t>行可厭惡的事</a:t>
            </a:r>
            <a:endParaRPr lang="en-US" altLang="zh-TW" sz="1400" b="0" i="0" dirty="0">
              <a:effectLst/>
              <a:latin typeface="Helvetica Neue"/>
              <a:ea typeface="LiSong Pro Light" panose="0202030000000000000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1400" b="1" i="0" u="none" strike="noStrike" dirty="0">
                <a:effectLst/>
                <a:latin typeface="Arial" panose="020B0604020202020204" pitchFamily="34" charset="0"/>
                <a:ea typeface="LiSong Pro Light" panose="02020300000000000000"/>
              </a:rPr>
              <a:t>不在聖所燒香或獻燔祭</a:t>
            </a:r>
            <a:endParaRPr lang="en-US" altLang="zh-TW" sz="1400" b="1" i="0" u="none" strike="noStrike" dirty="0">
              <a:effectLst/>
              <a:latin typeface="Arial" panose="020B0604020202020204" pitchFamily="34" charset="0"/>
              <a:ea typeface="LiSong Pro Light" panose="0202030000000000000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1400" b="0" i="0" dirty="0">
                <a:effectLst/>
                <a:latin typeface="LiSong Pro Light" panose="02020300000000000000"/>
                <a:ea typeface="LiSong Pro Light" panose="02020300000000000000"/>
              </a:rPr>
              <a:t>在</a:t>
            </a:r>
            <a:r>
              <a:rPr lang="zh-TW" altLang="en-US" sz="1400" b="1" i="0" dirty="0">
                <a:effectLst/>
                <a:latin typeface="LiSong Pro Light" panose="02020300000000000000"/>
                <a:ea typeface="LiSong Pro Light" panose="02020300000000000000"/>
              </a:rPr>
              <a:t>猶大各城造邱壇</a:t>
            </a:r>
            <a:r>
              <a:rPr lang="zh-TW" altLang="en-US" sz="1400" b="0" i="0" dirty="0">
                <a:effectLst/>
                <a:latin typeface="LiSong Pro Light" panose="02020300000000000000"/>
                <a:ea typeface="LiSong Pro Light" panose="02020300000000000000"/>
              </a:rPr>
              <a:t>，</a:t>
            </a:r>
            <a:r>
              <a:rPr lang="zh-TW" altLang="en-US" sz="1400" b="1" i="0" dirty="0">
                <a:effectLst/>
                <a:latin typeface="LiSong Pro Light" panose="02020300000000000000"/>
                <a:ea typeface="LiSong Pro Light" panose="02020300000000000000"/>
              </a:rPr>
              <a:t>向別神燒香</a:t>
            </a:r>
            <a:r>
              <a:rPr lang="zh-TW" altLang="en-US" sz="1400" b="0" i="0" dirty="0">
                <a:effectLst/>
                <a:latin typeface="LiSong Pro Light" panose="02020300000000000000"/>
                <a:ea typeface="LiSong Pro Light" panose="02020300000000000000"/>
              </a:rPr>
              <a:t>，</a:t>
            </a:r>
            <a:r>
              <a:rPr lang="zh-TW" altLang="en-US" sz="1400" b="1" i="0" dirty="0">
                <a:effectLst/>
                <a:latin typeface="LiSong Pro Light" panose="02020300000000000000"/>
                <a:ea typeface="LiSong Pro Light" panose="02020300000000000000"/>
              </a:rPr>
              <a:t>惹怒神</a:t>
            </a:r>
            <a:endParaRPr lang="en-US" altLang="zh-TW" sz="1400" b="0" i="0" dirty="0">
              <a:effectLst/>
              <a:latin typeface="LiSong Pro Light" panose="02020300000000000000"/>
              <a:ea typeface="LiSong Pro Light" panose="0202030000000000000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b="0" i="0" dirty="0">
                <a:effectLst/>
                <a:latin typeface="LiSong Pro Light" panose="02020300000000000000"/>
                <a:ea typeface="LiSong Pro Light" panose="02020300000000000000"/>
              </a:rPr>
              <a:t>在位期间，</a:t>
            </a:r>
            <a:r>
              <a:rPr lang="zh-TW" altLang="en-US" sz="1400" b="0" i="0" dirty="0">
                <a:effectLst/>
                <a:latin typeface="LiSong Pro Light" panose="02020300000000000000"/>
                <a:ea typeface="LiSong Pro Light" panose="02020300000000000000"/>
              </a:rPr>
              <a:t>猶大淪為</a:t>
            </a:r>
            <a:r>
              <a:rPr lang="zh-TW" altLang="en-US" sz="1400" b="1" i="0" dirty="0">
                <a:effectLst/>
                <a:latin typeface="LiSong Pro Light" panose="02020300000000000000"/>
                <a:ea typeface="LiSong Pro Light" panose="02020300000000000000"/>
              </a:rPr>
              <a:t>亞述</a:t>
            </a:r>
            <a:r>
              <a:rPr lang="zh-CN" altLang="en-US" sz="1400" b="1" i="0" dirty="0">
                <a:effectLst/>
                <a:latin typeface="LiSong Pro Light" panose="02020300000000000000"/>
                <a:ea typeface="LiSong Pro Light" panose="02020300000000000000"/>
              </a:rPr>
              <a:t>附庸国</a:t>
            </a:r>
            <a:r>
              <a:rPr lang="zh-CN" altLang="en-US" sz="1400" b="0" i="0" dirty="0">
                <a:effectLst/>
                <a:latin typeface="LiSong Pro Light" panose="02020300000000000000"/>
                <a:ea typeface="LiSong Pro Light" panose="02020300000000000000"/>
              </a:rPr>
              <a:t>。 </a:t>
            </a:r>
            <a:r>
              <a:rPr lang="en-US" altLang="zh-CN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zh-CN" alt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王下</a:t>
            </a:r>
            <a:r>
              <a:rPr lang="en-US" altLang="zh-CN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16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r>
              <a:rPr lang="en-US" altLang="zh-CN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7-9</a:t>
            </a:r>
            <a:r>
              <a:rPr lang="zh-CN" alt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；代下</a:t>
            </a:r>
            <a:r>
              <a:rPr lang="en-US" altLang="zh-CN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28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r>
              <a:rPr lang="en-US" altLang="zh-CN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24-25</a:t>
            </a:r>
            <a:r>
              <a:rPr lang="zh-CN" alt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）</a:t>
            </a:r>
            <a:endParaRPr lang="en-US" altLang="zh-CN" sz="1400" baseline="30000" dirty="0">
              <a:solidFill>
                <a:srgbClr val="000000"/>
              </a:solidFill>
              <a:latin typeface="Open Sans" panose="020B0606030504020204" pitchFamily="34" charset="0"/>
              <a:ea typeface="LiSong Pro Light" panose="0202030000000000000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13B4D8-EA73-4CB0-A203-89365142B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4656" y="1110300"/>
            <a:ext cx="1748719" cy="231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50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CFB0AA-9BB2-4B50-9A2A-33622BBE5441}"/>
              </a:ext>
            </a:extLst>
          </p:cNvPr>
          <p:cNvSpPr txBox="1"/>
          <p:nvPr/>
        </p:nvSpPr>
        <p:spPr>
          <a:xfrm>
            <a:off x="3382392" y="2245429"/>
            <a:ext cx="6442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zh-TW" sz="6000" b="1" dirty="0"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II.</a:t>
            </a:r>
            <a:r>
              <a:rPr lang="zh-CN" altLang="en-US" sz="6000" b="1" dirty="0">
                <a:latin typeface="Arial" panose="020B0604020202020204" pitchFamily="34" charset="0"/>
                <a:ea typeface="LiSong Pro Light" panose="02020300000000000000"/>
                <a:cs typeface="Arial" panose="020B0604020202020204" pitchFamily="34" charset="0"/>
              </a:rPr>
              <a:t>希西家檔案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52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{E6B22DC6-7525-3947-BA28-EB3F9CE3DF4F}tf10001067</Template>
  <TotalTime>58115</TotalTime>
  <Words>4027</Words>
  <Application>Microsoft Macintosh PowerPoint</Application>
  <PresentationFormat>Widescreen</PresentationFormat>
  <Paragraphs>255</Paragraphs>
  <Slides>31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50" baseType="lpstr">
      <vt:lpstr>-apple-system</vt:lpstr>
      <vt:lpstr>Alegreya Sans</vt:lpstr>
      <vt:lpstr>Bahnschrift Light</vt:lpstr>
      <vt:lpstr>LiSong Pro Light</vt:lpstr>
      <vt:lpstr>Microsoft Yahei</vt:lpstr>
      <vt:lpstr>Nunito</vt:lpstr>
      <vt:lpstr>Open Sans</vt:lpstr>
      <vt:lpstr>新細明體</vt:lpstr>
      <vt:lpstr>SimSun</vt:lpstr>
      <vt:lpstr>SimSun</vt:lpstr>
      <vt:lpstr>Arial</vt:lpstr>
      <vt:lpstr>Calibri</vt:lpstr>
      <vt:lpstr>Garamond</vt:lpstr>
      <vt:lpstr>Helvetica Neue</vt:lpstr>
      <vt:lpstr>Helvetica Neue Light</vt:lpstr>
      <vt:lpstr>Segoe UI Symbol</vt:lpstr>
      <vt:lpstr>Verdana</vt:lpstr>
      <vt:lpstr>Wingdings</vt:lpstr>
      <vt:lpstr>Savon</vt:lpstr>
      <vt:lpstr>希西家 Hezekiah</vt:lpstr>
      <vt:lpstr>希西家  Hezekiah</vt:lpstr>
      <vt:lpstr>PowerPoint Presentation</vt:lpstr>
      <vt:lpstr>旧约历史概览    所罗门后-       王国分裂 (931BC)         - 北国以色列          共209年               亡於亚述, 722BC    - 南国猶大          共 345年                 亡於巴比伦, 586BC  </vt:lpstr>
      <vt:lpstr>- 北国以色列 - 南国猶大</vt:lpstr>
      <vt:lpstr>Captivity of:    -北国以色列    -南国猶大 </vt:lpstr>
      <vt:lpstr>人物關係圖  -北国以色列（共209年）         *19 君王    -南国猶大   （共345年）         *20 君王 </vt:lpstr>
      <vt:lpstr>  I. 時代背景    希西家登基前, 南国情景 – </vt:lpstr>
      <vt:lpstr>PowerPoint Presentation</vt:lpstr>
      <vt:lpstr>II.希西家檔案</vt:lpstr>
      <vt:lpstr>PowerPoint Presentation</vt:lpstr>
      <vt:lpstr>PowerPoint Presentation</vt:lpstr>
      <vt:lpstr>III.人生重要經歷 （一）立志跟随上帝              （王下18:1～7；代下 29-31 ） ______________________________________________________________________________ </vt:lpstr>
      <vt:lpstr>III.人生重要經歷 （一）立志跟随上帝              （王下18:1～7；代下 29-31） ______________________________________________________________________ </vt:lpstr>
      <vt:lpstr>III.人生重要經歷 （一）立志跟随上帝              （王下18:1～7；代下 29-31）</vt:lpstr>
      <vt:lpstr>III.人生重要經歷（一）立志跟随上帝              （王下18:1～8；代下 29-31）</vt:lpstr>
      <vt:lpstr>  III. 人生重要經歷  （二）蒙上帝拯救            （王下18:13 – 19:37; 代下32:1-23; 賽 36-37）        </vt:lpstr>
      <vt:lpstr> III. 人生重要經歷  （二）蒙上帝拯救       （王下18:13 – 19:37; 代下32:1-23; 賽 36-37  ） </vt:lpstr>
      <vt:lpstr>III. 人生重要經歷  （二）蒙上帝拯救             （王下 18:13 – 19:37; 代下32:1-23；賽 36-37）</vt:lpstr>
      <vt:lpstr>III. 人生重要經歷  （二）蒙上帝拯救             （王下 18:13 – 19:37; 代下32:1-23；賽 36-37） ______________________________________________________</vt:lpstr>
      <vt:lpstr>III.人生重要經歷  （三）被上帝医治延寿                    （王下20：1-11; 代下32:24; 賽 38） _______________________________________________________________ </vt:lpstr>
      <vt:lpstr> 25 III.人生重要經歷 – （四）不智选择             （王下20：12-19; 代下32:31; 賽 39） ______________________________________________________________ </vt:lpstr>
      <vt:lpstr> III. 人生重要經歷   (五）总结 _____________________________________________________________________     </vt:lpstr>
      <vt:lpstr>PowerPoint Presentation</vt:lpstr>
      <vt:lpstr>PowerPoint Presentation</vt:lpstr>
      <vt:lpstr>PowerPoint Presentation</vt:lpstr>
      <vt:lpstr> V. 思考/應用 </vt:lpstr>
      <vt:lpstr> V. 思考/應用 </vt:lpstr>
      <vt:lpstr> V. 思考/應用  </vt:lpstr>
      <vt:lpstr>PowerPoint Presentation</vt:lpstr>
      <vt:lpstr>VI. 討論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2021—2022 主日學計劃</dc:title>
  <dc:creator>Sandy Mau</dc:creator>
  <cp:lastModifiedBy>Sandy Mau</cp:lastModifiedBy>
  <cp:revision>276</cp:revision>
  <cp:lastPrinted>2021-10-11T01:31:46Z</cp:lastPrinted>
  <dcterms:created xsi:type="dcterms:W3CDTF">2021-07-19T05:32:25Z</dcterms:created>
  <dcterms:modified xsi:type="dcterms:W3CDTF">2022-02-20T16:58:47Z</dcterms:modified>
</cp:coreProperties>
</file>