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embeddedFontLst>
    <p:embeddedFont>
      <p:font typeface="Montserrat" pitchFamily="2" charset="77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42" d="100"/>
          <a:sy n="14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214e469c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214e469c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214e469c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214e469c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3bbe0004c_7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3bbe0004c_7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25690e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25690e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25690ed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25690ed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25690ed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25690ed8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25690ed8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25690ed8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25690ed8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25690ed8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25690ed8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25690ed8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25690ed8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25690ed8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25690ed8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25690ed8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25690ed8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25690ed8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25690ed8c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25690ed8c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390016ac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390016ac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390016ac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3390016ac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390016ac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390016ac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390016ac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3390016ac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390016ac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390016ac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390016ac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390016ac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390016ac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390016ac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214e469c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214e469c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390016ac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390016ac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390016ac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390016ac4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3bbe0004c_7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3bbe0004c_7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390016ac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390016ac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3390016ac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3390016ac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390016ac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390016ac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390016ac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390016ac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390016ac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390016ac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390016ac4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390016ac4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390016ac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390016ac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214e469c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214e469c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390016ac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390016ac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3390016ac4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3390016ac4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390016ac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390016ac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33bbe0004c_7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33bbe0004c_7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390016ac4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3390016ac4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390016ac4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3390016ac4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33bbe000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33bbe000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3bbe0004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3bbe0004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33bbe000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33bbe000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3bbe0004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33bbe0004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214e469c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214e469c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3bbe0004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33bbe0004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32e0b8e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32e0b8e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3bbe0004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33bbe0004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33bbe0004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33bbe0004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214e469c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214e469c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214e469c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214e469c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69738" y="253581"/>
            <a:ext cx="4305890" cy="4636339"/>
            <a:chOff x="4707786" y="372793"/>
            <a:chExt cx="5700900" cy="6138407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707786" y="372793"/>
              <a:ext cx="5700900" cy="6138300"/>
            </a:xfrm>
            <a:prstGeom prst="snip1Rect">
              <a:avLst>
                <a:gd name="adj" fmla="val 1458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702806"/>
            <a:ext cx="35478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0" name="Google Shape;80;p11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248225" y="4406306"/>
            <a:ext cx="6647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2"/>
          <p:cNvGrpSpPr/>
          <p:nvPr/>
        </p:nvGrpSpPr>
        <p:grpSpPr>
          <a:xfrm>
            <a:off x="269756" y="278064"/>
            <a:ext cx="8628094" cy="4611856"/>
            <a:chOff x="4707810" y="405208"/>
            <a:chExt cx="11423400" cy="6105992"/>
          </a:xfrm>
        </p:grpSpPr>
        <p:sp>
          <p:nvSpPr>
            <p:cNvPr id="87" name="Google Shape;87;p12"/>
            <p:cNvSpPr/>
            <p:nvPr/>
          </p:nvSpPr>
          <p:spPr>
            <a:xfrm rot="10800000">
              <a:off x="4707810" y="405208"/>
              <a:ext cx="11423400" cy="6105900"/>
            </a:xfrm>
            <a:prstGeom prst="snip1Rect">
              <a:avLst>
                <a:gd name="adj" fmla="val 13774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2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2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4339800" y="4836607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17" name="Google Shape;17;p3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name="adj" fmla="val 27420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65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3547231"/>
            <a:ext cx="7908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">
  <p:cSld name="TITLE_1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 flipH="1">
            <a:off x="269767" y="2573194"/>
            <a:ext cx="8613597" cy="2316726"/>
            <a:chOff x="4707825" y="3443908"/>
            <a:chExt cx="11404207" cy="3067292"/>
          </a:xfrm>
        </p:grpSpPr>
        <p:sp>
          <p:nvSpPr>
            <p:cNvPr id="24" name="Google Shape;24;p4"/>
            <p:cNvSpPr/>
            <p:nvPr/>
          </p:nvSpPr>
          <p:spPr>
            <a:xfrm rot="10800000">
              <a:off x="4707832" y="3443908"/>
              <a:ext cx="11404200" cy="3067200"/>
            </a:xfrm>
            <a:prstGeom prst="snip1Rect">
              <a:avLst>
                <a:gd name="adj" fmla="val 27420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97725" y="2732300"/>
            <a:ext cx="3708600" cy="18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182980" y="42267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 rot="5400000">
            <a:off x="2419021" y="422809"/>
            <a:ext cx="4305965" cy="4297807"/>
            <a:chOff x="4707687" y="820993"/>
            <a:chExt cx="5700999" cy="5690198"/>
          </a:xfrm>
        </p:grpSpPr>
        <p:sp>
          <p:nvSpPr>
            <p:cNvPr id="31" name="Google Shape;31;p5"/>
            <p:cNvSpPr/>
            <p:nvPr/>
          </p:nvSpPr>
          <p:spPr>
            <a:xfrm rot="10800000">
              <a:off x="4707786" y="820993"/>
              <a:ext cx="5700900" cy="5690100"/>
            </a:xfrm>
            <a:prstGeom prst="snip1Rect">
              <a:avLst>
                <a:gd name="adj" fmla="val 20143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 rot="10800000">
              <a:off x="4707687" y="5376591"/>
              <a:ext cx="1134600" cy="11346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 rot="10800000" flipH="1">
              <a:off x="5842287" y="5373291"/>
              <a:ext cx="423900" cy="11379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661300" y="1010850"/>
            <a:ext cx="3821400" cy="30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9pPr>
          </a:lstStyle>
          <a:p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2661303" y="628170"/>
            <a:ext cx="7215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339800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TITLE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3294599" y="1296691"/>
            <a:ext cx="2554803" cy="2550118"/>
            <a:chOff x="4707825" y="3134902"/>
            <a:chExt cx="3382501" cy="3376298"/>
          </a:xfrm>
        </p:grpSpPr>
        <p:sp>
          <p:nvSpPr>
            <p:cNvPr id="39" name="Google Shape;39;p6"/>
            <p:cNvSpPr/>
            <p:nvPr/>
          </p:nvSpPr>
          <p:spPr>
            <a:xfrm rot="10800000">
              <a:off x="4707826" y="3134902"/>
              <a:ext cx="3382500" cy="3376200"/>
            </a:xfrm>
            <a:prstGeom prst="snip1Rect">
              <a:avLst>
                <a:gd name="adj" fmla="val 2516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04125" y="1505250"/>
            <a:ext cx="2135700" cy="21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501180" y="3193230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46" name="Google Shape;46;p7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0436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8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54" name="Google Shape;54;p8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508725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4690766" y="1132475"/>
            <a:ext cx="39444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63" name="Google Shape;63;p9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508725" y="1089050"/>
            <a:ext cx="2598600" cy="3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3240575" y="1089050"/>
            <a:ext cx="2598600" cy="3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5972425" y="1089050"/>
            <a:ext cx="2598600" cy="3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 sz="18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269756" y="878980"/>
            <a:ext cx="8628094" cy="4010939"/>
            <a:chOff x="4707810" y="1200808"/>
            <a:chExt cx="11423400" cy="5310392"/>
          </a:xfrm>
        </p:grpSpPr>
        <p:sp>
          <p:nvSpPr>
            <p:cNvPr id="73" name="Google Shape;73;p10"/>
            <p:cNvSpPr/>
            <p:nvPr/>
          </p:nvSpPr>
          <p:spPr>
            <a:xfrm rot="10800000">
              <a:off x="4707810" y="1200808"/>
              <a:ext cx="11423400" cy="5310300"/>
            </a:xfrm>
            <a:prstGeom prst="snip1Rect">
              <a:avLst>
                <a:gd name="adj" fmla="val 15837"/>
              </a:avLst>
            </a:prstGeom>
            <a:gradFill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16200038" scaled="0"/>
            </a:gradFill>
            <a:ln>
              <a:noFill/>
            </a:ln>
            <a:effectLst>
              <a:outerShdw blurRad="42863" dist="95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 rot="10800000">
              <a:off x="4707825" y="5666400"/>
              <a:ext cx="844800" cy="8448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10800000" flipH="1">
              <a:off x="5552625" y="5663700"/>
              <a:ext cx="315600" cy="847500"/>
            </a:xfrm>
            <a:prstGeom prst="rtTriangle">
              <a:avLst/>
            </a:prstGeom>
            <a:gradFill>
              <a:gsLst>
                <a:gs pos="0">
                  <a:srgbClr val="000000">
                    <a:alpha val="16862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325" y="1157306"/>
            <a:ext cx="7642800" cy="3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▪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"/>
              <a:buChar char="❏"/>
              <a:defRPr sz="24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37325" y="4262913"/>
            <a:ext cx="4644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6B9FA4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712275" y="550750"/>
            <a:ext cx="3547800" cy="97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彼得 Peter</a:t>
            </a:r>
            <a:endParaRPr sz="4800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1941"/>
          <a:stretch/>
        </p:blipFill>
        <p:spPr>
          <a:xfrm>
            <a:off x="4580350" y="0"/>
            <a:ext cx="45636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21000" y="1529050"/>
            <a:ext cx="35478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彼得是耶穌親自帶領的使徒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。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門徒中最具代表性的人物。新約福音書中記載他的事蹟也是最多的一位。他從加利利的海邊開始一直走到到羅馬的刑場。為主殉道。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彼得後書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是他即將離開世界之前的一卷書。他不是神學家也不是哲學家，所以他留給我們的就是一個最實際平實的親身經歷，如何跟隨主耶穌。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耶穌在海面上行走 （馬太福音14:22-33）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22 耶穌隨即催門徒上船，先渡到那邊去，等他叫眾人散開。 23 散了眾人以後，他就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獨自上山去禱告</a:t>
            </a:r>
            <a:r>
              <a:rPr lang="en" sz="1700">
                <a:solidFill>
                  <a:srgbClr val="000000"/>
                </a:solidFill>
              </a:rPr>
              <a:t>。到了晚上，只有他一人在那裏。 24 那時，船在海中，因風不順，被浪搖撼。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25 夜裏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四更天</a:t>
            </a:r>
            <a:r>
              <a:rPr lang="en" sz="1700">
                <a:solidFill>
                  <a:srgbClr val="000000"/>
                </a:solidFill>
              </a:rPr>
              <a:t>，耶穌在海面上走，往門徒那裏去。 26 門徒看見他在海面上走，就驚慌了，說：「是個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鬼怪</a:t>
            </a:r>
            <a:r>
              <a:rPr lang="en" sz="1700">
                <a:solidFill>
                  <a:srgbClr val="000000"/>
                </a:solidFill>
              </a:rPr>
              <a:t>！」便害怕，喊叫起來。27 耶穌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連忙</a:t>
            </a:r>
            <a:r>
              <a:rPr lang="en" sz="1700">
                <a:solidFill>
                  <a:srgbClr val="000000"/>
                </a:solidFill>
              </a:rPr>
              <a:t>對他們說：「你們放心，是我，不要怕！」28 </a:t>
            </a:r>
            <a:r>
              <a:rPr lang="en" sz="1700" u="sng">
                <a:solidFill>
                  <a:srgbClr val="000000"/>
                </a:solidFill>
              </a:rPr>
              <a:t>彼得</a:t>
            </a:r>
            <a:r>
              <a:rPr lang="en" sz="1700">
                <a:solidFill>
                  <a:srgbClr val="000000"/>
                </a:solidFill>
              </a:rPr>
              <a:t>說：「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主，如果是你</a:t>
            </a:r>
            <a:r>
              <a:rPr lang="en" sz="1700">
                <a:solidFill>
                  <a:srgbClr val="000000"/>
                </a:solidFill>
              </a:rPr>
              <a:t>，請叫我從水面上走到你那裏去。」29 耶穌說：「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你來吧</a:t>
            </a:r>
            <a:r>
              <a:rPr lang="en" sz="1700">
                <a:solidFill>
                  <a:srgbClr val="000000"/>
                </a:solidFill>
              </a:rPr>
              <a:t>！」</a:t>
            </a:r>
            <a:r>
              <a:rPr lang="en" sz="1700" u="sng">
                <a:solidFill>
                  <a:srgbClr val="000000"/>
                </a:solidFill>
              </a:rPr>
              <a:t>彼得</a:t>
            </a:r>
            <a:r>
              <a:rPr lang="en" sz="1700">
                <a:solidFill>
                  <a:srgbClr val="000000"/>
                </a:solidFill>
              </a:rPr>
              <a:t>就從船上下去，在水面上走，要到耶穌那裏去； 30 只因見風甚大，就害怕，將要沉下去，便喊着說：「主啊，救我！」31 耶穌趕緊伸手拉住他，說：「你這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小信</a:t>
            </a:r>
            <a:r>
              <a:rPr lang="en" sz="1700">
                <a:solidFill>
                  <a:srgbClr val="000000"/>
                </a:solidFill>
              </a:rPr>
              <a:t>的人哪，為甚麼疑惑呢？」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32 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他們上了船</a:t>
            </a:r>
            <a:r>
              <a:rPr lang="en" sz="1700">
                <a:solidFill>
                  <a:srgbClr val="000000"/>
                </a:solidFill>
              </a:rPr>
              <a:t>，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風就住了</a:t>
            </a:r>
            <a:r>
              <a:rPr lang="en" sz="1700">
                <a:solidFill>
                  <a:srgbClr val="000000"/>
                </a:solidFill>
              </a:rPr>
              <a:t>。 33 在船上的人都拜他，說：「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你真是神的兒子了</a:t>
            </a:r>
            <a:r>
              <a:rPr lang="en" sz="1700">
                <a:solidFill>
                  <a:srgbClr val="000000"/>
                </a:solidFill>
              </a:rPr>
              <a:t>。」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耶穌在海面上行走 （馬太福音14:22-33）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環境實在是我們最大的考驗。剛剛經歷過五餅二魚的神跡。風浪來的時候仍然是小信的人。小信就是不信。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彼得的信心時高時低。但是他願意用行動來顯出他真實信心的光景。當時彼得不願與其他人一樣，在船上等候主上來，他內心可能有一股衝動想要表現他的勇敢以及對主的信心。</a:t>
            </a:r>
            <a:r>
              <a:rPr lang="en" sz="1800">
                <a:solidFill>
                  <a:srgbClr val="000000"/>
                </a:solidFill>
              </a:rPr>
              <a:t>雖然彼得的信心不完全，但是行走幾步在水面上，卻是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一段寶貴的經歷。也是別人沒有的。也是主鼓勵他行的。</a:t>
            </a:r>
            <a:endParaRPr sz="18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uli"/>
              <a:buChar char="●"/>
            </a:pPr>
            <a:r>
              <a:rPr lang="en" sz="1800">
                <a:solidFill>
                  <a:srgbClr val="000000"/>
                </a:solidFill>
              </a:rPr>
              <a:t>我是耶和華你的神，曾把你從</a:t>
            </a:r>
            <a:r>
              <a:rPr lang="en" sz="1800" u="sng">
                <a:solidFill>
                  <a:srgbClr val="000000"/>
                </a:solidFill>
              </a:rPr>
              <a:t>埃及</a:t>
            </a:r>
            <a:r>
              <a:rPr lang="en" sz="1800">
                <a:solidFill>
                  <a:srgbClr val="000000"/>
                </a:solidFill>
              </a:rPr>
              <a:t>地領上來。你要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大大張口</a:t>
            </a:r>
            <a:r>
              <a:rPr lang="en" sz="1800">
                <a:solidFill>
                  <a:srgbClr val="000000"/>
                </a:solidFill>
              </a:rPr>
              <a:t>，我就給你充滿。（詩篇81:10）-  對神完全信賴，一生的需要神必供應。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火煉的信心 （彼得前書1:5-7）</a:t>
            </a:r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5 你們這因信蒙神能力保守的人，必能得着所預備、到末世要顯現的救恩。 6 因此，你們是大有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喜樂</a:t>
            </a:r>
            <a:r>
              <a:rPr lang="en" sz="1700">
                <a:solidFill>
                  <a:srgbClr val="000000"/>
                </a:solidFill>
              </a:rPr>
              <a:t>。但如今在百般的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試煉中暫時憂愁</a:t>
            </a:r>
            <a:r>
              <a:rPr lang="en" sz="1700">
                <a:solidFill>
                  <a:srgbClr val="000000"/>
                </a:solidFill>
              </a:rPr>
              <a:t>， 7 叫你們的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信心</a:t>
            </a:r>
            <a:r>
              <a:rPr lang="en" sz="1700">
                <a:solidFill>
                  <a:srgbClr val="000000"/>
                </a:solidFill>
              </a:rPr>
              <a:t>既被試驗，就比那被火試驗仍然能壞的金子更顯寶貴，可以在耶穌基督顯現的時候，得着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稱讚、榮耀、尊貴</a:t>
            </a:r>
            <a:r>
              <a:rPr lang="en" sz="1700">
                <a:solidFill>
                  <a:srgbClr val="000000"/>
                </a:solidFill>
              </a:rPr>
              <a:t>。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</a:rPr>
              <a:t>金子所以寶貴，因為它需要經過許多提煉的手續，而所得的數量卻十分有限，所以格外貴重。</a:t>
            </a:r>
            <a:endParaRPr sz="17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</a:rPr>
              <a:t>神允許我們在試煉中暫時憂愁的美好旨意，是要使我們的信心因經過試煉而被證明出來，比金子更顯寶貴。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德行 - 好的品格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耶穌差遣十二使徒 (馬太福音10:1-4）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1 耶穌叫了十二個門徒來，給他們權柄，能趕逐污鬼，並醫治各樣的病症。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2 這十二使徒的名：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頭一個叫西門，又稱彼得</a:t>
            </a:r>
            <a:r>
              <a:rPr lang="en" sz="1600">
                <a:solidFill>
                  <a:srgbClr val="000000"/>
                </a:solidFill>
              </a:rPr>
              <a:t>，還有他兄弟安得烈，西庇太的兒子雅各和雅各的兄弟約翰， 3 腓力和巴多羅買，多馬和稅吏馬太，亞勒腓的兒子雅各，和達太， 4 奮銳黨的西門，還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有賣耶穌的加略人猶大</a:t>
            </a:r>
            <a:r>
              <a:rPr lang="en" sz="1600">
                <a:solidFill>
                  <a:srgbClr val="000000"/>
                </a:solidFill>
              </a:rPr>
              <a:t>。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</a:rPr>
              <a:t>彼得的名字在十二使徒中常常都是為首的，而賣主的猶大總是殿後，因為馬太，馬可，路加三本福音書，成書都在主後65年左右。作者們對彼得的服事都非常清楚對猶大的賣主也很清楚。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彼得得到他們的尊重不是單憑他的血氣勇敢而是看到他生命的見證。</a:t>
            </a:r>
            <a:r>
              <a:rPr lang="en" sz="1700">
                <a:solidFill>
                  <a:srgbClr val="000000"/>
                </a:solidFill>
              </a:rPr>
              <a:t>我們可以發現他的性格直爽可愛，熱情衝動。他是使徒中的代表人物，也是他們的發言人，站在領導地位，走在最前面的弟兄。</a:t>
            </a:r>
            <a:r>
              <a:rPr lang="en" sz="1700">
                <a:solidFill>
                  <a:srgbClr val="000000"/>
                </a:solidFill>
                <a:highlight>
                  <a:srgbClr val="FFFF00"/>
                </a:highlight>
              </a:rPr>
              <a:t>從彼得的身上，我們可以學到許多教訓及功課。也可以得到許多的幫助。</a:t>
            </a:r>
            <a:endParaRPr sz="1200" b="1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285375" y="331856"/>
            <a:ext cx="8401200" cy="4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醫西門岳母 （路加福音4:38-39）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夫妻同心（哥林多前書 9:5 ）</a:t>
            </a:r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557475" y="7894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38 耶穌出了會堂，進了西門的家。西門的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岳母害熱病甚重</a:t>
            </a:r>
            <a:r>
              <a:rPr lang="en" sz="1600">
                <a:solidFill>
                  <a:srgbClr val="000000"/>
                </a:solidFill>
              </a:rPr>
              <a:t>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有人為她求耶穌</a:t>
            </a:r>
            <a:r>
              <a:rPr lang="en" sz="1600">
                <a:solidFill>
                  <a:srgbClr val="000000"/>
                </a:solidFill>
              </a:rPr>
              <a:t>。 39 耶穌站在她旁邊，斥責那熱病，熱就退了。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她立刻起來服事他們</a:t>
            </a:r>
            <a:r>
              <a:rPr lang="en" sz="1600">
                <a:solidFill>
                  <a:srgbClr val="000000"/>
                </a:solidFill>
              </a:rPr>
              <a:t>。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夫妻同心（哥林多前書 9:5 ）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難道我們沒有權柄娶信主的姐妹為妻，帶著一同往來，彷彿其餘的使徒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和主的弟兄並磯法</a:t>
            </a:r>
            <a:r>
              <a:rPr lang="en" sz="1600">
                <a:solidFill>
                  <a:srgbClr val="000000"/>
                </a:solidFill>
              </a:rPr>
              <a:t>一樣嗎？</a:t>
            </a:r>
            <a:endParaRPr sz="1600">
              <a:solidFill>
                <a:srgbClr val="000000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彼得的服事是走向十字架的道路。同行的妻子也需要信心堅固不怕吃苦。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37026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主從死裏復活 （約翰福音20:1-10）</a:t>
            </a:r>
            <a:endParaRPr sz="1800"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1 七日的第一日清早，天還黑的時候，抹大拉的馬利亞來到墳墓那裏，看見石頭從墳墓挪開了， 2 就跑來見西門彼得和耶穌所愛的那個門徒，對他們說：「有人把主從墳墓裏挪了去，我們不知道放在哪裏！」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3 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彼得和那門徒就出來，往墳墓那裏去。</a:t>
            </a:r>
            <a:r>
              <a:rPr lang="en" sz="1300">
                <a:solidFill>
                  <a:srgbClr val="000000"/>
                </a:solidFill>
              </a:rPr>
              <a:t> 4 兩個人同跑，那門徒比彼得跑得更快，先到了墳墓， 5 低頭往裏看，就見細麻布還放在那裏，只是沒有進去。 6 西門彼得隨後也到了，進墳墓裏去，就看見細麻布還放在那裏， 7 又看見耶穌的裹頭巾沒有和細麻布放在一處，是另在一處捲着。 8 先到墳墓的那門徒也進去，看見就信了。 9 因為他們還不明白聖經的意思，就是耶穌必要從死裏復活。 10 於是兩個門徒回自己的住處去了。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l="941" r="36299"/>
          <a:stretch/>
        </p:blipFill>
        <p:spPr>
          <a:xfrm>
            <a:off x="4587950" y="245850"/>
            <a:ext cx="4316676" cy="46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門徒同心禱告讚美 （使徒行傳4:23-31）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557475" y="1017150"/>
            <a:ext cx="8129100" cy="37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23 二人既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被釋放</a:t>
            </a:r>
            <a:r>
              <a:rPr lang="en" sz="1400">
                <a:solidFill>
                  <a:srgbClr val="000000"/>
                </a:solidFill>
              </a:rPr>
              <a:t>，就到會友那裏去，把祭司長和長老所說的話都告訴他們。 24 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他們聽見了，就同心合意地高聲向神說：</a:t>
            </a:r>
            <a:r>
              <a:rPr lang="en" sz="1400">
                <a:solidFill>
                  <a:srgbClr val="000000"/>
                </a:solidFill>
              </a:rPr>
              <a:t>「主啊，你是造天、地、海和其中萬物的， 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29-30 他們恐嚇我們，現在求主鑒察。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一面叫你僕人大放膽量，講你的道；一面伸出你的手來醫治疾病，並且使神蹟奇事因着你聖僕耶穌的名行出來</a:t>
            </a:r>
            <a:r>
              <a:rPr lang="en" sz="1400">
                <a:solidFill>
                  <a:srgbClr val="000000"/>
                </a:solidFill>
              </a:rPr>
              <a:t>。」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31 禱告完了，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聚會的地方震動，他們就都被聖靈充滿，放膽講論神的道</a:t>
            </a:r>
            <a:r>
              <a:rPr lang="en" sz="1400">
                <a:solidFill>
                  <a:srgbClr val="000000"/>
                </a:solidFill>
              </a:rPr>
              <a:t>。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「彼得、約翰」他們二人本是打魚的夥伴。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他們二人安排最後晚餐事宜。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一同跟隨主至大祭司的院子裏，見證主通宵受審。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主復活之日一起奔向空墳。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他們二人常常結伴事奉神。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公會逼迫恐嚇他們的原因：傳說耶穌死而復活。又醫治瘸腿的人。</a:t>
            </a:r>
            <a:endParaRPr sz="14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他們的禱告蒙神垂聽，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他們再一次經歷被聖靈充滿的實際。加添他們服事的能力。印証彼得在屬靈上面的領導能力。</a:t>
            </a:r>
            <a:endParaRPr sz="1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知識 - 屬靈的洞察力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37026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認耶穌為基督（馬太福音16:13-25）</a:t>
            </a:r>
            <a:endParaRPr sz="1800"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13 耶穌到了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凱撒利亞腓立比</a:t>
            </a:r>
            <a:r>
              <a:rPr lang="en" sz="1300">
                <a:solidFill>
                  <a:srgbClr val="000000"/>
                </a:solidFill>
              </a:rPr>
              <a:t>的境內，就問門徒說：「人說我人子是誰？」14 他們說：「有人說是施洗的約翰，有人說是以利亞，又有人說是耶利米或是先知裏的一位。」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15 耶穌說：「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你們說我是誰？</a:t>
            </a:r>
            <a:r>
              <a:rPr lang="en" sz="1300">
                <a:solidFill>
                  <a:srgbClr val="000000"/>
                </a:solidFill>
              </a:rPr>
              <a:t>」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16 西門彼得回答說：「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你是基督，是永生神的兒子。</a:t>
            </a:r>
            <a:r>
              <a:rPr lang="en" sz="1300">
                <a:solidFill>
                  <a:srgbClr val="000000"/>
                </a:solidFill>
              </a:rPr>
              <a:t>」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17 耶穌對他說：「西門巴約拿，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你是有福的</a:t>
            </a:r>
            <a:r>
              <a:rPr lang="en" sz="1300">
                <a:solidFill>
                  <a:srgbClr val="000000"/>
                </a:solidFill>
              </a:rPr>
              <a:t>！因為這不是屬血肉的指示你的，乃是我在天上的父指示的。 18 我還告訴你：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你是彼得，我要把我的教會建造在這磐石上，</a:t>
            </a:r>
            <a:r>
              <a:rPr lang="en" sz="1300">
                <a:solidFill>
                  <a:srgbClr val="000000"/>
                </a:solidFill>
              </a:rPr>
              <a:t>陰間的權柄不能勝過他。 19 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我</a:t>
            </a:r>
            <a:r>
              <a:rPr lang="en" sz="1300">
                <a:solidFill>
                  <a:srgbClr val="000000"/>
                </a:solidFill>
              </a:rPr>
              <a:t>要把天國的鑰匙給你，凡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你</a:t>
            </a:r>
            <a:r>
              <a:rPr lang="en" sz="1300">
                <a:solidFill>
                  <a:srgbClr val="000000"/>
                </a:solidFill>
              </a:rPr>
              <a:t>在地上所捆綁的，在天上也要捆綁；凡</a:t>
            </a:r>
            <a:r>
              <a:rPr lang="en" sz="1300">
                <a:solidFill>
                  <a:srgbClr val="000000"/>
                </a:solidFill>
                <a:highlight>
                  <a:srgbClr val="FFFF00"/>
                </a:highlight>
              </a:rPr>
              <a:t>你</a:t>
            </a:r>
            <a:r>
              <a:rPr lang="en" sz="1300">
                <a:solidFill>
                  <a:srgbClr val="000000"/>
                </a:solidFill>
              </a:rPr>
              <a:t>在地上所釋放的，在天上也要釋放。」 20 當下，耶穌囑咐門徒，不可對人說他是基督。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l="24319" r="3897"/>
          <a:stretch/>
        </p:blipFill>
        <p:spPr>
          <a:xfrm>
            <a:off x="4572000" y="253475"/>
            <a:ext cx="4324651" cy="46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/>
              <a:t>問</a:t>
            </a:r>
            <a:r>
              <a:rPr lang="en"/>
              <a:t>安 （彼得後書1:1-15）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1 作耶穌基督僕人和使徒的</a:t>
            </a:r>
            <a:r>
              <a:rPr lang="en" sz="1800" u="sng">
                <a:solidFill>
                  <a:srgbClr val="000000"/>
                </a:solidFill>
              </a:rPr>
              <a:t>西門彼得</a:t>
            </a:r>
            <a:r>
              <a:rPr lang="en" sz="1800">
                <a:solidFill>
                  <a:srgbClr val="000000"/>
                </a:solidFill>
              </a:rPr>
              <a:t>，寫信給那因我們的神和救主耶穌基督之義，與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我們同得一樣寶貴信心的人</a:t>
            </a:r>
            <a:r>
              <a:rPr lang="en" sz="1800">
                <a:solidFill>
                  <a:srgbClr val="000000"/>
                </a:solidFill>
              </a:rPr>
              <a:t>：2 願恩惠、平安因你們認識神和我們主耶穌，多多地加給你們！3 神的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神能已將一切關乎生命和虔敬的事賜給我們</a:t>
            </a:r>
            <a:r>
              <a:rPr lang="en" sz="1800">
                <a:solidFill>
                  <a:srgbClr val="000000"/>
                </a:solidFill>
              </a:rPr>
              <a:t>，皆因我們認識那用自己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榮耀和美德</a:t>
            </a:r>
            <a:r>
              <a:rPr lang="en" sz="1800">
                <a:solidFill>
                  <a:srgbClr val="000000"/>
                </a:solidFill>
              </a:rPr>
              <a:t>召我們的主。 4 因此，他已將又寶貴、又極大的應許賜給我們，叫我們既脫離世上從情慾來的敗壞，就得與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神的性情有分</a:t>
            </a:r>
            <a:r>
              <a:rPr lang="en" sz="1800">
                <a:solidFill>
                  <a:srgbClr val="000000"/>
                </a:solidFill>
              </a:rPr>
              <a:t>。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uli"/>
              <a:buChar char="●"/>
            </a:pPr>
            <a:r>
              <a:rPr lang="en" sz="1800">
                <a:solidFill>
                  <a:srgbClr val="000000"/>
                </a:solidFill>
              </a:rPr>
              <a:t>「同得一樣寶貴信心」表示使徒彼得將他自己和眾信徒列在同等的地位上，彼得並不高抬他自己，也不輕看眾信徒。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生命乃指屬靈的生命，敬虔乃指屬靈的生活。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認耶穌為基督（馬太福音16:13-25）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在這之前耶穌教導他的門徒要防備法利賽人和撒都該人的教訓。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法利賽人只注重外表形式，假冒為善，博取敬虔的虛名；撒都該人研究宗教哲理，卻不相信神復活的大能。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『該撒利亞腓立比』是遠離宗教氣氛有濃厚的異教色彩的地方。主特意把門徒帶到那裏，才問這一個切身重要的問題。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對耶穌的認識有關基督的職份和神兒子的身份。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我要把我的教會建造在這</a:t>
            </a:r>
            <a:r>
              <a:rPr lang="en" sz="1500">
                <a:solidFill>
                  <a:srgbClr val="000000"/>
                </a:solidFill>
                <a:highlight>
                  <a:srgbClr val="FFFF00"/>
                </a:highlight>
              </a:rPr>
              <a:t>磐石</a:t>
            </a:r>
            <a:r>
              <a:rPr lang="en" sz="1500">
                <a:solidFill>
                  <a:srgbClr val="000000"/>
                </a:solidFill>
              </a:rPr>
              <a:t>上：含意如下：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不是任何人，乃是主自己才能建造教會。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教會並不屬於任何人，乃是屬於主自己。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</a:rPr>
              <a:t>教會的根基，不是彼得這塊小石頭(stone），乃是彼得所承認的基督這塊大磐石(rock)。</a:t>
            </a:r>
            <a:endParaRPr sz="1500">
              <a:solidFill>
                <a:srgbClr val="000000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FFFF00"/>
                </a:highlight>
              </a:rPr>
              <a:t>彼得這天國鑰匙的交託，應驗在五旬節那天和在哥尼流家裏，曾分別為猶太和外邦信徒，開了進入天國的門。</a:t>
            </a:r>
            <a:endParaRPr sz="150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預言受難和復活</a:t>
            </a:r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21 從此，耶穌才指示門徒，他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必須上耶路撒冷去，受長老、祭司長、文士許多的苦，並且被殺，第三日復活。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22 彼得就拉着他，勸他說：「主啊，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萬不可如此！這事必不臨到你身上</a:t>
            </a:r>
            <a:r>
              <a:rPr lang="en" sz="1600">
                <a:solidFill>
                  <a:srgbClr val="000000"/>
                </a:solidFill>
              </a:rPr>
              <a:t>。」</a:t>
            </a:r>
            <a:endParaRPr sz="16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23 耶穌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轉過來</a:t>
            </a:r>
            <a:r>
              <a:rPr lang="en" sz="1600">
                <a:solidFill>
                  <a:srgbClr val="000000"/>
                </a:solidFill>
              </a:rPr>
              <a:t>，對彼得說：「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撒但，退我後邊去吧！你是絆我腳的，因為你不體貼神的意思，只體貼人的意思。</a:t>
            </a:r>
            <a:r>
              <a:rPr lang="en" sz="1600">
                <a:solidFill>
                  <a:srgbClr val="000000"/>
                </a:solidFill>
              </a:rPr>
              <a:t>」</a:t>
            </a:r>
            <a:endParaRPr sz="16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「萬不可如此」：意思是『願神禁止』。</a:t>
            </a:r>
            <a:endParaRPr sz="1600">
              <a:solidFill>
                <a:srgbClr val="000000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彼得顯然只聽進前半『受許多苦和被殺』的話，而沒聽進後半『第三日復活』。他代表了一般人所犯的錯誤：只注意消極的話，而忽略了積極的話。</a:t>
            </a:r>
            <a:endParaRPr sz="1600">
              <a:solidFill>
                <a:srgbClr val="000000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彼得剛剛說了對的話，一下子就說錯話了。可見人很容易體貼人的意思。因怕受苦，就有被撒但利用的可能。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爭論外邦門徒該守摩西的律法（使徒行傳15:1-12）</a:t>
            </a:r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1 有幾個人從猶太下來，教訓弟兄們說：「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你們若不按摩西的規條受割禮，不能得救</a:t>
            </a:r>
            <a:r>
              <a:rPr lang="en" sz="1600">
                <a:solidFill>
                  <a:srgbClr val="000000"/>
                </a:solidFill>
              </a:rPr>
              <a:t>。」 2 保羅、巴拿巴與他們大大地紛爭辯論，眾門徒就定規，叫保羅、巴拿巴和本會中幾個人，為所辯論的上耶路撒冷去見使徒和長老。4 到了耶路撒冷，教會和使徒並長老都接待他們，他們就述說神同他們所行的一切事。5 惟有幾個信徒是法利賽教門的人，起來說：「必須給外邦人行割禮，吩咐他們遵守摩西的律法。」</a:t>
            </a:r>
            <a:endParaRPr sz="16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6 使徒和長老聚會商議這事。 7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辯論已經多了，彼得就起來說：「諸位弟兄，你們知道神早已在你們中間揀選了我，叫外邦人從我口中得聽福音之道，而且相信。 8 知道人心的神也為他們作了見證，賜聖靈給他們，正如給我們一樣；</a:t>
            </a:r>
            <a:r>
              <a:rPr lang="en" sz="1600">
                <a:solidFill>
                  <a:srgbClr val="000000"/>
                </a:solidFill>
              </a:rPr>
              <a:t> 9 又藉着信潔淨了他們的心，並不分他們、我們。 10 現在為甚麼試探神，要把我們祖宗和我們所不能負的軛放在門徒的頸項上呢？ 11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我們得救乃是因主耶穌的恩，和他們一樣，這是我們所信的</a:t>
            </a:r>
            <a:r>
              <a:rPr lang="en" sz="1600">
                <a:solidFill>
                  <a:srgbClr val="000000"/>
                </a:solidFill>
              </a:rPr>
              <a:t>。」</a:t>
            </a:r>
            <a:endParaRPr sz="16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12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眾人都默默無聲</a:t>
            </a:r>
            <a:r>
              <a:rPr lang="en" sz="1600">
                <a:solidFill>
                  <a:srgbClr val="000000"/>
                </a:solidFill>
              </a:rPr>
              <a:t>，聽巴拿巴和保羅述說神藉他們在外邦人中所行的神蹟奇事。</a:t>
            </a:r>
            <a:endParaRPr sz="110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節制 - 警醒的操練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31 那時，耶穌對他們說：「</a:t>
            </a:r>
            <a:r>
              <a:rPr lang="en" sz="1800">
                <a:solidFill>
                  <a:srgbClr val="222222"/>
                </a:solidFill>
                <a:highlight>
                  <a:srgbClr val="FFFF00"/>
                </a:highlight>
              </a:rPr>
              <a:t>今夜，你們為我的緣故都要跌倒。因為經上記着說：『我要擊打牧人，羊就分散了</a:t>
            </a:r>
            <a:r>
              <a:rPr lang="en" sz="1800">
                <a:solidFill>
                  <a:srgbClr val="222222"/>
                </a:solidFill>
              </a:rPr>
              <a:t>。』</a:t>
            </a: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32 但我</a:t>
            </a:r>
            <a:r>
              <a:rPr lang="en" sz="1800">
                <a:solidFill>
                  <a:srgbClr val="222222"/>
                </a:solidFill>
                <a:highlight>
                  <a:srgbClr val="FFFF00"/>
                </a:highlight>
              </a:rPr>
              <a:t>復活</a:t>
            </a:r>
            <a:r>
              <a:rPr lang="en" sz="1800">
                <a:solidFill>
                  <a:srgbClr val="222222"/>
                </a:solidFill>
              </a:rPr>
              <a:t>以後，要在你們</a:t>
            </a:r>
            <a:r>
              <a:rPr lang="en" sz="1800">
                <a:solidFill>
                  <a:srgbClr val="222222"/>
                </a:solidFill>
                <a:highlight>
                  <a:srgbClr val="FFFF00"/>
                </a:highlight>
              </a:rPr>
              <a:t>以先往</a:t>
            </a:r>
            <a:r>
              <a:rPr lang="en" sz="1800" u="sng">
                <a:solidFill>
                  <a:srgbClr val="222222"/>
                </a:solidFill>
                <a:highlight>
                  <a:srgbClr val="FFFF00"/>
                </a:highlight>
              </a:rPr>
              <a:t>加利利</a:t>
            </a:r>
            <a:r>
              <a:rPr lang="en" sz="1800">
                <a:solidFill>
                  <a:srgbClr val="222222"/>
                </a:solidFill>
                <a:highlight>
                  <a:srgbClr val="FFFF00"/>
                </a:highlight>
              </a:rPr>
              <a:t>去</a:t>
            </a:r>
            <a:r>
              <a:rPr lang="en" sz="1800">
                <a:solidFill>
                  <a:srgbClr val="222222"/>
                </a:solidFill>
              </a:rPr>
              <a:t>。」</a:t>
            </a: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33 </a:t>
            </a:r>
            <a:r>
              <a:rPr lang="en" sz="1800" u="sng">
                <a:solidFill>
                  <a:srgbClr val="222222"/>
                </a:solidFill>
              </a:rPr>
              <a:t>彼得</a:t>
            </a:r>
            <a:r>
              <a:rPr lang="en" sz="1800">
                <a:solidFill>
                  <a:srgbClr val="222222"/>
                </a:solidFill>
              </a:rPr>
              <a:t>說：「</a:t>
            </a:r>
            <a:r>
              <a:rPr lang="en" sz="1800">
                <a:solidFill>
                  <a:srgbClr val="222222"/>
                </a:solidFill>
                <a:highlight>
                  <a:srgbClr val="FFFF00"/>
                </a:highlight>
              </a:rPr>
              <a:t>眾人雖然為你的緣故跌倒，我卻永不跌倒</a:t>
            </a:r>
            <a:r>
              <a:rPr lang="en" sz="1800">
                <a:solidFill>
                  <a:srgbClr val="222222"/>
                </a:solidFill>
              </a:rPr>
              <a:t>。」</a:t>
            </a: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34 耶穌說：「我實在告訴你：今夜雞叫以先，你要三次不認我。」</a:t>
            </a: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35 </a:t>
            </a:r>
            <a:r>
              <a:rPr lang="en" sz="1800" u="sng">
                <a:solidFill>
                  <a:srgbClr val="222222"/>
                </a:solidFill>
              </a:rPr>
              <a:t>彼得</a:t>
            </a:r>
            <a:r>
              <a:rPr lang="en" sz="1800">
                <a:solidFill>
                  <a:srgbClr val="222222"/>
                </a:solidFill>
              </a:rPr>
              <a:t>說：「</a:t>
            </a:r>
            <a:r>
              <a:rPr lang="en" sz="1800">
                <a:solidFill>
                  <a:srgbClr val="222222"/>
                </a:solidFill>
                <a:highlight>
                  <a:srgbClr val="FFFF00"/>
                </a:highlight>
              </a:rPr>
              <a:t>我就是必須和你同死，也總不能不認你</a:t>
            </a:r>
            <a:r>
              <a:rPr lang="en" sz="1800">
                <a:solidFill>
                  <a:srgbClr val="222222"/>
                </a:solidFill>
              </a:rPr>
              <a:t>。」</a:t>
            </a:r>
            <a:r>
              <a:rPr lang="en" sz="1800">
                <a:solidFill>
                  <a:srgbClr val="222222"/>
                </a:solidFill>
                <a:highlight>
                  <a:srgbClr val="FFFF00"/>
                </a:highlight>
              </a:rPr>
              <a:t>眾門徒都是這樣說</a:t>
            </a:r>
            <a:r>
              <a:rPr lang="en" sz="1800">
                <a:solidFill>
                  <a:srgbClr val="222222"/>
                </a:solidFill>
              </a:rPr>
              <a:t>。</a:t>
            </a:r>
            <a:endParaRPr sz="18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預言彼得不認主 （馬太福音26:31-35）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body" idx="1"/>
          </p:nvPr>
        </p:nvSpPr>
        <p:spPr>
          <a:xfrm>
            <a:off x="557475" y="988300"/>
            <a:ext cx="8129100" cy="3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31 主又說：「</a:t>
            </a:r>
            <a:r>
              <a:rPr lang="en" sz="1600" u="sng">
                <a:solidFill>
                  <a:srgbClr val="222222"/>
                </a:solidFill>
              </a:rPr>
              <a:t>西門</a:t>
            </a:r>
            <a:r>
              <a:rPr lang="en" sz="1600">
                <a:solidFill>
                  <a:srgbClr val="222222"/>
                </a:solidFill>
              </a:rPr>
              <a:t>！</a:t>
            </a:r>
            <a:r>
              <a:rPr lang="en" sz="1600" u="sng">
                <a:solidFill>
                  <a:srgbClr val="222222"/>
                </a:solidFill>
              </a:rPr>
              <a:t>西門</a:t>
            </a:r>
            <a:r>
              <a:rPr lang="en" sz="1600">
                <a:solidFill>
                  <a:srgbClr val="222222"/>
                </a:solidFill>
              </a:rPr>
              <a:t>！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撒但想要得着你們，好篩你們像篩麥子一樣； 32 但我已經為你祈求，叫你不至於失了信心。你回頭以後，要堅固你的弟兄。</a:t>
            </a:r>
            <a:r>
              <a:rPr lang="en" sz="1600">
                <a:solidFill>
                  <a:srgbClr val="222222"/>
                </a:solidFill>
              </a:rPr>
              <a:t>」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33 </a:t>
            </a:r>
            <a:r>
              <a:rPr lang="en" sz="1600" u="sng">
                <a:solidFill>
                  <a:srgbClr val="222222"/>
                </a:solidFill>
              </a:rPr>
              <a:t>彼得</a:t>
            </a:r>
            <a:r>
              <a:rPr lang="en" sz="1600">
                <a:solidFill>
                  <a:srgbClr val="222222"/>
                </a:solidFill>
              </a:rPr>
              <a:t>說：「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主啊，我就是同你下監，同你受死，也是甘心</a:t>
            </a:r>
            <a:r>
              <a:rPr lang="en" sz="1600">
                <a:solidFill>
                  <a:srgbClr val="222222"/>
                </a:solidFill>
              </a:rPr>
              <a:t>！」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34 耶穌說：「</a:t>
            </a:r>
            <a:r>
              <a:rPr lang="en" sz="1600" u="sng">
                <a:solidFill>
                  <a:srgbClr val="222222"/>
                </a:solidFill>
              </a:rPr>
              <a:t>彼得</a:t>
            </a:r>
            <a:r>
              <a:rPr lang="en" sz="1600">
                <a:solidFill>
                  <a:srgbClr val="222222"/>
                </a:solidFill>
              </a:rPr>
              <a:t>，我告訴你，今日雞還沒有叫，你要三次說不認得我。」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相信彼得和眾門徒確實有與主同死的心願，尤其是彼得。只是因為他們不認識自己的軟弱</a:t>
            </a:r>
            <a:r>
              <a:rPr lang="en" sz="1600">
                <a:solidFill>
                  <a:srgbClr val="222222"/>
                </a:solidFill>
              </a:rPr>
              <a:t>，才會說出如此血氣之勇的話。</a:t>
            </a: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</a:rPr>
              <a:t>篩麥子時的動蕩過程，來形容撒但如何用強烈的手段，以利慾，誘惑、試探，驚嚇、災禍、逼迫、攻擊門徒，要使他們失去信心；總之是指極大的考驗。為著是要羞辱我們的主。</a:t>
            </a: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</a:rPr>
              <a:t>主深知彼得的軟弱，主已經為他祈求，使他不至失去信心。跌倒以後可以再站立起來。彼得將會再度成為領袖去堅固他的弟兄們。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</a:endParaRPr>
          </a:p>
        </p:txBody>
      </p:sp>
      <p:sp>
        <p:nvSpPr>
          <p:cNvPr id="247" name="Google Shape;247;p38"/>
          <p:cNvSpPr txBox="1">
            <a:spLocks noGrp="1"/>
          </p:cNvSpPr>
          <p:nvPr>
            <p:ph type="title"/>
          </p:nvPr>
        </p:nvSpPr>
        <p:spPr>
          <a:xfrm>
            <a:off x="285425" y="358397"/>
            <a:ext cx="8401200" cy="39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預言彼得不認主 (路加福音22:31-34）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37899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彼得三次不認主（路加福音22:54-62）</a:t>
            </a:r>
            <a:endParaRPr sz="1700"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54 他們拿住耶穌，把他帶到大祭司的宅裏。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遠遠地跟着</a:t>
            </a:r>
            <a:r>
              <a:rPr lang="en" sz="1300">
                <a:solidFill>
                  <a:srgbClr val="222222"/>
                </a:solidFill>
              </a:rPr>
              <a:t>。 55 他們在院子裏生了火，一同坐着；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</a:rPr>
              <a:t>也坐在他們中間。 56 有一個</a:t>
            </a: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</a:rPr>
              <a:t>使女</a:t>
            </a:r>
            <a:r>
              <a:rPr lang="en" sz="1300">
                <a:solidFill>
                  <a:srgbClr val="222222"/>
                </a:solidFill>
              </a:rPr>
              <a:t>看見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</a:rPr>
              <a:t>坐在火光裏，就定睛看他，說：「這個人素來也是同那人一夥的。」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57 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</a:rPr>
              <a:t>卻不承認，說：「女子，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我不認得他</a:t>
            </a:r>
            <a:r>
              <a:rPr lang="en" sz="1300">
                <a:solidFill>
                  <a:srgbClr val="222222"/>
                </a:solidFill>
              </a:rPr>
              <a:t>。」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58 過了不多的時候，又有一個人看見他，說：「你也是他們一黨的。」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</a:rPr>
              <a:t>說：「你這個人！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我不是</a:t>
            </a:r>
            <a:r>
              <a:rPr lang="en" sz="1300">
                <a:solidFill>
                  <a:srgbClr val="222222"/>
                </a:solidFill>
              </a:rPr>
              <a:t>。」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59 約過了一小時，又有一個人極力地說：「他實在是同那人一夥的，因為他也是</a:t>
            </a:r>
            <a:r>
              <a:rPr lang="en" sz="1300" u="sng">
                <a:solidFill>
                  <a:srgbClr val="222222"/>
                </a:solidFill>
              </a:rPr>
              <a:t>加利利</a:t>
            </a:r>
            <a:r>
              <a:rPr lang="en" sz="1300">
                <a:solidFill>
                  <a:srgbClr val="222222"/>
                </a:solidFill>
              </a:rPr>
              <a:t>人。」</a:t>
            </a:r>
            <a:endParaRPr sz="13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</a:rPr>
              <a:t>60 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</a:rPr>
              <a:t>說：「你這個人！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我不曉得你說的是甚麼！</a:t>
            </a:r>
            <a:r>
              <a:rPr lang="en" sz="1300">
                <a:solidFill>
                  <a:srgbClr val="222222"/>
                </a:solidFill>
              </a:rPr>
              <a:t>」正說話之間，雞就叫了。 61 主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轉過身來看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</a:rPr>
              <a:t>，</a:t>
            </a:r>
            <a:r>
              <a:rPr lang="en" sz="1300" u="sng">
                <a:solidFill>
                  <a:srgbClr val="222222"/>
                </a:solidFill>
              </a:rPr>
              <a:t>彼得</a:t>
            </a:r>
            <a:r>
              <a:rPr lang="en" sz="1300">
                <a:solidFill>
                  <a:srgbClr val="222222"/>
                </a:solidFill>
              </a:rPr>
              <a:t>便想起主對他所說的話：「今日雞叫以先，你要三次不認我。」 62 他就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出去痛哭</a:t>
            </a:r>
            <a:r>
              <a:rPr lang="en" sz="1300">
                <a:solidFill>
                  <a:srgbClr val="222222"/>
                </a:solidFill>
              </a:rPr>
              <a:t>。</a:t>
            </a:r>
            <a:endParaRPr sz="1300">
              <a:solidFill>
                <a:srgbClr val="000000"/>
              </a:solidFill>
            </a:endParaRPr>
          </a:p>
        </p:txBody>
      </p:sp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 t="9382" b="9382"/>
          <a:stretch/>
        </p:blipFill>
        <p:spPr>
          <a:xfrm>
            <a:off x="4572000" y="253475"/>
            <a:ext cx="4324651" cy="46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body" idx="1"/>
          </p:nvPr>
        </p:nvSpPr>
        <p:spPr>
          <a:xfrm>
            <a:off x="543075" y="577125"/>
            <a:ext cx="8129100" cy="3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222222"/>
                </a:solidFill>
              </a:rPr>
              <a:t>彼得在使徒中名列第一。猶大名列最後。他們都出賣了主。可是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最大的分別是彼得懂得回頭</a:t>
            </a:r>
            <a:r>
              <a:rPr lang="en" sz="1600">
                <a:solidFill>
                  <a:srgbClr val="222222"/>
                </a:solidFill>
              </a:rPr>
              <a:t>。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這是一個警醒的屬靈操練。真實的景況中，我們常常發現一個有慘痛跌倒經歷的人，比較會了解同情弟兄姊妹的軟弱。這應驗了耶穌對彼得的托付，不要論斷你的弟兄而是要堅固你的弟兄。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主轉過身來看彼得，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絕不是失望責備的眼神。而是滿了赦免，體恤和慈愛。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提醒彼得『我已經為你祈求，叫你不至失去信心，你回頭以後，要堅固你的弟兄。』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彼得做夢也沒有想到自己會如此。認識自己的過程及經歷使他痛悔。從此他柔軟了，不再憑血氣誇口了。此後他就是謙卑忠心跟隨主彼得。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彼得的跌倒與回頭，告訴我們一件事實，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沒有一個人是堅強得永不跌倒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，也沒有一顆回頭的心是主不能悅納赦免的。這是何等奇妙的恩典，在人的軟弱和失敗中，看到上帝主動不放棄的憐憫和慈愛。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321500" y="1924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彼得三次不認主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忍耐 - 有熱情的</a:t>
            </a:r>
            <a:r>
              <a:rPr lang="en">
                <a:solidFill>
                  <a:srgbClr val="222222"/>
                </a:solidFill>
                <a:highlight>
                  <a:schemeClr val="lt1"/>
                </a:highlight>
                <a:latin typeface="Muli"/>
                <a:ea typeface="Muli"/>
                <a:cs typeface="Muli"/>
                <a:sym typeface="Muli"/>
              </a:rPr>
              <a:t>等待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3 耶穌在</a:t>
            </a:r>
            <a:r>
              <a:rPr lang="en" sz="1600" u="sng">
                <a:solidFill>
                  <a:srgbClr val="222222"/>
                </a:solidFill>
              </a:rPr>
              <a:t>橄欖山</a:t>
            </a:r>
            <a:r>
              <a:rPr lang="en" sz="1600">
                <a:solidFill>
                  <a:srgbClr val="222222"/>
                </a:solidFill>
              </a:rPr>
              <a:t>上對聖殿而坐。</a:t>
            </a:r>
            <a:r>
              <a:rPr lang="en" sz="1600" u="sng">
                <a:solidFill>
                  <a:srgbClr val="222222"/>
                </a:solidFill>
              </a:rPr>
              <a:t>彼得</a:t>
            </a:r>
            <a:r>
              <a:rPr lang="en" sz="1600">
                <a:solidFill>
                  <a:srgbClr val="222222"/>
                </a:solidFill>
              </a:rPr>
              <a:t>、</a:t>
            </a:r>
            <a:r>
              <a:rPr lang="en" sz="1600" u="sng">
                <a:solidFill>
                  <a:srgbClr val="222222"/>
                </a:solidFill>
              </a:rPr>
              <a:t>雅各</a:t>
            </a:r>
            <a:r>
              <a:rPr lang="en" sz="1600">
                <a:solidFill>
                  <a:srgbClr val="222222"/>
                </a:solidFill>
              </a:rPr>
              <a:t>、</a:t>
            </a:r>
            <a:r>
              <a:rPr lang="en" sz="1600" u="sng">
                <a:solidFill>
                  <a:srgbClr val="222222"/>
                </a:solidFill>
              </a:rPr>
              <a:t>約翰</a:t>
            </a:r>
            <a:r>
              <a:rPr lang="en" sz="1600">
                <a:solidFill>
                  <a:srgbClr val="222222"/>
                </a:solidFill>
              </a:rPr>
              <a:t>和</a:t>
            </a:r>
            <a:r>
              <a:rPr lang="en" sz="1600" u="sng">
                <a:solidFill>
                  <a:srgbClr val="222222"/>
                </a:solidFill>
              </a:rPr>
              <a:t>安得烈</a:t>
            </a:r>
            <a:r>
              <a:rPr lang="en" sz="1600">
                <a:solidFill>
                  <a:srgbClr val="222222"/>
                </a:solidFill>
              </a:rPr>
              <a:t>暗暗地問他說： 4 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請告訴我們，甚麼時候有這些事呢？這一切事將成的時候有甚麼預兆呢？」</a:t>
            </a: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5 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耶穌說：「你們要謹慎，免得有人迷惑你們。 6 將來有好些人冒我的名來，說『我是基督』，並且要迷惑許多人。</a:t>
            </a:r>
            <a:r>
              <a:rPr lang="en" sz="1600">
                <a:solidFill>
                  <a:srgbClr val="222222"/>
                </a:solidFill>
              </a:rPr>
              <a:t> 7 你們聽見打仗和打仗的風聲，不要驚慌。這些事是必須有的，只是末期還沒有到。 8 民要攻打民，國要攻打國，多處必有地震，饑荒。這都是災難的起頭。」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9 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但你們要謹慎，因為人要把你們交給公會</a:t>
            </a:r>
            <a:r>
              <a:rPr lang="en" sz="1600">
                <a:solidFill>
                  <a:srgbClr val="222222"/>
                </a:solidFill>
              </a:rPr>
              <a:t>，並且你們在會堂裏要受鞭打；又為我的緣故站在諸侯與君王面前，對他們作見證。 10 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然而，福音必須先傳給萬民</a:t>
            </a:r>
            <a:r>
              <a:rPr lang="en" sz="1600">
                <a:solidFill>
                  <a:srgbClr val="222222"/>
                </a:solidFill>
              </a:rPr>
              <a:t>。 11 人把你們拉去交官的時候，不要預先思慮說甚麼，到那時候，賜給你們甚麼話，你們就說甚麼，因為說話的不是你們，乃是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聖靈</a:t>
            </a:r>
            <a:r>
              <a:rPr lang="en" sz="1600">
                <a:solidFill>
                  <a:srgbClr val="222222"/>
                </a:solidFill>
              </a:rPr>
              <a:t>。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12 「弟兄要把弟兄，父親要把兒子，送到死地；兒女要起來與父母為敵，害死他們。13 並且你們要為我的名被眾人恨惡，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惟有忍耐到底的，必然得救</a:t>
            </a:r>
            <a:r>
              <a:rPr lang="en" sz="1600">
                <a:solidFill>
                  <a:srgbClr val="222222"/>
                </a:solidFill>
              </a:rPr>
              <a:t>。」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222222"/>
              </a:solidFill>
            </a:endParaRPr>
          </a:p>
        </p:txBody>
      </p:sp>
      <p:sp>
        <p:nvSpPr>
          <p:cNvPr id="271" name="Google Shape;271;p42"/>
          <p:cNvSpPr txBox="1">
            <a:spLocks noGrp="1"/>
          </p:cNvSpPr>
          <p:nvPr>
            <p:ph type="title"/>
          </p:nvPr>
        </p:nvSpPr>
        <p:spPr>
          <a:xfrm>
            <a:off x="285425" y="358397"/>
            <a:ext cx="8401200" cy="40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忍耐到底必要得救 （馬可福音13:3-13）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當竭力追求長進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5 正因這緣故，你們要分外地殷勤。有了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信心</a:t>
            </a:r>
            <a:r>
              <a:rPr lang="en" sz="1800">
                <a:solidFill>
                  <a:srgbClr val="000000"/>
                </a:solidFill>
              </a:rPr>
              <a:t>，又要加上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德行</a:t>
            </a:r>
            <a:r>
              <a:rPr lang="en" sz="1800">
                <a:solidFill>
                  <a:srgbClr val="000000"/>
                </a:solidFill>
              </a:rPr>
              <a:t>；有了德行，又要加上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知識</a:t>
            </a:r>
            <a:r>
              <a:rPr lang="en" sz="1800">
                <a:solidFill>
                  <a:srgbClr val="000000"/>
                </a:solidFill>
              </a:rPr>
              <a:t>； 6 有了知識，又要加上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節制</a:t>
            </a:r>
            <a:r>
              <a:rPr lang="en" sz="1800">
                <a:solidFill>
                  <a:srgbClr val="000000"/>
                </a:solidFill>
              </a:rPr>
              <a:t>；有了節制，又要加上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忍耐</a:t>
            </a:r>
            <a:r>
              <a:rPr lang="en" sz="1800">
                <a:solidFill>
                  <a:srgbClr val="000000"/>
                </a:solidFill>
              </a:rPr>
              <a:t>；有了忍耐，又要加上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虔敬</a:t>
            </a:r>
            <a:r>
              <a:rPr lang="en" sz="1800">
                <a:solidFill>
                  <a:srgbClr val="000000"/>
                </a:solidFill>
              </a:rPr>
              <a:t>； 7 有了虔敬，又要加上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愛弟兄</a:t>
            </a:r>
            <a:r>
              <a:rPr lang="en" sz="1800">
                <a:solidFill>
                  <a:srgbClr val="000000"/>
                </a:solidFill>
              </a:rPr>
              <a:t>的心；有了愛弟兄的心，又要加上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愛</a:t>
            </a:r>
            <a:r>
              <a:rPr lang="en" sz="1800">
                <a:solidFill>
                  <a:srgbClr val="000000"/>
                </a:solidFill>
                <a:highlight>
                  <a:schemeClr val="lt1"/>
                </a:highlight>
              </a:rPr>
              <a:t>眾人</a:t>
            </a:r>
            <a:r>
              <a:rPr lang="en" sz="1800">
                <a:solidFill>
                  <a:srgbClr val="000000"/>
                </a:solidFill>
              </a:rPr>
              <a:t>的心。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uli"/>
              <a:buChar char="●"/>
            </a:pPr>
            <a:r>
              <a:rPr lang="en" sz="1800">
                <a:solidFill>
                  <a:srgbClr val="000000"/>
                </a:solidFill>
              </a:rPr>
              <a:t>『有了信心』意指信心是一切屬靈事物的入門先決條件，先有信心，然後才能有下列關乎生命和生活的事。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『有了…又要加上』按原文並不是指逐一的加上去，而是指信心所產生的七種果效或要素。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1 </a:t>
            </a:r>
            <a:r>
              <a:rPr lang="en" sz="1600" u="sng">
                <a:solidFill>
                  <a:srgbClr val="222222"/>
                </a:solidFill>
              </a:rPr>
              <a:t>提阿非羅</a:t>
            </a:r>
            <a:r>
              <a:rPr lang="en" sz="1600">
                <a:solidFill>
                  <a:srgbClr val="222222"/>
                </a:solidFill>
              </a:rPr>
              <a:t>啊，我已經作了前書，論到耶穌開頭一切所行所教訓的， 2 直到他藉着聖靈吩咐所揀選的使徒，以後被接上升的日子為止。 3 他受害之後，用許多的憑據將自己活活地顯給使徒看，四十天之久向他們顯現，講說神國的事。 4 耶穌和他們聚集的時候，囑咐他們說：「不要離開</a:t>
            </a:r>
            <a:r>
              <a:rPr lang="en" sz="1600" u="sng">
                <a:solidFill>
                  <a:srgbClr val="222222"/>
                </a:solidFill>
              </a:rPr>
              <a:t>耶路撒冷</a:t>
            </a:r>
            <a:r>
              <a:rPr lang="en" sz="1600">
                <a:solidFill>
                  <a:srgbClr val="222222"/>
                </a:solidFill>
              </a:rPr>
              <a:t>，要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等候</a:t>
            </a:r>
            <a:r>
              <a:rPr lang="en" sz="1600">
                <a:solidFill>
                  <a:srgbClr val="222222"/>
                </a:solidFill>
              </a:rPr>
              <a:t>父所應許的，就是你們聽見我說過的。 5 </a:t>
            </a:r>
            <a:r>
              <a:rPr lang="en" sz="1600" u="sng">
                <a:solidFill>
                  <a:srgbClr val="222222"/>
                </a:solidFill>
              </a:rPr>
              <a:t>約翰</a:t>
            </a:r>
            <a:r>
              <a:rPr lang="en" sz="1600">
                <a:solidFill>
                  <a:srgbClr val="222222"/>
                </a:solidFill>
              </a:rPr>
              <a:t>是用水施洗，但不多幾日，你們要受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聖靈的洗</a:t>
            </a:r>
            <a:r>
              <a:rPr lang="en" sz="1600">
                <a:solidFill>
                  <a:srgbClr val="222222"/>
                </a:solidFill>
              </a:rPr>
              <a:t>。」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6 他們聚集的時候，問耶穌說：「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主啊，你復興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以色列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國就在這時候嗎？」7 耶穌對他們說：「父憑着自己的權柄所定的時候、日期，不是你們可以知道的。 8 但聖靈降臨在你們身上，你們就必得着能力；並要在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耶路撒冷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、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猶太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全地和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撒馬利亞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，直到地極，作我的見證。」</a:t>
            </a: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Muli"/>
              <a:buChar char="●"/>
            </a:pPr>
            <a:r>
              <a:rPr lang="en" sz="1700">
                <a:solidFill>
                  <a:srgbClr val="222222"/>
                </a:solidFill>
              </a:rPr>
              <a:t>指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主升天後再等待十日的五旬節</a:t>
            </a:r>
            <a:r>
              <a:rPr lang="en" sz="1700">
                <a:solidFill>
                  <a:srgbClr val="222222"/>
                </a:solidFill>
              </a:rPr>
              <a:t>。</a:t>
            </a: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</p:txBody>
      </p:sp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285425" y="358396"/>
            <a:ext cx="8401200" cy="37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應許得聖靈的能力 （使徒行傳1:1-15）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42081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門徒在五旬節被聖靈充滿 </a:t>
            </a:r>
            <a:b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</a:b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(使徒行傳2:1-4）</a:t>
            </a:r>
            <a:endParaRPr sz="1700"/>
          </a:p>
        </p:txBody>
      </p:sp>
      <p:sp>
        <p:nvSpPr>
          <p:cNvPr id="283" name="Google Shape;283;p44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</a:rPr>
              <a:t>1 五旬節到了，門徒都聚集在一處。 2 忽然，從天上有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響聲</a:t>
            </a:r>
            <a:r>
              <a:rPr lang="en" sz="1400">
                <a:solidFill>
                  <a:srgbClr val="222222"/>
                </a:solidFill>
              </a:rPr>
              <a:t>下來，好像一陣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大風</a:t>
            </a:r>
            <a:r>
              <a:rPr lang="en" sz="1400">
                <a:solidFill>
                  <a:srgbClr val="222222"/>
                </a:solidFill>
              </a:rPr>
              <a:t>吹過，充滿了他們所坐的屋子； 3 又有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舌頭如火焰顯現</a:t>
            </a:r>
            <a:r>
              <a:rPr lang="en" sz="1400">
                <a:solidFill>
                  <a:srgbClr val="222222"/>
                </a:solidFill>
              </a:rPr>
              <a:t>出來，分開落在他們各人頭上。4 他們就都被聖靈充滿，按着聖靈所賜的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口才說起別國的話</a:t>
            </a:r>
            <a:r>
              <a:rPr lang="en" sz="1400">
                <a:solidFill>
                  <a:srgbClr val="222222"/>
                </a:solidFill>
              </a:rPr>
              <a:t>來。</a:t>
            </a:r>
            <a:endParaRPr sz="1400">
              <a:solidFill>
                <a:srgbClr val="22222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222222"/>
                </a:solidFill>
              </a:rPr>
              <a:t>聖靈在五旬節降臨，不是降臨到單個門徒所在的地方，乃是降臨到門徒的聚會中。只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有那天參加聚會的人，才有分於聖靈的澆灌，由此可見聚會的重要。</a:t>
            </a:r>
            <a:endParaRPr sz="14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222222"/>
                </a:solidFill>
              </a:rPr>
              <a:t>聖靈有如「大風」在吹動，力能很大；我們可以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確認的真實經歷</a:t>
            </a:r>
            <a:r>
              <a:rPr lang="en" sz="1400">
                <a:solidFill>
                  <a:srgbClr val="222222"/>
                </a:solidFill>
              </a:rPr>
              <a:t>。</a:t>
            </a:r>
            <a:endParaRPr sz="1400">
              <a:solidFill>
                <a:srgbClr val="222222"/>
              </a:solidFill>
            </a:endParaRPr>
          </a:p>
        </p:txBody>
      </p:sp>
      <p:pic>
        <p:nvPicPr>
          <p:cNvPr id="284" name="Google Shape;284;p44"/>
          <p:cNvPicPr preferRelativeResize="0"/>
          <p:nvPr/>
        </p:nvPicPr>
        <p:blipFill rotWithShape="1">
          <a:blip r:embed="rId3">
            <a:alphaModFix/>
          </a:blip>
          <a:srcRect t="17855" b="17848"/>
          <a:stretch/>
        </p:blipFill>
        <p:spPr>
          <a:xfrm>
            <a:off x="4572000" y="253475"/>
            <a:ext cx="4324650" cy="46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285425" y="358398"/>
            <a:ext cx="8401200" cy="42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五旬節彼得講道 （使徒行傳2:36-42）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36 「故此，以色列全家當確實地知道，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你們釘在十字架上的這位耶穌，神已經立他為主，為基督了。</a:t>
            </a:r>
            <a:r>
              <a:rPr lang="en" sz="1600">
                <a:solidFill>
                  <a:srgbClr val="000000"/>
                </a:solidFill>
              </a:rPr>
              <a:t>」37 眾人聽見這話，覺得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扎心</a:t>
            </a:r>
            <a:r>
              <a:rPr lang="en" sz="1600">
                <a:solidFill>
                  <a:srgbClr val="000000"/>
                </a:solidFill>
              </a:rPr>
              <a:t>，就對彼得和其餘的使徒說：「弟兄們，我們當怎樣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行</a:t>
            </a:r>
            <a:r>
              <a:rPr lang="en" sz="1600">
                <a:solidFill>
                  <a:srgbClr val="000000"/>
                </a:solidFill>
              </a:rPr>
              <a:t>？」38 彼得說：「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你們各人要悔改，奉耶穌基督的名受洗，叫你們的罪得赦，就必領受所賜的聖靈。 39 因為這應許是給你們和你們的兒女，並一切在遠方的人，就是主我們神召來的。</a:t>
            </a:r>
            <a:r>
              <a:rPr lang="en" sz="1600">
                <a:solidFill>
                  <a:srgbClr val="000000"/>
                </a:solidFill>
              </a:rPr>
              <a:t>」40 彼得還用許多話作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見證</a:t>
            </a:r>
            <a:r>
              <a:rPr lang="en" sz="1600">
                <a:solidFill>
                  <a:srgbClr val="000000"/>
                </a:solidFill>
              </a:rPr>
              <a:t>，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勸勉</a:t>
            </a:r>
            <a:r>
              <a:rPr lang="en" sz="1600">
                <a:solidFill>
                  <a:srgbClr val="000000"/>
                </a:solidFill>
              </a:rPr>
              <a:t>他們說：「你們當救自己脫離這彎曲的世代。」 41 於是，領受他話的人就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受了洗</a:t>
            </a:r>
            <a:r>
              <a:rPr lang="en" sz="1600">
                <a:solidFill>
                  <a:srgbClr val="000000"/>
                </a:solidFill>
              </a:rPr>
              <a:t>。那一天，門徒約添了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三千人</a:t>
            </a:r>
            <a:r>
              <a:rPr lang="en" sz="1600">
                <a:solidFill>
                  <a:srgbClr val="000000"/>
                </a:solidFill>
              </a:rPr>
              <a:t>， 42 都恆心遵守使徒的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教訓</a:t>
            </a:r>
            <a:r>
              <a:rPr lang="en" sz="1600">
                <a:solidFill>
                  <a:srgbClr val="000000"/>
                </a:solidFill>
              </a:rPr>
              <a:t>，彼此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交接，擘餅，祈禱</a:t>
            </a:r>
            <a:r>
              <a:rPr lang="en" sz="1600">
                <a:solidFill>
                  <a:srgbClr val="000000"/>
                </a:solidFill>
              </a:rPr>
              <a:t>。</a:t>
            </a:r>
            <a:endParaRPr sz="16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五旬節後使徒彼得的第一篇信息</a:t>
            </a:r>
            <a:r>
              <a:rPr lang="en" sz="1600">
                <a:solidFill>
                  <a:srgbClr val="000000"/>
                </a:solidFill>
              </a:rPr>
              <a:t>。信息的目的，就是證明神已經立祂為主為基督了。基督不只是我們的『救主』，也是我們的『主』。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救主說出祂救贖我們，使我們脫離罪惡；主說出祂會負我們今後一切的責任。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遵守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大使命</a:t>
            </a:r>
            <a:r>
              <a:rPr lang="en" sz="1600">
                <a:solidFill>
                  <a:srgbClr val="000000"/>
                </a:solidFill>
              </a:rPr>
              <a:t>的教導。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37899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22222"/>
                </a:solidFill>
              </a:rPr>
              <a:t>彼得醫治瘸腿的（使徒行傳3:1-10）</a:t>
            </a:r>
            <a:endParaRPr sz="1900"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</a:rPr>
              <a:t>1 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申初禱告</a:t>
            </a:r>
            <a:r>
              <a:rPr lang="en" sz="1700">
                <a:solidFill>
                  <a:srgbClr val="222222"/>
                </a:solidFill>
              </a:rPr>
              <a:t>的時候，</a:t>
            </a:r>
            <a:r>
              <a:rPr lang="en" sz="1700" u="sng">
                <a:solidFill>
                  <a:srgbClr val="222222"/>
                </a:solidFill>
              </a:rPr>
              <a:t>彼得</a:t>
            </a:r>
            <a:r>
              <a:rPr lang="en" sz="1700">
                <a:solidFill>
                  <a:srgbClr val="222222"/>
                </a:solidFill>
              </a:rPr>
              <a:t>、</a:t>
            </a:r>
            <a:r>
              <a:rPr lang="en" sz="1700" u="sng">
                <a:solidFill>
                  <a:srgbClr val="222222"/>
                </a:solidFill>
              </a:rPr>
              <a:t>約翰</a:t>
            </a:r>
            <a:r>
              <a:rPr lang="en" sz="1700">
                <a:solidFill>
                  <a:srgbClr val="222222"/>
                </a:solidFill>
              </a:rPr>
              <a:t>上聖殿去。 2 有一個人，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生來是瘸腿的</a:t>
            </a:r>
            <a:r>
              <a:rPr lang="en" sz="1700">
                <a:solidFill>
                  <a:srgbClr val="222222"/>
                </a:solidFill>
              </a:rPr>
              <a:t>，天天被人抬來，放在殿的一個門口（那門名叫</a:t>
            </a:r>
            <a:r>
              <a:rPr lang="en" sz="1700" u="sng">
                <a:solidFill>
                  <a:srgbClr val="222222"/>
                </a:solidFill>
              </a:rPr>
              <a:t>美門</a:t>
            </a:r>
            <a:r>
              <a:rPr lang="en" sz="1700">
                <a:solidFill>
                  <a:srgbClr val="222222"/>
                </a:solidFill>
              </a:rPr>
              <a:t>），要求進殿的人賙濟。 3 他看見</a:t>
            </a:r>
            <a:r>
              <a:rPr lang="en" sz="1700" u="sng">
                <a:solidFill>
                  <a:srgbClr val="222222"/>
                </a:solidFill>
              </a:rPr>
              <a:t>彼得</a:t>
            </a:r>
            <a:r>
              <a:rPr lang="en" sz="1700">
                <a:solidFill>
                  <a:srgbClr val="222222"/>
                </a:solidFill>
              </a:rPr>
              <a:t>、</a:t>
            </a:r>
            <a:r>
              <a:rPr lang="en" sz="1700" u="sng">
                <a:solidFill>
                  <a:srgbClr val="222222"/>
                </a:solidFill>
              </a:rPr>
              <a:t>約翰</a:t>
            </a:r>
            <a:r>
              <a:rPr lang="en" sz="1700">
                <a:solidFill>
                  <a:srgbClr val="222222"/>
                </a:solidFill>
              </a:rPr>
              <a:t>將要進殿，就求他們賙濟。 4 </a:t>
            </a:r>
            <a:r>
              <a:rPr lang="en" sz="1700" u="sng">
                <a:solidFill>
                  <a:srgbClr val="222222"/>
                </a:solidFill>
              </a:rPr>
              <a:t>彼得</a:t>
            </a:r>
            <a:r>
              <a:rPr lang="en" sz="1700">
                <a:solidFill>
                  <a:srgbClr val="222222"/>
                </a:solidFill>
              </a:rPr>
              <a:t>、</a:t>
            </a:r>
            <a:r>
              <a:rPr lang="en" sz="1700" u="sng">
                <a:solidFill>
                  <a:srgbClr val="222222"/>
                </a:solidFill>
              </a:rPr>
              <a:t>約翰</a:t>
            </a:r>
            <a:r>
              <a:rPr lang="en" sz="1700">
                <a:solidFill>
                  <a:srgbClr val="222222"/>
                </a:solidFill>
              </a:rPr>
              <a:t>定睛看他。</a:t>
            </a:r>
            <a:r>
              <a:rPr lang="en" sz="1700" u="sng">
                <a:solidFill>
                  <a:srgbClr val="222222"/>
                </a:solidFill>
                <a:highlight>
                  <a:srgbClr val="FFFF00"/>
                </a:highlight>
              </a:rPr>
              <a:t>彼得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說：「你看我們</a:t>
            </a:r>
            <a:r>
              <a:rPr lang="en" sz="1700">
                <a:solidFill>
                  <a:srgbClr val="222222"/>
                </a:solidFill>
              </a:rPr>
              <a:t>！」 5 那人就留意看他們，指望得着甚麼。</a:t>
            </a: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</a:rPr>
              <a:t>6 </a:t>
            </a:r>
            <a:r>
              <a:rPr lang="en" sz="1700" u="sng">
                <a:solidFill>
                  <a:srgbClr val="222222"/>
                </a:solidFill>
              </a:rPr>
              <a:t>彼得</a:t>
            </a:r>
            <a:r>
              <a:rPr lang="en" sz="1700">
                <a:solidFill>
                  <a:srgbClr val="222222"/>
                </a:solidFill>
              </a:rPr>
              <a:t>說：「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金銀我都沒有，只把我所有的給你。我奉</a:t>
            </a:r>
            <a:r>
              <a:rPr lang="en" sz="1700" u="sng">
                <a:solidFill>
                  <a:srgbClr val="222222"/>
                </a:solidFill>
                <a:highlight>
                  <a:srgbClr val="FFFF00"/>
                </a:highlight>
              </a:rPr>
              <a:t>拿撒勒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人耶穌基督的名，叫你起來行走！</a:t>
            </a:r>
            <a:r>
              <a:rPr lang="en" sz="1700">
                <a:solidFill>
                  <a:srgbClr val="222222"/>
                </a:solidFill>
              </a:rPr>
              <a:t>」 </a:t>
            </a: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</a:endParaRPr>
          </a:p>
        </p:txBody>
      </p:sp>
      <p:pic>
        <p:nvPicPr>
          <p:cNvPr id="297" name="Google Shape;2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58026"/>
            <a:ext cx="4324649" cy="242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body" idx="1"/>
          </p:nvPr>
        </p:nvSpPr>
        <p:spPr>
          <a:xfrm>
            <a:off x="557475" y="1053225"/>
            <a:ext cx="8129100" cy="3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7 於是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拉着他的右手，扶他起來</a:t>
            </a:r>
            <a:r>
              <a:rPr lang="en" sz="1600">
                <a:solidFill>
                  <a:srgbClr val="222222"/>
                </a:solidFill>
              </a:rPr>
              <a:t>。他的腳和踝子骨立刻健壯了， 8 就跳起來，站着，又行走；同他們進了殿，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走着，跳着，讚美神</a:t>
            </a:r>
            <a:r>
              <a:rPr lang="en" sz="1600">
                <a:solidFill>
                  <a:srgbClr val="222222"/>
                </a:solidFill>
              </a:rPr>
              <a:t>。 9 百姓都看見他行走，讚美神， 10 認得他是那素常坐在殿的</a:t>
            </a:r>
            <a:r>
              <a:rPr lang="en" sz="1600" u="sng">
                <a:solidFill>
                  <a:srgbClr val="222222"/>
                </a:solidFill>
              </a:rPr>
              <a:t>美門</a:t>
            </a:r>
            <a:r>
              <a:rPr lang="en" sz="1600">
                <a:solidFill>
                  <a:srgbClr val="222222"/>
                </a:solidFill>
              </a:rPr>
              <a:t>口求賙濟的，就因他所遇着的事，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滿心希奇驚訝</a:t>
            </a:r>
            <a:r>
              <a:rPr lang="en" sz="1600">
                <a:solidFill>
                  <a:srgbClr val="222222"/>
                </a:solidFill>
              </a:rPr>
              <a:t>。</a:t>
            </a:r>
            <a:endParaRPr sz="1600"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</a:rPr>
              <a:t> </a:t>
            </a:r>
            <a:endParaRPr sz="1700">
              <a:solidFill>
                <a:srgbClr val="222222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Muli"/>
              <a:buChar char="●"/>
            </a:pPr>
            <a:r>
              <a:rPr lang="en" sz="1700">
                <a:solidFill>
                  <a:srgbClr val="222222"/>
                </a:solidFill>
              </a:rPr>
              <a:t>「申初」第九時(下午三點鐘)。那個時候有許多人聚集在聖殿裏，正是傳福音作見證的好時機。</a:t>
            </a:r>
            <a:endParaRPr sz="1700">
              <a:solidFill>
                <a:srgbClr val="222222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Muli"/>
              <a:buChar char="●"/>
            </a:pPr>
            <a:r>
              <a:rPr lang="en" sz="1700">
                <a:solidFill>
                  <a:srgbClr val="222222"/>
                </a:solidFill>
              </a:rPr>
              <a:t>聖殿的入口處，靠近捐獻箱的地方，是乞討最好的位置，當人們去敬拜神、奉獻時，也更易對人慷慨。原本這個瘸腿只要求金錢上的賙濟，但彼得卻改變了他的一生。</a:t>
            </a:r>
            <a:endParaRPr sz="1700">
              <a:solidFill>
                <a:srgbClr val="222222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Muli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使徒行傳中第一個神蹟是彼得行的</a:t>
            </a:r>
            <a:r>
              <a:rPr lang="en" sz="1700">
                <a:solidFill>
                  <a:srgbClr val="222222"/>
                </a:solidFill>
              </a:rPr>
              <a:t>。見證自己對拿撒勒人耶穌基督的信心。</a:t>
            </a:r>
            <a:endParaRPr sz="1700">
              <a:solidFill>
                <a:srgbClr val="22222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</a:endParaRPr>
          </a:p>
        </p:txBody>
      </p:sp>
      <p:sp>
        <p:nvSpPr>
          <p:cNvPr id="303" name="Google Shape;303;p47"/>
          <p:cNvSpPr txBox="1">
            <a:spLocks noGrp="1"/>
          </p:cNvSpPr>
          <p:nvPr>
            <p:ph type="title"/>
          </p:nvPr>
        </p:nvSpPr>
        <p:spPr>
          <a:xfrm>
            <a:off x="285425" y="358396"/>
            <a:ext cx="8401200" cy="37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22222"/>
                </a:solidFill>
              </a:rPr>
              <a:t>彼得醫治瘸腿的（使徒行傳3:1-10）</a:t>
            </a:r>
            <a:endParaRPr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12 主藉使徒的手在民間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行了許多神蹟奇事</a:t>
            </a:r>
            <a:r>
              <a:rPr lang="en" sz="1600">
                <a:solidFill>
                  <a:srgbClr val="222222"/>
                </a:solidFill>
              </a:rPr>
              <a:t>。（他們都同心合意地在</a:t>
            </a:r>
            <a:r>
              <a:rPr lang="en" sz="1600" u="sng">
                <a:solidFill>
                  <a:srgbClr val="222222"/>
                </a:solidFill>
              </a:rPr>
              <a:t>所羅門</a:t>
            </a:r>
            <a:r>
              <a:rPr lang="en" sz="1600">
                <a:solidFill>
                  <a:srgbClr val="222222"/>
                </a:solidFill>
              </a:rPr>
              <a:t>的廊下；13 其餘的人沒有一個敢貼近他們，百姓卻尊重他們。 14 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信而歸主的人越發增添</a:t>
            </a:r>
            <a:r>
              <a:rPr lang="en" sz="1600">
                <a:solidFill>
                  <a:srgbClr val="222222"/>
                </a:solidFill>
              </a:rPr>
              <a:t>，連男帶女很多。） 15 甚至有人將病人抬到街上，放在牀上或褥子上，指望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彼得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過來的時候，或者得他的影兒照在甚麼人身上。 </a:t>
            </a:r>
            <a:r>
              <a:rPr lang="en" sz="1600">
                <a:solidFill>
                  <a:srgbClr val="222222"/>
                </a:solidFill>
              </a:rPr>
              <a:t>16 還有許多人帶着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病人和被污鬼纏磨的</a:t>
            </a:r>
            <a:r>
              <a:rPr lang="en" sz="1600">
                <a:solidFill>
                  <a:srgbClr val="222222"/>
                </a:solidFill>
              </a:rPr>
              <a:t>，從</a:t>
            </a:r>
            <a:r>
              <a:rPr lang="en" sz="1600" u="sng">
                <a:solidFill>
                  <a:srgbClr val="222222"/>
                </a:solidFill>
              </a:rPr>
              <a:t>耶路撒冷</a:t>
            </a:r>
            <a:r>
              <a:rPr lang="en" sz="1600">
                <a:solidFill>
                  <a:srgbClr val="222222"/>
                </a:solidFill>
              </a:rPr>
              <a:t>四圍的城邑來，全都得了醫治。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</a:rPr>
              <a:t>初代教會復興的主因：聖靈充滿。同心合意。放膽傳道。這也是今日教會復興的要件，求主幫助我們</a:t>
            </a:r>
            <a:endParaRPr sz="1600">
              <a:solidFill>
                <a:srgbClr val="222222"/>
              </a:solidFill>
            </a:endParaRPr>
          </a:p>
        </p:txBody>
      </p:sp>
      <p:sp>
        <p:nvSpPr>
          <p:cNvPr id="309" name="Google Shape;309;p48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信徒大大增添 （使徒行傳5:12-16）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虔敬 - 驚奇的虔誠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37899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彼得見異象</a:t>
            </a:r>
            <a:endParaRPr sz="1800"/>
          </a:p>
        </p:txBody>
      </p:sp>
      <p:sp>
        <p:nvSpPr>
          <p:cNvPr id="320" name="Google Shape;320;p50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</a:rPr>
              <a:t>9 第二天，他們行路將近那城，</a:t>
            </a:r>
            <a:r>
              <a:rPr lang="en" sz="1400" u="sng">
                <a:solidFill>
                  <a:srgbClr val="222222"/>
                </a:solidFill>
              </a:rPr>
              <a:t>彼得</a:t>
            </a:r>
            <a:r>
              <a:rPr lang="en" sz="1400">
                <a:solidFill>
                  <a:srgbClr val="222222"/>
                </a:solidFill>
              </a:rPr>
              <a:t>約在午正上房頂去禱告。 10 覺得餓了，想要吃。那家的人正預備飯的時候，</a:t>
            </a:r>
            <a:r>
              <a:rPr lang="en" sz="1400" u="sng">
                <a:solidFill>
                  <a:srgbClr val="222222"/>
                </a:solidFill>
                <a:highlight>
                  <a:srgbClr val="FFFF00"/>
                </a:highlight>
              </a:rPr>
              <a:t>彼得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魂遊象外</a:t>
            </a:r>
            <a:r>
              <a:rPr lang="en" sz="1400">
                <a:solidFill>
                  <a:srgbClr val="222222"/>
                </a:solidFill>
              </a:rPr>
              <a:t>， 11 看見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天開了</a:t>
            </a:r>
            <a:r>
              <a:rPr lang="en" sz="1400">
                <a:solidFill>
                  <a:srgbClr val="222222"/>
                </a:solidFill>
              </a:rPr>
              <a:t>，有一物降下，好像一塊大布，繫着四角，縋在地上。 12 裏面有地上各樣四足的走獸和昆蟲，並天上的飛鳥。 13 又有聲音向他說：「</a:t>
            </a:r>
            <a:r>
              <a:rPr lang="en" sz="1400" u="sng">
                <a:solidFill>
                  <a:srgbClr val="222222"/>
                </a:solidFill>
              </a:rPr>
              <a:t>彼得</a:t>
            </a:r>
            <a:r>
              <a:rPr lang="en" sz="1400">
                <a:solidFill>
                  <a:srgbClr val="222222"/>
                </a:solidFill>
              </a:rPr>
              <a:t>，起來，宰了吃！」14 </a:t>
            </a:r>
            <a:r>
              <a:rPr lang="en" sz="1400" u="sng">
                <a:solidFill>
                  <a:srgbClr val="222222"/>
                </a:solidFill>
              </a:rPr>
              <a:t>彼得</a:t>
            </a:r>
            <a:r>
              <a:rPr lang="en" sz="1400">
                <a:solidFill>
                  <a:srgbClr val="222222"/>
                </a:solidFill>
              </a:rPr>
              <a:t>卻說：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「主啊，這是不可的！凡俗物和不潔淨的物，我從來沒有吃過。」</a:t>
            </a:r>
            <a:r>
              <a:rPr lang="en" sz="1400">
                <a:solidFill>
                  <a:srgbClr val="222222"/>
                </a:solidFill>
              </a:rPr>
              <a:t>15 第二次有聲音向他說：「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神所潔淨的，你不可當作俗物</a:t>
            </a:r>
            <a:r>
              <a:rPr lang="en" sz="1400">
                <a:solidFill>
                  <a:srgbClr val="222222"/>
                </a:solidFill>
              </a:rPr>
              <a:t>。」16 這樣一連三次，那物隨即收回天上去了。</a:t>
            </a:r>
            <a:endParaRPr sz="14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</a:endParaRPr>
          </a:p>
        </p:txBody>
      </p:sp>
      <p:pic>
        <p:nvPicPr>
          <p:cNvPr id="321" name="Google Shape;32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08395"/>
            <a:ext cx="4324651" cy="372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彼得見異象</a:t>
            </a:r>
            <a:endParaRPr/>
          </a:p>
        </p:txBody>
      </p:sp>
      <p:sp>
        <p:nvSpPr>
          <p:cNvPr id="327" name="Google Shape;327;p51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魂遊象外指心靈處於一種特殊的狀況，恍如在作夢，卻又不是睡著。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『硝皮匠』指製造皮革的工匠；由於他們的工作對象是動物的屍體，所以他們經常不潔淨(民十九11~13)。猶太律法不容他們在城內與民雜居，所以只得住在城外靠海邊處。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這異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象乃是從天上來的啟示。象徵各族、各方、各民、各國的人</a:t>
            </a:r>
            <a:r>
              <a:rPr lang="en" sz="1500">
                <a:solidFill>
                  <a:srgbClr val="222222"/>
                </a:solidFill>
              </a:rPr>
              <a:t>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『宰』象徵得著他們；『吃』象徵接納他們，與他們有交通來往。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摩西律法中飲食的條例，用意在使猶太人和外邦人有所分別，歸神為聖</a:t>
            </a:r>
            <a:r>
              <a:rPr lang="en" sz="1500">
                <a:solidFill>
                  <a:srgbClr val="222222"/>
                </a:solidFill>
              </a:rPr>
              <a:t>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神藉著耶穌基督救贖的血並聖靈的更新，所潔淨的外邦人。猶太人不應當再歧視他們。因為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主耶穌十字架的救恩乃是為了每一個人。</a:t>
            </a:r>
            <a:endParaRPr sz="15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那塊大布裏面的走獸、昆蟲、飛鳥，象徵包括不潔淨的外邦人和潔淨的猶太人，都放在一起，表示神已經把在禮儀上原來不潔淨的外邦人潔淨了，得以有份於新約的恩典，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所以彼得應當和他們來往，把福音也傳給他們</a:t>
            </a:r>
            <a:r>
              <a:rPr lang="en" sz="1500">
                <a:solidFill>
                  <a:srgbClr val="222222"/>
                </a:solidFill>
              </a:rPr>
              <a:t>，最終接納那些悔改相信的人。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>
            <a:spLocks noGrp="1"/>
          </p:cNvSpPr>
          <p:nvPr>
            <p:ph type="body" idx="1"/>
          </p:nvPr>
        </p:nvSpPr>
        <p:spPr>
          <a:xfrm>
            <a:off x="557525" y="1121225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</a:rPr>
              <a:t>22 他們說：「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百夫長</a:t>
            </a:r>
            <a:r>
              <a:rPr lang="en" sz="1700" u="sng">
                <a:solidFill>
                  <a:srgbClr val="222222"/>
                </a:solidFill>
                <a:highlight>
                  <a:srgbClr val="FFFF00"/>
                </a:highlight>
              </a:rPr>
              <a:t>哥尼流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是個義人，敬畏神，為</a:t>
            </a:r>
            <a:r>
              <a:rPr lang="en" sz="1700" u="sng">
                <a:solidFill>
                  <a:srgbClr val="222222"/>
                </a:solidFill>
                <a:highlight>
                  <a:srgbClr val="FFFF00"/>
                </a:highlight>
              </a:rPr>
              <a:t>猶太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通國所稱讚。</a:t>
            </a: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</a:rPr>
              <a:t>他蒙一位聖天使指示，叫他請你到他家裏去，聽你的話。」 23 </a:t>
            </a:r>
            <a:r>
              <a:rPr lang="en" sz="1700" u="sng">
                <a:solidFill>
                  <a:srgbClr val="222222"/>
                </a:solidFill>
                <a:highlight>
                  <a:schemeClr val="lt1"/>
                </a:highlight>
              </a:rPr>
              <a:t>彼得</a:t>
            </a:r>
            <a:r>
              <a:rPr lang="en" sz="1700">
                <a:solidFill>
                  <a:srgbClr val="222222"/>
                </a:solidFill>
                <a:highlight>
                  <a:schemeClr val="lt1"/>
                </a:highlight>
              </a:rPr>
              <a:t>就請他們進去，住了一宿。</a:t>
            </a:r>
            <a:endParaRPr sz="17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</a:rPr>
              <a:t>次日起身和他們同去，還有</a:t>
            </a:r>
            <a:r>
              <a:rPr lang="en" sz="1700" u="sng">
                <a:solidFill>
                  <a:srgbClr val="222222"/>
                </a:solidFill>
              </a:rPr>
              <a:t>約帕</a:t>
            </a:r>
            <a:r>
              <a:rPr lang="en" sz="1700">
                <a:solidFill>
                  <a:srgbClr val="222222"/>
                </a:solidFill>
              </a:rPr>
              <a:t>的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幾個弟兄同着他去</a:t>
            </a:r>
            <a:r>
              <a:rPr lang="en" sz="1700">
                <a:solidFill>
                  <a:srgbClr val="222222"/>
                </a:solidFill>
              </a:rPr>
              <a:t>。 24 又次日，他們進入</a:t>
            </a:r>
            <a:r>
              <a:rPr lang="en" sz="1700" u="sng">
                <a:solidFill>
                  <a:srgbClr val="222222"/>
                </a:solidFill>
              </a:rPr>
              <a:t>凱撒利亞</a:t>
            </a:r>
            <a:r>
              <a:rPr lang="en" sz="1700">
                <a:solidFill>
                  <a:srgbClr val="222222"/>
                </a:solidFill>
              </a:rPr>
              <a:t>。</a:t>
            </a:r>
            <a:r>
              <a:rPr lang="en" sz="1700" u="sng">
                <a:solidFill>
                  <a:srgbClr val="222222"/>
                </a:solidFill>
                <a:highlight>
                  <a:srgbClr val="FFFF00"/>
                </a:highlight>
              </a:rPr>
              <a:t>哥尼流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已經請了他的親屬、密友等候他們</a:t>
            </a:r>
            <a:r>
              <a:rPr lang="en" sz="1700">
                <a:solidFill>
                  <a:srgbClr val="222222"/>
                </a:solidFill>
              </a:rPr>
              <a:t>。 25 </a:t>
            </a:r>
            <a:r>
              <a:rPr lang="en" sz="1700" u="sng">
                <a:solidFill>
                  <a:srgbClr val="222222"/>
                </a:solidFill>
              </a:rPr>
              <a:t>彼得</a:t>
            </a:r>
            <a:r>
              <a:rPr lang="en" sz="1700">
                <a:solidFill>
                  <a:srgbClr val="222222"/>
                </a:solidFill>
              </a:rPr>
              <a:t>一進去，</a:t>
            </a:r>
            <a:r>
              <a:rPr lang="en" sz="1700" u="sng">
                <a:solidFill>
                  <a:srgbClr val="222222"/>
                </a:solidFill>
              </a:rPr>
              <a:t>哥尼流</a:t>
            </a:r>
            <a:r>
              <a:rPr lang="en" sz="1700">
                <a:solidFill>
                  <a:srgbClr val="222222"/>
                </a:solidFill>
              </a:rPr>
              <a:t>就迎接他，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俯伏在他腳前拜他。 26 </a:t>
            </a:r>
            <a:r>
              <a:rPr lang="en" sz="1700" u="sng">
                <a:solidFill>
                  <a:srgbClr val="222222"/>
                </a:solidFill>
                <a:highlight>
                  <a:srgbClr val="FFFF00"/>
                </a:highlight>
              </a:rPr>
              <a:t>彼得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卻拉他說：「你起來，我也是人。」</a:t>
            </a:r>
            <a:endParaRPr sz="17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</a:rPr>
              <a:t>29 所以我被請的時候，就不推辭而來。現在請問：你們叫我來有甚麼意思呢？」30 </a:t>
            </a:r>
            <a:r>
              <a:rPr lang="en" sz="1700" u="sng">
                <a:solidFill>
                  <a:srgbClr val="222222"/>
                </a:solidFill>
              </a:rPr>
              <a:t>哥尼流</a:t>
            </a:r>
            <a:r>
              <a:rPr lang="en" sz="1700">
                <a:solidFill>
                  <a:srgbClr val="222222"/>
                </a:solidFill>
              </a:rPr>
              <a:t>說：「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前四天</a:t>
            </a:r>
            <a:r>
              <a:rPr lang="en" sz="1700">
                <a:solidFill>
                  <a:srgbClr val="222222"/>
                </a:solidFill>
              </a:rPr>
              <a:t>這個時候，我在家中守着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申初的禱告</a:t>
            </a:r>
            <a:r>
              <a:rPr lang="en" sz="1700">
                <a:solidFill>
                  <a:srgbClr val="222222"/>
                </a:solidFill>
              </a:rPr>
              <a:t>，忽然有一個人穿着光明的衣裳，站在我面前， 31 說：『</a:t>
            </a:r>
            <a:r>
              <a:rPr lang="en" sz="1700" u="sng">
                <a:solidFill>
                  <a:srgbClr val="222222"/>
                </a:solidFill>
                <a:highlight>
                  <a:srgbClr val="FFFF00"/>
                </a:highlight>
              </a:rPr>
              <a:t>哥尼流</a:t>
            </a:r>
            <a:r>
              <a:rPr lang="en" sz="1700">
                <a:solidFill>
                  <a:srgbClr val="222222"/>
                </a:solidFill>
                <a:highlight>
                  <a:srgbClr val="FFFF00"/>
                </a:highlight>
              </a:rPr>
              <a:t>，你的禱告已蒙垂聽，你的賙濟達到神面前，已蒙記念了</a:t>
            </a:r>
            <a:r>
              <a:rPr lang="en" sz="1700">
                <a:solidFill>
                  <a:srgbClr val="222222"/>
                </a:solidFill>
              </a:rPr>
              <a:t>。 </a:t>
            </a:r>
            <a:r>
              <a:rPr lang="en" sz="1600">
                <a:solidFill>
                  <a:srgbClr val="222222"/>
                </a:solidFill>
              </a:rPr>
              <a:t>32 你當打發人往</a:t>
            </a:r>
            <a:r>
              <a:rPr lang="en" sz="1600" u="sng">
                <a:solidFill>
                  <a:srgbClr val="222222"/>
                </a:solidFill>
              </a:rPr>
              <a:t>約帕</a:t>
            </a:r>
            <a:r>
              <a:rPr lang="en" sz="1600">
                <a:solidFill>
                  <a:srgbClr val="222222"/>
                </a:solidFill>
              </a:rPr>
              <a:t>去，請那稱呼</a:t>
            </a:r>
            <a:r>
              <a:rPr lang="en" sz="1600" u="sng">
                <a:solidFill>
                  <a:srgbClr val="222222"/>
                </a:solidFill>
              </a:rPr>
              <a:t>彼得</a:t>
            </a:r>
            <a:r>
              <a:rPr lang="en" sz="1600">
                <a:solidFill>
                  <a:srgbClr val="222222"/>
                </a:solidFill>
              </a:rPr>
              <a:t>的</a:t>
            </a:r>
            <a:r>
              <a:rPr lang="en" sz="1600" u="sng">
                <a:solidFill>
                  <a:srgbClr val="222222"/>
                </a:solidFill>
              </a:rPr>
              <a:t>西門</a:t>
            </a:r>
            <a:r>
              <a:rPr lang="en" sz="1600">
                <a:solidFill>
                  <a:srgbClr val="222222"/>
                </a:solidFill>
              </a:rPr>
              <a:t>來，他住在海邊一個硝皮匠</a:t>
            </a:r>
            <a:r>
              <a:rPr lang="en" sz="1600" u="sng">
                <a:solidFill>
                  <a:srgbClr val="222222"/>
                </a:solidFill>
              </a:rPr>
              <a:t>西門</a:t>
            </a:r>
            <a:r>
              <a:rPr lang="en" sz="1600">
                <a:solidFill>
                  <a:srgbClr val="222222"/>
                </a:solidFill>
              </a:rPr>
              <a:t>的家裏。』 33 所以我立時打發人去請你。你來了很好，現今我們都在神面前，要聽主所吩咐你的一切話。」</a:t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彼得往哥尼流家傳道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當竭力追求長進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8 你們若充充足足地有這幾樣，就必使你們在認識我們的主耶穌基督上，不至於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閒懶不結果子了。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10 所以弟兄們，應當更加殷勤，使你們所蒙的恩召和揀選堅定不移。你們若行這幾樣，就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永不失腳</a:t>
            </a:r>
            <a:r>
              <a:rPr lang="en" sz="1600">
                <a:solidFill>
                  <a:srgbClr val="000000"/>
                </a:solidFill>
              </a:rPr>
              <a:t>。 11 這樣，必叫你們豐豐富富地得以進入我們主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救主耶穌基督永遠的國</a:t>
            </a:r>
            <a:r>
              <a:rPr lang="en" sz="1600">
                <a:solidFill>
                  <a:srgbClr val="000000"/>
                </a:solidFill>
              </a:rPr>
              <a:t>。 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000000"/>
                </a:solidFill>
              </a:rPr>
              <a:t>閒懶即不肯竭力追求認識主。對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認識真理、生命長進、傳福音和服事</a:t>
            </a:r>
            <a:r>
              <a:rPr lang="en" sz="1600">
                <a:solidFill>
                  <a:srgbClr val="000000"/>
                </a:solidFill>
              </a:rPr>
              <a:t>都沒有果效。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000000"/>
                </a:solidFill>
              </a:rPr>
              <a:t>「你們若行這幾樣，就永不失腳」：指前面所提的八樣屬靈的生命，就不至於在屬靈的生活上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迷失方向，偏離正軌或失落信心</a:t>
            </a:r>
            <a:r>
              <a:rPr lang="en" sz="1600">
                <a:solidFill>
                  <a:srgbClr val="000000"/>
                </a:solidFill>
              </a:rPr>
              <a:t>。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000000"/>
                </a:solidFill>
              </a:rPr>
              <a:t>「我們主救主耶穌基督永遠的國」：『主救主耶穌基督』是對主耶穌的一個完整稱呼，『主』指祂的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權柄</a:t>
            </a:r>
            <a:r>
              <a:rPr lang="en" sz="1600">
                <a:solidFill>
                  <a:srgbClr val="000000"/>
                </a:solidFill>
              </a:rPr>
              <a:t>；『救主』指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祂的工作</a:t>
            </a:r>
            <a:r>
              <a:rPr lang="en" sz="1600">
                <a:solidFill>
                  <a:srgbClr val="000000"/>
                </a:solidFill>
              </a:rPr>
              <a:t>；『耶穌』指祂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謙卑為人</a:t>
            </a:r>
            <a:r>
              <a:rPr lang="en" sz="1600">
                <a:solidFill>
                  <a:srgbClr val="000000"/>
                </a:solidFill>
              </a:rPr>
              <a:t>；『基督』指祂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榮耀</a:t>
            </a:r>
            <a:r>
              <a:rPr lang="en" sz="1600">
                <a:solidFill>
                  <a:srgbClr val="000000"/>
                </a:solidFill>
              </a:rPr>
              <a:t>受膏。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3"/>
          <p:cNvSpPr txBox="1">
            <a:spLocks noGrp="1"/>
          </p:cNvSpPr>
          <p:nvPr>
            <p:ph type="ctrTitle"/>
          </p:nvPr>
        </p:nvSpPr>
        <p:spPr>
          <a:xfrm>
            <a:off x="656950" y="385375"/>
            <a:ext cx="37899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彼得在哥尼流家講道</a:t>
            </a:r>
            <a:endParaRPr sz="1800"/>
          </a:p>
        </p:txBody>
      </p:sp>
      <p:sp>
        <p:nvSpPr>
          <p:cNvPr id="339" name="Google Shape;339;p53"/>
          <p:cNvSpPr txBox="1">
            <a:spLocks noGrp="1"/>
          </p:cNvSpPr>
          <p:nvPr>
            <p:ph type="body" idx="4294967295"/>
          </p:nvPr>
        </p:nvSpPr>
        <p:spPr>
          <a:xfrm>
            <a:off x="557475" y="836800"/>
            <a:ext cx="3831000" cy="39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</a:rPr>
              <a:t>34 </a:t>
            </a:r>
            <a:r>
              <a:rPr lang="en" sz="1400" u="sng">
                <a:solidFill>
                  <a:srgbClr val="222222"/>
                </a:solidFill>
              </a:rPr>
              <a:t>彼得</a:t>
            </a:r>
            <a:r>
              <a:rPr lang="en" sz="1400">
                <a:solidFill>
                  <a:srgbClr val="222222"/>
                </a:solidFill>
              </a:rPr>
              <a:t>就開口說：「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我真看出神是不偏待人。 35 原來各國中，那敬畏主、行義的人都為主所悅納</a:t>
            </a:r>
            <a:r>
              <a:rPr lang="en" sz="1400">
                <a:solidFill>
                  <a:srgbClr val="222222"/>
                </a:solidFill>
              </a:rPr>
              <a:t>。 39 「他在</a:t>
            </a:r>
            <a:r>
              <a:rPr lang="en" sz="1400" u="sng">
                <a:solidFill>
                  <a:srgbClr val="222222"/>
                </a:solidFill>
              </a:rPr>
              <a:t>猶太</a:t>
            </a:r>
            <a:r>
              <a:rPr lang="en" sz="1400">
                <a:solidFill>
                  <a:srgbClr val="222222"/>
                </a:solidFill>
              </a:rPr>
              <a:t>人之地並</a:t>
            </a:r>
            <a:r>
              <a:rPr lang="en" sz="1400" u="sng">
                <a:solidFill>
                  <a:srgbClr val="222222"/>
                </a:solidFill>
              </a:rPr>
              <a:t>耶路撒冷</a:t>
            </a:r>
            <a:r>
              <a:rPr lang="en" sz="1400">
                <a:solidFill>
                  <a:srgbClr val="222222"/>
                </a:solidFill>
              </a:rPr>
              <a:t>所行的一切事，有我們作見證。他們竟把他掛在木頭上殺了。40 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第三日，神叫他復活，顯現出來</a:t>
            </a:r>
            <a:r>
              <a:rPr lang="en" sz="1400">
                <a:solidFill>
                  <a:srgbClr val="222222"/>
                </a:solidFill>
              </a:rPr>
              <a:t>； 43 眾先知也為他作見證，說：『凡信他的人，必因他的名得蒙赦罪。』」44 </a:t>
            </a:r>
            <a:r>
              <a:rPr lang="en" sz="1400" u="sng">
                <a:solidFill>
                  <a:srgbClr val="222222"/>
                </a:solidFill>
              </a:rPr>
              <a:t>彼得</a:t>
            </a:r>
            <a:r>
              <a:rPr lang="en" sz="1400">
                <a:solidFill>
                  <a:srgbClr val="222222"/>
                </a:solidFill>
              </a:rPr>
              <a:t>還說這話的時候，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聖靈降在一切聽道的人身上</a:t>
            </a:r>
            <a:r>
              <a:rPr lang="en" sz="1400">
                <a:solidFill>
                  <a:srgbClr val="222222"/>
                </a:solidFill>
              </a:rPr>
              <a:t>。 45 那些奉割禮和</a:t>
            </a:r>
            <a:r>
              <a:rPr lang="en" sz="1400" u="sng">
                <a:solidFill>
                  <a:srgbClr val="222222"/>
                </a:solidFill>
              </a:rPr>
              <a:t>彼得</a:t>
            </a:r>
            <a:r>
              <a:rPr lang="en" sz="1400">
                <a:solidFill>
                  <a:srgbClr val="222222"/>
                </a:solidFill>
              </a:rPr>
              <a:t>同來的信徒，見聖靈的恩賜也澆在外邦人身上，就都希奇， 46 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因聽見他們說方言，稱讚神為大</a:t>
            </a:r>
            <a:r>
              <a:rPr lang="en" sz="1400">
                <a:solidFill>
                  <a:srgbClr val="222222"/>
                </a:solidFill>
              </a:rPr>
              <a:t>。47 於是</a:t>
            </a:r>
            <a:r>
              <a:rPr lang="en" sz="1400" u="sng">
                <a:solidFill>
                  <a:srgbClr val="222222"/>
                </a:solidFill>
              </a:rPr>
              <a:t>彼得</a:t>
            </a:r>
            <a:r>
              <a:rPr lang="en" sz="1400">
                <a:solidFill>
                  <a:srgbClr val="222222"/>
                </a:solidFill>
              </a:rPr>
              <a:t>說：「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這些人既受了聖靈，與我們一樣，誰能禁止用水給他們施洗呢？」 48 就吩咐奉耶穌基督的名給他們施洗。</a:t>
            </a:r>
            <a:endParaRPr sz="1400">
              <a:solidFill>
                <a:srgbClr val="222222"/>
              </a:solidFill>
            </a:endParaRPr>
          </a:p>
        </p:txBody>
      </p:sp>
      <p:pic>
        <p:nvPicPr>
          <p:cNvPr id="340" name="Google Shape;340;p53"/>
          <p:cNvPicPr preferRelativeResize="0"/>
          <p:nvPr/>
        </p:nvPicPr>
        <p:blipFill rotWithShape="1">
          <a:blip r:embed="rId3">
            <a:alphaModFix/>
          </a:blip>
          <a:srcRect t="3583" b="3583"/>
          <a:stretch/>
        </p:blipFill>
        <p:spPr>
          <a:xfrm>
            <a:off x="4572000" y="253475"/>
            <a:ext cx="4324650" cy="463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4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哥尼流的信主，帶給彼得更大的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驚奇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。起初彼得並不確知上帝拯救外邦人，後來得知上帝的心意，反成為他靈程上一個轉捩點。</a:t>
            </a:r>
            <a:r>
              <a:rPr lang="en" sz="1600">
                <a:solidFill>
                  <a:srgbClr val="222222"/>
                </a:solidFill>
              </a:rPr>
              <a:t>在彼得身上我們看見聖靈的同在和他的順服。</a:t>
            </a: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彼得親自為哥尼流施洗。彼得是第一個為外邦人開啟福音之門的人。</a:t>
            </a: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</a:rPr>
              <a:t>聖靈的內住，是指作生命素質的一面；聖靈的澆灌，是指作工作能力的一面。聖靈的內住，是在人相信時發生的；聖靈的澆灌，通常是在人相信以後發生的，但是這裏卻是在他們相信的時候，與聖靈的內住同時發生的。</a:t>
            </a: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從彼得的身上我們看見：聖靈同在、順服聖靈帶領。如今的彼得已不是當年那個衝動暴躁的年青人。他成為初代教會一塊穩定的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活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石，這位大漁夫，成了大牧人。</a:t>
            </a: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222222"/>
              </a:solidFill>
            </a:endParaRPr>
          </a:p>
        </p:txBody>
      </p:sp>
      <p:sp>
        <p:nvSpPr>
          <p:cNvPr id="346" name="Google Shape;346;p54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聖靈降在外邦人身上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愛弟兄的心 - 弟兄之愛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6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37899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雅各等使徒接納保羅 </a:t>
            </a:r>
            <a:br>
              <a:rPr lang="en" sz="1800">
                <a:solidFill>
                  <a:srgbClr val="222222"/>
                </a:solidFill>
              </a:rPr>
            </a:br>
            <a:r>
              <a:rPr lang="en" sz="1800">
                <a:solidFill>
                  <a:srgbClr val="222222"/>
                </a:solidFill>
              </a:rPr>
              <a:t>(加拉太書2:9-18)</a:t>
            </a:r>
            <a:endParaRPr sz="1800"/>
          </a:p>
        </p:txBody>
      </p:sp>
      <p:sp>
        <p:nvSpPr>
          <p:cNvPr id="357" name="Google Shape;357;p56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8 （那感動</a:t>
            </a:r>
            <a:r>
              <a:rPr lang="en" sz="1600" u="sng">
                <a:solidFill>
                  <a:srgbClr val="222222"/>
                </a:solidFill>
              </a:rPr>
              <a:t>彼得</a:t>
            </a:r>
            <a:r>
              <a:rPr lang="en" sz="1600">
                <a:solidFill>
                  <a:srgbClr val="222222"/>
                </a:solidFill>
              </a:rPr>
              <a:t>叫他為受割禮之人作使徒的，也感動我，叫我為外邦人作使徒。） 9 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又知道所賜給我的恩典，那稱為教會柱石的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雅各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、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磯法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、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約翰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，就向我和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巴拿巴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用右手行相交之禮，叫我們往外邦人那裏去，他們往受割禮的人那裏去。 </a:t>
            </a:r>
            <a:r>
              <a:rPr lang="en" sz="1600">
                <a:solidFill>
                  <a:srgbClr val="222222"/>
                </a:solidFill>
              </a:rPr>
              <a:t>10 只是願意我們記念窮人，這也是我本來熱心去行的。</a:t>
            </a:r>
            <a:endParaRPr sz="1600">
              <a:solidFill>
                <a:srgbClr val="222222"/>
              </a:solidFill>
            </a:endParaRPr>
          </a:p>
        </p:txBody>
      </p:sp>
      <p:pic>
        <p:nvPicPr>
          <p:cNvPr id="358" name="Google Shape;358;p56"/>
          <p:cNvPicPr preferRelativeResize="0"/>
          <p:nvPr/>
        </p:nvPicPr>
        <p:blipFill rotWithShape="1">
          <a:blip r:embed="rId3">
            <a:alphaModFix/>
          </a:blip>
          <a:srcRect t="5068" b="5068"/>
          <a:stretch/>
        </p:blipFill>
        <p:spPr>
          <a:xfrm>
            <a:off x="4572000" y="253475"/>
            <a:ext cx="4324650" cy="46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11 後來</a:t>
            </a:r>
            <a:r>
              <a:rPr lang="en" sz="1600" u="sng">
                <a:solidFill>
                  <a:srgbClr val="222222"/>
                </a:solidFill>
              </a:rPr>
              <a:t>磯法</a:t>
            </a:r>
            <a:r>
              <a:rPr lang="en" sz="1600">
                <a:solidFill>
                  <a:srgbClr val="222222"/>
                </a:solidFill>
              </a:rPr>
              <a:t>到了</a:t>
            </a:r>
            <a:r>
              <a:rPr lang="en" sz="1600" u="sng">
                <a:solidFill>
                  <a:srgbClr val="222222"/>
                </a:solidFill>
              </a:rPr>
              <a:t>安提阿</a:t>
            </a:r>
            <a:r>
              <a:rPr lang="en" sz="1600">
                <a:solidFill>
                  <a:srgbClr val="222222"/>
                </a:solidFill>
              </a:rPr>
              <a:t>，因他有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可責之處，我就當面抵擋他</a:t>
            </a:r>
            <a:r>
              <a:rPr lang="en" sz="1600">
                <a:solidFill>
                  <a:srgbClr val="222222"/>
                </a:solidFill>
              </a:rPr>
              <a:t>。 12 從</a:t>
            </a:r>
            <a:r>
              <a:rPr lang="en" sz="1600" u="sng">
                <a:solidFill>
                  <a:srgbClr val="222222"/>
                </a:solidFill>
              </a:rPr>
              <a:t>雅各</a:t>
            </a:r>
            <a:r>
              <a:rPr lang="en" sz="1600">
                <a:solidFill>
                  <a:srgbClr val="222222"/>
                </a:solidFill>
              </a:rPr>
              <a:t>那裏來的人未到以先，他和外邦人一同吃飯；及至他們來到，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他因怕奉割禮的人</a:t>
            </a:r>
            <a:r>
              <a:rPr lang="en" sz="1600">
                <a:solidFill>
                  <a:srgbClr val="222222"/>
                </a:solidFill>
              </a:rPr>
              <a:t>，就退去與外邦人隔開了。 13 其餘的</a:t>
            </a:r>
            <a:r>
              <a:rPr lang="en" sz="1600" u="sng">
                <a:solidFill>
                  <a:srgbClr val="222222"/>
                </a:solidFill>
              </a:rPr>
              <a:t>猶太</a:t>
            </a:r>
            <a:r>
              <a:rPr lang="en" sz="1600">
                <a:solidFill>
                  <a:srgbClr val="222222"/>
                </a:solidFill>
              </a:rPr>
              <a:t>人也都隨着他裝假，甚至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連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巴拿巴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也隨夥裝假</a:t>
            </a:r>
            <a:r>
              <a:rPr lang="en" sz="1600">
                <a:solidFill>
                  <a:srgbClr val="222222"/>
                </a:solidFill>
              </a:rPr>
              <a:t>。14 但我一看見他們行得不正，與福音的真理不合，就在眾人面前對</a:t>
            </a:r>
            <a:r>
              <a:rPr lang="en" sz="1600" u="sng">
                <a:solidFill>
                  <a:srgbClr val="222222"/>
                </a:solidFill>
              </a:rPr>
              <a:t>磯法</a:t>
            </a:r>
            <a:r>
              <a:rPr lang="en" sz="1600">
                <a:solidFill>
                  <a:srgbClr val="222222"/>
                </a:solidFill>
              </a:rPr>
              <a:t>說：「你既是</a:t>
            </a:r>
            <a:r>
              <a:rPr lang="en" sz="1600" u="sng">
                <a:solidFill>
                  <a:srgbClr val="222222"/>
                </a:solidFill>
              </a:rPr>
              <a:t>猶太</a:t>
            </a:r>
            <a:r>
              <a:rPr lang="en" sz="1600">
                <a:solidFill>
                  <a:srgbClr val="222222"/>
                </a:solidFill>
              </a:rPr>
              <a:t>人，若隨外邦人行事，不隨</a:t>
            </a:r>
            <a:r>
              <a:rPr lang="en" sz="1600" u="sng">
                <a:solidFill>
                  <a:srgbClr val="222222"/>
                </a:solidFill>
              </a:rPr>
              <a:t>猶太</a:t>
            </a:r>
            <a:r>
              <a:rPr lang="en" sz="1600">
                <a:solidFill>
                  <a:srgbClr val="222222"/>
                </a:solidFill>
              </a:rPr>
              <a:t>人行事，怎麼還勉強外邦人隨</a:t>
            </a:r>
            <a:r>
              <a:rPr lang="en" sz="1600" u="sng">
                <a:solidFill>
                  <a:srgbClr val="222222"/>
                </a:solidFill>
              </a:rPr>
              <a:t>猶太</a:t>
            </a:r>
            <a:r>
              <a:rPr lang="en" sz="1600">
                <a:solidFill>
                  <a:srgbClr val="222222"/>
                </a:solidFill>
              </a:rPr>
              <a:t>人呢？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15 「我們這生來的</a:t>
            </a:r>
            <a:r>
              <a:rPr lang="en" sz="1600" u="sng">
                <a:solidFill>
                  <a:srgbClr val="222222"/>
                </a:solidFill>
              </a:rPr>
              <a:t>猶太</a:t>
            </a:r>
            <a:r>
              <a:rPr lang="en" sz="1600">
                <a:solidFill>
                  <a:srgbClr val="222222"/>
                </a:solidFill>
              </a:rPr>
              <a:t>人，不是外邦的罪人， 16 既知道人稱義不是因行律法，乃是因信耶穌基督，連我們也信了基督耶穌，使我們因信基督稱義，不因行律法稱義，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因為凡有血氣的，沒有一人因行律法稱義。</a:t>
            </a: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17 「我們若求在基督裏稱義，卻仍舊是罪人，難道基督是叫人犯罪的嗎？斷乎不是！18 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我素來所拆毀的，若重新建造，這就證明自己是犯罪的人</a:t>
            </a:r>
            <a:r>
              <a:rPr lang="en" sz="1600">
                <a:solidFill>
                  <a:srgbClr val="222222"/>
                </a:solidFill>
              </a:rPr>
              <a:t>。」</a:t>
            </a:r>
            <a:endParaRPr sz="1600">
              <a:solidFill>
                <a:srgbClr val="222222"/>
              </a:solidFill>
            </a:endParaRPr>
          </a:p>
        </p:txBody>
      </p:sp>
      <p:sp>
        <p:nvSpPr>
          <p:cNvPr id="364" name="Google Shape;364;p57"/>
          <p:cNvSpPr txBox="1">
            <a:spLocks noGrp="1"/>
          </p:cNvSpPr>
          <p:nvPr>
            <p:ph type="title"/>
          </p:nvPr>
        </p:nvSpPr>
        <p:spPr>
          <a:xfrm>
            <a:off x="285425" y="358397"/>
            <a:ext cx="8401200" cy="40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保羅在安提阿責備磯法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</a:rPr>
              <a:t>14 親愛的弟兄啊，你們既盼望這些事，就當殷勤，使自己沒有玷污，無可指摘，安然見主。 15 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並且要以我主長久忍耐為得救的因由</a:t>
            </a:r>
            <a:r>
              <a:rPr lang="en" sz="1600">
                <a:solidFill>
                  <a:srgbClr val="222222"/>
                </a:solidFill>
              </a:rPr>
              <a:t>，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就如我們所親愛的兄弟</a:t>
            </a:r>
            <a:r>
              <a:rPr lang="en" sz="1600" u="sng">
                <a:solidFill>
                  <a:srgbClr val="222222"/>
                </a:solidFill>
                <a:highlight>
                  <a:srgbClr val="FFFF00"/>
                </a:highlight>
              </a:rPr>
              <a:t>保羅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，照着所賜給他的智慧寫了信給你們。 16 他一切的信上也都是講論這事。</a:t>
            </a:r>
            <a:r>
              <a:rPr lang="en" sz="1600">
                <a:solidFill>
                  <a:srgbClr val="222222"/>
                </a:solidFill>
              </a:rPr>
              <a:t>信中有些難明白的，那無學問、不堅固的人強解，如強解別的經書一樣，就自取沉淪。</a:t>
            </a:r>
            <a:endParaRPr sz="16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</a:rPr>
              <a:t>彼得勸勉弟兄們如何準備好自己，以迎接主的再來。</a:t>
            </a: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</a:rPr>
              <a:t>彼得在這裏特別用使徒保羅的書信來印證自己所勸勉的話；也認同保羅的書信具有聖經的權威。</a:t>
            </a:r>
            <a:endParaRPr sz="160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Char char="●"/>
            </a:pPr>
            <a:r>
              <a:rPr lang="en" sz="1600">
                <a:solidFill>
                  <a:srgbClr val="222222"/>
                </a:solidFill>
              </a:rPr>
              <a:t>『我們所親愛的兄弟』這個稱呼表示彼此之間的</a:t>
            </a:r>
            <a:r>
              <a:rPr lang="en" sz="1600">
                <a:solidFill>
                  <a:srgbClr val="222222"/>
                </a:solidFill>
                <a:highlight>
                  <a:srgbClr val="FFFF00"/>
                </a:highlight>
              </a:rPr>
              <a:t>尊重和相愛。沒有芥蒂。值得我們效法。</a:t>
            </a: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222222"/>
              </a:solidFill>
            </a:endParaRPr>
          </a:p>
        </p:txBody>
      </p:sp>
      <p:sp>
        <p:nvSpPr>
          <p:cNvPr id="370" name="Google Shape;370;p58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要在主的恩典和知識上有長進 (彼得後書3:14-16）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</a:rPr>
              <a:t>愛眾人的心 - 愛主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0"/>
          <p:cNvSpPr txBox="1">
            <a:spLocks noGrp="1"/>
          </p:cNvSpPr>
          <p:nvPr>
            <p:ph type="ctrTitle"/>
          </p:nvPr>
        </p:nvSpPr>
        <p:spPr>
          <a:xfrm>
            <a:off x="685800" y="702800"/>
            <a:ext cx="3789900" cy="3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主在提比哩亞海邊顯現 </a:t>
            </a:r>
            <a:br>
              <a:rPr lang="en" sz="1800">
                <a:solidFill>
                  <a:srgbClr val="222222"/>
                </a:solidFill>
              </a:rPr>
            </a:br>
            <a:r>
              <a:rPr lang="en" sz="1800">
                <a:solidFill>
                  <a:srgbClr val="222222"/>
                </a:solidFill>
              </a:rPr>
              <a:t>(約翰福音21:1-24)</a:t>
            </a:r>
            <a:endParaRPr sz="1800"/>
          </a:p>
        </p:txBody>
      </p:sp>
      <p:sp>
        <p:nvSpPr>
          <p:cNvPr id="381" name="Google Shape;381;p60"/>
          <p:cNvSpPr txBox="1">
            <a:spLocks noGrp="1"/>
          </p:cNvSpPr>
          <p:nvPr>
            <p:ph type="body" idx="4294967295"/>
          </p:nvPr>
        </p:nvSpPr>
        <p:spPr>
          <a:xfrm>
            <a:off x="557475" y="1157300"/>
            <a:ext cx="38310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</a:rPr>
              <a:t>1 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這些事以後，耶穌在</a:t>
            </a:r>
            <a:r>
              <a:rPr lang="en" sz="1400" u="sng">
                <a:solidFill>
                  <a:srgbClr val="222222"/>
                </a:solidFill>
                <a:highlight>
                  <a:srgbClr val="FFFF00"/>
                </a:highlight>
              </a:rPr>
              <a:t>提比哩亞海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邊又向門徒顯現。</a:t>
            </a:r>
            <a:r>
              <a:rPr lang="en" sz="1400">
                <a:solidFill>
                  <a:srgbClr val="222222"/>
                </a:solidFill>
              </a:rPr>
              <a:t>他怎樣顯現記在下面： 2 有</a:t>
            </a:r>
            <a:r>
              <a:rPr lang="en" sz="1400" u="sng">
                <a:solidFill>
                  <a:srgbClr val="222222"/>
                </a:solidFill>
              </a:rPr>
              <a:t>西門彼得</a:t>
            </a:r>
            <a:r>
              <a:rPr lang="en" sz="1400">
                <a:solidFill>
                  <a:srgbClr val="222222"/>
                </a:solidFill>
              </a:rPr>
              <a:t>和稱為</a:t>
            </a:r>
            <a:r>
              <a:rPr lang="en" sz="1400" u="sng">
                <a:solidFill>
                  <a:srgbClr val="222222"/>
                </a:solidFill>
              </a:rPr>
              <a:t>低土馬</a:t>
            </a:r>
            <a:r>
              <a:rPr lang="en" sz="1400">
                <a:solidFill>
                  <a:srgbClr val="222222"/>
                </a:solidFill>
              </a:rPr>
              <a:t>的</a:t>
            </a:r>
            <a:r>
              <a:rPr lang="en" sz="1400" u="sng">
                <a:solidFill>
                  <a:srgbClr val="222222"/>
                </a:solidFill>
              </a:rPr>
              <a:t>多馬</a:t>
            </a:r>
            <a:r>
              <a:rPr lang="en" sz="1400">
                <a:solidFill>
                  <a:srgbClr val="222222"/>
                </a:solidFill>
              </a:rPr>
              <a:t>，並</a:t>
            </a:r>
            <a:r>
              <a:rPr lang="en" sz="1400" u="sng">
                <a:solidFill>
                  <a:srgbClr val="222222"/>
                </a:solidFill>
              </a:rPr>
              <a:t>加利利</a:t>
            </a:r>
            <a:r>
              <a:rPr lang="en" sz="1400">
                <a:solidFill>
                  <a:srgbClr val="222222"/>
                </a:solidFill>
              </a:rPr>
              <a:t>的</a:t>
            </a:r>
            <a:r>
              <a:rPr lang="en" sz="1400" u="sng">
                <a:solidFill>
                  <a:srgbClr val="222222"/>
                </a:solidFill>
              </a:rPr>
              <a:t>迦拿</a:t>
            </a:r>
            <a:r>
              <a:rPr lang="en" sz="1400">
                <a:solidFill>
                  <a:srgbClr val="222222"/>
                </a:solidFill>
              </a:rPr>
              <a:t>人</a:t>
            </a:r>
            <a:r>
              <a:rPr lang="en" sz="1400" u="sng">
                <a:solidFill>
                  <a:srgbClr val="222222"/>
                </a:solidFill>
              </a:rPr>
              <a:t>拿但業</a:t>
            </a:r>
            <a:r>
              <a:rPr lang="en" sz="1400">
                <a:solidFill>
                  <a:srgbClr val="222222"/>
                </a:solidFill>
              </a:rPr>
              <a:t>，還有</a:t>
            </a:r>
            <a:r>
              <a:rPr lang="en" sz="1400" u="sng">
                <a:solidFill>
                  <a:srgbClr val="222222"/>
                </a:solidFill>
              </a:rPr>
              <a:t>西庇太</a:t>
            </a:r>
            <a:r>
              <a:rPr lang="en" sz="1400">
                <a:solidFill>
                  <a:srgbClr val="222222"/>
                </a:solidFill>
              </a:rPr>
              <a:t>的兩個兒子，又有兩個門徒，都在一處。 3 </a:t>
            </a:r>
            <a:r>
              <a:rPr lang="en" sz="1400" u="sng">
                <a:solidFill>
                  <a:srgbClr val="222222"/>
                </a:solidFill>
              </a:rPr>
              <a:t>西門彼得</a:t>
            </a:r>
            <a:r>
              <a:rPr lang="en" sz="1400">
                <a:solidFill>
                  <a:srgbClr val="222222"/>
                </a:solidFill>
              </a:rPr>
              <a:t>對他們說：「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我打魚去。」他們說：「我們也和你同去。」他們就出去，上了船，那一夜並沒有打着甚麼。</a:t>
            </a:r>
            <a:endParaRPr sz="14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</a:rPr>
              <a:t>4 天將亮的時候，</a:t>
            </a:r>
            <a:r>
              <a:rPr lang="en" sz="1400">
                <a:solidFill>
                  <a:srgbClr val="222222"/>
                </a:solidFill>
                <a:highlight>
                  <a:srgbClr val="FFFF00"/>
                </a:highlight>
              </a:rPr>
              <a:t>耶穌站在岸上，門徒卻不知道是耶穌。</a:t>
            </a:r>
            <a:endParaRPr sz="14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</a:rPr>
              <a:t>5 耶穌就對他們說：「小子！你們有吃的沒有？」</a:t>
            </a:r>
            <a:endParaRPr sz="14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</a:rPr>
              <a:t>他們回答說：「沒有！」</a:t>
            </a:r>
            <a:endParaRPr sz="1400">
              <a:solidFill>
                <a:srgbClr val="222222"/>
              </a:solidFill>
            </a:endParaRPr>
          </a:p>
        </p:txBody>
      </p:sp>
      <p:pic>
        <p:nvPicPr>
          <p:cNvPr id="382" name="Google Shape;382;p60"/>
          <p:cNvPicPr preferRelativeResize="0"/>
          <p:nvPr/>
        </p:nvPicPr>
        <p:blipFill rotWithShape="1">
          <a:blip r:embed="rId3">
            <a:alphaModFix/>
          </a:blip>
          <a:srcRect t="7662" b="7662"/>
          <a:stretch/>
        </p:blipFill>
        <p:spPr>
          <a:xfrm>
            <a:off x="4611700" y="286575"/>
            <a:ext cx="4324650" cy="460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285425" y="252475"/>
            <a:ext cx="8401200" cy="40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主在提比哩亞海邊顯現 (約翰福音21:1-24)</a:t>
            </a:r>
            <a:endParaRPr/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1"/>
          </p:nvPr>
        </p:nvSpPr>
        <p:spPr>
          <a:xfrm>
            <a:off x="360700" y="880100"/>
            <a:ext cx="8454600" cy="39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6 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耶穌說：「你們把網撒在船的右邊，就必得着。」他們便撒下網去，竟拉不上來了，因為魚甚多。</a:t>
            </a:r>
            <a:r>
              <a:rPr lang="en" sz="1500">
                <a:solidFill>
                  <a:srgbClr val="222222"/>
                </a:solidFill>
              </a:rPr>
              <a:t>7 耶穌所愛的那門徒對</a:t>
            </a:r>
            <a:r>
              <a:rPr lang="en" sz="1500" u="sng">
                <a:solidFill>
                  <a:srgbClr val="222222"/>
                </a:solidFill>
              </a:rPr>
              <a:t>彼得</a:t>
            </a:r>
            <a:r>
              <a:rPr lang="en" sz="1500">
                <a:solidFill>
                  <a:srgbClr val="222222"/>
                </a:solidFill>
              </a:rPr>
              <a:t>說：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「是主！」那時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</a:rPr>
              <a:t>西門彼得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赤着身子，一聽見是主，就束上一件外衣，跳在海裏。 8 其餘的門徒離岸不遠，約有二百肘，</a:t>
            </a:r>
            <a:r>
              <a:rPr lang="en" sz="1500">
                <a:solidFill>
                  <a:srgbClr val="222222"/>
                </a:solidFill>
              </a:rPr>
              <a:t>就在小船上把那網魚拉過來。 9 他們上了岸，就看見那裏有炭火，上面有魚，又有餅。10 耶穌對他們說：「把剛才打的魚拿幾條來。」11 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</a:rPr>
              <a:t>西門彼得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就去，把網拉到岸上</a:t>
            </a:r>
            <a:r>
              <a:rPr lang="en" sz="1500">
                <a:solidFill>
                  <a:srgbClr val="222222"/>
                </a:solidFill>
              </a:rPr>
              <a:t>，那網滿了大魚，共一百五十三條。魚雖這樣多，網卻沒有破。 12 耶穌說：「你們來吃早飯。」門徒中沒有一個敢問他：「你是誰？」因為知道是主。 13 耶穌就來拿餅和魚給他們。 14 耶穌從死裏復活以後向門徒顯現，這是第三次。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他們整夜沒有打到魚。接受主的吩咐，卻是一網打上來153條大魚。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對他們來說，這是個更新的經歷。他們被召的時候，就是如此的經歷主。</a:t>
            </a:r>
            <a:endParaRPr sz="15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恢復彼得的信心</a:t>
            </a:r>
            <a:r>
              <a:rPr lang="en" sz="1500">
                <a:solidFill>
                  <a:srgbClr val="222222"/>
                </a:solidFill>
              </a:rPr>
              <a:t>。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是這次主顯現的主要目的，因為對彼得的恢復，也就是給全體跟從主的人領會恢復的恩典。沒有一個人敢保證 他在跟從主的路上不會有失敗，萬一失敗了，是否從此就失去跟從主的資格呢? 撒但巴不得我們 都有這種心思，叫每一個人都放棄跟從主，但主不是這樣，祂固然有赦免的恩典，祂更有恢復的恩典。</a:t>
            </a:r>
            <a:endParaRPr sz="15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2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彼得愛主之心  </a:t>
            </a:r>
            <a:endParaRPr/>
          </a:p>
        </p:txBody>
      </p:sp>
      <p:pic>
        <p:nvPicPr>
          <p:cNvPr id="394" name="Google Shape;39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525" y="1118725"/>
            <a:ext cx="6533574" cy="35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囑咐</a:t>
            </a: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12 你們雖然曉得這些事，並且在你們已有的真道上堅固，我卻要將這些事常常提醒你們。 13 我以為應當趁我還在這帳棚的時候提醒你們，激發你們。 14 因為知道我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脫離這帳棚的時候快到了</a:t>
            </a:r>
            <a:r>
              <a:rPr lang="en" sz="1800">
                <a:solidFill>
                  <a:srgbClr val="000000"/>
                </a:solidFill>
              </a:rPr>
              <a:t>，正如我們主耶穌基督所指示我的。 15 並且我要盡心竭力，使你們在我去世以後時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常記念這些事</a:t>
            </a:r>
            <a:r>
              <a:rPr lang="en" sz="1800">
                <a:solidFill>
                  <a:srgbClr val="000000"/>
                </a:solidFill>
              </a:rPr>
              <a:t>。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uli"/>
              <a:buChar char="●"/>
            </a:pPr>
            <a:r>
              <a:rPr lang="en" sz="1800">
                <a:solidFill>
                  <a:srgbClr val="000000"/>
                </a:solidFill>
              </a:rPr>
              <a:t>帳棚比喻短暫寄居在世的肉身。彼得已知道自己活著的時日無多。指趁活著時作完主所託付的工。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uli"/>
              <a:buChar char="●"/>
            </a:pPr>
            <a:r>
              <a:rPr lang="en" sz="1800">
                <a:solidFill>
                  <a:srgbClr val="000000"/>
                </a:solidFill>
              </a:rPr>
              <a:t>本書針對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教會即將面臨的危機</a:t>
            </a:r>
            <a:r>
              <a:rPr lang="en" sz="1800">
                <a:solidFill>
                  <a:srgbClr val="000000"/>
                </a:solidFill>
              </a:rPr>
              <a:t>，有「假師傅」興起，私自引進陷害人的「異端」。題醒我們要堅守真道。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>
            <a:spLocks noGrp="1"/>
          </p:cNvSpPr>
          <p:nvPr>
            <p:ph type="title"/>
          </p:nvPr>
        </p:nvSpPr>
        <p:spPr>
          <a:xfrm>
            <a:off x="285425" y="358400"/>
            <a:ext cx="8401200" cy="37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彼得愛主之心  </a:t>
            </a:r>
            <a:endParaRPr/>
          </a:p>
        </p:txBody>
      </p:sp>
      <p:sp>
        <p:nvSpPr>
          <p:cNvPr id="400" name="Google Shape;400;p63"/>
          <p:cNvSpPr txBox="1">
            <a:spLocks noGrp="1"/>
          </p:cNvSpPr>
          <p:nvPr>
            <p:ph type="body" idx="1"/>
          </p:nvPr>
        </p:nvSpPr>
        <p:spPr>
          <a:xfrm>
            <a:off x="557475" y="916175"/>
            <a:ext cx="8129100" cy="3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15 他們吃完了早飯，耶穌對</a:t>
            </a:r>
            <a:r>
              <a:rPr lang="en" sz="1500" u="sng">
                <a:solidFill>
                  <a:srgbClr val="222222"/>
                </a:solidFill>
              </a:rPr>
              <a:t>西門彼得</a:t>
            </a:r>
            <a:r>
              <a:rPr lang="en" sz="1500">
                <a:solidFill>
                  <a:srgbClr val="222222"/>
                </a:solidFill>
              </a:rPr>
              <a:t>說：「</a:t>
            </a:r>
            <a:r>
              <a:rPr lang="en" sz="1500" u="sng">
                <a:solidFill>
                  <a:srgbClr val="222222"/>
                </a:solidFill>
              </a:rPr>
              <a:t>約翰</a:t>
            </a:r>
            <a:r>
              <a:rPr lang="en" sz="1500">
                <a:solidFill>
                  <a:srgbClr val="222222"/>
                </a:solidFill>
              </a:rPr>
              <a:t>的兒子</a:t>
            </a:r>
            <a:r>
              <a:rPr lang="en" sz="1500" u="sng">
                <a:solidFill>
                  <a:srgbClr val="222222"/>
                </a:solidFill>
              </a:rPr>
              <a:t>西門</a:t>
            </a:r>
            <a:r>
              <a:rPr lang="en" sz="1500">
                <a:solidFill>
                  <a:srgbClr val="222222"/>
                </a:solidFill>
              </a:rPr>
              <a:t>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你愛我</a:t>
            </a:r>
            <a:r>
              <a:rPr lang="en" sz="1500">
                <a:solidFill>
                  <a:srgbClr val="222222"/>
                </a:solidFill>
              </a:rPr>
              <a:t>比這些更深嗎？」</a:t>
            </a:r>
            <a:r>
              <a:rPr lang="en" sz="1500" u="sng">
                <a:solidFill>
                  <a:srgbClr val="222222"/>
                </a:solidFill>
              </a:rPr>
              <a:t>彼得</a:t>
            </a:r>
            <a:r>
              <a:rPr lang="en" sz="1500">
                <a:solidFill>
                  <a:srgbClr val="222222"/>
                </a:solidFill>
              </a:rPr>
              <a:t>說：「主啊，是的，你知道我愛你。」耶穌對他說：「你餵養我的小羊。」16 耶穌第二次又對他說：「</a:t>
            </a:r>
            <a:r>
              <a:rPr lang="en" sz="1500" u="sng">
                <a:solidFill>
                  <a:srgbClr val="222222"/>
                </a:solidFill>
              </a:rPr>
              <a:t>約翰</a:t>
            </a:r>
            <a:r>
              <a:rPr lang="en" sz="1500">
                <a:solidFill>
                  <a:srgbClr val="222222"/>
                </a:solidFill>
              </a:rPr>
              <a:t>的兒子</a:t>
            </a:r>
            <a:r>
              <a:rPr lang="en" sz="1500" u="sng">
                <a:solidFill>
                  <a:srgbClr val="222222"/>
                </a:solidFill>
              </a:rPr>
              <a:t>西門</a:t>
            </a:r>
            <a:r>
              <a:rPr lang="en" sz="1500">
                <a:solidFill>
                  <a:srgbClr val="222222"/>
                </a:solidFill>
              </a:rPr>
              <a:t>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你愛我嗎</a:t>
            </a:r>
            <a:r>
              <a:rPr lang="en" sz="1500">
                <a:solidFill>
                  <a:srgbClr val="222222"/>
                </a:solidFill>
              </a:rPr>
              <a:t>？」</a:t>
            </a:r>
            <a:r>
              <a:rPr lang="en" sz="1500" u="sng">
                <a:solidFill>
                  <a:srgbClr val="222222"/>
                </a:solidFill>
              </a:rPr>
              <a:t>彼得</a:t>
            </a:r>
            <a:r>
              <a:rPr lang="en" sz="1500">
                <a:solidFill>
                  <a:srgbClr val="222222"/>
                </a:solidFill>
              </a:rPr>
              <a:t>說：「主啊，是的，你知道我愛你。」耶穌說：「你牧養我的羊。」17 第三次對他說「</a:t>
            </a:r>
            <a:r>
              <a:rPr lang="en" sz="1500" u="sng">
                <a:solidFill>
                  <a:srgbClr val="222222"/>
                </a:solidFill>
              </a:rPr>
              <a:t>約翰</a:t>
            </a:r>
            <a:r>
              <a:rPr lang="en" sz="1500">
                <a:solidFill>
                  <a:srgbClr val="222222"/>
                </a:solidFill>
              </a:rPr>
              <a:t>的兒子</a:t>
            </a:r>
            <a:r>
              <a:rPr lang="en" sz="1500" u="sng">
                <a:solidFill>
                  <a:srgbClr val="222222"/>
                </a:solidFill>
              </a:rPr>
              <a:t>西門</a:t>
            </a:r>
            <a:r>
              <a:rPr lang="en" sz="1500">
                <a:solidFill>
                  <a:srgbClr val="222222"/>
                </a:solidFill>
              </a:rPr>
              <a:t>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你愛我嗎</a:t>
            </a:r>
            <a:r>
              <a:rPr lang="en" sz="1500">
                <a:solidFill>
                  <a:srgbClr val="222222"/>
                </a:solidFill>
              </a:rPr>
              <a:t>？」</a:t>
            </a:r>
            <a:r>
              <a:rPr lang="en" sz="1500" u="sng">
                <a:solidFill>
                  <a:srgbClr val="222222"/>
                </a:solidFill>
              </a:rPr>
              <a:t>彼得</a:t>
            </a:r>
            <a:r>
              <a:rPr lang="en" sz="1500">
                <a:solidFill>
                  <a:srgbClr val="222222"/>
                </a:solidFill>
              </a:rPr>
              <a:t>因為耶穌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第三次</a:t>
            </a:r>
            <a:r>
              <a:rPr lang="en" sz="1500">
                <a:solidFill>
                  <a:srgbClr val="222222"/>
                </a:solidFill>
              </a:rPr>
              <a:t>對他說「你愛我嗎」，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就憂愁，對耶穌說：「主啊，你是無所不知的，你知道我愛你。」</a:t>
            </a:r>
            <a:r>
              <a:rPr lang="en" sz="1500">
                <a:solidFill>
                  <a:srgbClr val="222222"/>
                </a:solidFill>
              </a:rPr>
              <a:t>耶穌說：「你餵養我的羊。」18 我實實在在地告訴你：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你年少的時候，自己束上帶子，隨意往來；但年老的時候，你要伸出手來，別人要把你束上，帶你到不願意去的地方。」</a:t>
            </a:r>
            <a:r>
              <a:rPr lang="en" sz="1500">
                <a:solidFill>
                  <a:srgbClr val="222222"/>
                </a:solidFill>
              </a:rPr>
              <a:t> 19 耶穌說這話，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是指着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</a:rPr>
              <a:t>彼得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要怎樣死，榮耀神。說了這話，就對他說：「你跟從我吧！」</a:t>
            </a:r>
            <a:r>
              <a:rPr lang="en" sz="1500">
                <a:solidFill>
                  <a:srgbClr val="222222"/>
                </a:solidFill>
              </a:rPr>
              <a:t>20 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</a:rPr>
              <a:t>彼得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轉過來，看見耶穌所愛的那門徒跟着</a:t>
            </a:r>
            <a:r>
              <a:rPr lang="en" sz="1500">
                <a:solidFill>
                  <a:srgbClr val="222222"/>
                </a:solidFill>
              </a:rPr>
              <a:t>，就是在晚飯的時候，靠着耶穌胸膛說「主啊，賣你的是誰」的那門徒。 21 </a:t>
            </a:r>
            <a:r>
              <a:rPr lang="en" sz="1500" u="sng">
                <a:solidFill>
                  <a:srgbClr val="222222"/>
                </a:solidFill>
              </a:rPr>
              <a:t>彼得</a:t>
            </a:r>
            <a:r>
              <a:rPr lang="en" sz="1500">
                <a:solidFill>
                  <a:srgbClr val="222222"/>
                </a:solidFill>
              </a:rPr>
              <a:t>看見他，就問耶穌說：「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主啊，這人將來如何？」22 耶穌對他說：「我若要他等到我來的時候，與你何干？你跟從我吧！</a:t>
            </a:r>
            <a:r>
              <a:rPr lang="en" sz="1500">
                <a:solidFill>
                  <a:srgbClr val="222222"/>
                </a:solidFill>
              </a:rPr>
              <a:t>」23 於是這話傳在弟兄中間，說那門徒不死；其實耶穌不是說他不死，乃是說：「我若要他等到我來的時候，與你何干？」24 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為這些事作見證，並且記載這些事的就是這門徒。我們也知道他的見證是真的。</a:t>
            </a:r>
            <a:endParaRPr sz="15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222222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"/>
          <p:cNvSpPr txBox="1">
            <a:spLocks noGrp="1"/>
          </p:cNvSpPr>
          <p:nvPr>
            <p:ph type="title"/>
          </p:nvPr>
        </p:nvSpPr>
        <p:spPr>
          <a:xfrm>
            <a:off x="285425" y="358451"/>
            <a:ext cx="8401200" cy="45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彼得愛主之心</a:t>
            </a:r>
            <a:endParaRPr sz="2500"/>
          </a:p>
        </p:txBody>
      </p:sp>
      <p:sp>
        <p:nvSpPr>
          <p:cNvPr id="406" name="Google Shape;406;p64"/>
          <p:cNvSpPr txBox="1">
            <a:spLocks noGrp="1"/>
          </p:cNvSpPr>
          <p:nvPr>
            <p:ph type="body" idx="1"/>
          </p:nvPr>
        </p:nvSpPr>
        <p:spPr>
          <a:xfrm>
            <a:off x="682600" y="873800"/>
            <a:ext cx="8043600" cy="3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愛的要求沒有減少</a:t>
            </a:r>
            <a:r>
              <a:rPr lang="en" sz="1500">
                <a:solidFill>
                  <a:srgbClr val="222222"/>
                </a:solidFill>
              </a:rPr>
              <a:t>。主三次向彼得發問，問他愛不愛主，在他們的交通中，用了兩個不同的「愛」字。一個是主頭兩次發問時用的，這「愛」 是至高至聖的愛，就像「神愛世人」的那一種愛。另外一個「愛」字是一般有感情或友情的愛。彼得的三次回答，和主第三次的發問，就是用這一個「愛」字。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彼得以為自己已經不配再談愛主的事了，那裏想到主的一再發問就是「你愛我比這些更深麼?」你只能如此愛我麼? 不能多愛我一點，像我愛你一樣嗎？ 主定意要把彼得恢復過來。</a:t>
            </a:r>
            <a:endParaRPr sz="15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事奉的託付也沒有減少</a:t>
            </a:r>
            <a:r>
              <a:rPr lang="en" sz="1500">
                <a:solidFill>
                  <a:srgbClr val="222222"/>
                </a:solidFill>
              </a:rPr>
              <a:t>。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主把牧養交給彼得， 就是要告訴彼得，他不獨沒有失去事奉主的資格，並且主還要大大的使用他。</a:t>
            </a:r>
            <a:r>
              <a:rPr lang="en" sz="1500">
                <a:solidFill>
                  <a:srgbClr val="222222"/>
                </a:solidFill>
              </a:rPr>
              <a:t>主更進一步向彼得說出，祂要使用他到甚麼地步，要完全的使用他。現在要用他，以後要用他，一直用他直到他離世的日子。傳說彼得是倒釘十字架殉道的，彼得如何殉道不是主題，彼得完全交出他自己才是主題，主也完全悅納他的交出。不怕有失敗的經歷，只怕不會進入到主恢復的恩典中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相傳彼得大約於耶穌基督降生後67年在羅馬殉道</a:t>
            </a:r>
            <a:r>
              <a:rPr lang="en" sz="1500">
                <a:solidFill>
                  <a:srgbClr val="222222"/>
                </a:solidFill>
              </a:rPr>
              <a:t>，殉道時大約70歲。有人推算約翰福音大約寫於耶穌基督降生後90年，所以老約翰在約翰福音中記下耶穌對彼得的預言和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愛</a:t>
            </a:r>
            <a:r>
              <a:rPr lang="en" sz="1500">
                <a:solidFill>
                  <a:srgbClr val="222222"/>
                </a:solidFill>
              </a:rPr>
              <a:t>。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407" name="Google Shape;407;p64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5"/>
          <p:cNvSpPr txBox="1">
            <a:spLocks noGrp="1"/>
          </p:cNvSpPr>
          <p:nvPr>
            <p:ph type="title"/>
          </p:nvPr>
        </p:nvSpPr>
        <p:spPr>
          <a:xfrm>
            <a:off x="285425" y="252475"/>
            <a:ext cx="84012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彼得愛主之心  </a:t>
            </a:r>
            <a:endParaRPr/>
          </a:p>
        </p:txBody>
      </p:sp>
      <p:sp>
        <p:nvSpPr>
          <p:cNvPr id="413" name="Google Shape;413;p65"/>
          <p:cNvSpPr txBox="1">
            <a:spLocks noGrp="1"/>
          </p:cNvSpPr>
          <p:nvPr>
            <p:ph type="body" idx="1"/>
          </p:nvPr>
        </p:nvSpPr>
        <p:spPr>
          <a:xfrm>
            <a:off x="557475" y="945025"/>
            <a:ext cx="8129100" cy="3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彼得後書1:7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7 有了虔敬，又要加上愛弟兄的心；有了愛弟兄的心，又要加上愛眾人的心。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「愛弟兄的心」：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弟兄相愛(philadelphia)；「愛眾人的心」：聖愛(agape)</a:t>
            </a:r>
            <a:endParaRPr sz="15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『愛弟兄的心』按原文沒有心字，指骨肉親情和友愛。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</a:rPr>
              <a:t>『愛眾人的心』原文乃單字，指神聖的愛，就是捨己無私的大愛。</a:t>
            </a:r>
            <a:endParaRPr sz="1500">
              <a:solidFill>
                <a:srgbClr val="222222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Muli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彼得終於可以告訴主，他已經學會用主愛他的愛，來愛眾人</a:t>
            </a:r>
            <a:r>
              <a:rPr lang="en" sz="1500">
                <a:solidFill>
                  <a:srgbClr val="222222"/>
                </a:solidFill>
              </a:rPr>
              <a:t>。</a:t>
            </a: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</a:rPr>
              <a:t>彼得鼓勵基督徒的八種美德：信心，德行，知識，節制，忍耐，虔敬，愛弟兄，愛主。若能將此應用在生活中，就能堅定不移，永不失腳。彼得勸勉我們一切存心盼望主再來的人要殷勤，使自己沒有玷污和無可指摘，如此必能安然見主 （彼得後書3:14）。</a:t>
            </a:r>
            <a:r>
              <a:rPr lang="en" sz="1500">
                <a:solidFill>
                  <a:srgbClr val="000000"/>
                </a:solidFill>
              </a:rPr>
              <a:t>豐豐富富地得以進入我們主</a:t>
            </a:r>
            <a:r>
              <a:rPr lang="en" sz="1500">
                <a:solidFill>
                  <a:srgbClr val="000000"/>
                </a:solidFill>
                <a:highlight>
                  <a:srgbClr val="FFFF00"/>
                </a:highlight>
              </a:rPr>
              <a:t>救主耶穌基督永遠的國</a:t>
            </a:r>
            <a:r>
              <a:rPr lang="en" sz="1500">
                <a:solidFill>
                  <a:srgbClr val="000000"/>
                </a:solidFill>
              </a:rPr>
              <a:t>。</a:t>
            </a:r>
            <a:r>
              <a:rPr lang="en" sz="1500">
                <a:solidFill>
                  <a:srgbClr val="222222"/>
                </a:solidFill>
              </a:rPr>
              <a:t>你是否期待主的來臨？如果今天主再來，你是否預備好了，能夠安然見主？</a:t>
            </a:r>
            <a:endParaRPr sz="15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6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Muli"/>
              <a:buAutoNum type="arabicPeriod"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你對彼得有一個新的認識嗎？ 那一方面。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Font typeface="Muli"/>
              <a:buAutoNum type="arabicPeriod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彼得鼓勵我們的這八項美德：信心，德行，知識，節制，忍耐，虔敬，愛弟兄，愛主。  請分享你將如何應用在你的生活上。</a:t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419" name="Google Shape;419;p66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問題分享：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ctrTitle"/>
          </p:nvPr>
        </p:nvSpPr>
        <p:spPr>
          <a:xfrm>
            <a:off x="685800" y="2881075"/>
            <a:ext cx="7908000" cy="163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信心 - 最基本的信心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遇見彌賽亞了（約翰福音1:40-42）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557475" y="1157300"/>
            <a:ext cx="81291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40 聽見約翰的話，跟從耶穌的那兩個人，一個是西門彼得的兄弟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安得烈</a:t>
            </a:r>
            <a:r>
              <a:rPr lang="en" sz="1800">
                <a:solidFill>
                  <a:srgbClr val="000000"/>
                </a:solidFill>
              </a:rPr>
              <a:t>。 41 他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先找着自己的哥哥</a:t>
            </a:r>
            <a:r>
              <a:rPr lang="en" sz="1800">
                <a:solidFill>
                  <a:srgbClr val="000000"/>
                </a:solidFill>
              </a:rPr>
              <a:t>西門，對他說：「我們遇見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彌賽亞</a:t>
            </a:r>
            <a:r>
              <a:rPr lang="en" sz="1800">
                <a:solidFill>
                  <a:srgbClr val="000000"/>
                </a:solidFill>
              </a:rPr>
              <a:t>了！」（「彌賽亞」翻出來就是「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基督</a:t>
            </a:r>
            <a:r>
              <a:rPr lang="en" sz="1800">
                <a:solidFill>
                  <a:srgbClr val="000000"/>
                </a:solidFill>
              </a:rPr>
              <a:t>」。） 42 於是領他去見耶穌。耶穌看着他說：「你是約翰的兒子西門，你要稱為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磯法</a:t>
            </a:r>
            <a:r>
              <a:rPr lang="en" sz="1800">
                <a:solidFill>
                  <a:srgbClr val="000000"/>
                </a:solidFill>
              </a:rPr>
              <a:t>。」（「磯法」翻出來就是「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</a:rPr>
              <a:t>彼得</a:t>
            </a:r>
            <a:r>
              <a:rPr lang="en" sz="1800">
                <a:solidFill>
                  <a:srgbClr val="000000"/>
                </a:solidFill>
              </a:rPr>
              <a:t>」。）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彼得原名西門居住在加利利海邊的伯賽大城，後來遷居到迦百農。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彼得的兄弟安得烈信從了耶穌後，便引領他去歸向耶穌。耶穌第一次見到他就對他說：「你要稱爲磯法」。磯法(Cephas)是古代西亞通用的亞蘭文(Aramaic)，翻譯成希臘文即是彼得(Peter)。磯法與彼得的意義相同，都是「石頭」的意思。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508725" y="4262913"/>
            <a:ext cx="464400" cy="3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在加利利海邊得著首批門徒 （路加福音5:1-11) 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324375" y="992950"/>
            <a:ext cx="4620600" cy="3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1 耶穌站在</a:t>
            </a:r>
            <a:r>
              <a:rPr lang="en" sz="1400" u="sng">
                <a:solidFill>
                  <a:srgbClr val="000000"/>
                </a:solidFill>
              </a:rPr>
              <a:t>革尼撒勒湖</a:t>
            </a:r>
            <a:r>
              <a:rPr lang="en" sz="1400">
                <a:solidFill>
                  <a:srgbClr val="000000"/>
                </a:solidFill>
              </a:rPr>
              <a:t>邊，眾人擁擠他，要聽神的道。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2 他見有兩隻船灣在湖邊，打魚的人卻離開船洗網去了。 3 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有一隻船是</a:t>
            </a:r>
            <a:r>
              <a:rPr lang="en" sz="1400" u="sng">
                <a:solidFill>
                  <a:srgbClr val="000000"/>
                </a:solidFill>
                <a:highlight>
                  <a:srgbClr val="FFFF00"/>
                </a:highlight>
              </a:rPr>
              <a:t>西門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的，耶穌就上去，請他把船撐開，稍微離岸，就坐下，從船上教訓眾人。4 講完了，對</a:t>
            </a:r>
            <a:r>
              <a:rPr lang="en" sz="1400" u="sng">
                <a:solidFill>
                  <a:srgbClr val="000000"/>
                </a:solidFill>
                <a:highlight>
                  <a:srgbClr val="FFFF00"/>
                </a:highlight>
              </a:rPr>
              <a:t>西門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說：「把船開到水深之處，下網打魚。」5 </a:t>
            </a:r>
            <a:r>
              <a:rPr lang="en" sz="1400" u="sng">
                <a:solidFill>
                  <a:srgbClr val="000000"/>
                </a:solidFill>
                <a:highlight>
                  <a:srgbClr val="FFFF00"/>
                </a:highlight>
              </a:rPr>
              <a:t>西門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說：「夫子，我們整夜勞力，並沒有打着甚麼。但依從你的話，我就下網。」</a:t>
            </a:r>
            <a:r>
              <a:rPr lang="en" sz="1400">
                <a:solidFill>
                  <a:srgbClr val="000000"/>
                </a:solidFill>
              </a:rPr>
              <a:t>6 他們下了網，就圈住許多魚，網險些裂開， 7 便招呼那隻船上的同伴來幫助。他們就來把魚裝滿了兩隻船，甚至船要沉下去。8 </a:t>
            </a:r>
            <a:r>
              <a:rPr lang="en" sz="1400" u="sng">
                <a:solidFill>
                  <a:srgbClr val="000000"/>
                </a:solidFill>
                <a:highlight>
                  <a:srgbClr val="FFFF00"/>
                </a:highlight>
              </a:rPr>
              <a:t>西門彼得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看見，就俯伏在耶穌膝前，說：「主啊，離開我，我是個罪人！」</a:t>
            </a:r>
            <a:r>
              <a:rPr lang="en" sz="1400">
                <a:solidFill>
                  <a:srgbClr val="000000"/>
                </a:solidFill>
              </a:rPr>
              <a:t> 9 他和一切同在的人都驚訝這一網所打的魚。10 他的夥伴</a:t>
            </a:r>
            <a:r>
              <a:rPr lang="en" sz="1400" u="sng">
                <a:solidFill>
                  <a:srgbClr val="000000"/>
                </a:solidFill>
              </a:rPr>
              <a:t>西庇太</a:t>
            </a:r>
            <a:r>
              <a:rPr lang="en" sz="1400">
                <a:solidFill>
                  <a:srgbClr val="000000"/>
                </a:solidFill>
              </a:rPr>
              <a:t>的兒子</a:t>
            </a:r>
            <a:r>
              <a:rPr lang="en" sz="1400" u="sng">
                <a:solidFill>
                  <a:srgbClr val="000000"/>
                </a:solidFill>
              </a:rPr>
              <a:t>雅各</a:t>
            </a:r>
            <a:r>
              <a:rPr lang="en" sz="1400">
                <a:solidFill>
                  <a:srgbClr val="000000"/>
                </a:solidFill>
              </a:rPr>
              <a:t>、</a:t>
            </a:r>
            <a:r>
              <a:rPr lang="en" sz="1400" u="sng">
                <a:solidFill>
                  <a:srgbClr val="000000"/>
                </a:solidFill>
              </a:rPr>
              <a:t>約翰</a:t>
            </a:r>
            <a:r>
              <a:rPr lang="en" sz="1400">
                <a:solidFill>
                  <a:srgbClr val="000000"/>
                </a:solidFill>
              </a:rPr>
              <a:t>，也是這樣。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耶穌對</a:t>
            </a:r>
            <a:r>
              <a:rPr lang="en" sz="1400" u="sng">
                <a:solidFill>
                  <a:srgbClr val="000000"/>
                </a:solidFill>
                <a:highlight>
                  <a:srgbClr val="FFFF00"/>
                </a:highlight>
              </a:rPr>
              <a:t>西門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說：「不要怕！從今以後，你要得人了。」 11 他們把兩隻船攏了岸，就撇下所有的，跟從了耶穌。</a:t>
            </a:r>
            <a:endParaRPr sz="1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l="21061" r="11388"/>
          <a:stretch/>
        </p:blipFill>
        <p:spPr>
          <a:xfrm>
            <a:off x="5071650" y="1123950"/>
            <a:ext cx="3735200" cy="34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85425" y="358388"/>
            <a:ext cx="8401200" cy="52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耶穌在海面上行走 （馬太福音14:22-33）</a:t>
            </a: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550" y="883700"/>
            <a:ext cx="6232901" cy="40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 template">
  <a:themeElements>
    <a:clrScheme name="Custom 347">
      <a:dk1>
        <a:srgbClr val="111111"/>
      </a:dk1>
      <a:lt1>
        <a:srgbClr val="FFFFFF"/>
      </a:lt1>
      <a:dk2>
        <a:srgbClr val="666666"/>
      </a:dk2>
      <a:lt2>
        <a:srgbClr val="EFEFEF"/>
      </a:lt2>
      <a:accent1>
        <a:srgbClr val="6B9FA4"/>
      </a:accent1>
      <a:accent2>
        <a:srgbClr val="B1D9DD"/>
      </a:accent2>
      <a:accent3>
        <a:srgbClr val="E6DD8C"/>
      </a:accent3>
      <a:accent4>
        <a:srgbClr val="F1EDCC"/>
      </a:accent4>
      <a:accent5>
        <a:srgbClr val="742E46"/>
      </a:accent5>
      <a:accent6>
        <a:srgbClr val="B98094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3079</Words>
  <Application>Microsoft Macintosh PowerPoint</Application>
  <PresentationFormat>On-screen Show (16:9)</PresentationFormat>
  <Paragraphs>251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Muli</vt:lpstr>
      <vt:lpstr>Arial</vt:lpstr>
      <vt:lpstr>Montserrat</vt:lpstr>
      <vt:lpstr>Times New Roman</vt:lpstr>
      <vt:lpstr>Base template</vt:lpstr>
      <vt:lpstr>彼得 Peter</vt:lpstr>
      <vt:lpstr>問安 （彼得後書1:1-15）</vt:lpstr>
      <vt:lpstr>當竭力追求長進</vt:lpstr>
      <vt:lpstr>當竭力追求長進</vt:lpstr>
      <vt:lpstr>囑咐</vt:lpstr>
      <vt:lpstr>信心 - 最基本的信心</vt:lpstr>
      <vt:lpstr>遇見彌賽亞了（約翰福音1:40-42）</vt:lpstr>
      <vt:lpstr>在加利利海邊得著首批門徒 （路加福音5:1-11) </vt:lpstr>
      <vt:lpstr>耶穌在海面上行走 （馬太福音14:22-33）</vt:lpstr>
      <vt:lpstr>耶穌在海面上行走 （馬太福音14:22-33）</vt:lpstr>
      <vt:lpstr>耶穌在海面上行走 （馬太福音14:22-33）</vt:lpstr>
      <vt:lpstr>火煉的信心 （彼得前書1:5-7）</vt:lpstr>
      <vt:lpstr>德行 - 好的品格</vt:lpstr>
      <vt:lpstr>耶穌差遣十二使徒 (馬太福音10:1-4）</vt:lpstr>
      <vt:lpstr> 醫西門岳母 （路加福音4:38-39） 夫妻同心（哥林多前書 9:5 ）</vt:lpstr>
      <vt:lpstr>主從死裏復活 （約翰福音20:1-10）</vt:lpstr>
      <vt:lpstr> 門徒同心禱告讚美 （使徒行傳4:23-31）</vt:lpstr>
      <vt:lpstr>知識 - 屬靈的洞察力</vt:lpstr>
      <vt:lpstr>認耶穌為基督（馬太福音16:13-25）</vt:lpstr>
      <vt:lpstr>認耶穌為基督（馬太福音16:13-25）</vt:lpstr>
      <vt:lpstr>預言受難和復活</vt:lpstr>
      <vt:lpstr>爭論外邦門徒該守摩西的律法（使徒行傳15:1-12）</vt:lpstr>
      <vt:lpstr>節制 - 警醒的操練</vt:lpstr>
      <vt:lpstr> 預言彼得不認主 （馬太福音26:31-35）</vt:lpstr>
      <vt:lpstr> 預言彼得不認主 (路加福音22:31-34）</vt:lpstr>
      <vt:lpstr>彼得三次不認主（路加福音22:54-62）</vt:lpstr>
      <vt:lpstr> 彼得三次不認主 </vt:lpstr>
      <vt:lpstr>忍耐 - 有熱情的等待</vt:lpstr>
      <vt:lpstr>忍耐到底必要得救 （馬可福音13:3-13）</vt:lpstr>
      <vt:lpstr>應許得聖靈的能力 （使徒行傳1:1-15）</vt:lpstr>
      <vt:lpstr>門徒在五旬節被聖靈充滿  (使徒行傳2:1-4）</vt:lpstr>
      <vt:lpstr>五旬節彼得講道 （使徒行傳2:36-42）</vt:lpstr>
      <vt:lpstr>彼得醫治瘸腿的（使徒行傳3:1-10）</vt:lpstr>
      <vt:lpstr>彼得醫治瘸腿的（使徒行傳3:1-10）</vt:lpstr>
      <vt:lpstr>信徒大大增添 （使徒行傳5:12-16）</vt:lpstr>
      <vt:lpstr>虔敬 - 驚奇的虔誠</vt:lpstr>
      <vt:lpstr>彼得見異象</vt:lpstr>
      <vt:lpstr>彼得見異象</vt:lpstr>
      <vt:lpstr>彼得往哥尼流家傳道</vt:lpstr>
      <vt:lpstr>彼得在哥尼流家講道</vt:lpstr>
      <vt:lpstr>聖靈降在外邦人身上</vt:lpstr>
      <vt:lpstr>愛弟兄的心 - 弟兄之愛</vt:lpstr>
      <vt:lpstr>雅各等使徒接納保羅  (加拉太書2:9-18)</vt:lpstr>
      <vt:lpstr>保羅在安提阿責備磯法</vt:lpstr>
      <vt:lpstr>要在主的恩典和知識上有長進 (彼得後書3:14-16）</vt:lpstr>
      <vt:lpstr>愛眾人的心 - 愛主</vt:lpstr>
      <vt:lpstr>主在提比哩亞海邊顯現  (約翰福音21:1-24)</vt:lpstr>
      <vt:lpstr>主在提比哩亞海邊顯現 (約翰福音21:1-24)</vt:lpstr>
      <vt:lpstr>彼得愛主之心  </vt:lpstr>
      <vt:lpstr>彼得愛主之心  </vt:lpstr>
      <vt:lpstr>彼得愛主之心</vt:lpstr>
      <vt:lpstr>彼得愛主之心  </vt:lpstr>
      <vt:lpstr>問題分享：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彼得 Peter</dc:title>
  <cp:lastModifiedBy>Sandy Mau</cp:lastModifiedBy>
  <cp:revision>1</cp:revision>
  <dcterms:modified xsi:type="dcterms:W3CDTF">2022-06-13T00:15:40Z</dcterms:modified>
</cp:coreProperties>
</file>