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4184" r:id="rId1"/>
  </p:sldMasterIdLst>
  <p:notesMasterIdLst>
    <p:notesMasterId r:id="rId21"/>
  </p:notesMasterIdLst>
  <p:sldIdLst>
    <p:sldId id="256" r:id="rId2"/>
    <p:sldId id="330" r:id="rId3"/>
    <p:sldId id="318" r:id="rId4"/>
    <p:sldId id="322" r:id="rId5"/>
    <p:sldId id="319" r:id="rId6"/>
    <p:sldId id="320" r:id="rId7"/>
    <p:sldId id="321" r:id="rId8"/>
    <p:sldId id="324" r:id="rId9"/>
    <p:sldId id="327" r:id="rId10"/>
    <p:sldId id="334" r:id="rId11"/>
    <p:sldId id="294" r:id="rId12"/>
    <p:sldId id="331" r:id="rId13"/>
    <p:sldId id="333" r:id="rId14"/>
    <p:sldId id="267" r:id="rId15"/>
    <p:sldId id="311" r:id="rId16"/>
    <p:sldId id="316" r:id="rId17"/>
    <p:sldId id="317" r:id="rId18"/>
    <p:sldId id="310" r:id="rId19"/>
    <p:sldId id="32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66CC"/>
    <a:srgbClr val="FA60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21" autoAdjust="0"/>
    <p:restoredTop sz="59182" autoAdjust="0"/>
  </p:normalViewPr>
  <p:slideViewPr>
    <p:cSldViewPr snapToGrid="0" snapToObjects="1">
      <p:cViewPr varScale="1">
        <p:scale>
          <a:sx n="63" d="100"/>
          <a:sy n="63" d="100"/>
        </p:scale>
        <p:origin x="2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1" d="100"/>
        <a:sy n="13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FC85B-5615-4838-999C-27F57F5EB2C8}" type="datetimeFigureOut">
              <a:rPr lang="en-US" smtClean="0"/>
              <a:t>2/27/22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6BE66-863C-4715-8C9F-1285B972E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97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346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57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473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39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endParaRPr lang="en-US" altLang="zh-CN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056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63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64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344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40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87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89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81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10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zh-CN" altLang="en-US" dirty="0"/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669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022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68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90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26BE66-863C-4715-8C9F-1285B972EB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18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43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86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5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4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873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1pPr>
            <a:lvl2pPr>
              <a:defRPr sz="16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2pPr>
            <a:lvl3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3pPr>
            <a:lvl4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4pPr>
            <a:lvl5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1pPr>
            <a:lvl2pPr>
              <a:defRPr sz="16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2pPr>
            <a:lvl3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3pPr>
            <a:lvl4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4pPr>
            <a:lvl5pPr>
              <a:defRPr sz="1400">
                <a:latin typeface="LiSong Pro Light" panose="02020300000000000000" pitchFamily="18" charset="-120"/>
                <a:ea typeface="LiSong Pro Light" panose="02020300000000000000" pitchFamily="18" charset="-12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4593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0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89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3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2/27/22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61505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8A87A34-81AB-432B-8DAE-1953F412C126}" type="datetimeFigureOut">
              <a:rPr lang="en-US" smtClean="0"/>
              <a:pPr/>
              <a:t>2/27/22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14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86552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2ABF-E330-8A4D-8EB4-7751AA43C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4"/>
            <a:ext cx="9068586" cy="1881130"/>
          </a:xfrm>
        </p:spPr>
        <p:txBody>
          <a:bodyPr/>
          <a:lstStyle/>
          <a:p>
            <a:r>
              <a:rPr lang="zh-CN" altLang="en-US" dirty="0"/>
              <a:t>阿摩司</a:t>
            </a:r>
            <a:r>
              <a:rPr lang="en-US" altLang="zh-TW" dirty="0"/>
              <a:t>/</a:t>
            </a:r>
            <a:r>
              <a:rPr lang="zh-CN" altLang="en-US" dirty="0"/>
              <a:t>何西阿</a:t>
            </a:r>
            <a:br>
              <a:rPr lang="en-US" altLang="zh-CN" dirty="0"/>
            </a:br>
            <a:endParaRPr lang="en-US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44BAB-2C23-DF47-972F-9C4B92CDA2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4284920"/>
            <a:ext cx="9070848" cy="106178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latin typeface="Songti TC" panose="02010600040101010101" pitchFamily="2" charset="-120"/>
                <a:ea typeface="Songti TC" panose="02010600040101010101" pitchFamily="2" charset="-120"/>
              </a:rPr>
              <a:t>南區證道堂</a:t>
            </a:r>
          </a:p>
          <a:p>
            <a:r>
              <a:rPr lang="en-US" altLang="zh-CN" sz="2800" dirty="0">
                <a:latin typeface="+mj-ea"/>
                <a:ea typeface="+mj-ea"/>
              </a:rPr>
              <a:t>2021—2022</a:t>
            </a:r>
            <a:r>
              <a:rPr lang="zh-CN" altLang="en-US" sz="2800" dirty="0">
                <a:latin typeface="+mj-ea"/>
                <a:ea typeface="+mj-ea"/>
              </a:rPr>
              <a:t> 主日學</a:t>
            </a:r>
            <a:endParaRPr lang="en-US" altLang="zh-CN" sz="2800" dirty="0">
              <a:latin typeface="+mj-ea"/>
              <a:ea typeface="+mj-ea"/>
            </a:endParaRPr>
          </a:p>
          <a:p>
            <a:r>
              <a:rPr lang="en-US" altLang="zh-TW" sz="2800" dirty="0"/>
              <a:t>02-27-2022</a:t>
            </a:r>
            <a:endParaRPr lang="en-US" altLang="zh-CN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24518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F73631E-92BE-4B5C-A889-DEC05BEDD421}"/>
              </a:ext>
            </a:extLst>
          </p:cNvPr>
          <p:cNvSpPr txBox="1"/>
          <p:nvPr/>
        </p:nvSpPr>
        <p:spPr>
          <a:xfrm>
            <a:off x="638872" y="1576513"/>
            <a:ext cx="1091425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一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謙卑：他不隱藏自己的出身低微 （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14)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endParaRPr lang="zh-TW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二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信息：他不傳自己的話，只傳從神所得的話。</a:t>
            </a:r>
          </a:p>
          <a:p>
            <a:endParaRPr lang="zh-TW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三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忠心：他在聽眾面前忠實，既不奉承，也不畏縮。</a:t>
            </a:r>
          </a:p>
          <a:p>
            <a:endParaRPr lang="zh-TW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四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勇敢：他不理會祭司亞瑪謝的誣告與恐嚇，勇敢站住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(7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10-17)</a:t>
            </a:r>
          </a:p>
          <a:p>
            <a:endParaRPr lang="en-US" altLang="zh-TW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五</a:t>
            </a:r>
            <a:r>
              <a:rPr lang="en-US" altLang="zh-TW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智慧：他使用淺顯容易明白的話語，述說各種預言。</a:t>
            </a:r>
            <a:endParaRPr 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17A644-6107-4F76-9C7B-31690CAEA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72" y="701842"/>
            <a:ext cx="6774056" cy="826988"/>
          </a:xfrm>
        </p:spPr>
        <p:txBody>
          <a:bodyPr>
            <a:normAutofit fontScale="90000"/>
          </a:bodyPr>
          <a:lstStyle/>
          <a:p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人物特點 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神僕人的模范</a:t>
            </a:r>
            <a:b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</a:b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90987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2ABF-E330-8A4D-8EB4-7751AA43C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930441"/>
          </a:xfrm>
        </p:spPr>
        <p:txBody>
          <a:bodyPr/>
          <a:lstStyle/>
          <a:p>
            <a:r>
              <a:rPr lang="zh-CN" altLang="en-US" dirty="0"/>
              <a:t>何西阿</a:t>
            </a:r>
            <a:br>
              <a:rPr lang="en-US" altLang="zh-TW" dirty="0"/>
            </a:br>
            <a:br>
              <a:rPr lang="en-US" altLang="zh-TW" dirty="0"/>
            </a:b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US" altLang="zh-CN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Hosea</a:t>
            </a: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0509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44" y="543768"/>
            <a:ext cx="10058400" cy="826988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人物檔案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何西阿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1" y="3428999"/>
            <a:ext cx="11072812" cy="30718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地點：北國以色列　　 　</a:t>
            </a:r>
            <a:b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職業：先知　　 　</a:t>
            </a:r>
            <a:br>
              <a:rPr lang="zh-TW" altLang="en-US" sz="280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2800">
                <a:latin typeface="SimSun" panose="02010600030101010101" pitchFamily="2" charset="-122"/>
                <a:ea typeface="SimSun" panose="02010600030101010101" pitchFamily="2" charset="-122"/>
              </a:rPr>
              <a:t>事奉時期：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BC753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～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BC715</a:t>
            </a:r>
            <a:b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親屬：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父親 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備利，妻子 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歌蔑，兒子 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耶斯列、羅阿米，女兒 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羅路哈瑪。</a:t>
            </a:r>
            <a:b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</a:b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同時代的人：阿摩司、以賽亞、耶羅波安第二、及後面的六王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名字意思 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「拯救」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sz="2800" dirty="0">
              <a:solidFill>
                <a:srgbClr val="000066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dirty="0">
              <a:solidFill>
                <a:srgbClr val="000066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89AEE-1079-4581-8525-0714AF620DD0}"/>
              </a:ext>
            </a:extLst>
          </p:cNvPr>
          <p:cNvSpPr txBox="1"/>
          <p:nvPr/>
        </p:nvSpPr>
        <p:spPr>
          <a:xfrm>
            <a:off x="649868" y="1538879"/>
            <a:ext cx="10666142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經文</a:t>
            </a:r>
            <a:r>
              <a:rPr lang="en-US" altLang="zh-TW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:	</a:t>
            </a:r>
            <a:r>
              <a:rPr lang="zh-TW" altLang="en-US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何 </a:t>
            </a:r>
            <a:r>
              <a:rPr lang="en-US" altLang="zh-TW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endParaRPr lang="en-US" altLang="zh-TW" sz="28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dirty="0"/>
          </a:p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当乌西雅、约坦、亚哈斯、希西家作犹大王，约阿施的儿子耶罗波安作以色列王的时候，</a:t>
            </a:r>
            <a:r>
              <a:rPr lang="zh-CN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耶和华的话临到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备利的儿子何西阿。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6280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2481" y="2428875"/>
            <a:ext cx="1508319" cy="799256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短劇</a:t>
            </a:r>
            <a:endParaRPr lang="en-US" sz="4400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2172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68" y="553384"/>
            <a:ext cx="10058400" cy="896276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人生經歷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+mn-ea"/>
                <a:ea typeface="PMingLiU" panose="02020500000000000000" pitchFamily="18" charset="-120"/>
              </a:rPr>
              <a:t> 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不貞的妻子與饒恕的丈夫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4968-07FD-AA42-9B13-2599C4365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1" y="1627970"/>
            <a:ext cx="7329487" cy="23083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1:2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耶和華初次與何西阿說話、對他說、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你去娶淫婦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為妻、也收那從淫亂所生的兒女、因為這地大行淫亂、離棄耶和華。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2:2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你們要與你們的母親大大爭辯、．因為他不是我的妻子、我也不是他的丈夫．叫他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除掉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臉上的淫像、和胸間的淫態。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TW" sz="2400" b="1" dirty="0"/>
          </a:p>
          <a:p>
            <a:pPr marL="0" indent="0">
              <a:buNone/>
            </a:pPr>
            <a:endParaRPr lang="en-US" altLang="zh-TW" sz="2400" b="1" dirty="0">
              <a:solidFill>
                <a:srgbClr val="0432FF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FAB716-C12A-4D2D-9809-C26A86CD2D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81546" y="1511483"/>
            <a:ext cx="3330229" cy="259864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287EE83-E0ED-4EE1-8766-4F14B5403BCA}"/>
              </a:ext>
            </a:extLst>
          </p:cNvPr>
          <p:cNvSpPr txBox="1"/>
          <p:nvPr/>
        </p:nvSpPr>
        <p:spPr>
          <a:xfrm>
            <a:off x="428625" y="4171951"/>
            <a:ext cx="111918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3:1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耶和華對我說、你再去愛一個淫婦、就是他情人所愛的、好像以色列人、雖然偏向別神、喜愛葡萄餅、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耶和華還是愛他們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3:2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我便用銀子十五舍客勒、大麥一賀梅珥半、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買他歸我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3:3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我對他說、你當多日為我獨居、不可行淫、不可歸別人為妻、我向你也必這樣。</a:t>
            </a:r>
          </a:p>
        </p:txBody>
      </p:sp>
    </p:spTree>
    <p:extLst>
      <p:ext uri="{BB962C8B-B14F-4D97-AF65-F5344CB8AC3E}">
        <p14:creationId xmlns:p14="http://schemas.microsoft.com/office/powerpoint/2010/main" val="403918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hought Bubble: Cloud 9">
            <a:extLst>
              <a:ext uri="{FF2B5EF4-FFF2-40B4-BE49-F238E27FC236}">
                <a16:creationId xmlns:a16="http://schemas.microsoft.com/office/drawing/2014/main" id="{9F980F30-BEFC-4DB7-BAB2-F4CF6538C347}"/>
              </a:ext>
            </a:extLst>
          </p:cNvPr>
          <p:cNvSpPr/>
          <p:nvPr/>
        </p:nvSpPr>
        <p:spPr>
          <a:xfrm>
            <a:off x="672666" y="2487367"/>
            <a:ext cx="2769035" cy="155326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432FF"/>
                </a:solidFill>
              </a:rPr>
              <a:t>神為什麼用淫婦作象徵？</a:t>
            </a:r>
            <a:endParaRPr lang="en-US" b="1" dirty="0">
              <a:solidFill>
                <a:srgbClr val="0432FF"/>
              </a:solidFill>
            </a:endParaRP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8E54CFEA-2A05-4D60-BF4D-696BC22B0085}"/>
              </a:ext>
            </a:extLst>
          </p:cNvPr>
          <p:cNvSpPr/>
          <p:nvPr/>
        </p:nvSpPr>
        <p:spPr>
          <a:xfrm>
            <a:off x="672667" y="465650"/>
            <a:ext cx="2578534" cy="1553264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432FF"/>
                </a:solidFill>
              </a:rPr>
              <a:t>為什麼神吩咐先知娶淫婦為妻？</a:t>
            </a:r>
            <a:endParaRPr lang="en-US" b="1" dirty="0">
              <a:solidFill>
                <a:srgbClr val="0432FF"/>
              </a:solidFill>
            </a:endParaRPr>
          </a:p>
        </p:txBody>
      </p:sp>
      <p:sp>
        <p:nvSpPr>
          <p:cNvPr id="17" name="Thought Bubble: Cloud 16">
            <a:extLst>
              <a:ext uri="{FF2B5EF4-FFF2-40B4-BE49-F238E27FC236}">
                <a16:creationId xmlns:a16="http://schemas.microsoft.com/office/drawing/2014/main" id="{89101DA0-3D22-4B63-BABE-B7E397F1E892}"/>
              </a:ext>
            </a:extLst>
          </p:cNvPr>
          <p:cNvSpPr/>
          <p:nvPr/>
        </p:nvSpPr>
        <p:spPr>
          <a:xfrm>
            <a:off x="672666" y="4618938"/>
            <a:ext cx="2769035" cy="1553265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rgbClr val="0432FF"/>
                </a:solidFill>
              </a:rPr>
              <a:t>何西阿會不會被勉強地去娶歌蔑？</a:t>
            </a:r>
            <a:endParaRPr lang="en-US" altLang="zh-TW" b="1" dirty="0">
              <a:solidFill>
                <a:srgbClr val="0432FF"/>
              </a:solidFill>
            </a:endParaRP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C58D8930-0BB0-4CE5-AADD-71E2CE89C1C1}"/>
              </a:ext>
            </a:extLst>
          </p:cNvPr>
          <p:cNvSpPr/>
          <p:nvPr/>
        </p:nvSpPr>
        <p:spPr>
          <a:xfrm>
            <a:off x="9854766" y="4152901"/>
            <a:ext cx="1905434" cy="2009711"/>
          </a:xfrm>
          <a:prstGeom prst="wedgeRectCallout">
            <a:avLst>
              <a:gd name="adj1" fmla="val -97922"/>
              <a:gd name="adj2" fmla="val 302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上帝也能夠使用</a:t>
            </a:r>
            <a:r>
              <a:rPr lang="zh-CN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你的</a:t>
            </a:r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遭遇，使它成為別人的祝福。</a:t>
            </a:r>
            <a:endParaRPr 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CF7338-D7E5-4717-8165-D384AE0069A6}"/>
              </a:ext>
            </a:extLst>
          </p:cNvPr>
          <p:cNvSpPr txBox="1"/>
          <p:nvPr/>
        </p:nvSpPr>
        <p:spPr>
          <a:xfrm>
            <a:off x="4025900" y="695387"/>
            <a:ext cx="725213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dirty="0"/>
              <a:t>2:7 </a:t>
            </a:r>
            <a:r>
              <a:rPr lang="zh-TW" altLang="en-US" dirty="0"/>
              <a:t>他必追隨所愛的。。。我要歸回前夫、因我那時的光景比如今還好。</a:t>
            </a:r>
          </a:p>
          <a:p>
            <a:r>
              <a:rPr lang="en-US" altLang="zh-TW" dirty="0"/>
              <a:t>2:14 </a:t>
            </a:r>
            <a:r>
              <a:rPr lang="zh-TW" altLang="en-US" dirty="0"/>
              <a:t>後來我必勸導他、領他到曠野、對他說安慰的話。</a:t>
            </a:r>
          </a:p>
          <a:p>
            <a:r>
              <a:rPr lang="en-US" altLang="zh-TW" dirty="0"/>
              <a:t>2:15 </a:t>
            </a:r>
            <a:r>
              <a:rPr lang="zh-TW" altLang="en-US" dirty="0"/>
              <a:t>他從那裡出來</a:t>
            </a:r>
            <a:r>
              <a:rPr lang="zh-CN" altLang="en-US" dirty="0"/>
              <a:t>。。。</a:t>
            </a:r>
            <a:r>
              <a:rPr lang="zh-TW" altLang="en-US" dirty="0"/>
              <a:t>與幼年的日子一樣</a:t>
            </a:r>
            <a:r>
              <a:rPr lang="zh-CN" altLang="en-US" dirty="0"/>
              <a:t>。。。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DDE768-D521-4C64-9477-D0E5D3B78226}"/>
              </a:ext>
            </a:extLst>
          </p:cNvPr>
          <p:cNvSpPr txBox="1"/>
          <p:nvPr/>
        </p:nvSpPr>
        <p:spPr>
          <a:xfrm>
            <a:off x="4025899" y="2479590"/>
            <a:ext cx="687546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歌篾 </a:t>
            </a:r>
            <a:r>
              <a:rPr lang="en-US" altLang="zh-TW" dirty="0"/>
              <a:t>~ </a:t>
            </a:r>
            <a:r>
              <a:rPr lang="zh-TW" altLang="en-US" dirty="0"/>
              <a:t>以色列人背棄神所犯靈性上的淫亂</a:t>
            </a:r>
            <a:r>
              <a:rPr lang="en-US" altLang="zh-TW" dirty="0"/>
              <a:t>, </a:t>
            </a:r>
            <a:r>
              <a:rPr lang="zh-TW" altLang="en-US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所有罪人的</a:t>
            </a:r>
            <a:r>
              <a:rPr lang="zh-TW" altLang="en-US" dirty="0">
                <a:solidFill>
                  <a:srgbClr val="333333"/>
                </a:solidFill>
                <a:latin typeface="Open Sans" panose="020B0606030504020204" pitchFamily="34" charset="0"/>
              </a:rPr>
              <a:t>代表</a:t>
            </a:r>
            <a:endParaRPr lang="en-US" altLang="zh-TW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r>
              <a:rPr lang="en-US" altLang="zh-TW" dirty="0"/>
              <a:t>1:2 </a:t>
            </a:r>
            <a:r>
              <a:rPr lang="zh-TW" altLang="en-US" dirty="0"/>
              <a:t>因為這地大行淫亂、離棄耶和華。</a:t>
            </a:r>
            <a:endParaRPr lang="en-US" altLang="zh-TW" dirty="0"/>
          </a:p>
          <a:p>
            <a:r>
              <a:rPr lang="zh-TW" altLang="en-US" dirty="0"/>
              <a:t>神的百姓在信仰上對神的不忠 </a:t>
            </a:r>
            <a:r>
              <a:rPr lang="en-US" altLang="zh-TW" dirty="0"/>
              <a:t>~ </a:t>
            </a:r>
            <a:r>
              <a:rPr lang="zh-TW" altLang="en-US" dirty="0"/>
              <a:t>妻子對丈夫愛情不忠 </a:t>
            </a:r>
            <a:r>
              <a:rPr lang="zh-CN" altLang="en-US" dirty="0"/>
              <a:t>（淫妇</a:t>
            </a:r>
            <a:r>
              <a:rPr lang="en-US" altLang="zh-CN" dirty="0"/>
              <a:t>)</a:t>
            </a:r>
            <a:endParaRPr lang="en-US" altLang="zh-TW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CB06862-ECDB-484A-8F63-8FC5A404B7FA}"/>
              </a:ext>
            </a:extLst>
          </p:cNvPr>
          <p:cNvSpPr txBox="1"/>
          <p:nvPr/>
        </p:nvSpPr>
        <p:spPr>
          <a:xfrm>
            <a:off x="4025900" y="4538159"/>
            <a:ext cx="582886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愛的當中，都必需面對可能因為愛的付出而受傷。</a:t>
            </a:r>
          </a:p>
          <a:p>
            <a:r>
              <a:rPr lang="zh-CN" altLang="en-US" dirty="0"/>
              <a:t>在</a:t>
            </a:r>
            <a:r>
              <a:rPr lang="zh-TW" altLang="en-US" dirty="0"/>
              <a:t>非常的時代，神要使用非常的方式來向他的子民說話。</a:t>
            </a:r>
            <a:endParaRPr lang="en-US" altLang="zh-TW" dirty="0"/>
          </a:p>
          <a:p>
            <a:r>
              <a:rPr lang="zh-TW" altLang="en-US" b="0" i="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</a:rPr>
              <a:t>順服神的命令，作了一件違反人性尊嚴的</a:t>
            </a:r>
            <a:r>
              <a:rPr lang="zh-TW" altLang="en-US" dirty="0">
                <a:solidFill>
                  <a:srgbClr val="000000"/>
                </a:solidFill>
                <a:latin typeface="新細明體" panose="02020500000000000000" pitchFamily="18" charset="-120"/>
              </a:rPr>
              <a:t>事。</a:t>
            </a:r>
            <a:endParaRPr lang="en-US" altLang="zh-TW" b="0" i="0" dirty="0">
              <a:solidFill>
                <a:srgbClr val="000000"/>
              </a:solidFill>
              <a:effectLst/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dirty="0"/>
              <a:t>個人的生活 </a:t>
            </a:r>
            <a:r>
              <a:rPr lang="en-US" altLang="zh-TW" dirty="0"/>
              <a:t>~ </a:t>
            </a:r>
            <a:r>
              <a:rPr lang="zh-TW" altLang="en-US" dirty="0"/>
              <a:t>以色列全國生活的縮影</a:t>
            </a:r>
            <a:endParaRPr lang="en-US" altLang="zh-TW" dirty="0"/>
          </a:p>
          <a:p>
            <a:r>
              <a:rPr lang="zh-TW" altLang="en-US" dirty="0"/>
              <a:t>忠實的丈夫 </a:t>
            </a:r>
            <a:r>
              <a:rPr lang="en-US" altLang="zh-TW" dirty="0"/>
              <a:t>~ </a:t>
            </a:r>
            <a:r>
              <a:rPr lang="zh-TW" altLang="en-US" dirty="0"/>
              <a:t>我們的神</a:t>
            </a:r>
            <a:r>
              <a:rPr lang="zh-CN" altLang="en-US" dirty="0"/>
              <a:t>的</a:t>
            </a:r>
            <a:r>
              <a:rPr lang="zh-TW" altLang="en-US" dirty="0"/>
              <a:t>信實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22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  <p:bldP spid="17" grpId="0" animBg="1"/>
      <p:bldP spid="7" grpId="0" animBg="1"/>
      <p:bldP spid="11" grpId="0"/>
      <p:bldP spid="14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9D41131-0522-4577-BAEF-3C9936F0A6C4}"/>
              </a:ext>
            </a:extLst>
          </p:cNvPr>
          <p:cNvSpPr txBox="1"/>
          <p:nvPr/>
        </p:nvSpPr>
        <p:spPr>
          <a:xfrm>
            <a:off x="566737" y="1529297"/>
            <a:ext cx="70040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8:4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他們用金銀為自己製造偶像、以致被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剪除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8:6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撒瑪利亞的牛犢、必被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打碎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8:7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他們所種的是風、所收的是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暴風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8:13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耶和華卻不悅納他們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追討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他們的罪惡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9:3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他們必不得住耶和華的地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10:12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現今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正是尋求耶和華的時候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、你們要開墾荒地、等他臨到、使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公義如雨降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在你們身上。</a:t>
            </a:r>
            <a:endParaRPr lang="en-US" altLang="zh-TW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2E5BD4F-3C3D-4105-9C48-5557DE4695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2407" y="1478497"/>
            <a:ext cx="3685856" cy="3502529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2E8A610-4DEE-4194-BAA6-EA9D3121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6737" y="493625"/>
            <a:ext cx="10058400" cy="64676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何西阿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嚴厲</a:t>
            </a:r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而又憐憫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的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上帝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825945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68" y="553384"/>
            <a:ext cx="10058400" cy="646766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何西阿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三</a:t>
            </a:r>
            <a:r>
              <a:rPr lang="en-US" altLang="zh-TW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TW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悔改的國度與應許的上帝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D41131-0522-4577-BAEF-3C9936F0A6C4}"/>
              </a:ext>
            </a:extLst>
          </p:cNvPr>
          <p:cNvSpPr txBox="1"/>
          <p:nvPr/>
        </p:nvSpPr>
        <p:spPr>
          <a:xfrm>
            <a:off x="776868" y="1373516"/>
            <a:ext cx="10615032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11:4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　我用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慈繩愛索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牽引他們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11:8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　以法蓮哪，我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怎能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捨棄你？以色列啊，我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怎能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棄絕你？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我回心轉意，我的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憐愛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大大發動。</a:t>
            </a: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12:6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　所以你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當歸向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你的上帝，謹守仁愛、公平，常常等候你的上帝。</a:t>
            </a:r>
          </a:p>
          <a:p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14:1-2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　以色列啊，你要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歸向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耶和華－你的上帝；你是因自己的罪孽跌倒了。當歸向耶和華，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……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14:4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我必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醫治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他們背道的病、甘心愛他們、因為我的怒氣向他們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轉消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5894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FB35D-8327-4BE8-9279-CA313D9A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075" y="1391729"/>
            <a:ext cx="6770451" cy="33982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何西阿與妻子的關係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上帝與以色列人的關係</a:t>
            </a:r>
          </a:p>
          <a:p>
            <a:pPr marL="0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何西阿順服上帝的犧牲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上帝對人犧牲的大愛</a:t>
            </a:r>
          </a:p>
          <a:p>
            <a:pPr marL="0" indent="0">
              <a:buNone/>
            </a:pP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人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與上帝建立關係的三步驟：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 (1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）歸向上帝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）向上帝認罪悔改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）相信上帝</a:t>
            </a: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D47A4CC0-D4B7-494B-8678-E42526EFF631}"/>
              </a:ext>
            </a:extLst>
          </p:cNvPr>
          <p:cNvSpPr/>
          <p:nvPr/>
        </p:nvSpPr>
        <p:spPr>
          <a:xfrm>
            <a:off x="1219200" y="5300426"/>
            <a:ext cx="9893300" cy="1117600"/>
          </a:xfrm>
          <a:prstGeom prst="wedgeRectCallout">
            <a:avLst>
              <a:gd name="adj1" fmla="val -17219"/>
              <a:gd name="adj2" fmla="val -1184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不管你曾經犯罪，一敗塗地，遠離上帝，若你願意用虔誠的心禱告，實際的行動回轉，就必能再享與主甜蜜團契的生活。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5FDB13D-C8AC-4D2D-ABB6-FF9170D0D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868" y="553384"/>
            <a:ext cx="10058400" cy="646766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要點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6D7F9CD-0EA4-42F7-987D-9D45A1F11985}"/>
              </a:ext>
            </a:extLst>
          </p:cNvPr>
          <p:cNvSpPr txBox="1">
            <a:spLocks/>
          </p:cNvSpPr>
          <p:nvPr/>
        </p:nvSpPr>
        <p:spPr>
          <a:xfrm>
            <a:off x="720798" y="1200150"/>
            <a:ext cx="8325925" cy="3559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CN" sz="26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429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44" y="543768"/>
            <a:ext cx="10058400" cy="826988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討論問題：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CC4D52-A678-42D5-B2C8-2D50F4FB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700" y="1785838"/>
            <a:ext cx="8686800" cy="293856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目前的社會現況和先知阿摩司、何西阿所處的時代有什麼相像的地方？如果這兩位先知在現今的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美國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，他們會說什麼樣的話？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endParaRPr lang="en-US" altLang="zh-CN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阿摩司和何西阿所啟示的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神的屬性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有何不同？你所認識的</a:t>
            </a:r>
            <a:r>
              <a:rPr lang="zh-CN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神的屬性是如何的呢？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99637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6B41B57-5F7C-48B1-BCFA-344E18966191}"/>
              </a:ext>
            </a:extLst>
          </p:cNvPr>
          <p:cNvSpPr txBox="1">
            <a:spLocks/>
          </p:cNvSpPr>
          <p:nvPr/>
        </p:nvSpPr>
        <p:spPr>
          <a:xfrm>
            <a:off x="624623" y="531084"/>
            <a:ext cx="9902128" cy="6721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600" kern="1200" cap="none" spc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時代背景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743640-3CE0-4A4D-B7FA-A84AC50C0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623" y="1203217"/>
            <a:ext cx="11072796" cy="4904285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在位的王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:</a:t>
            </a:r>
          </a:p>
          <a:p>
            <a:pPr marL="274320" lvl="1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南國猶大為烏西雅王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約為公元前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783-742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</a:p>
          <a:p>
            <a:pPr marL="274320" lvl="1" indent="0">
              <a:buNone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北國以色列為耶羅波安第二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約為公元前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786-746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) -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耶戶王朝的第四個王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74320" lvl="1" indent="0">
              <a:buNone/>
            </a:pP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南北兩國維持和好關係，互通貿易。亞蘭的壓力已經消除，亞述又尚未構成威脅。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以色列盛極一時，是所羅門王以來最繁榮、最強盛的時期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社會問題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; 	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貧富不均 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	2.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宗教敗壞 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	3.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道德低落 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上帝呼召先知阿摩司、何西阿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向以色列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警告即將來臨的審判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652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2ABF-E330-8A4D-8EB4-7751AA43C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930441"/>
          </a:xfrm>
        </p:spPr>
        <p:txBody>
          <a:bodyPr/>
          <a:lstStyle/>
          <a:p>
            <a:r>
              <a:rPr lang="zh-CN" altLang="en-US" dirty="0"/>
              <a:t>阿摩司</a:t>
            </a:r>
            <a:br>
              <a:rPr lang="en-US" altLang="zh-TW" dirty="0"/>
            </a:br>
            <a:br>
              <a:rPr lang="en-US" altLang="zh-TW" dirty="0"/>
            </a:b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（</a:t>
            </a:r>
            <a:r>
              <a:rPr lang="en-US" altLang="zh-CN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AMOS</a:t>
            </a:r>
            <a:r>
              <a:rPr lang="zh-CN" altLang="en-US" sz="4000" dirty="0">
                <a:latin typeface="PMingLiU" panose="02020500000000000000" pitchFamily="18" charset="-120"/>
                <a:ea typeface="PMingLiU" panose="02020500000000000000" pitchFamily="18" charset="-120"/>
              </a:rPr>
              <a:t>）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84314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44" y="543768"/>
            <a:ext cx="10058400" cy="826988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人物檔案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n-ea"/>
              </a:rPr>
              <a:t>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- 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出生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6CC4D52-A678-42D5-B2C8-2D50F4FBC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418" y="2928559"/>
            <a:ext cx="10956925" cy="24816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地點：提哥亞、伯特利　</a:t>
            </a:r>
          </a:p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職業：牧人、農人、先知　</a:t>
            </a:r>
          </a:p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事奉時期：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BC760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～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BC750</a:t>
            </a:r>
          </a:p>
          <a:p>
            <a:pPr marL="0" indent="0">
              <a:buNone/>
            </a:pP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同時代的人：猶大王烏西雅、以色列王耶羅波安第二，先知何西阿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E3D9D-9455-40A8-B985-2838D5AC8DB3}"/>
              </a:ext>
            </a:extLst>
          </p:cNvPr>
          <p:cNvSpPr txBox="1"/>
          <p:nvPr/>
        </p:nvSpPr>
        <p:spPr>
          <a:xfrm>
            <a:off x="709418" y="1672604"/>
            <a:ext cx="1044892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</a:t>
            </a:r>
            <a:r>
              <a:rPr lang="en-US" altLang="zh-TW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1:1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當猶大王烏西雅、以色列王約阿施的兒子耶羅波安在位的時候、大地震前二年、</a:t>
            </a:r>
            <a:r>
              <a:rPr lang="zh-TW" altLang="en-US" sz="28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提哥亞牧人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中的阿摩司得</a:t>
            </a:r>
            <a:r>
              <a:rPr lang="zh-TW" altLang="en-US" sz="28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默示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論以色列。</a:t>
            </a:r>
          </a:p>
        </p:txBody>
      </p:sp>
    </p:spTree>
    <p:extLst>
      <p:ext uri="{BB962C8B-B14F-4D97-AF65-F5344CB8AC3E}">
        <p14:creationId xmlns:p14="http://schemas.microsoft.com/office/powerpoint/2010/main" val="1841952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44" y="543768"/>
            <a:ext cx="10058400" cy="826988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 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– 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被召， 被趕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89AEE-1079-4581-8525-0714AF620DD0}"/>
              </a:ext>
            </a:extLst>
          </p:cNvPr>
          <p:cNvSpPr txBox="1"/>
          <p:nvPr/>
        </p:nvSpPr>
        <p:spPr>
          <a:xfrm>
            <a:off x="706244" y="1398378"/>
            <a:ext cx="102843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</a:t>
            </a:r>
            <a:r>
              <a:rPr lang="en-US" altLang="zh-TW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7:14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阿摩司對亞瑪謝說、我原不是先知、</a:t>
            </a:r>
            <a:r>
              <a:rPr lang="zh-TW" altLang="en-US" sz="28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也不是先知的門徒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〔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原文作兒子</a:t>
            </a:r>
            <a:r>
              <a:rPr lang="en-US" altLang="zh-TW" sz="2800" dirty="0">
                <a:latin typeface="SimSun" panose="02010600030101010101" pitchFamily="2" charset="-122"/>
                <a:ea typeface="SimSun" panose="02010600030101010101" pitchFamily="2" charset="-122"/>
              </a:rPr>
              <a:t>〕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我是牧人、又是</a:t>
            </a:r>
            <a:r>
              <a:rPr lang="zh-TW" altLang="en-US" sz="28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修理桑樹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的</a:t>
            </a:r>
            <a:r>
              <a:rPr lang="zh-TW" altLang="en-US" sz="2800" dirty="0"/>
              <a:t>。</a:t>
            </a:r>
            <a:endParaRPr lang="en-US" altLang="zh-TW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zh-TW" alt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</a:t>
            </a:r>
            <a:r>
              <a:rPr lang="en-US" altLang="zh-TW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7:15 </a:t>
            </a:r>
            <a:r>
              <a:rPr lang="zh-TW" altLang="en-US" sz="28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耶和華選召我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、使我不跟從羊群、對我說、你去向我民以色列說預言。</a:t>
            </a:r>
            <a:endParaRPr lang="en-US" sz="28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E74AFE-5A4D-4A46-AC97-1458C80BB273}"/>
              </a:ext>
            </a:extLst>
          </p:cNvPr>
          <p:cNvSpPr txBox="1"/>
          <p:nvPr/>
        </p:nvSpPr>
        <p:spPr>
          <a:xfrm>
            <a:off x="706244" y="5460779"/>
            <a:ext cx="7015356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prstClr val="black">
                  <a:lumMod val="85000"/>
                  <a:lumOff val="15000"/>
                </a:prstClr>
              </a:buClr>
              <a:buSzTx/>
              <a:buFont typeface="Garamond" pitchFamily="18" charset="0"/>
              <a:buNone/>
              <a:tabLst/>
              <a:defRPr/>
            </a:pP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阿摩司名字的意思是「背負重擔者」</a:t>
            </a:r>
            <a:endParaRPr kumimoji="0" lang="en-US" altLang="zh-CN" sz="3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F4351395-B702-403D-BF02-362FE9FFD747}"/>
              </a:ext>
            </a:extLst>
          </p:cNvPr>
          <p:cNvSpPr/>
          <p:nvPr/>
        </p:nvSpPr>
        <p:spPr>
          <a:xfrm>
            <a:off x="7777356" y="3985617"/>
            <a:ext cx="3708400" cy="1820481"/>
          </a:xfrm>
          <a:prstGeom prst="wedgeRoundRectCallout">
            <a:avLst>
              <a:gd name="adj1" fmla="val -113634"/>
              <a:gd name="adj2" fmla="val -92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神卻揀選了世上愚拙的、叫有智慧的羞愧．又揀選了世上軟弱的、叫那強壯的羞愧．林前</a:t>
            </a:r>
            <a:r>
              <a:rPr lang="en-US" altLang="zh-TW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1:27 </a:t>
            </a:r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　</a:t>
            </a:r>
            <a:endParaRPr lang="en-US" sz="24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CD782C-DE01-4EE9-940E-808DEFFDABE8}"/>
              </a:ext>
            </a:extLst>
          </p:cNvPr>
          <p:cNvSpPr txBox="1"/>
          <p:nvPr/>
        </p:nvSpPr>
        <p:spPr>
          <a:xfrm>
            <a:off x="706244" y="3985617"/>
            <a:ext cx="630915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摩</a:t>
            </a:r>
            <a:r>
              <a:rPr lang="en-US" altLang="zh-TW" sz="2800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7:13  </a:t>
            </a:r>
            <a:r>
              <a:rPr lang="zh-TW" altLang="en-US" sz="2800" dirty="0">
                <a:latin typeface="SimSun" panose="02010600030101010101" pitchFamily="2" charset="-122"/>
                <a:ea typeface="SimSun" panose="02010600030101010101" pitchFamily="2" charset="-122"/>
              </a:rPr>
              <a:t>亞瑪謝又對阿摩司說、你這先見哪、要逃往猶大地去、在那裡餬口、在那裡說預言。</a:t>
            </a:r>
          </a:p>
        </p:txBody>
      </p:sp>
    </p:spTree>
    <p:extLst>
      <p:ext uri="{BB962C8B-B14F-4D97-AF65-F5344CB8AC3E}">
        <p14:creationId xmlns:p14="http://schemas.microsoft.com/office/powerpoint/2010/main" val="992463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364" y="364426"/>
            <a:ext cx="6727027" cy="860250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一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對罪一針見血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9E42E2-34B9-4DE3-90A4-2FE08A8CAB5E}"/>
              </a:ext>
            </a:extLst>
          </p:cNvPr>
          <p:cNvSpPr txBox="1"/>
          <p:nvPr/>
        </p:nvSpPr>
        <p:spPr>
          <a:xfrm>
            <a:off x="449364" y="4942134"/>
            <a:ext cx="65119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「我卻要降火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</a:t>
            </a:r>
            <a:endParaRPr lang="en-US" altLang="zh-TW" sz="24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（摩一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7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14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sz="24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「耶和華如此說，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三番四次的犯罪」</a:t>
            </a:r>
            <a:endParaRPr lang="en-US" altLang="zh-TW" sz="24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（摩一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13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en-US" altLang="zh-TW" sz="24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1BFBF6C-BA59-4499-8A12-6707E615B9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2090" y="364425"/>
            <a:ext cx="4846536" cy="614736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8E2F1D-211D-4F32-AB10-BA8BE3D6BE9E}"/>
              </a:ext>
            </a:extLst>
          </p:cNvPr>
          <p:cNvSpPr txBox="1"/>
          <p:nvPr/>
        </p:nvSpPr>
        <p:spPr>
          <a:xfrm>
            <a:off x="478535" y="1161957"/>
            <a:ext cx="6108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毫無人性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大馬色 </a:t>
            </a:r>
            <a:r>
              <a:rPr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殘暴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TW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迦薩 </a:t>
            </a:r>
            <a:r>
              <a:rPr lang="en-US" altLang="zh-TW" sz="2000" dirty="0">
                <a:latin typeface="SimSun" panose="02010600030101010101" pitchFamily="2" charset="-122"/>
                <a:ea typeface="SimSun" panose="02010600030101010101" pitchFamily="2" charset="-122"/>
              </a:rPr>
              <a:t>- </a:t>
            </a:r>
            <a:r>
              <a:rPr lang="zh-TW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暴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虐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推羅 </a:t>
            </a:r>
            <a:r>
              <a:rPr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背叛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行爲可恥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以東 </a:t>
            </a:r>
            <a:r>
              <a:rPr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無情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TW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亞捫 </a:t>
            </a:r>
            <a:r>
              <a:rPr lang="en-US" altLang="zh-TW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野蠻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摩押 </a:t>
            </a:r>
            <a:r>
              <a:rPr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褻瀆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背信忘義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猶大 </a:t>
            </a:r>
            <a:r>
              <a:rPr lang="en-US" altLang="zh-CN" sz="2000" dirty="0">
                <a:latin typeface="SimSun" panose="02010600030101010101" pitchFamily="2" charset="-122"/>
                <a:ea typeface="SimSun" panose="02010600030101010101" pitchFamily="2" charset="-122"/>
              </a:rPr>
              <a:t>– </a:t>
            </a: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拒絕律法， 聽信謊言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麻木不仁</a:t>
            </a:r>
            <a:endParaRPr lang="en-US" altLang="zh-CN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1"/>
            <a:r>
              <a:rPr lang="zh-CN" altLang="en-US" sz="2000" dirty="0">
                <a:latin typeface="SimSun" panose="02010600030101010101" pitchFamily="2" charset="-122"/>
                <a:ea typeface="SimSun" panose="02010600030101010101" pitchFamily="2" charset="-122"/>
              </a:rPr>
              <a:t>剝削窮人， 放縱肉躰</a:t>
            </a:r>
            <a:endParaRPr lang="en-US" sz="20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202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244" y="543768"/>
            <a:ext cx="10058400" cy="826988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二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忠於上帝信息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 指引悔改之路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89AEE-1079-4581-8525-0714AF620DD0}"/>
              </a:ext>
            </a:extLst>
          </p:cNvPr>
          <p:cNvSpPr txBox="1"/>
          <p:nvPr/>
        </p:nvSpPr>
        <p:spPr>
          <a:xfrm>
            <a:off x="731334" y="1370646"/>
            <a:ext cx="1075442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阿摩司書三～五</a:t>
            </a:r>
            <a:endParaRPr lang="en-US" altLang="zh-TW" sz="28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2400" b="1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五災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：缺糧、缺水、蟲災、瘟疫、火燒。</a:t>
            </a:r>
          </a:p>
          <a:p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3:1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以色列人哪、你們全家是我從埃及地領上來的、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當聽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耶和華攻擊你們的話。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4:1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你們住撒瑪利亞山如巴珊母牛的阿、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當聽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我的話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5:1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以色列家阿、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要聽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我為你們所作的哀歌。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A0E440-7B95-43DB-B6EE-152D8C6A1F20}"/>
              </a:ext>
            </a:extLst>
          </p:cNvPr>
          <p:cNvSpPr txBox="1"/>
          <p:nvPr/>
        </p:nvSpPr>
        <p:spPr>
          <a:xfrm>
            <a:off x="706244" y="4479188"/>
            <a:ext cx="75233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二人若不同心，豈能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同行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呢？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6-11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你們仍不歸向我。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以色列阿、我既這樣行、你當預備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迎見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你的神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.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14 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尋求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耶和華，就必存活。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5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24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惟願公平如大水滾滾，使公義如江河滔滔。</a:t>
            </a:r>
          </a:p>
        </p:txBody>
      </p:sp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A66B37AE-E81C-45A7-9EB3-9E6B5056C85A}"/>
              </a:ext>
            </a:extLst>
          </p:cNvPr>
          <p:cNvSpPr/>
          <p:nvPr/>
        </p:nvSpPr>
        <p:spPr>
          <a:xfrm>
            <a:off x="8839200" y="4109857"/>
            <a:ext cx="2824666" cy="2099510"/>
          </a:xfrm>
          <a:prstGeom prst="wedgeRoundRectCallout">
            <a:avLst>
              <a:gd name="adj1" fmla="val -109154"/>
              <a:gd name="adj2" fmla="val -30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信徒跟隨主的幾個步驟：同心、迎見、尋求。</a:t>
            </a:r>
          </a:p>
        </p:txBody>
      </p:sp>
    </p:spTree>
    <p:extLst>
      <p:ext uri="{BB962C8B-B14F-4D97-AF65-F5344CB8AC3E}">
        <p14:creationId xmlns:p14="http://schemas.microsoft.com/office/powerpoint/2010/main" val="3888941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A169-18A0-1449-823D-53CBC67A2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44" y="429468"/>
            <a:ext cx="10058400" cy="826988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三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剛柔並用， 為罪人懇求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989AEE-1079-4581-8525-0714AF620DD0}"/>
              </a:ext>
            </a:extLst>
          </p:cNvPr>
          <p:cNvSpPr txBox="1"/>
          <p:nvPr/>
        </p:nvSpPr>
        <p:spPr>
          <a:xfrm>
            <a:off x="571500" y="1497756"/>
            <a:ext cx="1071880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b="1" dirty="0">
                <a:solidFill>
                  <a:srgbClr val="0432FF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阿摩司書六～八</a:t>
            </a:r>
            <a:endParaRPr lang="en-US" altLang="zh-TW" sz="2400" b="1" dirty="0">
              <a:solidFill>
                <a:srgbClr val="0432FF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7:1 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主耶和華指示我一件事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主造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蝗蟲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因為</a:t>
            </a:r>
            <a:r>
              <a:rPr lang="zh-TW" altLang="en-US" sz="2400" dirty="0">
                <a:highlight>
                  <a:srgbClr val="00FFFF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雅各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微弱，無法站立得住。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耶和華就後悔、說、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這災可以免了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7:4 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主耶和華又指示我一件事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．他命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火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來懲罰以色列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endParaRPr lang="zh-TW" alt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7:6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耶和華就後悔說、</a:t>
            </a:r>
            <a:r>
              <a:rPr lang="zh-TW" altLang="en-US" sz="2400" dirty="0">
                <a:highlight>
                  <a:srgbClr val="00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這災也可免了。</a:t>
            </a:r>
            <a:endParaRPr lang="en-US" altLang="zh-TW" sz="2400" dirty="0">
              <a:highlight>
                <a:srgbClr val="00FF0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7:7 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他又指示我一件事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．有一道牆是按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準繩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建築的、主手拿準繩站在其上。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7:8 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。。。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主說、我要吊起準繩在我民以色列中．</a:t>
            </a:r>
            <a:r>
              <a:rPr lang="zh-TW" altLang="en-US" sz="2400" dirty="0">
                <a:highlight>
                  <a:srgbClr val="FF00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我必不再寬恕他們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8:1 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主耶和華又指示我一件事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．我看見一筐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夏天的果子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主耶和華說、那日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殿中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的詩歌變為</a:t>
            </a:r>
            <a:r>
              <a:rPr lang="zh-TW" altLang="en-US" sz="2400" dirty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哀號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．必有許多屍首在各處拋棄、無人作聲。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8:11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主耶和華說、日子將到、我必命飢荒降在地上．人飢餓非因無餅、乾渴非因無水、</a:t>
            </a:r>
            <a:r>
              <a:rPr lang="zh-TW" altLang="en-US" sz="2400" dirty="0">
                <a:highlight>
                  <a:srgbClr val="FF00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乃因不聽耶和華的話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zh-TW" altLang="en-US" sz="2400" b="1" dirty="0">
              <a:highlight>
                <a:srgbClr val="00FF0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5385FADE-74E7-47E4-B29B-B015F62CCC8F}"/>
              </a:ext>
            </a:extLst>
          </p:cNvPr>
          <p:cNvSpPr/>
          <p:nvPr/>
        </p:nvSpPr>
        <p:spPr>
          <a:xfrm>
            <a:off x="8712200" y="914400"/>
            <a:ext cx="3035300" cy="1866900"/>
          </a:xfrm>
          <a:prstGeom prst="wedgeRoundRectCallout">
            <a:avLst>
              <a:gd name="adj1" fmla="val -111644"/>
              <a:gd name="adj2" fmla="val 819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當上帝的準繩吊起，没人能站立得住。 如今基督的十字架，代替了上帝的準繩。</a:t>
            </a:r>
          </a:p>
        </p:txBody>
      </p:sp>
    </p:spTree>
    <p:extLst>
      <p:ext uri="{BB962C8B-B14F-4D97-AF65-F5344CB8AC3E}">
        <p14:creationId xmlns:p14="http://schemas.microsoft.com/office/powerpoint/2010/main" val="97641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F73631E-92BE-4B5C-A889-DEC05BEDD421}"/>
              </a:ext>
            </a:extLst>
          </p:cNvPr>
          <p:cNvSpPr txBox="1"/>
          <p:nvPr/>
        </p:nvSpPr>
        <p:spPr>
          <a:xfrm>
            <a:off x="638872" y="1720840"/>
            <a:ext cx="109142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9:11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到那日、我必建立大衛倒塌的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帳幕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、堵住其中的破口、把那破壞的建立起來、重新修造、像古時一樣．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9:12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使以色列人得以東所餘剩的和所有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稱為我名下的國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．此乃行這事的耶和華說的。</a:t>
            </a: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9:13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耶和華說、日子將到、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耕種的必接續收割的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、踹葡萄的必接續撒種的．大山要滴下甜酒．小山都必流奶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TW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TW" sz="2400" dirty="0">
                <a:latin typeface="SimSun" panose="02010600030101010101" pitchFamily="2" charset="-122"/>
                <a:ea typeface="SimSun" panose="02010600030101010101" pitchFamily="2" charset="-122"/>
              </a:rPr>
              <a:t>9:14 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我必使我民以色列</a:t>
            </a:r>
            <a:r>
              <a:rPr lang="zh-TW" altLang="en-US" sz="2400" dirty="0">
                <a:highlight>
                  <a:srgbClr val="FFFF0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被擄的歸回</a:t>
            </a:r>
            <a:r>
              <a:rPr lang="zh-TW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、他們必重修荒廢的城邑居住、栽種葡萄園、喝其中所出的酒．修造果木園、喫其中的果子</a:t>
            </a:r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217A644-6107-4F76-9C7B-31690CAEA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44" y="429468"/>
            <a:ext cx="6774056" cy="826988"/>
          </a:xfrm>
        </p:spPr>
        <p:txBody>
          <a:bodyPr/>
          <a:lstStyle/>
          <a:p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阿摩司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(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四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)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預言未來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，帶出盼望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10689F3-EE07-4B06-9887-AF105580E1C7}"/>
              </a:ext>
            </a:extLst>
          </p:cNvPr>
          <p:cNvSpPr txBox="1"/>
          <p:nvPr/>
        </p:nvSpPr>
        <p:spPr>
          <a:xfrm>
            <a:off x="553844" y="1123919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阿摩司書</a:t>
            </a:r>
            <a:r>
              <a:rPr kumimoji="0" lang="zh-CN" alt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432FF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九</a:t>
            </a:r>
            <a:endParaRPr kumimoji="0" lang="en-US" altLang="zh-TW" sz="2600" b="1" i="0" u="none" strike="noStrike" kern="1200" cap="none" spc="0" normalizeH="0" baseline="0" noProof="0" dirty="0">
              <a:ln>
                <a:noFill/>
              </a:ln>
              <a:solidFill>
                <a:srgbClr val="0432FF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3818D38E-0A16-467A-858F-76E3AF5A5C8B}"/>
              </a:ext>
            </a:extLst>
          </p:cNvPr>
          <p:cNvSpPr/>
          <p:nvPr/>
        </p:nvSpPr>
        <p:spPr>
          <a:xfrm>
            <a:off x="1054100" y="5514980"/>
            <a:ext cx="9931400" cy="755640"/>
          </a:xfrm>
          <a:prstGeom prst="wedgeRectCallout">
            <a:avLst>
              <a:gd name="adj1" fmla="val -10731"/>
              <a:gd name="adj2" fmla="val -1430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凡信靠耶穌的人必能享受上帝國度的平安和福樂。</a:t>
            </a:r>
            <a:endParaRPr lang="en-US" altLang="zh-TW" sz="2400" b="1" dirty="0">
              <a:solidFill>
                <a:schemeClr val="bg1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（路</a:t>
            </a:r>
            <a:r>
              <a:rPr lang="en-US" altLang="zh-TW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1:31</a:t>
            </a:r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～</a:t>
            </a:r>
            <a:r>
              <a:rPr lang="en-US" altLang="zh-TW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33</a:t>
            </a:r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；徒</a:t>
            </a:r>
            <a:r>
              <a:rPr lang="en-US" altLang="zh-TW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15: 8</a:t>
            </a:r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～</a:t>
            </a:r>
            <a:r>
              <a:rPr lang="en-US" altLang="zh-TW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TW" altLang="en-US" sz="2400" b="1" dirty="0">
                <a:solidFill>
                  <a:schemeClr val="bg1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12524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52832</TotalTime>
  <Words>2190</Words>
  <Application>Microsoft Macintosh PowerPoint</Application>
  <PresentationFormat>Widescreen</PresentationFormat>
  <Paragraphs>179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LiSong Pro Light</vt:lpstr>
      <vt:lpstr>新細明體</vt:lpstr>
      <vt:lpstr>新細明體</vt:lpstr>
      <vt:lpstr>宋体</vt:lpstr>
      <vt:lpstr>宋体</vt:lpstr>
      <vt:lpstr>Songti TC</vt:lpstr>
      <vt:lpstr>Arial</vt:lpstr>
      <vt:lpstr>Calibri</vt:lpstr>
      <vt:lpstr>Garamond</vt:lpstr>
      <vt:lpstr>Open Sans</vt:lpstr>
      <vt:lpstr>Times New Roman</vt:lpstr>
      <vt:lpstr>Wingdings</vt:lpstr>
      <vt:lpstr>Savon</vt:lpstr>
      <vt:lpstr>阿摩司/何西阿 </vt:lpstr>
      <vt:lpstr>PowerPoint Presentation</vt:lpstr>
      <vt:lpstr>阿摩司  （AMOS）</vt:lpstr>
      <vt:lpstr>人物檔案 - 阿摩司 - 出生</vt:lpstr>
      <vt:lpstr>阿摩司 – 被召， 被趕</vt:lpstr>
      <vt:lpstr>阿摩司(一) 對罪一針見血</vt:lpstr>
      <vt:lpstr>阿摩司(二) 忠於上帝信息， 指引悔改之路</vt:lpstr>
      <vt:lpstr>阿摩司(三) 剛柔並用， 為罪人懇求</vt:lpstr>
      <vt:lpstr>阿摩司(四) 預言未來，帶出盼望</vt:lpstr>
      <vt:lpstr>人物特點 - 神僕人的模范 </vt:lpstr>
      <vt:lpstr>何西阿  （Hosea）</vt:lpstr>
      <vt:lpstr>人物檔案 - 何西阿</vt:lpstr>
      <vt:lpstr>短劇</vt:lpstr>
      <vt:lpstr>人生經歷 (一) 不貞的妻子與饒恕的丈夫</vt:lpstr>
      <vt:lpstr>PowerPoint Presentation</vt:lpstr>
      <vt:lpstr>何西阿(二) 嚴厲而又憐憫的上帝</vt:lpstr>
      <vt:lpstr>何西阿(三) 悔改的國度與應許的上帝</vt:lpstr>
      <vt:lpstr>要點</vt:lpstr>
      <vt:lpstr>討論問題：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2021—2022 主日學計劃</dc:title>
  <dc:creator>Sandy Mau</dc:creator>
  <cp:lastModifiedBy>Sandy Mau</cp:lastModifiedBy>
  <cp:revision>297</cp:revision>
  <dcterms:created xsi:type="dcterms:W3CDTF">2021-07-19T05:32:25Z</dcterms:created>
  <dcterms:modified xsi:type="dcterms:W3CDTF">2022-02-28T06:54:42Z</dcterms:modified>
</cp:coreProperties>
</file>