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Titillium Web" panose="020B0604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1c17794a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1c17794a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1c17794a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1c17794a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1c17794a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1c17794a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1c17794a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1c17794a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1c17794a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1c17794a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1c17794a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1c17794a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1c17794a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1c17794a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1c17794a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1c17794a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1c17794a7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1c17794a7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1c17794a7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1c17794a7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c17794a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1c17794a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1c17794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1c17794a7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1c17794a7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1c17794a7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1c17794a7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1c17794a7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1c17794a7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1c17794a7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1c17794a7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1c17794a7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1c17794a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1c17794a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c73a9e79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c73a9e79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d1c17794a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d1c17794a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1c17794a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1c17794a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1c17794a7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1c17794a7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1c17794a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1c17794a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1c17794a7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1c17794a7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1c17794a7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1c17794a7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1c17794a7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1c17794a7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1c17794a7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1c17794a7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1c17794a7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d1c17794a7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d1c17794a7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d1c17794a7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d1c17794a7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d1c17794a7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1c17794a7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1c17794a7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1c17794a7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1c17794a7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1c17794a7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1c17794a7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1c17794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1c17794a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d1c17794a7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d1c17794a7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1c17794a7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1c17794a7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d1c17794a7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d1c17794a7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1c17794a7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d1c17794a7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1c17794a7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1c17794a7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d1c17794a7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d1c17794a7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1c17794a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1c17794a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c17794a7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c17794a7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1c17794a7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d1c17794a7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1c17794a7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1c17794a7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1c17794a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1c17794a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1c17794a7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1c17794a7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1c17794a7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1c17794a7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d1c17794a7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d1c17794a7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1c17794a7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d1c17794a7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1c17794a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1c17794a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1c17794a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1c17794a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c17794a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1c17794a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1c17794a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1c17794a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33300" y="4285675"/>
            <a:ext cx="8053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79000" y="44679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lor">
  <p:cSld name="TITLE_ONL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>
  <p:cSld name="TITLE_ONLY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6251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米甲/亞比該/拔示巴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1/23/2022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t="4726" b="472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>
            <a:spLocks noGrp="1"/>
          </p:cNvSpPr>
          <p:nvPr>
            <p:ph type="title" idx="4294967295"/>
          </p:nvPr>
        </p:nvSpPr>
        <p:spPr>
          <a:xfrm>
            <a:off x="844425" y="1939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米甲的無奈（撒母耳記下3:12-16）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19850" y="3068225"/>
            <a:ext cx="9068100" cy="2075100"/>
          </a:xfrm>
          <a:prstGeom prst="rect">
            <a:avLst/>
          </a:prstGeom>
          <a:solidFill>
            <a:srgbClr val="3F3F3F">
              <a:alpha val="748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844425" y="3332350"/>
            <a:ext cx="76362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12 押尼珥打發人去見大衞，替他說：「這國歸誰呢？」又說：「你與我立約，我必幫助你，使以色列人都歸服你。」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13 大衞說：「好！我與你立約。但有一件，你來見我面的時候，若不將掃羅的女兒米甲帶來，必不得見我的面。」 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米甲的無奈（撒母耳記下3:12-16）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14 大衞就打發人去見掃羅的兒子伊施波設，說：「</a:t>
            </a:r>
            <a:r>
              <a:rPr lang="en">
                <a:highlight>
                  <a:srgbClr val="FFFF00"/>
                </a:highlight>
              </a:rPr>
              <a:t>你要將我的妻米甲歸還我，她是我從前用一百非利士人的陽皮所聘定的。」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15 伊施波設就打發人去，將米甲從拉億的兒子、她丈夫帕鐵那裏接回來。 16 米甲的丈夫跟着她，</a:t>
            </a:r>
            <a:r>
              <a:rPr lang="en">
                <a:highlight>
                  <a:srgbClr val="FFFF00"/>
                </a:highlight>
              </a:rPr>
              <a:t>一面走一面哭</a:t>
            </a:r>
            <a:r>
              <a:rPr lang="en"/>
              <a:t>，直跟到巴戶琳。押尼珥說：「你回去吧！」帕鐵就回去了。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英雄公主終於又相見了！ 愛情恩情回來了？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我想帕鐵是寶貝米甲的。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l="5100" r="5100"/>
          <a:stretch/>
        </p:blipFill>
        <p:spPr>
          <a:xfrm>
            <a:off x="844425" y="1279900"/>
            <a:ext cx="7636201" cy="30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米甲的哀怨（撒母耳記下6:12-23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19850" y="3068225"/>
            <a:ext cx="9068100" cy="2075100"/>
          </a:xfrm>
          <a:prstGeom prst="rect">
            <a:avLst/>
          </a:prstGeom>
          <a:solidFill>
            <a:srgbClr val="3F3F3F">
              <a:alpha val="748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844425" y="3332350"/>
            <a:ext cx="7636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12 有人告訴大衞王說：「耶和華因為約櫃賜福給俄別以東的家和一切屬他的。」大衞就去，歡歡喜喜地將神的約櫃從俄別以東家中抬到大衞的城裏。 13 抬耶和華約櫃的人走了六步，大衞就獻牛與肥羊為祭。14 大衞穿着細麻布的以弗得，在耶和華面前極力跳舞。 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米甲的哀怨（撒母耳記下6:12-23）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15 這樣，</a:t>
            </a:r>
            <a:r>
              <a:rPr lang="en">
                <a:highlight>
                  <a:srgbClr val="FFFF00"/>
                </a:highlight>
              </a:rPr>
              <a:t>大衞和以色列的全家歡呼吹角</a:t>
            </a:r>
            <a:r>
              <a:rPr lang="en"/>
              <a:t>，將耶和華的約櫃抬上來。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16 耶和華的約櫃進了大衞城的時候，</a:t>
            </a:r>
            <a:r>
              <a:rPr lang="en">
                <a:highlight>
                  <a:srgbClr val="FFFF00"/>
                </a:highlight>
              </a:rPr>
              <a:t>掃羅的女兒米甲從窗戶裏觀看，見大衞王在耶和華面前踴躍跳舞，心裏就輕視他</a:t>
            </a:r>
            <a:r>
              <a:rPr lang="en"/>
              <a:t>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17 眾人將耶和華的約櫃請進去，安放在所預備的地方，就是在大衞所搭的帳幕裏。大衞在耶和華面前獻燔祭和平安祭。 18 大衞獻完了燔祭和平安祭，就奉萬軍之耶和華的名給民祝福，19 並且分給以色列眾人，無論男女，每人一個餅，一塊肉，一個葡萄餅。眾人就各回各家去了。 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米甲的哀怨（撒母耳記下6:12-23）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 大衞回家要給眷屬祝福，掃羅的女兒米甲出來</a:t>
            </a:r>
            <a:r>
              <a:rPr lang="en">
                <a:highlight>
                  <a:srgbClr val="FFFF00"/>
                </a:highlight>
              </a:rPr>
              <a:t>迎接</a:t>
            </a:r>
            <a:r>
              <a:rPr lang="en"/>
              <a:t>他說：「</a:t>
            </a:r>
            <a:r>
              <a:rPr lang="en">
                <a:highlight>
                  <a:srgbClr val="FFFF00"/>
                </a:highlight>
              </a:rPr>
              <a:t>以色列王</a:t>
            </a:r>
            <a:r>
              <a:rPr lang="en"/>
              <a:t>今日在臣僕的婢女眼前露體，如同一個輕賤人無恥露體一樣，有好大的榮耀啊！」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21 大衞對米甲說：「這是在耶和華面前，耶和華已揀選我，廢了你父和你父的全家，立我作耶和華民以色列的君，所以我必在耶和華面前跳舞。 22 </a:t>
            </a:r>
            <a:r>
              <a:rPr lang="en">
                <a:highlight>
                  <a:srgbClr val="FFFF00"/>
                </a:highlight>
              </a:rPr>
              <a:t>我也必更加卑微，自己看為輕賤。你所說的那些婢女，她們倒要尊敬我</a:t>
            </a:r>
            <a:r>
              <a:rPr lang="en"/>
              <a:t>。」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23 掃羅的女兒米甲，直到死日，沒有生養兒女。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米甲的哀怨（撒母耳記下6:12-23）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米甲會後悔他説的話嗎？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是誰變了心？兩人感情徹底破裂。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可惜米甲不認識在神面前自居卑微的喜樂。而大衞卻追求在神面前更加自居卑微。神要高舉這樣的人！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撒母耳記下 21:7-9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7 王因為曾與掃羅的兒子約拿單指着耶和華起誓結盟，就愛惜掃羅的孫子、約拿單的兒子米非波設，不交出來， 8 卻把愛雅的女兒利斯巴給掃羅所生的兩個兒子亞摩尼、米非波設，和</a:t>
            </a:r>
            <a:r>
              <a:rPr lang="en">
                <a:highlight>
                  <a:srgbClr val="FFFF00"/>
                </a:highlight>
              </a:rPr>
              <a:t>掃羅女兒米甲的姐姐給米何拉人巴西萊兒子亞得列所生的五個兒子， </a:t>
            </a:r>
            <a:r>
              <a:rPr lang="en"/>
              <a:t>9 交在基遍人的手裏。基遍人就把他們在耶和華面前，懸掛在山上，這七人就一同死亡。被殺的時候正是收割的日子，就是動手割大麥的時候。</a:t>
            </a: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撒母耳記下 21:7-9）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米甲所經歷可能我們無法體會。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也許可以學到一點點功課。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「回答柔和，使怒消退，言語暴戾，觸動怒氣」(箴15：1)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殺非利士人不難，違背父意不難，戰亂後的重逢也不難，但要認識神、認識自己，實在需要一顆渴慕的心。需要神的憐憫和光照。 我們的盼望是在神不是在人</a:t>
            </a:r>
            <a:r>
              <a:rPr lang="en" sz="1100" b="1">
                <a:latin typeface="Arial"/>
                <a:ea typeface="Arial"/>
                <a:cs typeface="Arial"/>
                <a:sym typeface="Arial"/>
              </a:rPr>
              <a:t>！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以弗所書 5:33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然而你們各人都當愛妻子，如同愛自己一樣；妻子也當敬重她的丈夫。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我們的婚姻也許被夾在雙方家人不合之中，受了許多的冤屈、吃盡不少的苦頭。但最終的關鍵我們還是要從神的角度來衡量我們的婚姻。情況又不見好轉的時候。要信靠神並不容易。可是倚靠自己的結果會更差。千萬不要以為神已經忘記了我們。不要陷到這種被遺忘的試探裡面。要拿出信心和忍耐。等待神的時間和神的工作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ctrTitle"/>
          </p:nvPr>
        </p:nvSpPr>
        <p:spPr>
          <a:xfrm>
            <a:off x="826350" y="277558"/>
            <a:ext cx="7632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亞比該 （父親的喜樂）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subTitle" idx="1"/>
          </p:nvPr>
        </p:nvSpPr>
        <p:spPr>
          <a:xfrm>
            <a:off x="826350" y="1617600"/>
            <a:ext cx="76320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小檔案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地點：迦密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身分：家庭主婦、王后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親屬：第一任丈夫拿八，第二任丈夫大衛。兒子但以利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同時代的人：掃羅、米甲、亞希暖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826350" y="277558"/>
            <a:ext cx="7632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 ( 溪流) (像神, 誰能及上帝?)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826350" y="1617600"/>
            <a:ext cx="76320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小檔案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地點：以法蓮地         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身分：公主，妻子，王后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親屬：掃羅王，約拿單，米拉         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丈夫： 大衛王，帕鐵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l="31484" t="2525" r="2105" b="2534"/>
          <a:stretch/>
        </p:blipFill>
        <p:spPr>
          <a:xfrm>
            <a:off x="4071225" y="0"/>
            <a:ext cx="50727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亞比該和大衞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(撒母耳記上25章)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撒母耳逝世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撒母耳死了，以色列眾人聚集，為他哀哭，將他葬在拉瑪他自己的墳墓裏。大衞起身下到巴蘭的曠野。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對大衞的影響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拿八背景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 在瑪雲有一個人，他的產業在迦密，是一個大富戶，有三千綿羊，一千山羊。他正在迦密剪羊毛。 3 那人名叫拿八，是迦勒族的人；他的妻名叫亞比該，是聰明俊美的婦人。拿八為人剛愎兇惡。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17b 他性情兇暴，無人敢與他說話。」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弟兄羨慕拿八嗎？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亞比該委屈嗎？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大衞遣僕求拿八供糧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747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4 大衞在曠野聽見說拿八剪羊毛， 5 大衞就打發</a:t>
            </a:r>
            <a:r>
              <a:rPr lang="en">
                <a:highlight>
                  <a:srgbClr val="FFFF00"/>
                </a:highlight>
              </a:rPr>
              <a:t>十個</a:t>
            </a:r>
            <a:r>
              <a:rPr lang="en"/>
              <a:t>僕人，吩咐他們說：「你們上迦密去見拿八，</a:t>
            </a:r>
            <a:r>
              <a:rPr lang="en">
                <a:highlight>
                  <a:srgbClr val="FFFF00"/>
                </a:highlight>
              </a:rPr>
              <a:t>提我的名問他安</a:t>
            </a:r>
            <a:r>
              <a:rPr lang="en"/>
              <a:t>。 6 要對那富戶如此說：『願你平安，願你家平安，願你一切所有的都平安！7 「『現在我聽說有人為你剪羊毛。你的牧人在迦密的時候，和我們在一處，我們沒有欺負他們，他們也未曾失落甚麼。8 可以問你的僕人，他們必告訴你。所以願我的僕人在你眼前蒙恩，因為是在好日子來的。求你隨手取點賜與</a:t>
            </a:r>
            <a:r>
              <a:rPr lang="en">
                <a:highlight>
                  <a:srgbClr val="FFFF00"/>
                </a:highlight>
              </a:rPr>
              <a:t>僕人和你兒子</a:t>
            </a:r>
            <a:r>
              <a:rPr lang="en"/>
              <a:t>大衞。』」9 大衞的僕人到了，將這話提大衞的名都告訴了拿八，就住了口。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大衛生活的拮据。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拿八辱罵大衞僕人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 拿八回答大衞的僕人說：「大衞是誰？耶西的兒子是誰？近來</a:t>
            </a:r>
            <a:r>
              <a:rPr lang="en">
                <a:highlight>
                  <a:srgbClr val="FFFF00"/>
                </a:highlight>
              </a:rPr>
              <a:t>悖逆主人</a:t>
            </a:r>
            <a:r>
              <a:rPr lang="en"/>
              <a:t>奔逃的僕人甚多。 11 我豈可將飲食和為我剪羊毛人所宰的肉，給我不知道從哪裏來的人呢？」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其時，大衛已是王的女婿，威震天下的將軍。何況是在自己猶大本族之地。拿八的話足見其人是何等糊塗愚昧。果然惹惱了大衛。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 命各人都要帶上刀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12 大衞的僕人就轉身從原路回去，照這話告訴大衞。 13 大衞向跟隨他的人說：「你們各人都要帶上刀。」眾人就都帶上刀，</a:t>
            </a:r>
            <a:r>
              <a:rPr lang="en">
                <a:highlight>
                  <a:srgbClr val="FFFF00"/>
                </a:highlight>
              </a:rPr>
              <a:t>大衞也帶上刀</a:t>
            </a:r>
            <a:r>
              <a:rPr lang="en"/>
              <a:t>。跟隨大衞上去的約有四百人，留下二百人看守器具。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21 大衞曾說：「我在曠野為那人看守所有的，以致他一樣不失落，實在是徒然了！</a:t>
            </a:r>
            <a:r>
              <a:rPr lang="en">
                <a:highlight>
                  <a:srgbClr val="FFFF00"/>
                </a:highlight>
              </a:rPr>
              <a:t>他向我以惡報善。 22 凡屬拿八的男丁，我若留一個到明日早晨，願神重重降罰與我</a:t>
            </a:r>
            <a:r>
              <a:rPr lang="en"/>
              <a:t>！」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大衛去找拿八的目的是什麼？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大衛的行為和拿八的行為比較。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/>
          <p:nvPr/>
        </p:nvSpPr>
        <p:spPr>
          <a:xfrm>
            <a:off x="4572000" y="-175"/>
            <a:ext cx="45159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 l="8546" r="8555"/>
          <a:stretch/>
        </p:blipFill>
        <p:spPr>
          <a:xfrm>
            <a:off x="0" y="0"/>
            <a:ext cx="4572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>
            <a:spLocks noGrp="1"/>
          </p:cNvSpPr>
          <p:nvPr>
            <p:ph type="title" idx="4294967295"/>
          </p:nvPr>
        </p:nvSpPr>
        <p:spPr>
          <a:xfrm>
            <a:off x="4895850" y="232000"/>
            <a:ext cx="35847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亞比該求大衞饒恕拿八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64" name="Google Shape;264;p40"/>
          <p:cNvSpPr txBox="1"/>
          <p:nvPr/>
        </p:nvSpPr>
        <p:spPr>
          <a:xfrm>
            <a:off x="4895925" y="1485900"/>
            <a:ext cx="36696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14 有拿八的一個僕人告訴拿八的妻亞比該說：「大衞從曠野打發使者來問我主人的安，主人卻辱罵他們。 15 但是那些人待我們甚好。我們在田野與他們來往的時候，沒有受他們的欺負，也未曾失落甚麼。16 我們在他們那裏牧羊的時候，他們晝夜作我們的保障。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亞比該求大衞饒恕拿八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1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17 所以你當籌劃，看怎樣行才好。不然，禍患定要臨到我主人和他全家。他性情兇暴，無人敢與他說話。」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18 亞比該</a:t>
            </a:r>
            <a:r>
              <a:rPr lang="en">
                <a:highlight>
                  <a:srgbClr val="FFFF00"/>
                </a:highlight>
              </a:rPr>
              <a:t>急忙</a:t>
            </a:r>
            <a:r>
              <a:rPr lang="en"/>
              <a:t>將二百餅，兩皮袋酒，五隻收拾好了的羊，五細亞烘好了的穗子，一百葡萄餅，二百無花果餅，都馱在驢上， 19 對僕人說：「你們前頭走，我隨着你們去。」這事她</a:t>
            </a:r>
            <a:r>
              <a:rPr lang="en">
                <a:highlight>
                  <a:srgbClr val="FFFF00"/>
                </a:highlight>
              </a:rPr>
              <a:t>卻沒有告訴丈夫</a:t>
            </a:r>
            <a:r>
              <a:rPr lang="en"/>
              <a:t>拿八。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23 亞比該見大衞，便</a:t>
            </a:r>
            <a:r>
              <a:rPr lang="en">
                <a:highlight>
                  <a:srgbClr val="FFFF00"/>
                </a:highlight>
              </a:rPr>
              <a:t>急忙</a:t>
            </a:r>
            <a:r>
              <a:rPr lang="en"/>
              <a:t>下驢，在大衞面前</a:t>
            </a:r>
            <a:r>
              <a:rPr lang="en">
                <a:highlight>
                  <a:srgbClr val="FFFF00"/>
                </a:highlight>
              </a:rPr>
              <a:t>臉伏於地叩拜</a:t>
            </a:r>
            <a:r>
              <a:rPr lang="en"/>
              <a:t>， 24 俯伏在大衞的腳前，說：「</a:t>
            </a:r>
            <a:r>
              <a:rPr lang="en">
                <a:highlight>
                  <a:srgbClr val="FFFF00"/>
                </a:highlight>
              </a:rPr>
              <a:t>我主</a:t>
            </a:r>
            <a:r>
              <a:rPr lang="en"/>
              <a:t>啊，願這罪歸我！求你容</a:t>
            </a:r>
            <a:r>
              <a:rPr lang="en">
                <a:highlight>
                  <a:srgbClr val="FFFF00"/>
                </a:highlight>
              </a:rPr>
              <a:t>婢女</a:t>
            </a:r>
            <a:r>
              <a:rPr lang="en"/>
              <a:t>向你進言，更求你聽婢女的話： 25 我主不要理這壞人拿八，他的性情與他的名相稱，他名叫拿八，他為人果然愚頑。但我主所打發的僕人，婢女並沒有看見。</a:t>
            </a:r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亞比該求大衞饒恕拿八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26 「我主啊！</a:t>
            </a:r>
            <a:r>
              <a:rPr lang="en">
                <a:highlight>
                  <a:srgbClr val="FFFF00"/>
                </a:highlight>
              </a:rPr>
              <a:t>耶和華</a:t>
            </a:r>
            <a:r>
              <a:rPr lang="en"/>
              <a:t>既然阻止你親手報仇，取流血的罪，所以我指着</a:t>
            </a:r>
            <a:r>
              <a:rPr lang="en">
                <a:highlight>
                  <a:srgbClr val="FFFF00"/>
                </a:highlight>
              </a:rPr>
              <a:t>永生的耶和華</a:t>
            </a:r>
            <a:r>
              <a:rPr lang="en"/>
              <a:t>，又敢在你面前起誓說：願你的仇敵和謀害你的人都像拿八一樣。 27 如今求你將婢女送來的禮物給跟隨你的僕人。 28 求你饒恕婢女的罪過。</a:t>
            </a:r>
            <a:r>
              <a:rPr lang="en">
                <a:highlight>
                  <a:srgbClr val="FFFF00"/>
                </a:highlight>
              </a:rPr>
              <a:t>耶和華</a:t>
            </a:r>
            <a:r>
              <a:rPr lang="en"/>
              <a:t>必為我主建立堅固的家，因我主為</a:t>
            </a:r>
            <a:r>
              <a:rPr lang="en">
                <a:highlight>
                  <a:srgbClr val="FFFF00"/>
                </a:highlight>
              </a:rPr>
              <a:t>耶和華</a:t>
            </a:r>
            <a:r>
              <a:rPr lang="en"/>
              <a:t>爭戰，並且在你平生的日子查不出有甚麼過來。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29 雖有人起來追逼你，尋索你的性命，你的性命卻在</a:t>
            </a:r>
            <a:r>
              <a:rPr lang="en">
                <a:highlight>
                  <a:srgbClr val="FFFF00"/>
                </a:highlight>
              </a:rPr>
              <a:t>耶和華</a:t>
            </a:r>
            <a:r>
              <a:rPr lang="en"/>
              <a:t>你的神那裏蒙保護，如包裹寶器一樣；你仇敵的性命，</a:t>
            </a:r>
            <a:r>
              <a:rPr lang="en">
                <a:highlight>
                  <a:srgbClr val="FFFF00"/>
                </a:highlight>
              </a:rPr>
              <a:t>耶和華</a:t>
            </a:r>
            <a:r>
              <a:rPr lang="en"/>
              <a:t>必拋去，如用機弦甩石一樣。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亞比該求大衞饒恕拿八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3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30-31 我主現在若不親手報仇，流無辜人的血，到了耶和華照所應許你的話賜福與你，立你作以色列的王，那時我主必不至心裏不安，覺得良心有虧。耶和華賜福與我主的時候，求你記念婢女。</a:t>
            </a:r>
            <a:r>
              <a:rPr lang="en" sz="1100" b="1">
                <a:latin typeface="Arial"/>
                <a:ea typeface="Arial"/>
                <a:cs typeface="Arial"/>
                <a:sym typeface="Arial"/>
              </a:rPr>
              <a:t>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亞比該怎麼會這麼有見識？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他說的話和聖經的記載一樣。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4002" r="-492" b="1918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 idx="4294967295"/>
          </p:nvPr>
        </p:nvSpPr>
        <p:spPr>
          <a:xfrm>
            <a:off x="844425" y="1939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米甲愛大衞 （撒母耳記上18:17-29)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9850" y="3068225"/>
            <a:ext cx="9068100" cy="2075100"/>
          </a:xfrm>
          <a:prstGeom prst="rect">
            <a:avLst/>
          </a:prstGeom>
          <a:solidFill>
            <a:srgbClr val="3F3F3F">
              <a:alpha val="748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844425" y="3332350"/>
            <a:ext cx="7636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17 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掃羅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對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大衞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說：「我將大女兒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米拉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給你為妻，只要你為我奮勇，為耶和華爭戰。」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掃羅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心裏說：「我不好親手害他，要藉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非利士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人的手害他。」18 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大衞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對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掃羅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說：「我是誰，我是甚麼出身，我父家在</a:t>
            </a:r>
            <a:r>
              <a:rPr lang="en" sz="18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以色列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中是何等的家，豈敢作王的女婿呢？」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大衞怒消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32 大衞對亞比該說：「</a:t>
            </a:r>
            <a:r>
              <a:rPr lang="en">
                <a:highlight>
                  <a:srgbClr val="FFFF00"/>
                </a:highlight>
              </a:rPr>
              <a:t>耶和華以色列的神</a:t>
            </a:r>
            <a:r>
              <a:rPr lang="en"/>
              <a:t>是應當稱頌的！因為他今日使你來迎接我。 33 你和你的見識也當稱讚，因為你今日攔阻我親手報仇、流人的血。 34 我指着阻止我加害於你的</a:t>
            </a:r>
            <a:r>
              <a:rPr lang="en">
                <a:highlight>
                  <a:srgbClr val="FFFF00"/>
                </a:highlight>
              </a:rPr>
              <a:t>耶和華以色列永生的神</a:t>
            </a:r>
            <a:r>
              <a:rPr lang="en"/>
              <a:t>起誓，你若不速速地來迎接我，到明日早晨，凡屬拿八的男丁必定不留一個。」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35 大衞受了亞比該送來的禮物，就對她說：「我聽了你的話，准了你的情面，你可以平平安安地回家吧！」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願意耐心聆聽的大衛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對神存敬畏的心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對人存感恩的心</a:t>
            </a:r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拿八的死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 亞比該到拿八那裏，見他在家裏設擺筵席，</a:t>
            </a:r>
            <a:r>
              <a:rPr lang="en">
                <a:highlight>
                  <a:srgbClr val="FFFF00"/>
                </a:highlight>
              </a:rPr>
              <a:t>如同王的筵席</a:t>
            </a:r>
            <a:r>
              <a:rPr lang="en"/>
              <a:t>。拿八快樂大醉。亞比該無論大小事都沒有告訴他，就等到次日早晨。 37 到了早晨，拿八醒了酒，他的</a:t>
            </a:r>
            <a:r>
              <a:rPr lang="en">
                <a:highlight>
                  <a:srgbClr val="FFFF00"/>
                </a:highlight>
              </a:rPr>
              <a:t>妻將這些事都告訴他</a:t>
            </a:r>
            <a:r>
              <a:rPr lang="en"/>
              <a:t>，他就魂不附體，身僵如石頭一般。 38 過了十天，</a:t>
            </a:r>
            <a:r>
              <a:rPr lang="en">
                <a:highlight>
                  <a:srgbClr val="FFFF00"/>
                </a:highlight>
              </a:rPr>
              <a:t>耶和華擊打拿八</a:t>
            </a:r>
            <a:r>
              <a:rPr lang="en"/>
              <a:t>，他就死了。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無知的財主。耶穌對眾人說：「你們要謹慎自守，免去一切的貪心，因為人的生命不在乎家道豐富。」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大衞娶亞比該為妻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39 大衞聽見拿八死了，就說：「應當稱頌耶和華，因他伸了拿八羞辱我的冤，又阻止僕人行惡；也使拿八的惡歸到拿八的頭上。」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於是，</a:t>
            </a:r>
            <a:r>
              <a:rPr lang="en">
                <a:highlight>
                  <a:srgbClr val="FFFF00"/>
                </a:highlight>
              </a:rPr>
              <a:t>大衞打發人去與亞比該說，要娶她為妻</a:t>
            </a:r>
            <a:r>
              <a:rPr lang="en"/>
              <a:t>。 40 大衞的僕人到了迦密見亞比該，對她說：「大衞打發我們來見你，想要娶你為妻。」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41 亞比該就起來，俯伏在地說：「</a:t>
            </a:r>
            <a:r>
              <a:rPr lang="en">
                <a:highlight>
                  <a:srgbClr val="FFFF00"/>
                </a:highlight>
              </a:rPr>
              <a:t>我情願作婢女，洗我主僕人的腳</a:t>
            </a:r>
            <a:r>
              <a:rPr lang="en"/>
              <a:t>。」 42 亞比該</a:t>
            </a:r>
            <a:r>
              <a:rPr lang="en">
                <a:highlight>
                  <a:srgbClr val="FFFF00"/>
                </a:highlight>
              </a:rPr>
              <a:t>立刻起身</a:t>
            </a:r>
            <a:r>
              <a:rPr lang="en"/>
              <a:t>，騎上驢，帶着五個使女，跟從大衞的使者去了，</a:t>
            </a:r>
            <a:r>
              <a:rPr lang="en">
                <a:highlight>
                  <a:srgbClr val="FFFF00"/>
                </a:highlight>
              </a:rPr>
              <a:t>就作了大衞的妻</a:t>
            </a:r>
            <a:r>
              <a:rPr lang="en"/>
              <a:t>。</a:t>
            </a:r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大衞娶亞比該為妻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陪大衞一同在曠野逃難，過居無定所的生活。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逃避掃羅的追殺。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逃奔非利士地，住了一年零四個月。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亞瑪力人焚掠洗革拉。（大衞的兩個妻，耶斯列人亞希暖和作過拿八妻的迦密人亞比該，也被擄去了。）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宮中生活，他的兒子平安無事。可見亞比該的見識跟智慧。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亞比該幫助大衞叫醒了心靈深處的上帝。提醒他上帝的應許。她內在的美麗更勝過她俊美的外表。一個美麗的人可以令他人也成為美麗。生命影響生命！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ctrTitle"/>
          </p:nvPr>
        </p:nvSpPr>
        <p:spPr>
          <a:xfrm>
            <a:off x="826350" y="277558"/>
            <a:ext cx="7632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拔士巴 (誓言之女)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8"/>
          <p:cNvSpPr txBox="1">
            <a:spLocks noGrp="1"/>
          </p:cNvSpPr>
          <p:nvPr>
            <p:ph type="subTitle" idx="1"/>
          </p:nvPr>
        </p:nvSpPr>
        <p:spPr>
          <a:xfrm>
            <a:off x="826350" y="1617600"/>
            <a:ext cx="76320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小檔案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地點：耶路撒冷　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身分：王后，母后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親屬：父親以連。丈夫烏利亞和大衛。兒所羅門。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同時代的人：拿單、約押、亞多尼雅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543300" cy="13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大衞與拔士巴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(撒母耳記下11:2-17，26-27）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27" name="Google Shape;327;p49"/>
          <p:cNvPicPr preferRelativeResize="0"/>
          <p:nvPr/>
        </p:nvPicPr>
        <p:blipFill rotWithShape="1">
          <a:blip r:embed="rId3">
            <a:alphaModFix/>
          </a:blip>
          <a:srcRect t="9781" b="9781"/>
          <a:stretch/>
        </p:blipFill>
        <p:spPr>
          <a:xfrm>
            <a:off x="4533475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大衞犯罪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 一日，太陽平西，大衞從牀上起來，在王宮的平頂上遊行，看見一個婦人沐浴，</a:t>
            </a:r>
            <a:r>
              <a:rPr lang="en">
                <a:highlight>
                  <a:srgbClr val="FFFF00"/>
                </a:highlight>
              </a:rPr>
              <a:t>容貌甚美</a:t>
            </a:r>
            <a:r>
              <a:rPr lang="en"/>
              <a:t>。 3 大衞就差人打聽</a:t>
            </a:r>
            <a:r>
              <a:rPr lang="en">
                <a:highlight>
                  <a:srgbClr val="FFFF00"/>
                </a:highlight>
              </a:rPr>
              <a:t>那婦人是誰</a:t>
            </a:r>
            <a:r>
              <a:rPr lang="en"/>
              <a:t>。有人說：「她是以連的女兒，</a:t>
            </a:r>
            <a:r>
              <a:rPr lang="en">
                <a:highlight>
                  <a:srgbClr val="FFFF00"/>
                </a:highlight>
              </a:rPr>
              <a:t>赫人烏利亞的妻</a:t>
            </a:r>
            <a:r>
              <a:rPr lang="en"/>
              <a:t>拔示巴。」 4 大衞差人去，將婦人接來。那時她的月經才得潔淨。她來了，大衞與她同房，她就回家去了。 5 於是她懷了孕，打發人去告訴大衞說：「我懷了孕。」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大衛應該知道拔示巴是誰。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大衞犯罪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1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6 大衞差人到約押那裏說：「你打發赫人烏利亞到我這裏來。」約押就打發烏利亞去見大衞。 7 烏利亞來了，大衞問約押好，也問兵好，又問爭戰的事怎樣。 8 大衞對烏利亞說：「你回家去，洗洗腳吧！」烏利亞出了王宮，隨後王送他一份食物。 9 烏利亞卻和他主人的僕人一同睡在宮門外，沒有回家去。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10 有人告訴大衞說：「烏利亞沒有回家去。」大衞就問烏利亞說：「</a:t>
            </a:r>
            <a:r>
              <a:rPr lang="en">
                <a:highlight>
                  <a:srgbClr val="FFFF00"/>
                </a:highlight>
              </a:rPr>
              <a:t>你從遠路上來</a:t>
            </a:r>
            <a:r>
              <a:rPr lang="en"/>
              <a:t>，為甚麼不回家去呢？」</a:t>
            </a:r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大衞犯罪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11 烏利亞對大衞說：「</a:t>
            </a:r>
            <a:r>
              <a:rPr lang="en">
                <a:highlight>
                  <a:srgbClr val="FFFF00"/>
                </a:highlight>
              </a:rPr>
              <a:t>約櫃和以色列與猶大兵</a:t>
            </a:r>
            <a:r>
              <a:rPr lang="en"/>
              <a:t>都住在棚裏，我主約押和我主的僕人都在田野安營。我豈可回家吃喝，與妻子同寢呢？</a:t>
            </a:r>
            <a:r>
              <a:rPr lang="en">
                <a:highlight>
                  <a:srgbClr val="FFFF00"/>
                </a:highlight>
              </a:rPr>
              <a:t>我敢在王面前起誓，我決不行這事</a:t>
            </a:r>
            <a:r>
              <a:rPr lang="en"/>
              <a:t>！」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12 大衞吩咐烏利亞說：「你今日仍住在這裏，明日我打發你去。」於是，烏利亞那日和次日住在耶路撒冷。 13 大衞召了烏利亞來，</a:t>
            </a:r>
            <a:r>
              <a:rPr lang="en">
                <a:highlight>
                  <a:srgbClr val="FFFF00"/>
                </a:highlight>
              </a:rPr>
              <a:t>叫他在自己面前吃喝，使他喝醉</a:t>
            </a:r>
            <a:r>
              <a:rPr lang="en"/>
              <a:t>。到了晚上，烏利亞出去與他主的僕人一同住宿，還沒有回到家裏去。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認識大衛的勇士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大衞設計殺烏利亞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14 次日早晨，大衞寫信與約押，</a:t>
            </a:r>
            <a:r>
              <a:rPr lang="en">
                <a:highlight>
                  <a:srgbClr val="FFFF00"/>
                </a:highlight>
              </a:rPr>
              <a:t>交烏利亞隨手帶去</a:t>
            </a:r>
            <a:r>
              <a:rPr lang="en"/>
              <a:t>。 15 信內寫着說：「要派烏利亞前進，到陣勢極險之處，你們便退後，使他被殺。」 16 約押圍城的時候，知道敵人那裏有勇士，便將烏利亞派在那裏。 17 城裏的人出來和約押打仗。</a:t>
            </a:r>
            <a:r>
              <a:rPr lang="en">
                <a:highlight>
                  <a:srgbClr val="FFFF00"/>
                </a:highlight>
              </a:rPr>
              <a:t>大衞的僕人中有幾個被殺的，赫人烏利亞也死了</a:t>
            </a:r>
            <a:r>
              <a:rPr lang="en"/>
              <a:t>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合神心意的大衛？ </a:t>
            </a:r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米甲愛大衞 （撒母耳記上18:17-29)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19 </a:t>
            </a:r>
            <a:r>
              <a:rPr lang="en" u="sng"/>
              <a:t>掃羅</a:t>
            </a:r>
            <a:r>
              <a:rPr lang="en"/>
              <a:t>的女兒</a:t>
            </a:r>
            <a:r>
              <a:rPr lang="en" u="sng"/>
              <a:t>米拉</a:t>
            </a:r>
            <a:r>
              <a:rPr lang="en"/>
              <a:t>到了</a:t>
            </a:r>
            <a:r>
              <a:rPr lang="en">
                <a:highlight>
                  <a:srgbClr val="FFFF00"/>
                </a:highlight>
              </a:rPr>
              <a:t>當給</a:t>
            </a:r>
            <a:r>
              <a:rPr lang="en" u="sng">
                <a:highlight>
                  <a:srgbClr val="FFFF00"/>
                </a:highlight>
              </a:rPr>
              <a:t>大衞</a:t>
            </a:r>
            <a:r>
              <a:rPr lang="en">
                <a:highlight>
                  <a:srgbClr val="FFFF00"/>
                </a:highlight>
              </a:rPr>
              <a:t>的時候</a:t>
            </a:r>
            <a:r>
              <a:rPr lang="en"/>
              <a:t>，</a:t>
            </a:r>
            <a:r>
              <a:rPr lang="en" u="sng"/>
              <a:t>掃羅</a:t>
            </a:r>
            <a:r>
              <a:rPr lang="en"/>
              <a:t>卻給了</a:t>
            </a:r>
            <a:r>
              <a:rPr lang="en" u="sng"/>
              <a:t>米何拉</a:t>
            </a:r>
            <a:r>
              <a:rPr lang="en"/>
              <a:t>人</a:t>
            </a:r>
            <a:r>
              <a:rPr lang="en" u="sng"/>
              <a:t>亞得列</a:t>
            </a:r>
            <a:r>
              <a:rPr lang="en"/>
              <a:t>為妻。20 </a:t>
            </a:r>
            <a:r>
              <a:rPr lang="en" u="sng"/>
              <a:t>掃羅</a:t>
            </a:r>
            <a:r>
              <a:rPr lang="en"/>
              <a:t>的次女</a:t>
            </a:r>
            <a:r>
              <a:rPr lang="en" u="sng">
                <a:highlight>
                  <a:srgbClr val="FFFF00"/>
                </a:highlight>
              </a:rPr>
              <a:t>米甲</a:t>
            </a:r>
            <a:r>
              <a:rPr lang="en">
                <a:highlight>
                  <a:srgbClr val="FFFF00"/>
                </a:highlight>
              </a:rPr>
              <a:t>愛</a:t>
            </a:r>
            <a:r>
              <a:rPr lang="en" u="sng">
                <a:highlight>
                  <a:srgbClr val="FFFF00"/>
                </a:highlight>
              </a:rPr>
              <a:t>大衞</a:t>
            </a:r>
            <a:r>
              <a:rPr lang="en"/>
              <a:t>。有人告訴</a:t>
            </a:r>
            <a:r>
              <a:rPr lang="en" u="sng"/>
              <a:t>掃羅</a:t>
            </a:r>
            <a:r>
              <a:rPr lang="en"/>
              <a:t>，</a:t>
            </a:r>
            <a:r>
              <a:rPr lang="en" u="sng"/>
              <a:t>掃羅</a:t>
            </a:r>
            <a:r>
              <a:rPr lang="en"/>
              <a:t>就喜悅。 21 </a:t>
            </a:r>
            <a:r>
              <a:rPr lang="en" u="sng"/>
              <a:t>掃羅</a:t>
            </a:r>
            <a:r>
              <a:rPr lang="en"/>
              <a:t>心裏說：「我將這女兒給</a:t>
            </a:r>
            <a:r>
              <a:rPr lang="en" u="sng"/>
              <a:t>大衞</a:t>
            </a:r>
            <a:r>
              <a:rPr lang="en"/>
              <a:t>，作他的網羅，好藉</a:t>
            </a:r>
            <a:r>
              <a:rPr lang="en" u="sng"/>
              <a:t>非利士</a:t>
            </a:r>
            <a:r>
              <a:rPr lang="en"/>
              <a:t>人的手害他。」所以</a:t>
            </a:r>
            <a:r>
              <a:rPr lang="en" u="sng"/>
              <a:t>掃羅</a:t>
            </a:r>
            <a:r>
              <a:rPr lang="en"/>
              <a:t>對</a:t>
            </a:r>
            <a:r>
              <a:rPr lang="en" u="sng"/>
              <a:t>大衞</a:t>
            </a:r>
            <a:r>
              <a:rPr lang="en"/>
              <a:t>說：「你今日可以</a:t>
            </a:r>
            <a:r>
              <a:rPr lang="en">
                <a:highlight>
                  <a:srgbClr val="FFFF00"/>
                </a:highlight>
              </a:rPr>
              <a:t>第二次作我的女婿</a:t>
            </a:r>
            <a:r>
              <a:rPr lang="en"/>
              <a:t>。」22 掃羅吩咐臣僕說：「你們暗中對大衞說：『王喜悅你，王的臣僕也都喜愛你，所以你當作王的女婿。』」23 掃羅的臣僕就照這話說給大衞聽。大衞說：「你們以為作</a:t>
            </a:r>
            <a:r>
              <a:rPr lang="en">
                <a:highlight>
                  <a:srgbClr val="FFFF00"/>
                </a:highlight>
              </a:rPr>
              <a:t>王的女婿</a:t>
            </a:r>
            <a:r>
              <a:rPr lang="en"/>
              <a:t>是一件小事嗎？我是貧窮卑微的人。」 24 掃羅的臣僕回奏說，大衞所說的如此如此。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大衞娶拔示巴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4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26 烏利亞的妻聽見丈夫烏利亞死了，就</a:t>
            </a:r>
            <a:r>
              <a:rPr lang="en">
                <a:highlight>
                  <a:srgbClr val="FFFF00"/>
                </a:highlight>
              </a:rPr>
              <a:t>為他哀哭</a:t>
            </a:r>
            <a:r>
              <a:rPr lang="en"/>
              <a:t>。 27 哀哭的日子過了，大衞差人將她接到宮裏，她就作了大衞的妻，給大衞生了一個兒子。</a:t>
            </a:r>
            <a:r>
              <a:rPr lang="en">
                <a:highlight>
                  <a:srgbClr val="FFFF00"/>
                </a:highlight>
              </a:rPr>
              <a:t>但大衞所行的這事，耶和華甚不喜悅</a:t>
            </a:r>
            <a:r>
              <a:rPr lang="en"/>
              <a:t>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拔示巴的眼淚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上帝，大衛和拿單都沒有責備？</a:t>
            </a:r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大衞兒子患重病死 （撒母耳記下12:5-7，13-25）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5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5 大衞就甚惱怒那人，對拿單說：「我指着永生的耶和華起誓，行這事的人該死！ 6 他必償還羊羔四倍，因為他行這事，沒有憐恤的心。」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7 拿單對大衞說：「你就是那人！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13 </a:t>
            </a:r>
            <a:r>
              <a:rPr lang="en">
                <a:highlight>
                  <a:srgbClr val="FFFF00"/>
                </a:highlight>
              </a:rPr>
              <a:t>大衞對拿單說：「我得罪耶和華了！」拿單說：「耶和華已經除掉你的罪，你必不至於死。 14 只是你行這事，叫耶和華的仇敵大得褻瀆的機會，故此，你所得的孩子必定要死。</a:t>
            </a:r>
            <a:r>
              <a:rPr lang="en"/>
              <a:t>」 15 拿單就回家去了。耶和華擊打烏利亞妻給大衞所生的孩子，使他得重病。 16 所以大衞為這孩子懇求神，而且禁食，進入內室，終夜躺在地上。 18 到第七日孩子死了。</a:t>
            </a:r>
            <a:endParaRPr/>
          </a:p>
        </p:txBody>
      </p:sp>
      <p:sp>
        <p:nvSpPr>
          <p:cNvPr id="369" name="Google Shape;369;p5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大衞兒子患重病死 （撒母耳記下12:5-7，13-25）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22 大衞說：「孩子還活着，</a:t>
            </a:r>
            <a:r>
              <a:rPr lang="en">
                <a:highlight>
                  <a:srgbClr val="FFFF00"/>
                </a:highlight>
              </a:rPr>
              <a:t>我禁食哭泣</a:t>
            </a:r>
            <a:r>
              <a:rPr lang="en"/>
              <a:t>，因為我想，或者耶和華憐恤我，使孩子不死也未可知， 23 孩子死了，我何必禁食？我豈能使他返回呢？我必往他那裏去，他卻不能回我這裏來。」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大衛的眼淚。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越是蒙神愛的人，神的管教也越嚴厲。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詩篇51篇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上帝看見了大衛的內心。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大衞兒子患重病死 （撒母耳記下12:5-7，13-25）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大衞與拔示巴同室以後，先知拿單來見他。他作這詩，交與伶長。認罪求饒恕。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神啊，求你按你的慈愛憐恤我，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按你豐盛的慈悲塗抹我的過犯！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 求你將我的罪孽洗除淨盡，並潔除我的罪！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 </a:t>
            </a:r>
            <a:r>
              <a:rPr lang="en">
                <a:highlight>
                  <a:srgbClr val="FFFF00"/>
                </a:highlight>
              </a:rPr>
              <a:t>因為我知道我的過犯，我的罪常在我面前</a:t>
            </a:r>
            <a:r>
              <a:rPr lang="en"/>
              <a:t>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 我向你犯罪，惟獨得罪了你，在你眼前行了這惡，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以致你責備我的時候顯為公義；判斷我的時候顯為清正。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大衞兒子患重病死 （撒母耳記下12:5-7，13-25）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14 神啊，你是拯救我的神，</a:t>
            </a:r>
            <a:r>
              <a:rPr lang="en">
                <a:highlight>
                  <a:srgbClr val="FFFF00"/>
                </a:highlight>
              </a:rPr>
              <a:t>求你救我脫離流人血的罪</a:t>
            </a:r>
            <a:r>
              <a:rPr lang="en"/>
              <a:t>，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我的舌頭就高聲歌唱你的公義。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16 你本不喜愛祭物，若喜愛，我就獻上；燔祭你也不喜悅。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17 神所要的祭，就是憂傷的靈；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神啊，</a:t>
            </a:r>
            <a:r>
              <a:rPr lang="en">
                <a:highlight>
                  <a:srgbClr val="FFFF00"/>
                </a:highlight>
              </a:rPr>
              <a:t>憂傷痛悔的心，你必不輕看</a:t>
            </a:r>
            <a:r>
              <a:rPr lang="en"/>
              <a:t>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撒母耳記上16:7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7 耶和華卻對撒母耳說：「不要看他的外貌和他身材高大，我不揀選他。因為耶和華不像人看人：人是看外貌，</a:t>
            </a:r>
            <a:r>
              <a:rPr lang="en">
                <a:highlight>
                  <a:srgbClr val="FFFF00"/>
                </a:highlight>
              </a:rPr>
              <a:t>耶和華是看內心</a:t>
            </a:r>
            <a:r>
              <a:rPr lang="en"/>
              <a:t>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59"/>
          <p:cNvPicPr preferRelativeResize="0"/>
          <p:nvPr/>
        </p:nvPicPr>
        <p:blipFill rotWithShape="1">
          <a:blip r:embed="rId3">
            <a:alphaModFix/>
          </a:blip>
          <a:srcRect b="2499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9"/>
          <p:cNvSpPr txBox="1">
            <a:spLocks noGrp="1"/>
          </p:cNvSpPr>
          <p:nvPr>
            <p:ph type="title" idx="4294967295"/>
          </p:nvPr>
        </p:nvSpPr>
        <p:spPr>
          <a:xfrm>
            <a:off x="844425" y="1939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所羅門誕生 （撒母耳記下12:24-25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）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9850" y="3068225"/>
            <a:ext cx="9068100" cy="2075100"/>
          </a:xfrm>
          <a:prstGeom prst="rect">
            <a:avLst/>
          </a:prstGeom>
          <a:solidFill>
            <a:srgbClr val="3F3F3F">
              <a:alpha val="748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99" name="Google Shape;399;p59"/>
          <p:cNvSpPr txBox="1"/>
          <p:nvPr/>
        </p:nvSpPr>
        <p:spPr>
          <a:xfrm>
            <a:off x="844425" y="3332350"/>
            <a:ext cx="7636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24 </a:t>
            </a:r>
            <a:r>
              <a:rPr lang="en" sz="18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大衞安慰他的妻拔示巴，與她同寢</a:t>
            </a: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。她就生了兒子，給他起名叫所羅門。耶和華也喜愛他， 25 就藉先知拿單賜他一個名字叫耶底底亞，因為耶和華愛他。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所羅門誕生 （撒母耳記下12:24-25)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0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>
                <a:solidFill>
                  <a:srgbClr val="FF0040"/>
                </a:solidFill>
              </a:rPr>
              <a:t>上帝的祝福如此快臨到</a:t>
            </a:r>
            <a:endParaRPr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大衛沒有再娶妻</a:t>
            </a:r>
            <a:endParaRPr b="1"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>
                <a:solidFill>
                  <a:srgbClr val="FF0040"/>
                </a:solidFill>
              </a:rPr>
              <a:t>拔示巴生了四個兒子</a:t>
            </a:r>
            <a:endParaRPr>
              <a:solidFill>
                <a:srgbClr val="FF0040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>
                <a:solidFill>
                  <a:srgbClr val="FF0040"/>
                </a:solidFill>
              </a:rPr>
              <a:t>在耶穌的家譜中</a:t>
            </a:r>
            <a:endParaRPr/>
          </a:p>
        </p:txBody>
      </p:sp>
      <p:sp>
        <p:nvSpPr>
          <p:cNvPr id="406" name="Google Shape;406;p6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大衞誓立所羅門為王 （列王紀上1:11-14， 28-31）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11 </a:t>
            </a:r>
            <a:r>
              <a:rPr lang="en">
                <a:highlight>
                  <a:srgbClr val="FFFF00"/>
                </a:highlight>
              </a:rPr>
              <a:t>拿單對所羅門的母親拔示巴說</a:t>
            </a:r>
            <a:r>
              <a:rPr lang="en"/>
              <a:t>：「哈及的兒子亞多尼雅作王了，你沒有聽見嗎？我們的主大衞卻不知道。 12 現在我可以給你出個主意，好保全你和你兒子所羅門的性命。 13 你進去見大衞王，對他說：『我主我王啊，你不曾向婢女起誓說：你兒子所羅門必接續我作王，坐在我的位上嗎？現在亞多尼雅怎麼作了王呢？』 14 你還與王說話的時候，我也隨後進去，證實你的話。」</a:t>
            </a:r>
            <a:endParaRPr/>
          </a:p>
        </p:txBody>
      </p:sp>
      <p:sp>
        <p:nvSpPr>
          <p:cNvPr id="413" name="Google Shape;413;p6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大衞誓立所羅門為王 （列王紀上1:11-14， 28-31）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2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 大衞王吩咐說：「叫拔示巴來。」拔示巴就進來站在王面前。 29 王起誓說：「我指着救我性命脫離一切苦難永生的耶和華起誓。 30 我既然指着耶和華以色列的神向你起誓說：『你兒子所羅門必接續我作王，坐在我的位上。』我今日就必照這話而行。」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 於是拔示巴臉伏於地，向王下拜，說：「願我主大衞王萬歲！」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拿單和拔示巴用「性命」來幫助所羅門接續大衛作王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亞多尼雅求賜亞比煞為妻 （列王紀上2:13-18)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3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 哈及的兒子亞多尼雅去見所羅門的母親拔示巴，拔示巴問他說：「你來是為平安嗎？」回答說：「是為平安。」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 又說：「我有話對你說。」拔示巴說：「你說吧。」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17 他說：「求你請所羅門王將書念的女子亞比煞賜我為妻，因他必不推辭你。」18 拔示巴說：「好，我必為你對王提說。」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米甲愛大衞 （撒母耳記上18:17-29)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25 掃羅說：「你們要對大衞這樣說：『王不要甚麼</a:t>
            </a:r>
            <a:r>
              <a:rPr lang="en">
                <a:highlight>
                  <a:srgbClr val="FFFF00"/>
                </a:highlight>
              </a:rPr>
              <a:t>聘禮</a:t>
            </a:r>
            <a:r>
              <a:rPr lang="en"/>
              <a:t>，只要一百非利士人的陽皮，好在王的仇敵身上報仇。』」掃羅的意思要使大衞喪在非利士人的手裏。26 掃羅的臣僕將這話告訴大衞，</a:t>
            </a:r>
            <a:r>
              <a:rPr lang="en">
                <a:highlight>
                  <a:srgbClr val="FFFF00"/>
                </a:highlight>
              </a:rPr>
              <a:t>大衞就歡喜作王的女婿</a:t>
            </a:r>
            <a:r>
              <a:rPr lang="en"/>
              <a:t>。</a:t>
            </a:r>
            <a:r>
              <a:rPr lang="en">
                <a:highlight>
                  <a:srgbClr val="FFFF00"/>
                </a:highlight>
              </a:rPr>
              <a:t>日期還沒有到</a:t>
            </a:r>
            <a:r>
              <a:rPr lang="en"/>
              <a:t>， 27 大衞和跟隨他的人起身前往，殺了二百非利士人，將陽皮滿數交給王，</a:t>
            </a:r>
            <a:r>
              <a:rPr lang="en">
                <a:highlight>
                  <a:srgbClr val="FFFF00"/>
                </a:highlight>
              </a:rPr>
              <a:t>為要作王的女婿</a:t>
            </a:r>
            <a:r>
              <a:rPr lang="en"/>
              <a:t>。於是，掃羅將女兒米甲給大衞為妻。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28 </a:t>
            </a:r>
            <a:r>
              <a:rPr lang="en">
                <a:highlight>
                  <a:srgbClr val="FFFF00"/>
                </a:highlight>
              </a:rPr>
              <a:t>掃羅見耶和華與大衞同在，又知道女兒米甲愛大衞， 29 就更怕大衞，常作大衞的仇敵</a:t>
            </a:r>
            <a:r>
              <a:rPr lang="en"/>
              <a:t>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大衞愛米甲嗎？ 還是只想做王的女婿？</a:t>
            </a:r>
            <a:endParaRPr b="1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亞多尼雅自己送命 （列王紀上2:19-23)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4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19 於是，拔示巴去見所羅門王，要為亞多尼雅提說。</a:t>
            </a:r>
            <a:r>
              <a:rPr lang="en">
                <a:highlight>
                  <a:srgbClr val="FFFF00"/>
                </a:highlight>
              </a:rPr>
              <a:t>王起來迎接，向她下拜，就坐在位上，吩咐人為王母設一座位，她便坐在王的右邊</a:t>
            </a:r>
            <a:r>
              <a:rPr lang="en"/>
              <a:t>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 拔示巴說：「我有一件小事求你，望你不要推辭。」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王說：「請母親說，我必不推辭。」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21 拔示巴說：「求你將書念的女子亞比煞賜給你哥哥亞多尼雅為妻。」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7636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亞多尼雅自己送命 （列王紀上2:19-23)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5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22 所羅門王對他母親說：「為何單替他求書念的女子亞比煞呢？也可以為他求國吧！他是我的哥哥，他有祭司亞比亞他和洗魯雅的兒子約押為輔佐。」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23 所羅門王就指着耶和華起誓說：「亞多尼雅這話是自己送命，不然，願神重重地降罰與我。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得到兒子的尊重</a:t>
            </a:r>
            <a:endParaRPr b="1">
              <a:solidFill>
                <a:srgbClr val="FF004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拔士巴是幫兒子所羅門王還是不諳政治？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6"/>
          <p:cNvSpPr txBox="1">
            <a:spLocks noGrp="1"/>
          </p:cNvSpPr>
          <p:nvPr>
            <p:ph type="body" idx="1"/>
          </p:nvPr>
        </p:nvSpPr>
        <p:spPr>
          <a:xfrm>
            <a:off x="844425" y="571500"/>
            <a:ext cx="7636200" cy="4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所以我們看到，拔示巴也許是經由罪才進入皇家系譜，成為以色列兩位最著名的國王，大衛與所羅門，之間的重要連接。她成為以色列最偉大之王的最親之人，也是以色列中最有智慧之王的親生母親。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通常我們在讀拔示巴的故事時，都把焦點放在她所犯的錯誤上。其實我們可以改變一下我們的焦點，把眼光放在神的主權上。在祂有公義憐憫有恩典慈愛不斷給人機會，提醒人悔改。因著大衛和拔示巴的認罪悔改，上帝可以將彌賽亞這條線繼續延續，直到完成了救贖！</a:t>
            </a: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當我們為自己的罪憂傷痛悔時，其實神已經赦免我們了。我們若按著神的心意而活，祂就要在我們的生命裡成就更美的事。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447" name="Google Shape;447;p6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7"/>
          <p:cNvSpPr/>
          <p:nvPr/>
        </p:nvSpPr>
        <p:spPr>
          <a:xfrm>
            <a:off x="9150" y="0"/>
            <a:ext cx="9125700" cy="138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問題討論分享：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7"/>
          <p:cNvSpPr txBox="1">
            <a:spLocks noGrp="1"/>
          </p:cNvSpPr>
          <p:nvPr>
            <p:ph type="body" idx="1"/>
          </p:nvPr>
        </p:nvSpPr>
        <p:spPr>
          <a:xfrm>
            <a:off x="844425" y="1534250"/>
            <a:ext cx="2257200" cy="23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大衞對亞比該勸說的反應：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願意耐心聆聽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對神存敬畏的心</a:t>
            </a:r>
            <a:endParaRPr sz="1700" b="1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對人存感恩的心</a:t>
            </a:r>
            <a:endParaRPr sz="1700" b="1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455" name="Google Shape;455;p6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456" name="Google Shape;456;p67"/>
          <p:cNvSpPr txBox="1">
            <a:spLocks noGrp="1"/>
          </p:cNvSpPr>
          <p:nvPr>
            <p:ph type="body" idx="2"/>
          </p:nvPr>
        </p:nvSpPr>
        <p:spPr>
          <a:xfrm>
            <a:off x="3217275" y="1534250"/>
            <a:ext cx="2257200" cy="23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拿八：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為人剛愎兇惡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性情兇暴，無人敢與他說話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愚頑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膽小</a:t>
            </a:r>
            <a:endParaRPr sz="17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7"/>
          <p:cNvSpPr txBox="1"/>
          <p:nvPr/>
        </p:nvSpPr>
        <p:spPr>
          <a:xfrm>
            <a:off x="844425" y="3981400"/>
            <a:ext cx="763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弟兄：試想想你有幾分像大衞幾分像拿八。</a:t>
            </a:r>
            <a:endParaRPr sz="17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姊妹：試想想你有幾分像亞比該。</a:t>
            </a:r>
            <a:endParaRPr sz="17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8" name="Google Shape;458;p67"/>
          <p:cNvSpPr txBox="1">
            <a:spLocks noGrp="1"/>
          </p:cNvSpPr>
          <p:nvPr>
            <p:ph type="body" idx="3"/>
          </p:nvPr>
        </p:nvSpPr>
        <p:spPr>
          <a:xfrm>
            <a:off x="5590150" y="1534250"/>
            <a:ext cx="2257200" cy="23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亞比該：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聰明俊美的婦人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 b="1"/>
              <a:t>為人親和 （主持家務）</a:t>
            </a:r>
            <a:endParaRPr sz="1700" b="1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" sz="1700"/>
              <a:t>有見識 （危機處理/帶人與神合好/明白神的心意）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4572000" y="-175"/>
            <a:ext cx="45159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3753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title" idx="4294967295"/>
          </p:nvPr>
        </p:nvSpPr>
        <p:spPr>
          <a:xfrm>
            <a:off x="4895850" y="232000"/>
            <a:ext cx="3584700" cy="12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米甲救大衞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(撒母耳記上19:8-18）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4895925" y="1485900"/>
            <a:ext cx="3584700" cy="3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8 此後又有爭戰的事。大衞出去與非利士人打仗，大大殺敗他們，他們就在他面前逃跑。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9 從耶和華那裏來的惡魔又降在掃羅身上（掃羅手裏拿槍坐在屋裏），大衞就用手彈琴。10 掃羅用槍想要刺透大衞，釘在牆上；他卻躲開，掃羅的槍刺入牆內。當夜大衞逃走，躲避了。</a:t>
            </a:r>
            <a:endParaRPr sz="1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米甲救大衞 （撒母耳記上19:8-18）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11 掃羅打發人到大衞的房屋那裏窺探他，要等到天亮殺他。</a:t>
            </a:r>
            <a:r>
              <a:rPr lang="en">
                <a:highlight>
                  <a:srgbClr val="FFFF00"/>
                </a:highlight>
              </a:rPr>
              <a:t>大衞的妻米甲對他說：「你今夜若不逃命，明日你要被殺。」 12 於是，米甲將大衞從窗戶裏縋下去，大衞就逃走，躲避了</a:t>
            </a:r>
            <a:r>
              <a:rPr lang="en"/>
              <a:t>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13 米甲把家中的</a:t>
            </a:r>
            <a:r>
              <a:rPr lang="en">
                <a:highlight>
                  <a:srgbClr val="FFFF00"/>
                </a:highlight>
              </a:rPr>
              <a:t>神像放在牀上</a:t>
            </a:r>
            <a:r>
              <a:rPr lang="en"/>
              <a:t>，頭枕在山羊毛裝的枕頭上，用被遮蓋。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14 掃羅打發人去捉拿大衞，米甲說：「</a:t>
            </a:r>
            <a:r>
              <a:rPr lang="en">
                <a:highlight>
                  <a:srgbClr val="FFFF00"/>
                </a:highlight>
              </a:rPr>
              <a:t>他病了</a:t>
            </a:r>
            <a:r>
              <a:rPr lang="en"/>
              <a:t>。」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15 掃羅又打發人去看大衞說：「當連牀將他抬來，我好殺他。」 16 使者進去，看見牀上有神像，頭枕在山羊毛裝的枕頭上。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米甲救大衞 （撒母耳記上19:8-18）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17 掃羅對米甲說：「你為甚麼這樣欺哄我，放我仇敵逃走呢？」米甲回答說：「他對我說：『</a:t>
            </a:r>
            <a:r>
              <a:rPr lang="en">
                <a:highlight>
                  <a:srgbClr val="FFFF00"/>
                </a:highlight>
              </a:rPr>
              <a:t>你放我走，不然我要殺你</a:t>
            </a:r>
            <a:r>
              <a:rPr lang="en"/>
              <a:t>。』」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18 </a:t>
            </a:r>
            <a:r>
              <a:rPr lang="en">
                <a:highlight>
                  <a:srgbClr val="FFFF00"/>
                </a:highlight>
              </a:rPr>
              <a:t>大衞逃避，來到拉瑪見撒母耳，將掃羅向他所行的事述說了一遍</a:t>
            </a:r>
            <a:r>
              <a:rPr lang="en"/>
              <a:t>。他和撒母耳就往拿約去居住。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5971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米甲再嫁 （撒母耳記上25:44)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844425" y="1433925"/>
            <a:ext cx="76362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44 掃羅已將他的女兒米甲，就是大衞的妻，給了迦琳人拉億的兒子帕提為妻。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0040"/>
              </a:buClr>
              <a:buSzPts val="1800"/>
              <a:buChar char="▪"/>
            </a:pPr>
            <a:r>
              <a:rPr lang="en" b="1">
                <a:solidFill>
                  <a:srgbClr val="FF0040"/>
                </a:solidFill>
              </a:rPr>
              <a:t>米甲勇敢嗎？ （因愛先生大衛而違反父親）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3F3F3F"/>
      </a:dk2>
      <a:lt2>
        <a:srgbClr val="F3F3F3"/>
      </a:lt2>
      <a:accent1>
        <a:srgbClr val="FF004E"/>
      </a:accent1>
      <a:accent2>
        <a:srgbClr val="901829"/>
      </a:accent2>
      <a:accent3>
        <a:srgbClr val="B958C2"/>
      </a:accent3>
      <a:accent4>
        <a:srgbClr val="5B8FDD"/>
      </a:accent4>
      <a:accent5>
        <a:srgbClr val="7CB652"/>
      </a:accent5>
      <a:accent6>
        <a:srgbClr val="FFB200"/>
      </a:accent6>
      <a:hlink>
        <a:srgbClr val="FF004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Macintosh PowerPoint</Application>
  <PresentationFormat>On-screen Show (16:9)</PresentationFormat>
  <Paragraphs>304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Titillium Web</vt:lpstr>
      <vt:lpstr>Fidele template</vt:lpstr>
      <vt:lpstr>米甲/亞比該/拔示巴 1/23/2022</vt:lpstr>
      <vt:lpstr>米甲 ( 溪流) (像神, 誰能及上帝?)</vt:lpstr>
      <vt:lpstr>米甲愛大衞 （撒母耳記上18:17-29)</vt:lpstr>
      <vt:lpstr>米甲愛大衞 （撒母耳記上18:17-29)</vt:lpstr>
      <vt:lpstr>米甲愛大衞 （撒母耳記上18:17-29)</vt:lpstr>
      <vt:lpstr>米甲救大衞  (撒母耳記上19:8-18）</vt:lpstr>
      <vt:lpstr>米甲救大衞 （撒母耳記上19:8-18）</vt:lpstr>
      <vt:lpstr>米甲救大衞 （撒母耳記上19:8-18）</vt:lpstr>
      <vt:lpstr>米甲再嫁 （撒母耳記上25:44)</vt:lpstr>
      <vt:lpstr>米甲的無奈（撒母耳記下3:12-16）</vt:lpstr>
      <vt:lpstr>米甲的無奈（撒母耳記下3:12-16）</vt:lpstr>
      <vt:lpstr>米甲的哀怨（撒母耳記下6:12-23</vt:lpstr>
      <vt:lpstr>米甲的哀怨（撒母耳記下6:12-23）</vt:lpstr>
      <vt:lpstr>米甲的哀怨（撒母耳記下6:12-23）</vt:lpstr>
      <vt:lpstr>米甲的哀怨（撒母耳記下6:12-23）</vt:lpstr>
      <vt:lpstr>撒母耳記下 21:7-9</vt:lpstr>
      <vt:lpstr>撒母耳記下 21:7-9）</vt:lpstr>
      <vt:lpstr>以弗所書 5:33</vt:lpstr>
      <vt:lpstr>亞比該 （父親的喜樂） </vt:lpstr>
      <vt:lpstr>亞比該和大衞  (撒母耳記上25章)</vt:lpstr>
      <vt:lpstr>撒母耳逝世</vt:lpstr>
      <vt:lpstr>拿八背景</vt:lpstr>
      <vt:lpstr>大衞遣僕求拿八供糧</vt:lpstr>
      <vt:lpstr>拿八辱罵大衞僕人 </vt:lpstr>
      <vt:lpstr>大衞 命各人都要帶上刀</vt:lpstr>
      <vt:lpstr>亞比該求大衞饒恕拿八</vt:lpstr>
      <vt:lpstr>亞比該求大衞饒恕拿八</vt:lpstr>
      <vt:lpstr>亞比該求大衞饒恕拿八</vt:lpstr>
      <vt:lpstr>亞比該求大衞饒恕拿八</vt:lpstr>
      <vt:lpstr>大衞怒消</vt:lpstr>
      <vt:lpstr>拿八的死</vt:lpstr>
      <vt:lpstr>大衞娶亞比該為妻</vt:lpstr>
      <vt:lpstr>大衞娶亞比該為妻</vt:lpstr>
      <vt:lpstr>拔士巴 (誓言之女) </vt:lpstr>
      <vt:lpstr>大衞與拔士巴  (撒母耳記下11:2-17，26-27） </vt:lpstr>
      <vt:lpstr>大衞犯罪</vt:lpstr>
      <vt:lpstr>大衞犯罪</vt:lpstr>
      <vt:lpstr>大衞犯罪</vt:lpstr>
      <vt:lpstr>大衞設計殺烏利亞</vt:lpstr>
      <vt:lpstr>大衞娶拔示巴</vt:lpstr>
      <vt:lpstr>大衞兒子患重病死 （撒母耳記下12:5-7，13-25）</vt:lpstr>
      <vt:lpstr>大衞兒子患重病死 （撒母耳記下12:5-7，13-25）</vt:lpstr>
      <vt:lpstr>大衞兒子患重病死 （撒母耳記下12:5-7，13-25）</vt:lpstr>
      <vt:lpstr>大衞兒子患重病死 （撒母耳記下12:5-7，13-25）</vt:lpstr>
      <vt:lpstr>所羅門誕生 （撒母耳記下12:24-25）</vt:lpstr>
      <vt:lpstr>所羅門誕生 （撒母耳記下12:24-25) </vt:lpstr>
      <vt:lpstr>大衞誓立所羅門為王 （列王紀上1:11-14， 28-31） </vt:lpstr>
      <vt:lpstr>大衞誓立所羅門為王 （列王紀上1:11-14， 28-31） </vt:lpstr>
      <vt:lpstr>亞多尼雅求賜亞比煞為妻 （列王紀上2:13-18)</vt:lpstr>
      <vt:lpstr>亞多尼雅自己送命 （列王紀上2:19-23) </vt:lpstr>
      <vt:lpstr>亞多尼雅自己送命 （列王紀上2:19-23) </vt:lpstr>
      <vt:lpstr>PowerPoint Presentation</vt:lpstr>
      <vt:lpstr>問題討論分享：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米甲/亞比該/拔示巴 1/23/2022</dc:title>
  <cp:lastModifiedBy>Sandy Mau</cp:lastModifiedBy>
  <cp:revision>1</cp:revision>
  <dcterms:modified xsi:type="dcterms:W3CDTF">2022-01-23T18:21:30Z</dcterms:modified>
</cp:coreProperties>
</file>