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84" r:id="rId1"/>
  </p:sldMasterIdLst>
  <p:sldIdLst>
    <p:sldId id="256" r:id="rId2"/>
    <p:sldId id="257" r:id="rId3"/>
    <p:sldId id="283" r:id="rId4"/>
    <p:sldId id="284" r:id="rId5"/>
    <p:sldId id="281" r:id="rId6"/>
    <p:sldId id="267" r:id="rId7"/>
    <p:sldId id="263" r:id="rId8"/>
    <p:sldId id="273" r:id="rId9"/>
    <p:sldId id="282" r:id="rId10"/>
    <p:sldId id="280" r:id="rId11"/>
    <p:sldId id="285" r:id="rId12"/>
    <p:sldId id="287" r:id="rId13"/>
    <p:sldId id="279" r:id="rId14"/>
    <p:sldId id="271" r:id="rId15"/>
    <p:sldId id="286" r:id="rId16"/>
    <p:sldId id="258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78"/>
  </p:normalViewPr>
  <p:slideViewPr>
    <p:cSldViewPr snapToGrid="0" snapToObjects="1">
      <p:cViewPr>
        <p:scale>
          <a:sx n="120" d="100"/>
          <a:sy n="120" d="100"/>
        </p:scale>
        <p:origin x="-1040" y="-6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1" d="100"/>
        <a:sy n="13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t>10/2/21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43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68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75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54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8A87A34-81AB-432B-8DAE-1953F412C126}" type="datetimeFigureOut">
              <a:rPr lang="en-US" smtClean="0"/>
              <a:t>10/2/21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73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>
                <a:latin typeface="LiSong Pro Light" panose="02020300000000000000" pitchFamily="18" charset="-120"/>
                <a:ea typeface="LiSong Pro Light" panose="02020300000000000000" pitchFamily="18" charset="-120"/>
              </a:defRPr>
            </a:lvl1pPr>
            <a:lvl2pPr>
              <a:defRPr sz="1600">
                <a:latin typeface="LiSong Pro Light" panose="02020300000000000000" pitchFamily="18" charset="-120"/>
                <a:ea typeface="LiSong Pro Light" panose="02020300000000000000" pitchFamily="18" charset="-120"/>
              </a:defRPr>
            </a:lvl2pPr>
            <a:lvl3pPr>
              <a:defRPr sz="1400">
                <a:latin typeface="LiSong Pro Light" panose="02020300000000000000" pitchFamily="18" charset="-120"/>
                <a:ea typeface="LiSong Pro Light" panose="02020300000000000000" pitchFamily="18" charset="-120"/>
              </a:defRPr>
            </a:lvl3pPr>
            <a:lvl4pPr>
              <a:defRPr sz="1400">
                <a:latin typeface="LiSong Pro Light" panose="02020300000000000000" pitchFamily="18" charset="-120"/>
                <a:ea typeface="LiSong Pro Light" panose="02020300000000000000" pitchFamily="18" charset="-120"/>
              </a:defRPr>
            </a:lvl4pPr>
            <a:lvl5pPr>
              <a:defRPr sz="1400">
                <a:latin typeface="LiSong Pro Light" panose="02020300000000000000" pitchFamily="18" charset="-120"/>
                <a:ea typeface="LiSong Pro Light" panose="02020300000000000000" pitchFamily="18" charset="-12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>
                <a:latin typeface="LiSong Pro Light" panose="02020300000000000000" pitchFamily="18" charset="-120"/>
                <a:ea typeface="LiSong Pro Light" panose="02020300000000000000" pitchFamily="18" charset="-120"/>
              </a:defRPr>
            </a:lvl1pPr>
            <a:lvl2pPr>
              <a:defRPr sz="1600">
                <a:latin typeface="LiSong Pro Light" panose="02020300000000000000" pitchFamily="18" charset="-120"/>
                <a:ea typeface="LiSong Pro Light" panose="02020300000000000000" pitchFamily="18" charset="-120"/>
              </a:defRPr>
            </a:lvl2pPr>
            <a:lvl3pPr>
              <a:defRPr sz="1400">
                <a:latin typeface="LiSong Pro Light" panose="02020300000000000000" pitchFamily="18" charset="-120"/>
                <a:ea typeface="LiSong Pro Light" panose="02020300000000000000" pitchFamily="18" charset="-120"/>
              </a:defRPr>
            </a:lvl3pPr>
            <a:lvl4pPr>
              <a:defRPr sz="1400">
                <a:latin typeface="LiSong Pro Light" panose="02020300000000000000" pitchFamily="18" charset="-120"/>
                <a:ea typeface="LiSong Pro Light" panose="02020300000000000000" pitchFamily="18" charset="-120"/>
              </a:defRPr>
            </a:lvl4pPr>
            <a:lvl5pPr>
              <a:defRPr sz="1400">
                <a:latin typeface="LiSong Pro Light" panose="02020300000000000000" pitchFamily="18" charset="-120"/>
                <a:ea typeface="LiSong Pro Light" panose="02020300000000000000" pitchFamily="18" charset="-12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5933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50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9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8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150521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10/2/21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14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86552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F02ABF-E330-8A4D-8EB4-7751AA43C4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羅得</a:t>
            </a:r>
            <a:r>
              <a:rPr lang="zh-TW" altLang="zh-TW" dirty="0"/>
              <a:t>/</a:t>
            </a:r>
            <a:r>
              <a:rPr lang="zh-TW" altLang="en-US" dirty="0" smtClean="0"/>
              <a:t>夏甲</a:t>
            </a:r>
            <a:r>
              <a:rPr lang="en-US" altLang="zh-TW" dirty="0" smtClean="0"/>
              <a:t>/</a:t>
            </a:r>
            <a:r>
              <a:rPr lang="zh-TW" altLang="en-US" dirty="0" smtClean="0"/>
              <a:t>以實瑪力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5F44BAB-2C23-DF47-972F-9C4B92CDA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284920"/>
            <a:ext cx="9070848" cy="854343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err="1">
                <a:latin typeface="Songti TC" panose="02010600040101010101" pitchFamily="2" charset="-120"/>
                <a:ea typeface="Songti TC" panose="02010600040101010101" pitchFamily="2" charset="-120"/>
              </a:rPr>
              <a:t>南區證道堂</a:t>
            </a:r>
            <a:endParaRPr lang="en-US" sz="2800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altLang="zh-CN" sz="2800" dirty="0">
                <a:latin typeface="+mj-ea"/>
                <a:ea typeface="+mj-ea"/>
              </a:rPr>
              <a:t>2021—2022</a:t>
            </a:r>
            <a:r>
              <a:rPr lang="zh-CN" altLang="en-US" sz="2800" dirty="0">
                <a:latin typeface="+mj-ea"/>
                <a:ea typeface="+mj-ea"/>
              </a:rPr>
              <a:t> 主日學</a:t>
            </a:r>
            <a:endParaRPr lang="en-US" altLang="zh-CN" sz="2800" dirty="0">
              <a:latin typeface="+mj-ea"/>
              <a:ea typeface="+mj-ea"/>
            </a:endParaRPr>
          </a:p>
          <a:p>
            <a:r>
              <a:rPr lang="zh-TW" altLang="zh-TW" sz="2800" dirty="0" smtClean="0"/>
              <a:t>1</a:t>
            </a:r>
            <a:r>
              <a:rPr lang="en-US" altLang="zh-TW" sz="2800" dirty="0" smtClean="0"/>
              <a:t>0-</a:t>
            </a:r>
            <a:r>
              <a:rPr lang="zh-TW" altLang="zh-TW" sz="2800" dirty="0"/>
              <a:t>3</a:t>
            </a:r>
            <a:r>
              <a:rPr lang="en-US" altLang="zh-TW" sz="2800" dirty="0" smtClean="0"/>
              <a:t>-2021</a:t>
            </a:r>
            <a:endParaRPr lang="en-US" altLang="zh-CN" sz="2800" dirty="0">
              <a:latin typeface="+mj-ea"/>
              <a:ea typeface="+mj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2417907-76BE-4244-B004-288EA42275C4}"/>
              </a:ext>
            </a:extLst>
          </p:cNvPr>
          <p:cNvSpPr/>
          <p:nvPr/>
        </p:nvSpPr>
        <p:spPr>
          <a:xfrm>
            <a:off x="8080057" y="3361590"/>
            <a:ext cx="1922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record</a:t>
            </a:r>
          </a:p>
        </p:txBody>
      </p:sp>
    </p:spTree>
    <p:extLst>
      <p:ext uri="{BB962C8B-B14F-4D97-AF65-F5344CB8AC3E}">
        <p14:creationId xmlns:p14="http://schemas.microsoft.com/office/powerpoint/2010/main" val="1124518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012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007" r="268399"/>
          <a:stretch/>
        </p:blipFill>
        <p:spPr>
          <a:xfrm>
            <a:off x="1066800" y="2103438"/>
            <a:ext cx="46038" cy="3932237"/>
          </a:xfrm>
        </p:spPr>
      </p:pic>
      <p:sp>
        <p:nvSpPr>
          <p:cNvPr id="16" name="Rectangle 15"/>
          <p:cNvSpPr/>
          <p:nvPr/>
        </p:nvSpPr>
        <p:spPr>
          <a:xfrm>
            <a:off x="666750" y="1877251"/>
            <a:ext cx="5450417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CHT" altLang="en-US" dirty="0"/>
              <a:t>亞伯蘭的妾夏甲懷孕後被撒萊苦待，出走後在曠野遇見神的使者，蒙了神的祝福，就回至亞伯蘭的家中不久之後就生了以實瑪利</a:t>
            </a:r>
            <a:r>
              <a:rPr lang="zh-CHT" altLang="en-US" dirty="0" smtClean="0"/>
              <a:t>。</a:t>
            </a:r>
            <a:endParaRPr lang="en-US" altLang="zh-CHT" dirty="0" smtClean="0"/>
          </a:p>
          <a:p>
            <a:pPr marL="342900" indent="-342900">
              <a:buFont typeface="+mj-lt"/>
              <a:buAutoNum type="arabicPeriod"/>
            </a:pPr>
            <a:r>
              <a:rPr lang="zh-CHT" altLang="en-US" dirty="0"/>
              <a:t>夏甲和以實瑪利被逐，在別是巴曠野蒙神祝福後，去到巴蘭曠野成長。</a:t>
            </a:r>
            <a:endParaRPr lang="en-US" dirty="0"/>
          </a:p>
          <a:p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70417" y="1481667"/>
            <a:ext cx="11438524" cy="63500"/>
          </a:xfrm>
          <a:prstGeom prst="line">
            <a:avLst/>
          </a:prstGeom>
          <a:ln w="5715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20750" y="5576331"/>
            <a:ext cx="308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zh-TW" altLang="en-US" dirty="0" smtClean="0"/>
              <a:t>摘自：聖光聖經地理</a:t>
            </a:r>
            <a:endParaRPr lang="en-US" dirty="0"/>
          </a:p>
        </p:txBody>
      </p:sp>
      <p:pic>
        <p:nvPicPr>
          <p:cNvPr id="15" name="Picture 14" descr="01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297" y="486833"/>
            <a:ext cx="4294644" cy="589879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39073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地圖</a:t>
            </a:r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 — 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夏甲、以實瑪利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LiSong Pro Light" panose="02020300000000000000" pitchFamily="18" charset="-120"/>
              <a:ea typeface="LiSong Pro Light" panose="02020300000000000000" pitchFamily="18" charset="-12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987" y="3122082"/>
            <a:ext cx="3354310" cy="329141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06436A4-9788-7D4A-B790-4325ECADA4A3}"/>
              </a:ext>
            </a:extLst>
          </p:cNvPr>
          <p:cNvSpPr/>
          <p:nvPr/>
        </p:nvSpPr>
        <p:spPr>
          <a:xfrm>
            <a:off x="6491759" y="486833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文檔</a:t>
            </a:r>
            <a:endParaRPr lang="en-US" sz="2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3625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6167" y="2873169"/>
            <a:ext cx="108161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《</a:t>
            </a:r>
            <a:r>
              <a:rPr lang="zh-TW" altLang="en-US" dirty="0" smtClean="0"/>
              <a:t>路加福音</a:t>
            </a:r>
            <a:r>
              <a:rPr lang="en-US" altLang="zh-TW" dirty="0" smtClean="0"/>
              <a:t>》</a:t>
            </a:r>
            <a:endParaRPr lang="en-US" altLang="zh-CHT" dirty="0" smtClean="0"/>
          </a:p>
          <a:p>
            <a:r>
              <a:rPr lang="en-US" altLang="zh-CHT" dirty="0" smtClean="0"/>
              <a:t>17</a:t>
            </a:r>
            <a:r>
              <a:rPr lang="en-US" altLang="zh-CHT" dirty="0"/>
              <a:t>:26	  	</a:t>
            </a:r>
            <a:r>
              <a:rPr lang="zh-CHT" altLang="en-US" dirty="0"/>
              <a:t>挪 亞 的 日 子 怎 樣 </a:t>
            </a:r>
            <a:r>
              <a:rPr lang="zh-TW" altLang="en-US" dirty="0" smtClean="0"/>
              <a:t>，</a:t>
            </a:r>
            <a:r>
              <a:rPr lang="zh-CHT" altLang="en-US" dirty="0" smtClean="0"/>
              <a:t> </a:t>
            </a:r>
            <a:r>
              <a:rPr lang="zh-CHT" altLang="en-US" dirty="0"/>
              <a:t>人 子 的 日 子 也 要 怎 樣 。</a:t>
            </a:r>
          </a:p>
          <a:p>
            <a:r>
              <a:rPr lang="en-US" altLang="zh-CHT" dirty="0"/>
              <a:t>17:27	  	</a:t>
            </a:r>
            <a:r>
              <a:rPr lang="zh-CHT" altLang="en-US" dirty="0"/>
              <a:t>那 時 候 的 人 又 喫 又 喝 、 又 娶 又 嫁 </a:t>
            </a:r>
            <a:r>
              <a:rPr lang="zh-TW" altLang="en-US" dirty="0" smtClean="0"/>
              <a:t>，</a:t>
            </a:r>
            <a:r>
              <a:rPr lang="zh-CHT" altLang="en-US" dirty="0" smtClean="0"/>
              <a:t> </a:t>
            </a:r>
            <a:r>
              <a:rPr lang="zh-CHT" altLang="en-US" dirty="0"/>
              <a:t>到 挪 亞 進 方 舟 的 那 </a:t>
            </a:r>
            <a:r>
              <a:rPr lang="zh-CHT" altLang="en-US" dirty="0" smtClean="0"/>
              <a:t>日</a:t>
            </a:r>
            <a:r>
              <a:rPr lang="zh-TW" altLang="en-US" dirty="0" smtClean="0"/>
              <a:t>，</a:t>
            </a:r>
            <a:r>
              <a:rPr lang="zh-CHT" altLang="en-US" dirty="0" smtClean="0"/>
              <a:t> </a:t>
            </a:r>
            <a:r>
              <a:rPr lang="zh-CHT" altLang="en-US" dirty="0"/>
              <a:t>洪 水 就 </a:t>
            </a:r>
            <a:r>
              <a:rPr lang="zh-CHT" altLang="en-US" dirty="0" smtClean="0"/>
              <a:t>來</a:t>
            </a:r>
            <a:r>
              <a:rPr lang="zh-TW" altLang="en-US" dirty="0" smtClean="0"/>
              <a:t>，</a:t>
            </a:r>
            <a:r>
              <a:rPr lang="zh-CHT" altLang="en-US" dirty="0" smtClean="0"/>
              <a:t> </a:t>
            </a:r>
            <a:r>
              <a:rPr lang="zh-CHT" altLang="en-US" dirty="0"/>
              <a:t>把 他 </a:t>
            </a:r>
            <a:r>
              <a:rPr lang="en-US" altLang="zh-CHT" dirty="0" smtClean="0"/>
              <a:t>  			</a:t>
            </a:r>
            <a:r>
              <a:rPr lang="zh-CHT" altLang="en-US" dirty="0" smtClean="0"/>
              <a:t>們 </a:t>
            </a:r>
            <a:r>
              <a:rPr lang="zh-CHT" altLang="en-US" dirty="0"/>
              <a:t>全 都 滅 了 。</a:t>
            </a:r>
          </a:p>
          <a:p>
            <a:r>
              <a:rPr lang="en-US" altLang="zh-CHT" dirty="0"/>
              <a:t>17:28	  	</a:t>
            </a:r>
            <a:r>
              <a:rPr lang="zh-CHT" altLang="en-US" dirty="0"/>
              <a:t>又 好 像 </a:t>
            </a:r>
            <a:r>
              <a:rPr lang="zh-CHT" altLang="en-US" sz="2400" b="1" dirty="0">
                <a:solidFill>
                  <a:srgbClr val="800000"/>
                </a:solidFill>
              </a:rPr>
              <a:t>羅 得 的 日 子 </a:t>
            </a:r>
            <a:r>
              <a:rPr lang="zh-TW" altLang="en-US" sz="2400" b="1" dirty="0" smtClean="0">
                <a:solidFill>
                  <a:srgbClr val="800000"/>
                </a:solidFill>
              </a:rPr>
              <a:t>。</a:t>
            </a:r>
            <a:r>
              <a:rPr lang="zh-CHT" altLang="en-US" dirty="0" smtClean="0"/>
              <a:t> </a:t>
            </a:r>
            <a:r>
              <a:rPr lang="zh-CHT" altLang="en-US" dirty="0"/>
              <a:t>人 又 喫 又 喝 </a:t>
            </a:r>
            <a:r>
              <a:rPr lang="zh-TW" altLang="en-US" dirty="0" smtClean="0"/>
              <a:t>，</a:t>
            </a:r>
            <a:r>
              <a:rPr lang="zh-CHT" altLang="en-US" dirty="0" smtClean="0"/>
              <a:t> </a:t>
            </a:r>
            <a:r>
              <a:rPr lang="zh-CHT" altLang="en-US" dirty="0"/>
              <a:t>又 買 又 賣 </a:t>
            </a:r>
            <a:r>
              <a:rPr lang="zh-TW" altLang="en-US" dirty="0" smtClean="0"/>
              <a:t>，</a:t>
            </a:r>
            <a:r>
              <a:rPr lang="zh-CHT" altLang="en-US" dirty="0" smtClean="0"/>
              <a:t> </a:t>
            </a:r>
            <a:r>
              <a:rPr lang="zh-CHT" altLang="en-US" dirty="0"/>
              <a:t>又 耕 種 </a:t>
            </a:r>
            <a:r>
              <a:rPr lang="zh-TW" altLang="en-US" dirty="0" smtClean="0"/>
              <a:t>，</a:t>
            </a:r>
            <a:r>
              <a:rPr lang="zh-CHT" altLang="en-US" dirty="0" smtClean="0"/>
              <a:t> </a:t>
            </a:r>
            <a:r>
              <a:rPr lang="zh-CHT" altLang="en-US" dirty="0"/>
              <a:t>又 蓋 造 </a:t>
            </a:r>
            <a:r>
              <a:rPr lang="zh-TW" altLang="en-US" dirty="0" smtClean="0"/>
              <a:t>。</a:t>
            </a:r>
            <a:endParaRPr lang="zh-CHT" altLang="en-US" dirty="0"/>
          </a:p>
          <a:p>
            <a:r>
              <a:rPr lang="en-US" altLang="zh-CHT" dirty="0"/>
              <a:t>17:29	  	</a:t>
            </a:r>
            <a:r>
              <a:rPr lang="zh-CHT" altLang="en-US" dirty="0"/>
              <a:t>到 羅 得 出 所 多 瑪 的 那 日 </a:t>
            </a:r>
            <a:r>
              <a:rPr lang="zh-TW" altLang="en-US" dirty="0" smtClean="0"/>
              <a:t>，</a:t>
            </a:r>
            <a:r>
              <a:rPr lang="zh-CHT" altLang="en-US" dirty="0" smtClean="0"/>
              <a:t> </a:t>
            </a:r>
            <a:r>
              <a:rPr lang="zh-CHT" altLang="en-US" dirty="0"/>
              <a:t>就 有 火 與 硫 磺 從 天 上 降 下 來 </a:t>
            </a:r>
            <a:r>
              <a:rPr lang="zh-TW" altLang="en-US" dirty="0" smtClean="0"/>
              <a:t>，</a:t>
            </a:r>
            <a:r>
              <a:rPr lang="zh-CHT" altLang="en-US" dirty="0" smtClean="0"/>
              <a:t> </a:t>
            </a:r>
            <a:r>
              <a:rPr lang="zh-CHT" altLang="en-US" dirty="0"/>
              <a:t>把 他 們 全 都 滅 了 。</a:t>
            </a:r>
          </a:p>
          <a:p>
            <a:r>
              <a:rPr lang="en-US" altLang="zh-CHT" dirty="0"/>
              <a:t>17:30	  	</a:t>
            </a:r>
            <a:r>
              <a:rPr lang="zh-CHT" altLang="en-US" dirty="0"/>
              <a:t>人 子 顯 現 的 日 子 </a:t>
            </a:r>
            <a:r>
              <a:rPr lang="zh-TW" altLang="en-US" dirty="0" smtClean="0"/>
              <a:t>，</a:t>
            </a:r>
            <a:r>
              <a:rPr lang="zh-CHT" altLang="en-US" dirty="0" smtClean="0"/>
              <a:t> </a:t>
            </a:r>
            <a:r>
              <a:rPr lang="zh-CHT" altLang="en-US" dirty="0"/>
              <a:t>也 要 這 樣 。</a:t>
            </a:r>
          </a:p>
          <a:p>
            <a:r>
              <a:rPr lang="en-US" altLang="zh-CHT" dirty="0"/>
              <a:t>17:31	  	</a:t>
            </a:r>
            <a:r>
              <a:rPr lang="zh-CHT" altLang="en-US" dirty="0"/>
              <a:t>當 那 日 </a:t>
            </a:r>
            <a:r>
              <a:rPr lang="zh-TW" altLang="en-US" dirty="0" smtClean="0"/>
              <a:t>，</a:t>
            </a:r>
            <a:r>
              <a:rPr lang="zh-CHT" altLang="en-US" dirty="0" smtClean="0"/>
              <a:t> </a:t>
            </a:r>
            <a:r>
              <a:rPr lang="zh-CHT" altLang="en-US" dirty="0"/>
              <a:t>人 在 房 上 、 器 具 在 屋 裡 、 不 要 下 來 拿 </a:t>
            </a:r>
            <a:r>
              <a:rPr lang="zh-TW" altLang="en-US" dirty="0" smtClean="0"/>
              <a:t>。</a:t>
            </a:r>
            <a:r>
              <a:rPr lang="zh-CHT" altLang="en-US" dirty="0" smtClean="0"/>
              <a:t> </a:t>
            </a:r>
            <a:r>
              <a:rPr lang="zh-CHT" altLang="en-US" dirty="0"/>
              <a:t>人 在 田 裡 </a:t>
            </a:r>
            <a:r>
              <a:rPr lang="zh-TW" altLang="en-US" dirty="0" smtClean="0"/>
              <a:t>，</a:t>
            </a:r>
            <a:r>
              <a:rPr lang="zh-CHT" altLang="en-US" dirty="0" smtClean="0"/>
              <a:t>也 </a:t>
            </a:r>
            <a:r>
              <a:rPr lang="zh-CHT" altLang="en-US" dirty="0"/>
              <a:t>不 要 回 家 。</a:t>
            </a:r>
          </a:p>
          <a:p>
            <a:r>
              <a:rPr lang="en-US" altLang="zh-CHT" dirty="0"/>
              <a:t>17:32	  	</a:t>
            </a:r>
            <a:r>
              <a:rPr lang="zh-CHT" altLang="en-US" sz="2400" b="1" dirty="0">
                <a:solidFill>
                  <a:srgbClr val="800000"/>
                </a:solidFill>
              </a:rPr>
              <a:t>你 們 要 回 想 羅 得 的 妻 子</a:t>
            </a:r>
            <a:r>
              <a:rPr lang="zh-CHT" altLang="en-US" sz="2400" dirty="0"/>
              <a:t> </a:t>
            </a:r>
            <a:r>
              <a:rPr lang="zh-CHT" altLang="en-US" dirty="0"/>
              <a:t>。</a:t>
            </a:r>
          </a:p>
          <a:p>
            <a:r>
              <a:rPr lang="en-US" altLang="zh-CHT" dirty="0"/>
              <a:t>17:33	  	</a:t>
            </a:r>
            <a:r>
              <a:rPr lang="zh-CHT" altLang="en-US" dirty="0"/>
              <a:t>凡 想 要 保 全 生 命 的 </a:t>
            </a:r>
            <a:r>
              <a:rPr lang="zh-TW" altLang="en-US" dirty="0" smtClean="0"/>
              <a:t>，</a:t>
            </a:r>
            <a:r>
              <a:rPr lang="zh-CHT" altLang="en-US" dirty="0" smtClean="0"/>
              <a:t> </a:t>
            </a:r>
            <a:r>
              <a:rPr lang="zh-CHT" altLang="en-US" dirty="0"/>
              <a:t>必 喪 掉 生 命 </a:t>
            </a:r>
            <a:r>
              <a:rPr lang="zh-TW" altLang="en-US" dirty="0" smtClean="0"/>
              <a:t>。</a:t>
            </a:r>
            <a:r>
              <a:rPr lang="zh-CHT" altLang="en-US" dirty="0" smtClean="0"/>
              <a:t> </a:t>
            </a:r>
            <a:r>
              <a:rPr lang="zh-CHT" altLang="en-US" dirty="0"/>
              <a:t>凡 喪 掉 生 命 的 </a:t>
            </a:r>
            <a:r>
              <a:rPr lang="zh-TW" altLang="en-US" dirty="0" smtClean="0"/>
              <a:t>，</a:t>
            </a:r>
            <a:r>
              <a:rPr lang="zh-CHT" altLang="en-US" dirty="0" smtClean="0"/>
              <a:t> </a:t>
            </a:r>
            <a:r>
              <a:rPr lang="zh-CHT" altLang="en-US" dirty="0"/>
              <a:t>必 救 活 生 命 。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6167" y="1786278"/>
            <a:ext cx="8847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《</a:t>
            </a:r>
            <a:r>
              <a:rPr lang="zh-TW" altLang="en-US" dirty="0" smtClean="0"/>
              <a:t>箴言</a:t>
            </a:r>
            <a:r>
              <a:rPr lang="en-US" altLang="zh-TW" dirty="0" smtClean="0"/>
              <a:t>》</a:t>
            </a:r>
          </a:p>
          <a:p>
            <a:r>
              <a:rPr lang="en-US" altLang="zh-CHT" dirty="0" smtClean="0"/>
              <a:t>15</a:t>
            </a:r>
            <a:r>
              <a:rPr lang="en-US" altLang="zh-CHT" dirty="0"/>
              <a:t>:16	  	</a:t>
            </a:r>
            <a:r>
              <a:rPr lang="zh-CHT" altLang="en-US" dirty="0"/>
              <a:t>少 有 財 寶 、 敬 畏 耶 和 華 </a:t>
            </a:r>
            <a:r>
              <a:rPr lang="zh-TW" altLang="en-US" dirty="0" smtClean="0"/>
              <a:t>，</a:t>
            </a:r>
            <a:r>
              <a:rPr lang="zh-CHT" altLang="en-US" dirty="0" smtClean="0"/>
              <a:t> </a:t>
            </a:r>
            <a:r>
              <a:rPr lang="zh-CHT" altLang="en-US" dirty="0"/>
              <a:t>強 如 多 有 財 寶 、 煩 亂 不 安 。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29573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羅得的日子</a:t>
            </a:r>
            <a:r>
              <a:rPr lang="en-US" altLang="zh-TW" sz="4000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 — </a:t>
            </a:r>
            <a:r>
              <a:rPr lang="zh-TW" altLang="en-US" sz="4000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我們的日子</a:t>
            </a:r>
            <a:r>
              <a:rPr lang="en-US" altLang="zh-TW" sz="4000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/>
            </a:r>
            <a:br>
              <a:rPr lang="en-US" altLang="zh-TW" sz="4000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</a:br>
            <a:endParaRPr lang="en-US" sz="4000" dirty="0">
              <a:solidFill>
                <a:schemeClr val="accent5">
                  <a:lumMod val="50000"/>
                </a:schemeClr>
              </a:solidFill>
              <a:latin typeface="LiSong Pro Light" panose="02020300000000000000" pitchFamily="18" charset="-120"/>
              <a:ea typeface="LiSong Pro Light" panose="02020300000000000000" pitchFamily="18" charset="-12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70417" y="1481667"/>
            <a:ext cx="11438524" cy="63500"/>
          </a:xfrm>
          <a:prstGeom prst="line">
            <a:avLst/>
          </a:prstGeom>
          <a:ln w="5715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BCA4439-D888-F743-B135-E3C1C4A3696B}"/>
              </a:ext>
            </a:extLst>
          </p:cNvPr>
          <p:cNvSpPr/>
          <p:nvPr/>
        </p:nvSpPr>
        <p:spPr>
          <a:xfrm>
            <a:off x="10725090" y="559731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觀察</a:t>
            </a:r>
            <a:endParaRPr lang="en-US" sz="2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7293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0751" y="3372757"/>
            <a:ext cx="104267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《</a:t>
            </a:r>
            <a:r>
              <a:rPr lang="zh-TW" altLang="en-US" dirty="0" smtClean="0"/>
              <a:t>彼得後書</a:t>
            </a:r>
            <a:r>
              <a:rPr lang="en-US" altLang="zh-TW" dirty="0" smtClean="0"/>
              <a:t>》</a:t>
            </a:r>
          </a:p>
          <a:p>
            <a:endParaRPr lang="en-US" altLang="zh-CHT" dirty="0" smtClean="0"/>
          </a:p>
          <a:p>
            <a:r>
              <a:rPr lang="en-US" altLang="zh-CHT" dirty="0" smtClean="0"/>
              <a:t>2</a:t>
            </a:r>
            <a:r>
              <a:rPr lang="en-US" altLang="zh-CHT" dirty="0"/>
              <a:t>:5	</a:t>
            </a:r>
            <a:r>
              <a:rPr lang="zh-CHT" altLang="en-US" dirty="0" smtClean="0"/>
              <a:t>神 </a:t>
            </a:r>
            <a:r>
              <a:rPr lang="zh-CHT" altLang="en-US" dirty="0"/>
              <a:t>也 沒 有 寬 容 上 古 的 世 代 </a:t>
            </a:r>
            <a:r>
              <a:rPr lang="zh-TW" altLang="en-US" dirty="0" smtClean="0"/>
              <a:t>，</a:t>
            </a:r>
            <a:r>
              <a:rPr lang="zh-CHT" altLang="en-US" dirty="0" smtClean="0"/>
              <a:t> </a:t>
            </a:r>
            <a:r>
              <a:rPr lang="zh-CHT" altLang="en-US" dirty="0"/>
              <a:t>曾 叫 洪 水 臨 到 那 不 敬 虔 的 世 代 </a:t>
            </a:r>
            <a:r>
              <a:rPr lang="zh-TW" altLang="en-US" dirty="0" smtClean="0"/>
              <a:t>，</a:t>
            </a:r>
            <a:r>
              <a:rPr lang="zh-CHT" altLang="en-US" dirty="0" smtClean="0"/>
              <a:t> </a:t>
            </a:r>
            <a:r>
              <a:rPr lang="zh-CHT" altLang="en-US" dirty="0"/>
              <a:t>卻 保 護 了 </a:t>
            </a:r>
            <a:r>
              <a:rPr lang="zh-CHT" altLang="en-US" dirty="0" smtClean="0"/>
              <a:t>傳</a:t>
            </a:r>
            <a:r>
              <a:rPr lang="en-US" altLang="zh-CHT" dirty="0" smtClean="0"/>
              <a:t>		</a:t>
            </a:r>
            <a:r>
              <a:rPr lang="zh-CHT" altLang="en-US" dirty="0" smtClean="0"/>
              <a:t>義 </a:t>
            </a:r>
            <a:r>
              <a:rPr lang="zh-CHT" altLang="en-US" dirty="0"/>
              <a:t>道 的 挪 亞 一 家 八 口 </a:t>
            </a:r>
            <a:r>
              <a:rPr lang="zh-TW" altLang="en-US" dirty="0" smtClean="0"/>
              <a:t>。</a:t>
            </a:r>
            <a:endParaRPr lang="zh-CHT" altLang="en-US" dirty="0"/>
          </a:p>
          <a:p>
            <a:r>
              <a:rPr lang="en-US" altLang="zh-CHT" dirty="0"/>
              <a:t>2:6	</a:t>
            </a:r>
            <a:r>
              <a:rPr lang="zh-CHT" altLang="en-US" dirty="0" smtClean="0"/>
              <a:t>又 </a:t>
            </a:r>
            <a:r>
              <a:rPr lang="zh-CHT" altLang="en-US" dirty="0"/>
              <a:t>判 定 所 多 瑪 、 蛾 摩 拉 </a:t>
            </a:r>
            <a:r>
              <a:rPr lang="zh-TW" altLang="en-US" dirty="0" smtClean="0"/>
              <a:t>，</a:t>
            </a:r>
            <a:r>
              <a:rPr lang="zh-CHT" altLang="en-US" dirty="0" smtClean="0"/>
              <a:t> </a:t>
            </a:r>
            <a:r>
              <a:rPr lang="zh-CHT" altLang="en-US" dirty="0"/>
              <a:t>將 二 城 傾 覆 、 焚 燒 成 灰 </a:t>
            </a:r>
            <a:r>
              <a:rPr lang="zh-TW" altLang="en-US" dirty="0" smtClean="0"/>
              <a:t>，</a:t>
            </a:r>
            <a:r>
              <a:rPr lang="zh-CHT" altLang="en-US" dirty="0" smtClean="0"/>
              <a:t> </a:t>
            </a:r>
            <a:r>
              <a:rPr lang="zh-CHT" altLang="en-US" dirty="0"/>
              <a:t>作 為 後 世 不 敬 虔 人 的 鑑 戒 </a:t>
            </a:r>
            <a:r>
              <a:rPr lang="zh-TW" altLang="en-US" dirty="0" smtClean="0"/>
              <a:t>。</a:t>
            </a:r>
            <a:endParaRPr lang="zh-CHT" altLang="en-US" dirty="0"/>
          </a:p>
          <a:p>
            <a:r>
              <a:rPr lang="en-US" altLang="zh-CHT" dirty="0"/>
              <a:t>2:7	</a:t>
            </a:r>
            <a:r>
              <a:rPr lang="zh-CHT" altLang="en-US" dirty="0" smtClean="0"/>
              <a:t>只 </a:t>
            </a:r>
            <a:r>
              <a:rPr lang="zh-CHT" altLang="en-US" dirty="0"/>
              <a:t>搭 救 了 那 常 為 惡 人 淫 行 憂 傷 的 義 人 羅 得 </a:t>
            </a:r>
            <a:r>
              <a:rPr lang="zh-TW" altLang="en-US" dirty="0" smtClean="0"/>
              <a:t>。</a:t>
            </a:r>
            <a:endParaRPr lang="zh-CHT" altLang="en-US" dirty="0"/>
          </a:p>
          <a:p>
            <a:r>
              <a:rPr lang="en-US" altLang="zh-CHT" dirty="0"/>
              <a:t>2:8	</a:t>
            </a:r>
            <a:r>
              <a:rPr lang="zh-CHT" altLang="en-US" dirty="0" smtClean="0"/>
              <a:t>因 </a:t>
            </a:r>
            <a:r>
              <a:rPr lang="zh-CHT" altLang="en-US" dirty="0"/>
              <a:t>為 那 義 人 住 在 他 們 中 間 </a:t>
            </a:r>
            <a:r>
              <a:rPr lang="zh-TW" altLang="en-US" dirty="0" smtClean="0"/>
              <a:t>，</a:t>
            </a:r>
            <a:r>
              <a:rPr lang="zh-CHT" altLang="en-US" dirty="0" smtClean="0"/>
              <a:t> </a:t>
            </a:r>
            <a:r>
              <a:rPr lang="zh-CHT" altLang="en-US" dirty="0"/>
              <a:t>看 見 聽 見 他 們 不 法 的 事 </a:t>
            </a:r>
            <a:r>
              <a:rPr lang="zh-TW" altLang="en-US" dirty="0" smtClean="0"/>
              <a:t>，</a:t>
            </a:r>
            <a:r>
              <a:rPr lang="zh-CHT" altLang="en-US" dirty="0" smtClean="0"/>
              <a:t> </a:t>
            </a:r>
            <a:r>
              <a:rPr lang="zh-CHT" altLang="en-US" dirty="0"/>
              <a:t>他 的 義 心 就 天 天 傷 痛 。</a:t>
            </a:r>
          </a:p>
          <a:p>
            <a:r>
              <a:rPr lang="en-US" altLang="zh-CHT" dirty="0"/>
              <a:t>2:9	</a:t>
            </a:r>
            <a:r>
              <a:rPr lang="zh-CHT" altLang="en-US" sz="2400" dirty="0" smtClean="0">
                <a:solidFill>
                  <a:srgbClr val="800000"/>
                </a:solidFill>
              </a:rPr>
              <a:t>主 </a:t>
            </a:r>
            <a:r>
              <a:rPr lang="zh-CHT" altLang="en-US" sz="2400" dirty="0">
                <a:solidFill>
                  <a:srgbClr val="800000"/>
                </a:solidFill>
              </a:rPr>
              <a:t>知 道 搭 救 敬 虔 的 人 脫 離 試 探 </a:t>
            </a:r>
            <a:r>
              <a:rPr lang="zh-TW" altLang="en-US" sz="2400" dirty="0" smtClean="0">
                <a:solidFill>
                  <a:srgbClr val="800000"/>
                </a:solidFill>
              </a:rPr>
              <a:t>，</a:t>
            </a:r>
            <a:r>
              <a:rPr lang="zh-CHT" altLang="en-US" sz="2400" dirty="0" smtClean="0">
                <a:solidFill>
                  <a:srgbClr val="800000"/>
                </a:solidFill>
              </a:rPr>
              <a:t> </a:t>
            </a:r>
            <a:r>
              <a:rPr lang="zh-CHT" altLang="en-US" sz="2400" dirty="0">
                <a:solidFill>
                  <a:srgbClr val="800000"/>
                </a:solidFill>
              </a:rPr>
              <a:t>把 不 義 的 人 留 在 刑 罰 之 下 </a:t>
            </a:r>
            <a:r>
              <a:rPr lang="zh-TW" altLang="en-US" sz="2400" dirty="0" smtClean="0">
                <a:solidFill>
                  <a:srgbClr val="800000"/>
                </a:solidFill>
              </a:rPr>
              <a:t>，</a:t>
            </a:r>
            <a:r>
              <a:rPr lang="zh-CHT" altLang="en-US" sz="2400" dirty="0" smtClean="0">
                <a:solidFill>
                  <a:srgbClr val="800000"/>
                </a:solidFill>
              </a:rPr>
              <a:t> </a:t>
            </a:r>
            <a:r>
              <a:rPr lang="zh-CHT" altLang="en-US" sz="2400" dirty="0">
                <a:solidFill>
                  <a:srgbClr val="800000"/>
                </a:solidFill>
              </a:rPr>
              <a:t>等 候 審 判 的 日 </a:t>
            </a:r>
            <a:r>
              <a:rPr lang="zh-CHT" altLang="en-US" sz="2400" dirty="0" smtClean="0">
                <a:solidFill>
                  <a:srgbClr val="800000"/>
                </a:solidFill>
              </a:rPr>
              <a:t>子</a:t>
            </a:r>
            <a:r>
              <a:rPr lang="zh-TW" altLang="en-US" sz="2400" dirty="0" smtClean="0">
                <a:solidFill>
                  <a:srgbClr val="800000"/>
                </a:solidFill>
              </a:rPr>
              <a:t>。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29573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所多瑪城</a:t>
            </a:r>
            <a:r>
              <a:rPr lang="en-US" altLang="zh-TW" sz="4000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 — </a:t>
            </a:r>
            <a:r>
              <a:rPr lang="zh-TW" altLang="en-US" sz="4000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神的拯救與審判</a:t>
            </a:r>
            <a:r>
              <a:rPr lang="en-US" altLang="zh-TW" sz="4000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/>
            </a:r>
            <a:br>
              <a:rPr lang="en-US" altLang="zh-TW" sz="4000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</a:br>
            <a:endParaRPr lang="en-US" sz="4000" dirty="0">
              <a:solidFill>
                <a:schemeClr val="accent5">
                  <a:lumMod val="50000"/>
                </a:schemeClr>
              </a:solidFill>
              <a:latin typeface="LiSong Pro Light" panose="02020300000000000000" pitchFamily="18" charset="-120"/>
              <a:ea typeface="LiSong Pro Light" panose="02020300000000000000" pitchFamily="18" charset="-12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70417" y="1481667"/>
            <a:ext cx="11438524" cy="63500"/>
          </a:xfrm>
          <a:prstGeom prst="line">
            <a:avLst/>
          </a:prstGeom>
          <a:ln w="5715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BCA4439-D888-F743-B135-E3C1C4A3696B}"/>
              </a:ext>
            </a:extLst>
          </p:cNvPr>
          <p:cNvSpPr/>
          <p:nvPr/>
        </p:nvSpPr>
        <p:spPr>
          <a:xfrm>
            <a:off x="10725090" y="559731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觀察</a:t>
            </a:r>
            <a:endParaRPr lang="en-US" sz="2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0751" y="1672167"/>
            <a:ext cx="10204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《</a:t>
            </a:r>
            <a:r>
              <a:rPr lang="zh-TW" altLang="en-US" dirty="0" smtClean="0"/>
              <a:t>以西結書</a:t>
            </a:r>
            <a:r>
              <a:rPr lang="en-US" altLang="zh-TW" dirty="0" smtClean="0"/>
              <a:t>》</a:t>
            </a:r>
            <a:endParaRPr lang="en-US" altLang="zh-TW" dirty="0" smtClean="0"/>
          </a:p>
          <a:p>
            <a:r>
              <a:rPr lang="en-US" altLang="zh-TW" dirty="0" smtClean="0"/>
              <a:t>16</a:t>
            </a:r>
            <a:r>
              <a:rPr lang="en-US" altLang="zh-TW" dirty="0"/>
              <a:t>:</a:t>
            </a:r>
            <a:r>
              <a:rPr lang="en-US" altLang="zh-TW" dirty="0" smtClean="0"/>
              <a:t>49  </a:t>
            </a:r>
            <a:r>
              <a:rPr lang="zh-TW" altLang="en-US" b="1" dirty="0" smtClean="0"/>
              <a:t>看 </a:t>
            </a:r>
            <a:r>
              <a:rPr lang="zh-TW" altLang="en-US" b="1" dirty="0"/>
              <a:t>哪 ， 你 妹 妹 所 多 玛 的 罪 孽 是 这 样 ， 她 和 她 的 众 女 都 心 骄 气 傲 ， 粮 食 饱 足 </a:t>
            </a:r>
            <a:r>
              <a:rPr lang="en-US" altLang="zh-TW" b="1" dirty="0" smtClean="0"/>
              <a:t>	</a:t>
            </a:r>
            <a:r>
              <a:rPr lang="zh-TW" altLang="en-US" b="1" dirty="0" smtClean="0"/>
              <a:t>， </a:t>
            </a:r>
            <a:r>
              <a:rPr lang="zh-TW" altLang="en-US" b="1" dirty="0"/>
              <a:t>大 享 安 逸 ， 并 没 有 扶 助 困 苦 和 穷 乏 人 的 手 。</a:t>
            </a:r>
          </a:p>
          <a:p>
            <a:r>
              <a:rPr lang="en-US" altLang="zh-TW" dirty="0"/>
              <a:t>16:</a:t>
            </a:r>
            <a:r>
              <a:rPr lang="en-US" altLang="zh-TW" dirty="0" smtClean="0"/>
              <a:t>50 </a:t>
            </a:r>
            <a:r>
              <a:rPr lang="zh-TW" altLang="en-US" b="1" dirty="0" smtClean="0"/>
              <a:t>她 </a:t>
            </a:r>
            <a:r>
              <a:rPr lang="zh-TW" altLang="en-US" b="1" dirty="0"/>
              <a:t>们 狂 傲 ， 在 我 面 前 行 可 憎 的 事 ， 我 看 见 便 将 她 们 除 掉 。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6535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29573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一個使女的遭遇</a:t>
            </a:r>
            <a:r>
              <a:rPr lang="en-US" altLang="zh-TW" sz="4000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 — </a:t>
            </a:r>
            <a:r>
              <a:rPr lang="zh-TW" altLang="en-US" sz="4000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神的信實與憐憫</a:t>
            </a:r>
            <a:r>
              <a:rPr lang="en-US" altLang="zh-TW" sz="4000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/>
            </a:r>
            <a:br>
              <a:rPr lang="en-US" altLang="zh-TW" sz="4000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</a:br>
            <a:endParaRPr lang="en-US" sz="4000" dirty="0">
              <a:solidFill>
                <a:schemeClr val="accent5">
                  <a:lumMod val="50000"/>
                </a:schemeClr>
              </a:solidFill>
              <a:latin typeface="LiSong Pro Light" panose="02020300000000000000" pitchFamily="18" charset="-120"/>
              <a:ea typeface="LiSong Pro Light" panose="02020300000000000000" pitchFamily="18" charset="-12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BCA4439-D888-F743-B135-E3C1C4A3696B}"/>
              </a:ext>
            </a:extLst>
          </p:cNvPr>
          <p:cNvSpPr/>
          <p:nvPr/>
        </p:nvSpPr>
        <p:spPr>
          <a:xfrm>
            <a:off x="10725090" y="559731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觀察</a:t>
            </a:r>
            <a:endParaRPr lang="en-US" sz="2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799" y="4431427"/>
            <a:ext cx="1059603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HT" dirty="0"/>
              <a:t>21:</a:t>
            </a:r>
            <a:r>
              <a:rPr lang="en-US" altLang="zh-CHT" dirty="0" smtClean="0"/>
              <a:t>17 </a:t>
            </a:r>
            <a:r>
              <a:rPr lang="zh-CHT" altLang="en-US" sz="2400" dirty="0" smtClean="0">
                <a:solidFill>
                  <a:srgbClr val="800000"/>
                </a:solidFill>
              </a:rPr>
              <a:t>神 </a:t>
            </a:r>
            <a:r>
              <a:rPr lang="zh-CHT" altLang="en-US" sz="2400" dirty="0">
                <a:solidFill>
                  <a:srgbClr val="800000"/>
                </a:solidFill>
              </a:rPr>
              <a:t>聽 見 童 子 的 聲 音 </a:t>
            </a:r>
            <a:r>
              <a:rPr lang="zh-TW" altLang="en-US" dirty="0"/>
              <a:t>。</a:t>
            </a:r>
            <a:r>
              <a:rPr lang="zh-CHT" altLang="en-US" dirty="0" smtClean="0"/>
              <a:t> </a:t>
            </a:r>
            <a:r>
              <a:rPr lang="zh-CHT" altLang="en-US" dirty="0"/>
              <a:t>神 的 使 者 從 天 上 呼 叫 夏 甲 說 、 夏 甲 、 你 為 何 這 樣 呢 、 不 要 害 怕 、 　 </a:t>
            </a:r>
            <a:r>
              <a:rPr lang="zh-CHT" altLang="en-US" sz="2400" dirty="0">
                <a:solidFill>
                  <a:srgbClr val="800000"/>
                </a:solidFill>
              </a:rPr>
              <a:t>神 已 經 聽 見 童 子 的 聲 音 了 </a:t>
            </a:r>
            <a:r>
              <a:rPr lang="zh-CHT" altLang="en-US" dirty="0"/>
              <a:t>。</a:t>
            </a:r>
          </a:p>
          <a:p>
            <a:r>
              <a:rPr lang="en-US" altLang="zh-CHT" dirty="0"/>
              <a:t>21:</a:t>
            </a:r>
            <a:r>
              <a:rPr lang="en-US" altLang="zh-CHT" dirty="0" smtClean="0"/>
              <a:t>18 </a:t>
            </a:r>
            <a:r>
              <a:rPr lang="zh-CHT" altLang="en-US" dirty="0" smtClean="0"/>
              <a:t>起 </a:t>
            </a:r>
            <a:r>
              <a:rPr lang="zh-CHT" altLang="en-US" dirty="0"/>
              <a:t>來 、 把 童 子 抱 在 懷 中 、 </a:t>
            </a:r>
            <a:r>
              <a:rPr lang="en-US" altLang="zh-CHT" dirty="0"/>
              <a:t>〔 </a:t>
            </a:r>
            <a:r>
              <a:rPr lang="zh-CHT" altLang="en-US" dirty="0"/>
              <a:t>懷 原 文 作 手 </a:t>
            </a:r>
            <a:r>
              <a:rPr lang="en-US" altLang="zh-CHT" dirty="0"/>
              <a:t>〕 </a:t>
            </a:r>
            <a:r>
              <a:rPr lang="zh-CHT" altLang="en-US" dirty="0"/>
              <a:t>我 必 使 他 的 後 裔 成 為 大 國 。</a:t>
            </a:r>
          </a:p>
          <a:p>
            <a:r>
              <a:rPr lang="en-US" altLang="zh-CHT" dirty="0"/>
              <a:t>21:</a:t>
            </a:r>
            <a:r>
              <a:rPr lang="en-US" altLang="zh-CHT" dirty="0" smtClean="0"/>
              <a:t>19 </a:t>
            </a:r>
            <a:r>
              <a:rPr lang="zh-CHT" altLang="en-US" dirty="0" smtClean="0"/>
              <a:t>神 </a:t>
            </a:r>
            <a:r>
              <a:rPr lang="zh-CHT" altLang="en-US" dirty="0"/>
              <a:t>使 夏 甲 的 眼 睛 明 亮 、 他 就 看 見 一 口 水 井 、 便 去 將 皮 袋 盛 滿 了 水 、 給 童 子 喝 。</a:t>
            </a:r>
          </a:p>
          <a:p>
            <a:r>
              <a:rPr lang="en-US" altLang="zh-CHT" dirty="0"/>
              <a:t>21:</a:t>
            </a:r>
            <a:r>
              <a:rPr lang="en-US" altLang="zh-CHT" dirty="0" smtClean="0"/>
              <a:t>20 </a:t>
            </a:r>
            <a:r>
              <a:rPr lang="zh-CHT" altLang="en-US" dirty="0" smtClean="0"/>
              <a:t>神 </a:t>
            </a:r>
            <a:r>
              <a:rPr lang="zh-CHT" altLang="en-US" dirty="0"/>
              <a:t>保 佑 童 子 、 他 就 漸 長 、 住 在 曠 野 、 成 了 弓 箭 手 。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1884171"/>
            <a:ext cx="107421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《</a:t>
            </a:r>
            <a:r>
              <a:rPr lang="zh-TW" altLang="en-US" dirty="0" smtClean="0"/>
              <a:t>創世紀</a:t>
            </a:r>
            <a:r>
              <a:rPr lang="en-US" altLang="zh-TW" dirty="0" smtClean="0"/>
              <a:t>》</a:t>
            </a:r>
          </a:p>
          <a:p>
            <a:endParaRPr lang="en-US" altLang="zh-CHT" dirty="0" smtClean="0"/>
          </a:p>
          <a:p>
            <a:r>
              <a:rPr lang="en-US" altLang="zh-CHT" dirty="0" smtClean="0"/>
              <a:t>16</a:t>
            </a:r>
            <a:r>
              <a:rPr lang="en-US" altLang="zh-CHT" dirty="0"/>
              <a:t>:9	  </a:t>
            </a:r>
            <a:r>
              <a:rPr lang="zh-CHT" altLang="en-US" dirty="0" smtClean="0"/>
              <a:t>耶 </a:t>
            </a:r>
            <a:r>
              <a:rPr lang="zh-CHT" altLang="en-US" dirty="0"/>
              <a:t>和 華 的 使 者 對 他 說 、 你 回 到 你 主 母 那 裡 、 服 在 他 手 下 。</a:t>
            </a:r>
          </a:p>
          <a:p>
            <a:r>
              <a:rPr lang="en-US" altLang="zh-CHT" dirty="0"/>
              <a:t>16:</a:t>
            </a:r>
            <a:r>
              <a:rPr lang="en-US" altLang="zh-CHT" dirty="0" smtClean="0"/>
              <a:t>10 </a:t>
            </a:r>
            <a:r>
              <a:rPr lang="zh-CHT" altLang="en-US" dirty="0" smtClean="0"/>
              <a:t>又 </a:t>
            </a:r>
            <a:r>
              <a:rPr lang="zh-CHT" altLang="en-US" dirty="0"/>
              <a:t>說 、 我 必 使 你 的 後 裔 極 其 繁 多 、 甚 至 不 可 勝 數 。</a:t>
            </a:r>
          </a:p>
          <a:p>
            <a:r>
              <a:rPr lang="en-US" altLang="zh-CHT" dirty="0"/>
              <a:t>16:</a:t>
            </a:r>
            <a:r>
              <a:rPr lang="en-US" altLang="zh-CHT" dirty="0" smtClean="0"/>
              <a:t>11 </a:t>
            </a:r>
            <a:r>
              <a:rPr lang="zh-CHT" altLang="en-US" dirty="0" smtClean="0"/>
              <a:t>並 </a:t>
            </a:r>
            <a:r>
              <a:rPr lang="zh-CHT" altLang="en-US" dirty="0"/>
              <a:t>說 、 你 如 今 懷 孕 要 生 一 個 兒 子 、 可 以 給 他 起 名 叫 以 實 瑪 利 、 因 為 耶 和 華 </a:t>
            </a:r>
            <a:r>
              <a:rPr lang="zh-CHT" altLang="en-US" sz="2400" dirty="0" smtClean="0">
                <a:solidFill>
                  <a:srgbClr val="800000"/>
                </a:solidFill>
              </a:rPr>
              <a:t>聽見了你的苦情 </a:t>
            </a:r>
            <a:r>
              <a:rPr lang="zh-CHT" altLang="en-US" dirty="0"/>
              <a:t>。 </a:t>
            </a:r>
            <a:r>
              <a:rPr lang="en-US" altLang="zh-CHT" dirty="0"/>
              <a:t>〔 </a:t>
            </a:r>
            <a:r>
              <a:rPr lang="zh-CHT" altLang="en-US" dirty="0"/>
              <a:t>以 實 瑪 利 就 是 　 </a:t>
            </a:r>
            <a:r>
              <a:rPr lang="zh-CHT" altLang="en-US" dirty="0">
                <a:solidFill>
                  <a:srgbClr val="800000"/>
                </a:solidFill>
              </a:rPr>
              <a:t>神 聽 見 </a:t>
            </a:r>
            <a:r>
              <a:rPr lang="zh-CHT" altLang="en-US" dirty="0"/>
              <a:t>的 意 思 </a:t>
            </a:r>
            <a:r>
              <a:rPr lang="en-US" altLang="zh-CHT" dirty="0" smtClean="0"/>
              <a:t>〕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70417" y="1481667"/>
            <a:ext cx="11438524" cy="63500"/>
          </a:xfrm>
          <a:prstGeom prst="line">
            <a:avLst/>
          </a:prstGeom>
          <a:ln w="5715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66799" y="3912579"/>
            <a:ext cx="10276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16:</a:t>
            </a:r>
            <a:r>
              <a:rPr lang="en-US" altLang="zh-TW" dirty="0" smtClean="0"/>
              <a:t>13  </a:t>
            </a:r>
            <a:r>
              <a:rPr lang="zh-TW" altLang="en-US" b="1" dirty="0" smtClean="0"/>
              <a:t>夏 </a:t>
            </a:r>
            <a:r>
              <a:rPr lang="zh-TW" altLang="en-US" b="1" dirty="0"/>
              <a:t>甲 就 称 那 对 她 说 话 的 </a:t>
            </a:r>
            <a:r>
              <a:rPr lang="zh-TW" altLang="en-US" b="1" dirty="0">
                <a:solidFill>
                  <a:srgbClr val="800000"/>
                </a:solidFill>
              </a:rPr>
              <a:t>耶 和 华 为 看 顾 人 的 神 </a:t>
            </a:r>
            <a:r>
              <a:rPr lang="zh-TW" altLang="en-US" dirty="0"/>
              <a:t>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74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3189"/>
            <a:ext cx="10058400" cy="955489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以實瑪利</a:t>
            </a:r>
            <a:r>
              <a:rPr lang="en-US" altLang="zh-TW" sz="3600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 — </a:t>
            </a:r>
            <a:r>
              <a:rPr lang="zh-TW" altLang="en-US" sz="3600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血氣之子不能承受神的國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LiSong Pro Light" panose="02020300000000000000" pitchFamily="18" charset="-120"/>
              <a:ea typeface="LiSong Pro Light" panose="02020300000000000000" pitchFamily="18" charset="-12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22781A6-68AD-2D44-B42D-FF9BF091507F}"/>
              </a:ext>
            </a:extLst>
          </p:cNvPr>
          <p:cNvSpPr/>
          <p:nvPr/>
        </p:nvSpPr>
        <p:spPr>
          <a:xfrm>
            <a:off x="10725092" y="553668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觀察</a:t>
            </a:r>
            <a:endParaRPr lang="en-US" sz="2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2084" y="1552013"/>
            <a:ext cx="1105958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《</a:t>
            </a:r>
            <a:r>
              <a:rPr lang="zh-TW" altLang="en-US" dirty="0" smtClean="0"/>
              <a:t>加拉太書</a:t>
            </a:r>
            <a:r>
              <a:rPr lang="en-US" altLang="zh-TW" dirty="0" smtClean="0"/>
              <a:t>》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4</a:t>
            </a:r>
            <a:r>
              <a:rPr lang="en-US" altLang="zh-CHT" dirty="0" smtClean="0"/>
              <a:t>:</a:t>
            </a:r>
            <a:r>
              <a:rPr lang="en-US" altLang="zh-CHT" dirty="0"/>
              <a:t>22	  	</a:t>
            </a:r>
            <a:r>
              <a:rPr lang="zh-CHT" altLang="en-US" dirty="0"/>
              <a:t>因 為 律 法 上 記 </a:t>
            </a:r>
            <a:r>
              <a:rPr lang="zh-CHT" altLang="en-US" dirty="0" smtClean="0"/>
              <a:t>著</a:t>
            </a:r>
            <a:r>
              <a:rPr lang="zh-TW" altLang="en-US" dirty="0" smtClean="0"/>
              <a:t>，</a:t>
            </a:r>
            <a:r>
              <a:rPr lang="zh-CHT" altLang="en-US" dirty="0" smtClean="0"/>
              <a:t>亞 </a:t>
            </a:r>
            <a:r>
              <a:rPr lang="zh-CHT" altLang="en-US" dirty="0"/>
              <a:t>伯 拉 罕 有 兩 個 兒 </a:t>
            </a:r>
            <a:r>
              <a:rPr lang="zh-CHT" altLang="en-US" dirty="0" smtClean="0"/>
              <a:t>子</a:t>
            </a:r>
            <a:r>
              <a:rPr lang="zh-TW" altLang="en-US" dirty="0" smtClean="0"/>
              <a:t>，</a:t>
            </a:r>
            <a:r>
              <a:rPr lang="zh-CHT" altLang="en-US" dirty="0" smtClean="0"/>
              <a:t> </a:t>
            </a:r>
            <a:r>
              <a:rPr lang="zh-CHT" altLang="en-US" dirty="0"/>
              <a:t>一 個 是 使 女 生 的 、 一 個 是 自 主 </a:t>
            </a:r>
            <a:r>
              <a:rPr lang="zh-CHT" altLang="en-US" dirty="0" smtClean="0"/>
              <a:t>之</a:t>
            </a:r>
            <a:r>
              <a:rPr lang="en-US" altLang="zh-CHT" dirty="0" smtClean="0"/>
              <a:t> </a:t>
            </a:r>
            <a:r>
              <a:rPr lang="zh-CHT" altLang="en-US" dirty="0" smtClean="0"/>
              <a:t>婦 </a:t>
            </a:r>
            <a:r>
              <a:rPr lang="zh-CHT" altLang="en-US" dirty="0"/>
              <a:t>人 生 </a:t>
            </a:r>
            <a:r>
              <a:rPr lang="en-US" altLang="zh-CHT" dirty="0" smtClean="0"/>
              <a:t>		</a:t>
            </a:r>
            <a:r>
              <a:rPr lang="zh-CHT" altLang="en-US" dirty="0" smtClean="0"/>
              <a:t>的 </a:t>
            </a:r>
            <a:r>
              <a:rPr lang="zh-CHT" altLang="en-US" dirty="0"/>
              <a:t>。</a:t>
            </a:r>
          </a:p>
          <a:p>
            <a:r>
              <a:rPr lang="en-US" altLang="zh-CHT" dirty="0"/>
              <a:t>4:23	  	</a:t>
            </a:r>
            <a:r>
              <a:rPr lang="zh-CHT" altLang="en-US" dirty="0"/>
              <a:t>然 而 那 使 女 所 生 的 </a:t>
            </a:r>
            <a:r>
              <a:rPr lang="zh-CHT" altLang="en-US" dirty="0" smtClean="0"/>
              <a:t>是 </a:t>
            </a:r>
            <a:r>
              <a:rPr lang="zh-CHT" altLang="en-US" sz="2000" dirty="0">
                <a:solidFill>
                  <a:srgbClr val="800000"/>
                </a:solidFill>
              </a:rPr>
              <a:t>按 著 血 氣 </a:t>
            </a:r>
            <a:r>
              <a:rPr lang="zh-CHT" altLang="en-US" dirty="0"/>
              <a:t>生 </a:t>
            </a:r>
            <a:r>
              <a:rPr lang="zh-CHT" altLang="en-US" dirty="0" smtClean="0"/>
              <a:t>的</a:t>
            </a:r>
            <a:r>
              <a:rPr lang="zh-TW" altLang="en-US" dirty="0" smtClean="0"/>
              <a:t>。</a:t>
            </a:r>
            <a:r>
              <a:rPr lang="zh-CHT" altLang="en-US" dirty="0" smtClean="0"/>
              <a:t> </a:t>
            </a:r>
            <a:r>
              <a:rPr lang="zh-CHT" altLang="en-US" dirty="0"/>
              <a:t>那 自 主 之 婦 人 所 生 </a:t>
            </a:r>
            <a:r>
              <a:rPr lang="zh-CHT" altLang="en-US" dirty="0" smtClean="0"/>
              <a:t>的</a:t>
            </a:r>
            <a:r>
              <a:rPr lang="zh-TW" altLang="en-US" dirty="0" smtClean="0"/>
              <a:t>，</a:t>
            </a:r>
            <a:r>
              <a:rPr lang="zh-CHT" altLang="en-US" dirty="0" smtClean="0"/>
              <a:t> </a:t>
            </a:r>
            <a:r>
              <a:rPr lang="zh-CHT" altLang="en-US" dirty="0"/>
              <a:t>是 </a:t>
            </a:r>
            <a:r>
              <a:rPr lang="zh-CHT" altLang="en-US" sz="2000" dirty="0">
                <a:solidFill>
                  <a:srgbClr val="800000"/>
                </a:solidFill>
              </a:rPr>
              <a:t>憑 著 應 </a:t>
            </a:r>
            <a:r>
              <a:rPr lang="zh-CHT" altLang="en-US" sz="2000" dirty="0" smtClean="0">
                <a:solidFill>
                  <a:srgbClr val="800000"/>
                </a:solidFill>
              </a:rPr>
              <a:t>許</a:t>
            </a:r>
            <a:r>
              <a:rPr lang="en-US" altLang="zh-CHT" sz="2000" dirty="0" smtClean="0">
                <a:solidFill>
                  <a:srgbClr val="800000"/>
                </a:solidFill>
              </a:rPr>
              <a:t> </a:t>
            </a:r>
            <a:r>
              <a:rPr lang="zh-CHT" altLang="en-US" dirty="0" smtClean="0"/>
              <a:t>生 </a:t>
            </a:r>
            <a:r>
              <a:rPr lang="zh-CHT" altLang="en-US" dirty="0"/>
              <a:t>的 。</a:t>
            </a:r>
          </a:p>
          <a:p>
            <a:r>
              <a:rPr lang="en-US" altLang="zh-CHT" dirty="0"/>
              <a:t>4:24	  	</a:t>
            </a:r>
            <a:r>
              <a:rPr lang="zh-CHT" altLang="en-US" dirty="0"/>
              <a:t>這 都 是 比 方 </a:t>
            </a:r>
            <a:r>
              <a:rPr lang="zh-CHT" altLang="en-US" dirty="0" smtClean="0"/>
              <a:t>那 </a:t>
            </a:r>
            <a:r>
              <a:rPr lang="zh-CHT" altLang="en-US" dirty="0"/>
              <a:t>兩 個 婦 </a:t>
            </a:r>
            <a:r>
              <a:rPr lang="zh-CHT" altLang="en-US" dirty="0" smtClean="0"/>
              <a:t>人 </a:t>
            </a:r>
            <a:r>
              <a:rPr lang="zh-CHT" altLang="en-US" dirty="0"/>
              <a:t>就 是 兩 約 </a:t>
            </a:r>
            <a:r>
              <a:rPr lang="zh-TW" altLang="en-US" dirty="0" smtClean="0"/>
              <a:t>，</a:t>
            </a:r>
            <a:r>
              <a:rPr lang="zh-CHT" altLang="en-US" dirty="0" smtClean="0"/>
              <a:t> </a:t>
            </a:r>
            <a:r>
              <a:rPr lang="zh-CHT" altLang="en-US" dirty="0"/>
              <a:t>一 約 是 出 於 西 乃 山 </a:t>
            </a:r>
            <a:r>
              <a:rPr lang="zh-TW" altLang="en-US" dirty="0" smtClean="0"/>
              <a:t>，</a:t>
            </a:r>
            <a:r>
              <a:rPr lang="zh-CHT" altLang="en-US" dirty="0" smtClean="0"/>
              <a:t> </a:t>
            </a:r>
            <a:r>
              <a:rPr lang="zh-CHT" altLang="en-US" dirty="0"/>
              <a:t>生 子 為 奴 </a:t>
            </a:r>
            <a:r>
              <a:rPr lang="zh-TW" altLang="en-US" dirty="0" smtClean="0"/>
              <a:t>，</a:t>
            </a:r>
            <a:r>
              <a:rPr lang="zh-CHT" altLang="en-US" dirty="0" smtClean="0"/>
              <a:t>乃</a:t>
            </a:r>
            <a:r>
              <a:rPr lang="en-US" altLang="zh-CHT" dirty="0" smtClean="0"/>
              <a:t> </a:t>
            </a:r>
            <a:r>
              <a:rPr lang="zh-CHT" altLang="en-US" dirty="0" smtClean="0"/>
              <a:t>是 </a:t>
            </a:r>
            <a:r>
              <a:rPr lang="zh-CHT" altLang="en-US" dirty="0"/>
              <a:t>夏 甲 。</a:t>
            </a:r>
          </a:p>
          <a:p>
            <a:r>
              <a:rPr lang="en-US" altLang="zh-CHT" dirty="0"/>
              <a:t>4:25	  	</a:t>
            </a:r>
            <a:r>
              <a:rPr lang="zh-CHT" altLang="en-US" dirty="0"/>
              <a:t>這 夏 甲 二 字 是 指 著 亞 拉 伯 的 西 乃 </a:t>
            </a:r>
            <a:r>
              <a:rPr lang="zh-CHT" altLang="en-US" dirty="0" smtClean="0"/>
              <a:t>山</a:t>
            </a:r>
            <a:r>
              <a:rPr lang="zh-TW" altLang="en-US" dirty="0" smtClean="0"/>
              <a:t>，</a:t>
            </a:r>
            <a:r>
              <a:rPr lang="en-US" altLang="zh-TW" dirty="0" smtClean="0"/>
              <a:t> </a:t>
            </a:r>
            <a:r>
              <a:rPr lang="zh-CHT" altLang="en-US" dirty="0" smtClean="0"/>
              <a:t>與 </a:t>
            </a:r>
            <a:r>
              <a:rPr lang="zh-CHT" altLang="en-US" dirty="0"/>
              <a:t>現 在 的 耶 路 撒 冷 同 </a:t>
            </a:r>
            <a:r>
              <a:rPr lang="zh-CHT" altLang="en-US" dirty="0" smtClean="0"/>
              <a:t>類</a:t>
            </a:r>
            <a:r>
              <a:rPr lang="zh-TW" altLang="en-US" dirty="0"/>
              <a:t>。</a:t>
            </a:r>
            <a:r>
              <a:rPr lang="zh-CHT" altLang="en-US" dirty="0" smtClean="0"/>
              <a:t> </a:t>
            </a:r>
            <a:r>
              <a:rPr lang="zh-CHT" altLang="en-US" dirty="0"/>
              <a:t>因 耶 路 撒 </a:t>
            </a:r>
            <a:r>
              <a:rPr lang="zh-CHT" altLang="en-US" dirty="0" smtClean="0"/>
              <a:t>冷和 </a:t>
            </a:r>
            <a:r>
              <a:rPr lang="zh-CHT" altLang="en-US" dirty="0"/>
              <a:t>他 的 </a:t>
            </a:r>
            <a:r>
              <a:rPr lang="en-US" altLang="zh-CHT" dirty="0" smtClean="0"/>
              <a:t>		</a:t>
            </a:r>
            <a:r>
              <a:rPr lang="zh-CHT" altLang="en-US" dirty="0" smtClean="0"/>
              <a:t>兒</a:t>
            </a:r>
            <a:r>
              <a:rPr lang="en-US" altLang="zh-CHT" dirty="0" smtClean="0"/>
              <a:t> </a:t>
            </a:r>
            <a:r>
              <a:rPr lang="zh-CHT" altLang="en-US" dirty="0" smtClean="0"/>
              <a:t>女 </a:t>
            </a:r>
            <a:r>
              <a:rPr lang="zh-CHT" altLang="en-US" dirty="0"/>
              <a:t>都 是 為 奴 的 。</a:t>
            </a:r>
          </a:p>
          <a:p>
            <a:r>
              <a:rPr lang="en-US" altLang="zh-CHT" dirty="0"/>
              <a:t>4:26	  	</a:t>
            </a:r>
            <a:r>
              <a:rPr lang="zh-CHT" altLang="en-US" dirty="0"/>
              <a:t>但 那 在 上 的 耶 路 撒 冷 是 自 主 的 </a:t>
            </a:r>
            <a:r>
              <a:rPr lang="zh-TW" altLang="en-US" dirty="0" smtClean="0"/>
              <a:t>，</a:t>
            </a:r>
            <a:r>
              <a:rPr lang="zh-CHT" altLang="en-US" dirty="0" smtClean="0"/>
              <a:t> </a:t>
            </a:r>
            <a:r>
              <a:rPr lang="zh-CHT" altLang="en-US" dirty="0"/>
              <a:t>他 是 我 們 的 母 。</a:t>
            </a:r>
          </a:p>
          <a:p>
            <a:r>
              <a:rPr lang="en-US" altLang="zh-CHT" dirty="0"/>
              <a:t>4:27	  	</a:t>
            </a:r>
            <a:r>
              <a:rPr lang="zh-CHT" altLang="en-US" dirty="0"/>
              <a:t>因 為 經 上 記 著 、 </a:t>
            </a:r>
            <a:r>
              <a:rPr lang="en-US" altLang="zh-CHT" dirty="0"/>
              <a:t>『 </a:t>
            </a:r>
            <a:r>
              <a:rPr lang="zh-CHT" altLang="en-US" dirty="0"/>
              <a:t>不 懷 孕 不 生 養 的 、 你 要 歡 樂 </a:t>
            </a:r>
            <a:r>
              <a:rPr lang="zh-TW" altLang="en-US" dirty="0" smtClean="0"/>
              <a:t>。</a:t>
            </a:r>
            <a:r>
              <a:rPr lang="zh-CHT" altLang="en-US" dirty="0" smtClean="0"/>
              <a:t> </a:t>
            </a:r>
            <a:r>
              <a:rPr lang="zh-CHT" altLang="en-US" dirty="0"/>
              <a:t>未 曾 經 過 產 難 的 、 你 要 高 </a:t>
            </a:r>
            <a:r>
              <a:rPr lang="en-US" altLang="zh-CHT" dirty="0" smtClean="0"/>
              <a:t>			</a:t>
            </a:r>
            <a:r>
              <a:rPr lang="zh-CHT" altLang="en-US" dirty="0" smtClean="0"/>
              <a:t>聲 </a:t>
            </a:r>
            <a:r>
              <a:rPr lang="zh-CHT" altLang="en-US" dirty="0"/>
              <a:t>歡 呼 </a:t>
            </a:r>
            <a:r>
              <a:rPr lang="zh-TW" altLang="en-US" dirty="0" smtClean="0"/>
              <a:t>，</a:t>
            </a:r>
            <a:r>
              <a:rPr lang="zh-CHT" altLang="en-US" dirty="0" smtClean="0"/>
              <a:t> </a:t>
            </a:r>
            <a:r>
              <a:rPr lang="zh-CHT" altLang="en-US" dirty="0"/>
              <a:t>因 為 沒 有 丈 夫 的 </a:t>
            </a:r>
            <a:r>
              <a:rPr lang="zh-CHT" altLang="en-US" dirty="0" smtClean="0"/>
              <a:t>比 </a:t>
            </a:r>
            <a:r>
              <a:rPr lang="zh-CHT" altLang="en-US" dirty="0"/>
              <a:t>有 丈 夫 的 兒 女 更 多 。 </a:t>
            </a:r>
            <a:r>
              <a:rPr lang="en-US" altLang="zh-CHT" dirty="0"/>
              <a:t>』</a:t>
            </a:r>
          </a:p>
          <a:p>
            <a:r>
              <a:rPr lang="en-US" altLang="zh-CHT" dirty="0"/>
              <a:t>4:28	  	</a:t>
            </a:r>
            <a:r>
              <a:rPr lang="zh-CHT" altLang="en-US" dirty="0"/>
              <a:t>弟 兄 們 </a:t>
            </a:r>
            <a:r>
              <a:rPr lang="zh-TW" altLang="en-US" dirty="0" smtClean="0"/>
              <a:t>，</a:t>
            </a:r>
            <a:r>
              <a:rPr lang="zh-CHT" altLang="en-US" dirty="0" smtClean="0"/>
              <a:t> </a:t>
            </a:r>
            <a:r>
              <a:rPr lang="zh-CHT" altLang="en-US" sz="2000" dirty="0">
                <a:solidFill>
                  <a:srgbClr val="800000"/>
                </a:solidFill>
              </a:rPr>
              <a:t>我 們 是 憑 著 應 許 作 兒 </a:t>
            </a:r>
            <a:r>
              <a:rPr lang="zh-CHT" altLang="en-US" sz="2000" dirty="0" smtClean="0">
                <a:solidFill>
                  <a:srgbClr val="800000"/>
                </a:solidFill>
              </a:rPr>
              <a:t>女</a:t>
            </a:r>
            <a:r>
              <a:rPr lang="zh-TW" altLang="en-US" dirty="0" smtClean="0"/>
              <a:t>，</a:t>
            </a:r>
            <a:r>
              <a:rPr lang="zh-CHT" altLang="en-US" dirty="0" smtClean="0"/>
              <a:t> </a:t>
            </a:r>
            <a:r>
              <a:rPr lang="zh-CHT" altLang="en-US" dirty="0"/>
              <a:t>如 同 以 撒 一 樣 。</a:t>
            </a:r>
          </a:p>
          <a:p>
            <a:r>
              <a:rPr lang="en-US" altLang="zh-CHT" dirty="0"/>
              <a:t>4:29	  	</a:t>
            </a:r>
            <a:r>
              <a:rPr lang="zh-CHT" altLang="en-US" dirty="0"/>
              <a:t>當 時 那 按 著 血 氣 生 </a:t>
            </a:r>
            <a:r>
              <a:rPr lang="zh-CHT" altLang="en-US" dirty="0" smtClean="0"/>
              <a:t>的 </a:t>
            </a:r>
            <a:r>
              <a:rPr lang="zh-CHT" altLang="en-US" dirty="0"/>
              <a:t>逼 迫 了 那 按 著 聖 靈 生 的 </a:t>
            </a:r>
            <a:r>
              <a:rPr lang="zh-TW" altLang="en-US" dirty="0" smtClean="0"/>
              <a:t>，</a:t>
            </a:r>
            <a:r>
              <a:rPr lang="zh-CHT" altLang="en-US" dirty="0" smtClean="0"/>
              <a:t> </a:t>
            </a:r>
            <a:r>
              <a:rPr lang="zh-CHT" altLang="en-US" dirty="0"/>
              <a:t>現 在 也 是 這 樣 。</a:t>
            </a:r>
          </a:p>
          <a:p>
            <a:r>
              <a:rPr lang="en-US" altLang="zh-CHT" dirty="0"/>
              <a:t>4:30	  	</a:t>
            </a:r>
            <a:r>
              <a:rPr lang="zh-CHT" altLang="en-US" dirty="0"/>
              <a:t>然 而 經 上 是 怎 麼 說 的 呢 </a:t>
            </a:r>
            <a:r>
              <a:rPr lang="zh-TW" altLang="en-US" dirty="0" smtClean="0"/>
              <a:t>？</a:t>
            </a:r>
            <a:r>
              <a:rPr lang="zh-CHT" altLang="en-US" dirty="0" smtClean="0"/>
              <a:t> </a:t>
            </a:r>
            <a:r>
              <a:rPr lang="zh-CHT" altLang="en-US" dirty="0"/>
              <a:t>是 說 </a:t>
            </a:r>
            <a:r>
              <a:rPr lang="en-US" altLang="zh-CHT" dirty="0" smtClean="0"/>
              <a:t>『 </a:t>
            </a:r>
            <a:r>
              <a:rPr lang="zh-CHT" altLang="en-US" dirty="0"/>
              <a:t>把 使 女 和 他 兒 子 趕 出 </a:t>
            </a:r>
            <a:r>
              <a:rPr lang="zh-CHT" altLang="en-US" dirty="0" smtClean="0"/>
              <a:t>去</a:t>
            </a:r>
            <a:r>
              <a:rPr lang="zh-TW" altLang="en-US" dirty="0" smtClean="0"/>
              <a:t>。</a:t>
            </a:r>
            <a:r>
              <a:rPr lang="zh-CHT" altLang="en-US" dirty="0" smtClean="0"/>
              <a:t> </a:t>
            </a:r>
            <a:r>
              <a:rPr lang="zh-CHT" altLang="en-US" dirty="0"/>
              <a:t>因 為 使 女 的 </a:t>
            </a:r>
            <a:r>
              <a:rPr lang="zh-CHT" altLang="en-US" dirty="0" smtClean="0"/>
              <a:t>兒</a:t>
            </a:r>
            <a:r>
              <a:rPr lang="en-US" altLang="zh-CHT" dirty="0" smtClean="0"/>
              <a:t> </a:t>
            </a:r>
            <a:r>
              <a:rPr lang="zh-CHT" altLang="en-US" dirty="0" smtClean="0"/>
              <a:t>子 不 </a:t>
            </a:r>
            <a:r>
              <a:rPr lang="zh-CHT" altLang="en-US" dirty="0"/>
              <a:t>可 與 </a:t>
            </a:r>
            <a:r>
              <a:rPr lang="en-US" altLang="zh-CHT" dirty="0" smtClean="0"/>
              <a:t>		</a:t>
            </a:r>
            <a:r>
              <a:rPr lang="zh-CHT" altLang="en-US" dirty="0" smtClean="0"/>
              <a:t>自主 </a:t>
            </a:r>
            <a:r>
              <a:rPr lang="zh-CHT" altLang="en-US" dirty="0"/>
              <a:t>婦 人 的 兒 子 一 同 承 受 產 業 。 </a:t>
            </a:r>
            <a:r>
              <a:rPr lang="en-US" altLang="zh-CHT" dirty="0"/>
              <a:t>』</a:t>
            </a:r>
          </a:p>
          <a:p>
            <a:r>
              <a:rPr lang="en-US" altLang="zh-CHT" dirty="0"/>
              <a:t>4:31	  	</a:t>
            </a:r>
            <a:r>
              <a:rPr lang="zh-CHT" altLang="en-US" dirty="0"/>
              <a:t>弟 兄 們 </a:t>
            </a:r>
            <a:r>
              <a:rPr lang="zh-TW" altLang="en-US" dirty="0" smtClean="0"/>
              <a:t>，</a:t>
            </a:r>
            <a:r>
              <a:rPr lang="zh-CHT" altLang="en-US" dirty="0" smtClean="0"/>
              <a:t> </a:t>
            </a:r>
            <a:r>
              <a:rPr lang="zh-CHT" altLang="en-US" dirty="0"/>
              <a:t>這 樣 看 來 </a:t>
            </a:r>
            <a:r>
              <a:rPr lang="zh-TW" altLang="en-US" dirty="0" smtClean="0"/>
              <a:t>，</a:t>
            </a:r>
            <a:r>
              <a:rPr lang="zh-CHT" altLang="en-US" dirty="0" smtClean="0"/>
              <a:t> </a:t>
            </a:r>
            <a:r>
              <a:rPr lang="zh-CHT" altLang="en-US" dirty="0"/>
              <a:t>我 們 不 是 使 女 的 兒 女 </a:t>
            </a:r>
            <a:r>
              <a:rPr lang="zh-TW" altLang="en-US" dirty="0" smtClean="0"/>
              <a:t>，</a:t>
            </a:r>
            <a:r>
              <a:rPr lang="zh-CHT" altLang="en-US" dirty="0" smtClean="0"/>
              <a:t> </a:t>
            </a:r>
            <a:r>
              <a:rPr lang="zh-CHT" altLang="en-US" dirty="0"/>
              <a:t>乃 是 自 主 婦 人 的 兒 女 了 。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70417" y="1481667"/>
            <a:ext cx="11438524" cy="63500"/>
          </a:xfrm>
          <a:prstGeom prst="line">
            <a:avLst/>
          </a:prstGeom>
          <a:ln w="5715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177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5779" b="5779"/>
          <a:stretch>
            <a:fillRect/>
          </a:stretch>
        </p:blipFill>
        <p:spPr>
          <a:xfrm>
            <a:off x="7014634" y="2177203"/>
            <a:ext cx="4754880" cy="3749040"/>
          </a:xfrm>
        </p:spPr>
      </p:pic>
      <p:sp>
        <p:nvSpPr>
          <p:cNvPr id="6" name="Rectangle 5"/>
          <p:cNvSpPr/>
          <p:nvPr/>
        </p:nvSpPr>
        <p:spPr>
          <a:xfrm>
            <a:off x="497416" y="1492250"/>
            <a:ext cx="65172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HT" sz="1400" dirty="0"/>
              <a:t>83:1	  	〔 </a:t>
            </a:r>
            <a:r>
              <a:rPr lang="zh-CHT" altLang="en-US" sz="1400" dirty="0"/>
              <a:t>亞 薩 的 詩 歌 。 </a:t>
            </a:r>
            <a:r>
              <a:rPr lang="en-US" altLang="zh-CHT" sz="1400" dirty="0"/>
              <a:t>〕 </a:t>
            </a:r>
            <a:r>
              <a:rPr lang="zh-CHT" altLang="en-US" sz="1400" dirty="0"/>
              <a:t>　 神 阿 、 求 你 不 要 靜 默 ． 　 神 阿 、 求 </a:t>
            </a:r>
            <a:r>
              <a:rPr lang="en-US" altLang="zh-CHT" sz="1400" dirty="0" smtClean="0"/>
              <a:t>		</a:t>
            </a:r>
            <a:r>
              <a:rPr lang="zh-CHT" altLang="en-US" sz="1400" dirty="0" smtClean="0"/>
              <a:t>你 </a:t>
            </a:r>
            <a:r>
              <a:rPr lang="zh-CHT" altLang="en-US" sz="1400" dirty="0"/>
              <a:t>不 要 閉 口 、 也 不 要 不 作 </a:t>
            </a:r>
            <a:r>
              <a:rPr lang="zh-CHT" altLang="en-US" sz="1400" dirty="0" smtClean="0"/>
              <a:t>聲</a:t>
            </a:r>
            <a:r>
              <a:rPr lang="zh-TW" altLang="en-US" sz="1400" dirty="0" smtClean="0"/>
              <a:t>。</a:t>
            </a:r>
            <a:endParaRPr lang="zh-CHT" altLang="en-US" sz="1400" dirty="0"/>
          </a:p>
          <a:p>
            <a:r>
              <a:rPr lang="en-US" altLang="zh-CHT" sz="1400" dirty="0"/>
              <a:t>83:2	  	</a:t>
            </a:r>
            <a:r>
              <a:rPr lang="zh-CHT" altLang="en-US" sz="1400" dirty="0"/>
              <a:t>因 為 你 的 仇 敵 喧 嚷 </a:t>
            </a:r>
            <a:r>
              <a:rPr lang="zh-TW" altLang="en-US" sz="1400" dirty="0"/>
              <a:t>，</a:t>
            </a:r>
            <a:r>
              <a:rPr lang="zh-CHT" altLang="en-US" sz="1400" dirty="0" smtClean="0"/>
              <a:t>恨 </a:t>
            </a:r>
            <a:r>
              <a:rPr lang="zh-CHT" altLang="en-US" sz="1400" dirty="0"/>
              <a:t>你 的 抬 起 頭 來 。</a:t>
            </a:r>
          </a:p>
          <a:p>
            <a:r>
              <a:rPr lang="en-US" altLang="zh-CHT" sz="1400" dirty="0"/>
              <a:t>83:3	  	</a:t>
            </a:r>
            <a:r>
              <a:rPr lang="zh-CHT" altLang="en-US" sz="1400" dirty="0"/>
              <a:t>他 們 同 謀 奸 詐 要 害 你 的 百 姓 、 彼 此 商 議 要 害 你 所 隱 藏 的 </a:t>
            </a:r>
            <a:r>
              <a:rPr lang="en-US" altLang="zh-CHT" sz="1400" dirty="0" smtClean="0"/>
              <a:t>		</a:t>
            </a:r>
            <a:r>
              <a:rPr lang="zh-CHT" altLang="en-US" sz="1400" dirty="0" smtClean="0"/>
              <a:t>人 </a:t>
            </a:r>
            <a:r>
              <a:rPr lang="zh-CHT" altLang="en-US" sz="1400" dirty="0"/>
              <a:t>。</a:t>
            </a:r>
          </a:p>
          <a:p>
            <a:r>
              <a:rPr lang="en-US" altLang="zh-CHT" sz="1400" dirty="0"/>
              <a:t>83:4	  	</a:t>
            </a:r>
            <a:r>
              <a:rPr lang="zh-CHT" altLang="en-US" sz="1400" dirty="0"/>
              <a:t>他 們 說 、 來 罷 、 我 們 將 他 們 剪 滅 、 使 他 們 不 再 成 </a:t>
            </a:r>
            <a:r>
              <a:rPr lang="zh-CHT" altLang="en-US" sz="1400" dirty="0" smtClean="0"/>
              <a:t>國</a:t>
            </a:r>
            <a:r>
              <a:rPr lang="zh-TW" altLang="en-US" sz="1400" dirty="0" smtClean="0"/>
              <a:t>。</a:t>
            </a:r>
            <a:r>
              <a:rPr lang="zh-CHT" altLang="en-US" sz="1400" dirty="0" smtClean="0"/>
              <a:t> </a:t>
            </a:r>
            <a:r>
              <a:rPr lang="zh-CHT" altLang="en-US" sz="1400" dirty="0"/>
              <a:t>使 </a:t>
            </a:r>
            <a:r>
              <a:rPr lang="en-US" altLang="zh-CHT" sz="1400" dirty="0" smtClean="0"/>
              <a:t>		</a:t>
            </a:r>
            <a:r>
              <a:rPr lang="zh-CHT" altLang="en-US" sz="1400" dirty="0" smtClean="0"/>
              <a:t>以 </a:t>
            </a:r>
            <a:r>
              <a:rPr lang="zh-CHT" altLang="en-US" sz="1400" dirty="0"/>
              <a:t>色 列 的 名 、 不 再 被 人 記 念 。</a:t>
            </a:r>
          </a:p>
          <a:p>
            <a:r>
              <a:rPr lang="en-US" altLang="zh-CHT" sz="1400" dirty="0"/>
              <a:t>83:5	  	</a:t>
            </a:r>
            <a:r>
              <a:rPr lang="zh-CHT" altLang="en-US" sz="1400" dirty="0"/>
              <a:t>他 們 同 心 商 議 、 彼 此 結 盟 、 要 抵 擋 你 </a:t>
            </a:r>
            <a:r>
              <a:rPr lang="zh-TW" altLang="en-US" sz="1400" dirty="0" smtClean="0"/>
              <a:t>。</a:t>
            </a:r>
            <a:endParaRPr lang="zh-CHT" altLang="en-US" sz="1400" dirty="0"/>
          </a:p>
          <a:p>
            <a:r>
              <a:rPr lang="en-US" altLang="zh-CHT" sz="1400" dirty="0"/>
              <a:t>83:6	  	</a:t>
            </a:r>
            <a:r>
              <a:rPr lang="zh-CHT" altLang="en-US" sz="1400" dirty="0"/>
              <a:t>就 是 </a:t>
            </a:r>
            <a:r>
              <a:rPr lang="zh-CHT" altLang="en-US" sz="1400" dirty="0">
                <a:solidFill>
                  <a:srgbClr val="800000"/>
                </a:solidFill>
              </a:rPr>
              <a:t>住 帳 棚 的 以 東 人 、 和 以 實 瑪 利 人 </a:t>
            </a:r>
            <a:r>
              <a:rPr lang="zh-TW" altLang="en-US" sz="1400" dirty="0" smtClean="0">
                <a:solidFill>
                  <a:srgbClr val="800000"/>
                </a:solidFill>
              </a:rPr>
              <a:t>。</a:t>
            </a:r>
            <a:r>
              <a:rPr lang="zh-CHT" altLang="en-US" sz="1400" dirty="0" smtClean="0">
                <a:solidFill>
                  <a:srgbClr val="800000"/>
                </a:solidFill>
              </a:rPr>
              <a:t> </a:t>
            </a:r>
            <a:r>
              <a:rPr lang="zh-CHT" altLang="en-US" sz="1400" dirty="0">
                <a:solidFill>
                  <a:srgbClr val="800000"/>
                </a:solidFill>
              </a:rPr>
              <a:t>摩 押 和 夏 甲 人 </a:t>
            </a:r>
            <a:r>
              <a:rPr lang="zh-TW" altLang="en-US" sz="1400" dirty="0" smtClean="0"/>
              <a:t>。</a:t>
            </a:r>
            <a:endParaRPr lang="zh-CHT" altLang="en-US" sz="1400" dirty="0"/>
          </a:p>
          <a:p>
            <a:r>
              <a:rPr lang="en-US" altLang="zh-CHT" sz="1400" dirty="0"/>
              <a:t>83:7	  	</a:t>
            </a:r>
            <a:r>
              <a:rPr lang="zh-CHT" altLang="en-US" sz="1400" dirty="0"/>
              <a:t>迦 巴 勒 、 </a:t>
            </a:r>
            <a:r>
              <a:rPr lang="zh-CHT" altLang="en-US" sz="1400" dirty="0">
                <a:solidFill>
                  <a:srgbClr val="800000"/>
                </a:solidFill>
              </a:rPr>
              <a:t>亞 捫 </a:t>
            </a:r>
            <a:r>
              <a:rPr lang="zh-CHT" altLang="en-US" sz="1400" dirty="0"/>
              <a:t>、 和 亞 瑪 力 、 非 利 士 、 並 推 羅 的 居 民 </a:t>
            </a:r>
            <a:r>
              <a:rPr lang="zh-TW" altLang="en-US" sz="1400" dirty="0" smtClean="0"/>
              <a:t>。</a:t>
            </a:r>
            <a:endParaRPr lang="zh-CHT" altLang="en-US" sz="1400" dirty="0"/>
          </a:p>
          <a:p>
            <a:r>
              <a:rPr lang="en-US" altLang="zh-CHT" sz="1400" dirty="0"/>
              <a:t>83:8	  	</a:t>
            </a:r>
            <a:r>
              <a:rPr lang="zh-CHT" altLang="en-US" sz="1400" dirty="0"/>
              <a:t>亞 述 也 與 他 們 連 合 ． 他 們 作 羅 得 子 孫 的 幫 手 。 </a:t>
            </a:r>
            <a:r>
              <a:rPr lang="en-US" altLang="zh-CHT" sz="1400" dirty="0"/>
              <a:t>〔 </a:t>
            </a:r>
            <a:r>
              <a:rPr lang="zh-CHT" altLang="en-US" sz="1400" dirty="0"/>
              <a:t>細 拉 </a:t>
            </a:r>
            <a:r>
              <a:rPr lang="en-US" altLang="zh-CHT" sz="1400" dirty="0"/>
              <a:t>〕</a:t>
            </a:r>
          </a:p>
          <a:p>
            <a:r>
              <a:rPr lang="en-US" altLang="zh-CHT" sz="1400" dirty="0"/>
              <a:t>83:9	  	</a:t>
            </a:r>
            <a:r>
              <a:rPr lang="zh-CHT" altLang="en-US" sz="1400" dirty="0"/>
              <a:t>求 你 待 他 們 如 待 米 甸 、 如 在 基 順 河 待 西 西 拉 和 耶 賓 一 樣 ．</a:t>
            </a:r>
          </a:p>
          <a:p>
            <a:r>
              <a:rPr lang="en-US" altLang="zh-CHT" sz="1400" dirty="0"/>
              <a:t>83:10	  	</a:t>
            </a:r>
            <a:r>
              <a:rPr lang="zh-CHT" altLang="en-US" sz="1400" dirty="0"/>
              <a:t>他 們 在 隱 多 珥 滅 亡 、 成 了 地 上 的 糞 土 。</a:t>
            </a:r>
          </a:p>
          <a:p>
            <a:r>
              <a:rPr lang="en-US" altLang="zh-CHT" sz="1400" dirty="0"/>
              <a:t>83:11	  	</a:t>
            </a:r>
            <a:r>
              <a:rPr lang="zh-CHT" altLang="en-US" sz="1400" dirty="0"/>
              <a:t>求 你 叫 他 們 的 首 領 、 像 俄 立 和 西 伊 伯 、 叫 他 們 的 王 子 、 </a:t>
            </a:r>
            <a:r>
              <a:rPr lang="en-US" altLang="zh-CHT" sz="1400" dirty="0" smtClean="0"/>
              <a:t>		</a:t>
            </a:r>
            <a:r>
              <a:rPr lang="zh-CHT" altLang="en-US" sz="1400" dirty="0" smtClean="0"/>
              <a:t>都 </a:t>
            </a:r>
            <a:r>
              <a:rPr lang="zh-CHT" altLang="en-US" sz="1400" dirty="0"/>
              <a:t>像 西 巴 和 撒 慕 拿 。</a:t>
            </a:r>
          </a:p>
          <a:p>
            <a:r>
              <a:rPr lang="en-US" altLang="zh-CHT" sz="1400" dirty="0"/>
              <a:t>83:12	  	</a:t>
            </a:r>
            <a:r>
              <a:rPr lang="zh-CHT" altLang="en-US" sz="1400" dirty="0"/>
              <a:t>他 們 說 、 我 們 要 得 　 神 的 住 處 、 作 為 自 己 的 產 業 。</a:t>
            </a:r>
          </a:p>
          <a:p>
            <a:r>
              <a:rPr lang="en-US" altLang="zh-CHT" sz="1400" dirty="0"/>
              <a:t>83:13	  	</a:t>
            </a:r>
            <a:r>
              <a:rPr lang="zh-CHT" altLang="en-US" sz="1400" dirty="0"/>
              <a:t>我 的 　 神 阿 、 求 你 叫 他 們 像 旋 風 的 塵 土 、 像 風 前 的 碎 秸 。</a:t>
            </a:r>
          </a:p>
          <a:p>
            <a:r>
              <a:rPr lang="en-US" altLang="zh-CHT" sz="1400" dirty="0"/>
              <a:t>83:14	  	</a:t>
            </a:r>
            <a:r>
              <a:rPr lang="zh-CHT" altLang="en-US" sz="1400" dirty="0"/>
              <a:t>火 怎 樣 焚 燒 樹 林 、 火 焰 怎 樣 燒 著 山 嶺 ．</a:t>
            </a:r>
          </a:p>
          <a:p>
            <a:r>
              <a:rPr lang="en-US" altLang="zh-CHT" sz="1400" dirty="0"/>
              <a:t>83:15	  	</a:t>
            </a:r>
            <a:r>
              <a:rPr lang="zh-CHT" altLang="en-US" sz="1400" dirty="0"/>
              <a:t>求 你 也 照 樣 用 狂 風 追 趕 他 們 、 用 暴 雨 恐 嚇 他 們 。</a:t>
            </a:r>
          </a:p>
          <a:p>
            <a:r>
              <a:rPr lang="en-US" altLang="zh-CHT" sz="1400" dirty="0"/>
              <a:t>83:16	  	</a:t>
            </a:r>
            <a:r>
              <a:rPr lang="zh-CHT" altLang="en-US" sz="1400" dirty="0"/>
              <a:t>願 你 使 他 們 滿 面 羞 恥 ． 好 叫 他 們 尋 求 你 耶 和 華 的 名 。</a:t>
            </a:r>
          </a:p>
          <a:p>
            <a:r>
              <a:rPr lang="en-US" altLang="zh-CHT" sz="1400" dirty="0"/>
              <a:t>83:17	  	</a:t>
            </a:r>
            <a:r>
              <a:rPr lang="zh-CHT" altLang="en-US" sz="1400" dirty="0"/>
              <a:t>願 他 們 永 遠 羞 愧 驚 惶 ． 願 他 們 慚 愧 滅 亡 ．</a:t>
            </a:r>
          </a:p>
          <a:p>
            <a:r>
              <a:rPr lang="en-US" altLang="zh-CHT" sz="1400" dirty="0"/>
              <a:t>83:18	  	</a:t>
            </a:r>
            <a:r>
              <a:rPr lang="zh-CHT" altLang="en-US" sz="1400" dirty="0"/>
              <a:t>使 他 們 知 道 惟 獨 你 名 為 耶 和 華 的 、 是 全 地 以 上 的 至 高 者 。</a:t>
            </a:r>
            <a:endParaRPr lang="en-US" sz="1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16" y="687917"/>
            <a:ext cx="10058400" cy="804333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亞伯拉罕的家人何以成為神的仇敵？</a:t>
            </a:r>
            <a:r>
              <a:rPr lang="en-US" altLang="zh-TW" sz="4000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/>
            </a:r>
            <a:br>
              <a:rPr lang="en-US" altLang="zh-TW" sz="4000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</a:br>
            <a:endParaRPr lang="en-US" sz="4000" dirty="0">
              <a:solidFill>
                <a:schemeClr val="accent5">
                  <a:lumMod val="50000"/>
                </a:schemeClr>
              </a:solidFill>
              <a:latin typeface="LiSong Pro Light" panose="02020300000000000000" pitchFamily="18" charset="-120"/>
              <a:ea typeface="LiSong Pro Light" panose="02020300000000000000" pitchFamily="18" charset="-12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BCA4439-D888-F743-B135-E3C1C4A3696B}"/>
              </a:ext>
            </a:extLst>
          </p:cNvPr>
          <p:cNvSpPr/>
          <p:nvPr/>
        </p:nvSpPr>
        <p:spPr>
          <a:xfrm>
            <a:off x="10718678" y="559731"/>
            <a:ext cx="8130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思考</a:t>
            </a:r>
            <a:endParaRPr lang="en-US" sz="2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70417" y="1322917"/>
            <a:ext cx="11438524" cy="63500"/>
          </a:xfrm>
          <a:prstGeom prst="line">
            <a:avLst/>
          </a:prstGeom>
          <a:ln w="5715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007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9582" y="329533"/>
            <a:ext cx="4745509" cy="1371600"/>
          </a:xfrm>
        </p:spPr>
        <p:txBody>
          <a:bodyPr/>
          <a:lstStyle/>
          <a:p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羅得一家的經驗和教訓：</a:t>
            </a:r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/>
            </a:r>
            <a:b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</a:br>
            <a:r>
              <a:rPr lang="zh-TW" altLang="en-US" sz="2000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長輩，財物，和環境對人的影響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LiSong Pro Light" panose="02020300000000000000" pitchFamily="18" charset="-120"/>
              <a:ea typeface="LiSong Pro Light" panose="02020300000000000000" pitchFamily="18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14193"/>
            <a:ext cx="4690533" cy="377488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zh-TW" altLang="en-US" sz="2000" dirty="0" smtClean="0"/>
              <a:t>亞伯蘭對羅得屬靈的帶領和影響</a:t>
            </a:r>
            <a:endParaRPr lang="en-US" altLang="zh-TW" sz="2000" dirty="0"/>
          </a:p>
          <a:p>
            <a:pPr lvl="1">
              <a:buFont typeface="Wingdings" charset="2"/>
              <a:buChar char="§"/>
            </a:pPr>
            <a:r>
              <a:rPr lang="zh-TW" altLang="en-US" sz="2000" dirty="0" smtClean="0"/>
              <a:t>築壇獻祭，求告耶和華</a:t>
            </a:r>
            <a:endParaRPr lang="en-US" altLang="zh-TW" sz="2000" dirty="0"/>
          </a:p>
          <a:p>
            <a:pPr>
              <a:buFont typeface="Wingdings" pitchFamily="2" charset="2"/>
              <a:buChar char="v"/>
            </a:pPr>
            <a:r>
              <a:rPr lang="zh-TW" altLang="en-US" sz="2000" dirty="0" smtClean="0"/>
              <a:t>財物的禍患</a:t>
            </a:r>
            <a:endParaRPr lang="en-US" altLang="zh-TW" sz="2000" dirty="0"/>
          </a:p>
          <a:p>
            <a:pPr lvl="1">
              <a:buFont typeface="Wingdings" charset="2"/>
              <a:buChar char="§"/>
            </a:pPr>
            <a:r>
              <a:rPr lang="zh-TW" altLang="en-US" sz="2000" dirty="0" smtClean="0"/>
              <a:t>財物增多，煩惱增多</a:t>
            </a:r>
            <a:endParaRPr lang="en-US" altLang="zh-TW" sz="2000" dirty="0" smtClean="0"/>
          </a:p>
          <a:p>
            <a:pPr marL="274320" lvl="1" indent="0">
              <a:buNone/>
            </a:pPr>
            <a:r>
              <a:rPr lang="zh-TW" altLang="en-US" sz="2000" dirty="0" smtClean="0"/>
              <a:t>箴言</a:t>
            </a:r>
            <a:r>
              <a:rPr lang="en-US" altLang="zh-TW" sz="2000" dirty="0" smtClean="0"/>
              <a:t>15:16</a:t>
            </a:r>
            <a:r>
              <a:rPr lang="zh-TW" altLang="zh-TW" sz="2000" dirty="0" smtClean="0"/>
              <a:t>“</a:t>
            </a:r>
            <a:r>
              <a:rPr lang="zh-TW" altLang="en-US" sz="2000" dirty="0" smtClean="0"/>
              <a:t>少有財寶，敬畏耶和華，強如多有財寶，煩亂不安”</a:t>
            </a:r>
            <a:endParaRPr lang="en-US" altLang="zh-TW" sz="2000" dirty="0" smtClean="0"/>
          </a:p>
          <a:p>
            <a:pPr>
              <a:buFont typeface="Wingdings" pitchFamily="2" charset="2"/>
              <a:buChar char="v"/>
            </a:pPr>
            <a:r>
              <a:rPr lang="zh-TW" altLang="en-US" sz="2200" dirty="0" smtClean="0"/>
              <a:t>世界的誘惑</a:t>
            </a:r>
            <a:endParaRPr lang="en-US" altLang="zh-TW" sz="2200" dirty="0" smtClean="0"/>
          </a:p>
          <a:p>
            <a:pPr lvl="1">
              <a:buFont typeface="Wingdings" charset="2"/>
              <a:buChar char="§"/>
            </a:pPr>
            <a:r>
              <a:rPr lang="zh-TW" altLang="en-US" sz="2000" dirty="0" smtClean="0"/>
              <a:t>富饒輕鬆的環境</a:t>
            </a:r>
            <a:endParaRPr lang="en-US" altLang="zh-TW" sz="2000" dirty="0" smtClean="0"/>
          </a:p>
          <a:p>
            <a:pPr lvl="1">
              <a:buFont typeface="Wingdings" charset="2"/>
              <a:buChar char="§"/>
            </a:pPr>
            <a:r>
              <a:rPr lang="zh-TW" altLang="en-US" sz="2000" dirty="0" smtClean="0"/>
              <a:t>在罪惡的地方如何保護教養子女（羅得女兒的犯罪）</a:t>
            </a:r>
            <a:endParaRPr lang="en-US" altLang="zh-TW" sz="2000" dirty="0" smtClean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D3AB4968-07FD-AA42-9B13-2599C4365F82}"/>
              </a:ext>
            </a:extLst>
          </p:cNvPr>
          <p:cNvSpPr txBox="1">
            <a:spLocks/>
          </p:cNvSpPr>
          <p:nvPr/>
        </p:nvSpPr>
        <p:spPr>
          <a:xfrm>
            <a:off x="6447367" y="2014193"/>
            <a:ext cx="4373033" cy="3774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zh-TW" altLang="en-US" sz="2200" dirty="0" smtClean="0"/>
              <a:t>羅德的妻子</a:t>
            </a:r>
            <a:endParaRPr lang="en-US" altLang="zh-TW" sz="2200" dirty="0" smtClean="0"/>
          </a:p>
          <a:p>
            <a:pPr lvl="1">
              <a:buFont typeface="Wingdings" charset="2"/>
              <a:buChar char="§"/>
            </a:pPr>
            <a:r>
              <a:rPr lang="zh-TW" altLang="en-US" sz="2000" dirty="0" smtClean="0"/>
              <a:t>回</a:t>
            </a:r>
            <a:r>
              <a:rPr lang="zh-TW" altLang="en-US" sz="2000" dirty="0" smtClean="0"/>
              <a:t>頭的代價</a:t>
            </a:r>
            <a:endParaRPr lang="en-US" altLang="zh-TW" sz="2000" dirty="0" smtClean="0"/>
          </a:p>
          <a:p>
            <a:pPr>
              <a:buFont typeface="Wingdings" pitchFamily="2" charset="2"/>
              <a:buChar char="v"/>
            </a:pPr>
            <a:r>
              <a:rPr lang="zh-TW" altLang="en-US" sz="2200" dirty="0" smtClean="0"/>
              <a:t>羅德的女婿</a:t>
            </a:r>
            <a:endParaRPr lang="en-US" altLang="zh-TW" sz="2200" dirty="0" smtClean="0"/>
          </a:p>
          <a:p>
            <a:pPr lvl="1">
              <a:buFont typeface="Wingdings" charset="2"/>
              <a:buChar char="§"/>
            </a:pPr>
            <a:r>
              <a:rPr lang="zh-TW" altLang="en-US" sz="2000" dirty="0" smtClean="0"/>
              <a:t>不信的代價</a:t>
            </a:r>
            <a:endParaRPr lang="en-US" altLang="zh-TW" sz="200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70417" y="1481667"/>
            <a:ext cx="11438524" cy="63500"/>
          </a:xfrm>
          <a:prstGeom prst="line">
            <a:avLst/>
          </a:prstGeom>
          <a:ln w="5715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0D1943F-9D82-D24C-B5A7-8EF9385C7095}"/>
              </a:ext>
            </a:extLst>
          </p:cNvPr>
          <p:cNvSpPr/>
          <p:nvPr/>
        </p:nvSpPr>
        <p:spPr>
          <a:xfrm>
            <a:off x="10725092" y="553668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思考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B66DA169-18A0-1449-823D-53CBC67A28D5}"/>
              </a:ext>
            </a:extLst>
          </p:cNvPr>
          <p:cNvSpPr txBox="1">
            <a:spLocks/>
          </p:cNvSpPr>
          <p:nvPr/>
        </p:nvSpPr>
        <p:spPr>
          <a:xfrm>
            <a:off x="746234" y="501875"/>
            <a:ext cx="3698766" cy="1008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CHT" altLang="en-US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學習要點與應用</a:t>
            </a:r>
            <a:endParaRPr lang="zh-CHT" altLang="en-US" dirty="0">
              <a:solidFill>
                <a:schemeClr val="accent5">
                  <a:lumMod val="50000"/>
                </a:schemeClr>
              </a:solidFill>
              <a:latin typeface="LiSong Pro Light" panose="02020300000000000000" pitchFamily="18" charset="-120"/>
              <a:ea typeface="LiSong Pro 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1702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70823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討論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LiSong Pro Light" panose="02020300000000000000" pitchFamily="18" charset="-120"/>
              <a:ea typeface="LiSong Pro Light" panose="02020300000000000000" pitchFamily="18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251121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zh-TW" altLang="en-US" sz="2000" dirty="0" smtClean="0">
                <a:latin typeface="LiSong Pro Light" panose="02020300000000000000" pitchFamily="18" charset="-120"/>
                <a:ea typeface="LiSong Pro Light" panose="02020300000000000000" pitchFamily="18" charset="-120"/>
              </a:rPr>
              <a:t> 羅得搬遷到並生活在罪惡之城，為什麼在聖經中彼得稱羅得為義人？對我們有何啓示？</a:t>
            </a:r>
            <a:endParaRPr lang="en-US" altLang="zh-TW" sz="2000" dirty="0" smtClean="0">
              <a:latin typeface="LiSong Pro Light" panose="02020300000000000000" pitchFamily="18" charset="-120"/>
              <a:ea typeface="LiSong Pro Light" panose="02020300000000000000" pitchFamily="18" charset="-120"/>
            </a:endParaRPr>
          </a:p>
          <a:p>
            <a:pPr marL="0" indent="0">
              <a:buNone/>
            </a:pPr>
            <a:r>
              <a:rPr lang="en-US" altLang="zh-TW" sz="2000" dirty="0" smtClean="0">
                <a:latin typeface="LiSong Pro Light" panose="02020300000000000000" pitchFamily="18" charset="-120"/>
                <a:ea typeface="LiSong Pro Light" panose="02020300000000000000" pitchFamily="18" charset="-120"/>
              </a:rPr>
              <a:t>    《</a:t>
            </a:r>
            <a:r>
              <a:rPr lang="zh-TW" altLang="en-US" sz="2000" dirty="0" smtClean="0">
                <a:latin typeface="LiSong Pro Light" panose="02020300000000000000" pitchFamily="18" charset="-120"/>
                <a:ea typeface="LiSong Pro Light" panose="02020300000000000000" pitchFamily="18" charset="-120"/>
              </a:rPr>
              <a:t>彼得後書</a:t>
            </a:r>
            <a:r>
              <a:rPr lang="en-US" altLang="zh-TW" sz="2000" dirty="0" smtClean="0">
                <a:latin typeface="LiSong Pro Light" panose="02020300000000000000" pitchFamily="18" charset="-120"/>
                <a:ea typeface="LiSong Pro Light" panose="02020300000000000000" pitchFamily="18" charset="-120"/>
              </a:rPr>
              <a:t>》2:5-8</a:t>
            </a:r>
            <a:endParaRPr lang="en-US" altLang="zh-TW" sz="2000" dirty="0">
              <a:latin typeface="LiSong Pro Light" panose="02020300000000000000" pitchFamily="18" charset="-120"/>
              <a:ea typeface="LiSong Pro Light" panose="02020300000000000000" pitchFamily="18" charset="-120"/>
            </a:endParaRPr>
          </a:p>
          <a:p>
            <a:pPr>
              <a:buFont typeface="Wingdings" pitchFamily="2" charset="2"/>
              <a:buChar char="v"/>
            </a:pPr>
            <a:r>
              <a:rPr lang="zh-TW" altLang="en-US" sz="2000" dirty="0">
                <a:latin typeface="LiSong Pro Light" panose="02020300000000000000" pitchFamily="18" charset="-120"/>
                <a:ea typeface="LiSong Pro Light" panose="02020300000000000000" pitchFamily="18" charset="-120"/>
              </a:rPr>
              <a:t> </a:t>
            </a:r>
            <a:r>
              <a:rPr lang="zh-TW" altLang="en-US" sz="2000" dirty="0" smtClean="0">
                <a:latin typeface="LiSong Pro Light" panose="02020300000000000000" pitchFamily="18" charset="-120"/>
                <a:ea typeface="LiSong Pro Light" panose="02020300000000000000" pitchFamily="18" charset="-120"/>
              </a:rPr>
              <a:t>從神搭救夏甲和以實瑪利的事上，</a:t>
            </a:r>
            <a:r>
              <a:rPr lang="zh-TW" altLang="en-US" sz="2000" dirty="0">
                <a:latin typeface="LiSong Pro Light" panose="02020300000000000000" pitchFamily="18" charset="-120"/>
                <a:ea typeface="LiSong Pro Light" panose="02020300000000000000" pitchFamily="18" charset="-120"/>
              </a:rPr>
              <a:t>你看到神什麼樣的屬性</a:t>
            </a:r>
            <a:r>
              <a:rPr lang="zh-TW" altLang="en-US" sz="2000" dirty="0" smtClean="0">
                <a:latin typeface="LiSong Pro Light" panose="02020300000000000000" pitchFamily="18" charset="-120"/>
                <a:ea typeface="LiSong Pro Light" panose="02020300000000000000" pitchFamily="18" charset="-120"/>
              </a:rPr>
              <a:t>？</a:t>
            </a:r>
            <a:endParaRPr lang="en-US" altLang="zh-TW" sz="2000" dirty="0" smtClean="0">
              <a:latin typeface="LiSong Pro Light" panose="02020300000000000000" pitchFamily="18" charset="-120"/>
              <a:ea typeface="LiSong Pro Light" panose="02020300000000000000" pitchFamily="18" charset="-120"/>
            </a:endParaRPr>
          </a:p>
          <a:p>
            <a:pPr>
              <a:buFont typeface="Wingdings" pitchFamily="2" charset="2"/>
              <a:buChar char="v"/>
            </a:pPr>
            <a:r>
              <a:rPr lang="en-US" altLang="zh-TW" sz="2000" dirty="0" smtClean="0">
                <a:latin typeface="LiSong Pro Light" panose="02020300000000000000" pitchFamily="18" charset="-120"/>
                <a:ea typeface="LiSong Pro Light" panose="02020300000000000000" pitchFamily="18" charset="-120"/>
              </a:rPr>
              <a:t> </a:t>
            </a:r>
            <a:r>
              <a:rPr lang="zh-TW" altLang="en-US" sz="2000" dirty="0" smtClean="0">
                <a:latin typeface="LiSong Pro Light" panose="02020300000000000000" pitchFamily="18" charset="-120"/>
                <a:ea typeface="LiSong Pro Light" panose="02020300000000000000" pitchFamily="18" charset="-120"/>
              </a:rPr>
              <a:t>從肉體上說，以實瑪利是亞伯拉罕的後裔且受過割禮，為什麼他的後裔卻成為以色列的敵人？</a:t>
            </a:r>
            <a:endParaRPr lang="en-US" sz="2000" dirty="0">
              <a:latin typeface="LiSong Pro Light" panose="02020300000000000000" pitchFamily="18" charset="-120"/>
              <a:ea typeface="LiSong Pro Light" panose="02020300000000000000" pitchFamily="18" charset="-12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70417" y="1481667"/>
            <a:ext cx="11438524" cy="63500"/>
          </a:xfrm>
          <a:prstGeom prst="line">
            <a:avLst/>
          </a:prstGeom>
          <a:ln w="5715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679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53668"/>
            <a:ext cx="10058400" cy="92799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人物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檔案 </a:t>
            </a:r>
            <a:r>
              <a:rPr lang="en-US" altLang="zh-CN" sz="4000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— </a:t>
            </a:r>
            <a:r>
              <a:rPr lang="zh-TW" altLang="en-US" sz="4000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羅得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LiSong Pro Light" panose="02020300000000000000" pitchFamily="18" charset="-120"/>
              <a:ea typeface="LiSong Pro Light" panose="02020300000000000000" pitchFamily="18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zh-TW" altLang="en-US" sz="2000" dirty="0" smtClean="0"/>
              <a:t>出生：主前</a:t>
            </a:r>
            <a:r>
              <a:rPr lang="en-US" altLang="zh-TW" sz="2000" dirty="0" smtClean="0"/>
              <a:t>2100</a:t>
            </a:r>
            <a:r>
              <a:rPr lang="zh-TW" altLang="en-US" sz="2000" dirty="0" smtClean="0"/>
              <a:t>左右</a:t>
            </a:r>
            <a:endParaRPr lang="en-US" altLang="zh-TW" sz="2000" dirty="0" smtClean="0"/>
          </a:p>
          <a:p>
            <a:pPr>
              <a:buFont typeface="Wingdings" pitchFamily="2" charset="2"/>
              <a:buChar char="v"/>
            </a:pPr>
            <a:r>
              <a:rPr lang="zh-TW" altLang="en-US" sz="2000" dirty="0"/>
              <a:t>出生地點：迦勒</a:t>
            </a:r>
            <a:r>
              <a:rPr lang="zh-TW" altLang="en-US" sz="2000" dirty="0" smtClean="0"/>
              <a:t>底的吾珥</a:t>
            </a:r>
            <a:endParaRPr lang="en-US" altLang="zh-TW" sz="2000" dirty="0" smtClean="0"/>
          </a:p>
          <a:p>
            <a:pPr>
              <a:buFont typeface="Wingdings" pitchFamily="2" charset="2"/>
              <a:buChar char="v"/>
            </a:pPr>
            <a:r>
              <a:rPr lang="zh-TW" altLang="en-US" sz="2000" dirty="0"/>
              <a:t>父親：哈</a:t>
            </a:r>
            <a:r>
              <a:rPr lang="zh-TW" altLang="en-US" sz="2000" dirty="0" smtClean="0"/>
              <a:t>蘭</a:t>
            </a:r>
            <a:endParaRPr lang="en-US" altLang="zh-TW" sz="2000" dirty="0" smtClean="0"/>
          </a:p>
          <a:p>
            <a:pPr>
              <a:buFont typeface="Wingdings" pitchFamily="2" charset="2"/>
              <a:buChar char="v"/>
            </a:pPr>
            <a:r>
              <a:rPr lang="zh-TW" altLang="en-US" sz="2000" dirty="0" smtClean="0"/>
              <a:t>亞伯蘭（亞伯拉罕）的侄兒</a:t>
            </a:r>
            <a:endParaRPr lang="en-US" altLang="zh-TW" sz="2000" dirty="0"/>
          </a:p>
          <a:p>
            <a:pPr>
              <a:buFont typeface="Wingdings" pitchFamily="2" charset="2"/>
              <a:buChar char="v"/>
            </a:pPr>
            <a:r>
              <a:rPr lang="zh-TW" altLang="en-US" sz="2000" dirty="0" smtClean="0"/>
              <a:t>住過</a:t>
            </a:r>
            <a:r>
              <a:rPr lang="zh-TW" altLang="en-US" sz="2000" dirty="0"/>
              <a:t>的地方 </a:t>
            </a:r>
            <a:r>
              <a:rPr lang="zh-TW" altLang="en-US" sz="2000" dirty="0" smtClean="0"/>
              <a:t>：</a:t>
            </a:r>
            <a:r>
              <a:rPr lang="zh-TW" altLang="en-US" sz="2000" dirty="0"/>
              <a:t>迦勒</a:t>
            </a:r>
            <a:r>
              <a:rPr lang="zh-TW" altLang="en-US" sz="2000" dirty="0" smtClean="0"/>
              <a:t>底的吾珥，哈蘭，迦南地（示剣，伯特利），埃及，南地，約旦河平原，所多瑪，瑣珥</a:t>
            </a:r>
            <a:endParaRPr lang="en-US" altLang="zh-TW" sz="2000" dirty="0"/>
          </a:p>
          <a:p>
            <a:pPr>
              <a:buFont typeface="Wingdings" pitchFamily="2" charset="2"/>
              <a:buChar char="v"/>
            </a:pPr>
            <a:r>
              <a:rPr lang="zh-TW" altLang="en-US" sz="2000" dirty="0"/>
              <a:t>家庭</a:t>
            </a:r>
            <a:r>
              <a:rPr lang="zh-TW" altLang="en-US" sz="2000" dirty="0" smtClean="0"/>
              <a:t>成員：妻子（？），兩個女兒</a:t>
            </a:r>
            <a:endParaRPr lang="en-US" altLang="zh-TW" sz="2000" dirty="0"/>
          </a:p>
          <a:p>
            <a:pPr>
              <a:buFont typeface="Wingdings" pitchFamily="2" charset="2"/>
              <a:buChar char="v"/>
            </a:pPr>
            <a:r>
              <a:rPr lang="zh-TW" altLang="en-US" sz="2000" dirty="0" smtClean="0"/>
              <a:t>後裔：亞捫人，摩押人</a:t>
            </a: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06436A4-9788-7D4A-B790-4325ECADA4A3}"/>
              </a:ext>
            </a:extLst>
          </p:cNvPr>
          <p:cNvSpPr/>
          <p:nvPr/>
        </p:nvSpPr>
        <p:spPr>
          <a:xfrm>
            <a:off x="10725092" y="553668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文檔</a:t>
            </a:r>
            <a:endParaRPr lang="en-US" sz="2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70417" y="1481667"/>
            <a:ext cx="11438524" cy="63500"/>
          </a:xfrm>
          <a:prstGeom prst="line">
            <a:avLst/>
          </a:prstGeom>
          <a:ln w="5715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305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76250"/>
            <a:ext cx="10058400" cy="100541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人物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檔案 </a:t>
            </a:r>
            <a:r>
              <a:rPr lang="zh-CN" altLang="en-US" sz="4000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—</a:t>
            </a:r>
            <a:r>
              <a:rPr lang="en-US" altLang="zh-CN" sz="4000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 </a:t>
            </a:r>
            <a:r>
              <a:rPr lang="zh-TW" altLang="en-US" sz="4000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夏甲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LiSong Pro Light" panose="02020300000000000000" pitchFamily="18" charset="-120"/>
              <a:ea typeface="LiSong Pro Light" panose="02020300000000000000" pitchFamily="18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zh-TW" altLang="en-US" sz="2000" dirty="0" smtClean="0"/>
              <a:t>出生地：埃及</a:t>
            </a:r>
            <a:endParaRPr lang="en-US" altLang="zh-TW" sz="2000" dirty="0" smtClean="0"/>
          </a:p>
          <a:p>
            <a:pPr>
              <a:buFont typeface="Wingdings" pitchFamily="2" charset="2"/>
              <a:buChar char="v"/>
            </a:pPr>
            <a:r>
              <a:rPr lang="zh-TW" altLang="en-US" sz="2000" dirty="0" smtClean="0"/>
              <a:t>父親</a:t>
            </a:r>
            <a:r>
              <a:rPr lang="zh-TW" altLang="zh-TW" sz="2000" dirty="0"/>
              <a:t>，</a:t>
            </a:r>
            <a:r>
              <a:rPr lang="zh-TW" altLang="en-US" sz="2000" dirty="0" smtClean="0"/>
              <a:t>母親</a:t>
            </a:r>
            <a:r>
              <a:rPr lang="zh-TW" altLang="en-US" sz="2000" dirty="0" smtClean="0"/>
              <a:t>：不詳</a:t>
            </a:r>
            <a:endParaRPr lang="en-US" altLang="zh-TW" sz="2000" dirty="0" smtClean="0"/>
          </a:p>
          <a:p>
            <a:pPr>
              <a:buFont typeface="Wingdings" pitchFamily="2" charset="2"/>
              <a:buChar char="v"/>
            </a:pPr>
            <a:r>
              <a:rPr lang="zh-TW" altLang="en-US" sz="2000" dirty="0" smtClean="0"/>
              <a:t>撒萊（撒拉）的使女</a:t>
            </a:r>
            <a:endParaRPr lang="en-US" altLang="zh-TW" sz="2000" dirty="0" smtClean="0"/>
          </a:p>
          <a:p>
            <a:pPr>
              <a:buFont typeface="Wingdings" pitchFamily="2" charset="2"/>
              <a:buChar char="v"/>
            </a:pPr>
            <a:r>
              <a:rPr lang="zh-TW" altLang="en-US" sz="2000" dirty="0" smtClean="0"/>
              <a:t>亞</a:t>
            </a:r>
            <a:r>
              <a:rPr lang="zh-TW" altLang="en-US" sz="2000" dirty="0"/>
              <a:t>伯蘭（亞伯拉罕）的</a:t>
            </a:r>
            <a:r>
              <a:rPr lang="zh-TW" altLang="en-US" sz="2000" dirty="0" smtClean="0"/>
              <a:t>妾</a:t>
            </a:r>
            <a:endParaRPr lang="en-US" altLang="zh-TW" sz="2000" dirty="0"/>
          </a:p>
          <a:p>
            <a:pPr>
              <a:buFont typeface="Wingdings" pitchFamily="2" charset="2"/>
              <a:buChar char="v"/>
            </a:pPr>
            <a:r>
              <a:rPr lang="zh-TW" altLang="en-US" sz="2000" dirty="0"/>
              <a:t>住過的地方 </a:t>
            </a:r>
            <a:r>
              <a:rPr lang="zh-TW" altLang="en-US" sz="2000" dirty="0" smtClean="0"/>
              <a:t>：迦南，曠野</a:t>
            </a:r>
            <a:endParaRPr lang="en-US" altLang="zh-TW" sz="2000" dirty="0"/>
          </a:p>
          <a:p>
            <a:pPr>
              <a:buFont typeface="Wingdings" pitchFamily="2" charset="2"/>
              <a:buChar char="v"/>
            </a:pPr>
            <a:r>
              <a:rPr lang="zh-TW" altLang="en-US" sz="2000" dirty="0"/>
              <a:t>家庭</a:t>
            </a:r>
            <a:r>
              <a:rPr lang="zh-TW" altLang="en-US" sz="2000" dirty="0" smtClean="0"/>
              <a:t>成員：丈夫亞伯蘭，兒子以實瑪利</a:t>
            </a:r>
            <a:endParaRPr lang="en-US" altLang="zh-TW" sz="2000" dirty="0"/>
          </a:p>
          <a:p>
            <a:pPr>
              <a:buFont typeface="Wingdings" pitchFamily="2" charset="2"/>
              <a:buChar char="v"/>
            </a:pPr>
            <a:r>
              <a:rPr lang="zh-TW" altLang="en-US" sz="2000" dirty="0" smtClean="0"/>
              <a:t>後裔：阿利伯人</a:t>
            </a: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06436A4-9788-7D4A-B790-4325ECADA4A3}"/>
              </a:ext>
            </a:extLst>
          </p:cNvPr>
          <p:cNvSpPr/>
          <p:nvPr/>
        </p:nvSpPr>
        <p:spPr>
          <a:xfrm>
            <a:off x="10725092" y="553668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文檔</a:t>
            </a:r>
            <a:endParaRPr lang="en-US" sz="2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70417" y="1481667"/>
            <a:ext cx="11438524" cy="63500"/>
          </a:xfrm>
          <a:prstGeom prst="line">
            <a:avLst/>
          </a:prstGeom>
          <a:ln w="5715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219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65668"/>
            <a:ext cx="10058400" cy="10795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人物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檔案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 </a:t>
            </a:r>
            <a:r>
              <a:rPr lang="zh-CN" altLang="zh-CN" sz="4000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—</a:t>
            </a:r>
            <a:r>
              <a:rPr lang="en-US" altLang="zh-CN" sz="4000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 </a:t>
            </a:r>
            <a:r>
              <a:rPr lang="zh-TW" altLang="en-US" sz="4000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以實瑪利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LiSong Pro Light" panose="02020300000000000000" pitchFamily="18" charset="-120"/>
              <a:ea typeface="LiSong Pro Light" panose="02020300000000000000" pitchFamily="18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zh-TW" altLang="en-US" sz="2000" dirty="0" smtClean="0"/>
              <a:t>出生地點：迦南地（希伯崙）</a:t>
            </a:r>
            <a:endParaRPr lang="en-US" altLang="zh-TW" sz="2000" dirty="0"/>
          </a:p>
          <a:p>
            <a:pPr>
              <a:buFont typeface="Wingdings" pitchFamily="2" charset="2"/>
              <a:buChar char="v"/>
            </a:pPr>
            <a:r>
              <a:rPr lang="zh-TW" altLang="en-US" sz="2000" dirty="0" smtClean="0"/>
              <a:t>父親：亞伯蘭，母親：夏甲</a:t>
            </a:r>
            <a:endParaRPr lang="en-US" altLang="zh-TW" sz="2000" dirty="0"/>
          </a:p>
          <a:p>
            <a:pPr>
              <a:buFont typeface="Wingdings" pitchFamily="2" charset="2"/>
              <a:buChar char="v"/>
            </a:pPr>
            <a:r>
              <a:rPr lang="zh-TW" altLang="en-US" sz="2000" dirty="0"/>
              <a:t>住過的地方 </a:t>
            </a:r>
            <a:r>
              <a:rPr lang="zh-TW" altLang="en-US" sz="2000" dirty="0" smtClean="0"/>
              <a:t>：迦南地，巴蘭的曠野</a:t>
            </a:r>
            <a:r>
              <a:rPr lang="zh-CN" altLang="en-US" sz="2000" dirty="0" smtClean="0"/>
              <a:t>，麦</a:t>
            </a:r>
            <a:r>
              <a:rPr lang="zh-CN" altLang="en-US" sz="2000" dirty="0" smtClean="0"/>
              <a:t>加</a:t>
            </a:r>
            <a:r>
              <a:rPr lang="zh-TW" altLang="en-US" sz="2000" dirty="0" smtClean="0"/>
              <a:t>（傳說）</a:t>
            </a:r>
            <a:endParaRPr lang="en-US" altLang="zh-TW" sz="2000" dirty="0"/>
          </a:p>
          <a:p>
            <a:pPr>
              <a:buFont typeface="Wingdings" pitchFamily="2" charset="2"/>
              <a:buChar char="v"/>
            </a:pPr>
            <a:r>
              <a:rPr lang="zh-TW" altLang="en-US" sz="2000" dirty="0"/>
              <a:t>家庭</a:t>
            </a:r>
            <a:r>
              <a:rPr lang="zh-TW" altLang="en-US" sz="2000" dirty="0" smtClean="0"/>
              <a:t>成員：妻子是埃及人</a:t>
            </a:r>
            <a:endParaRPr lang="en-US" altLang="zh-TW" sz="2000" dirty="0"/>
          </a:p>
          <a:p>
            <a:pPr>
              <a:buFont typeface="Wingdings" pitchFamily="2" charset="2"/>
              <a:buChar char="v"/>
            </a:pPr>
            <a:r>
              <a:rPr lang="zh-TW" altLang="en-US" sz="2000" dirty="0" smtClean="0"/>
              <a:t>後裔</a:t>
            </a:r>
            <a:r>
              <a:rPr lang="zh-TW" altLang="en-US" sz="2000" dirty="0" smtClean="0"/>
              <a:t>：</a:t>
            </a:r>
            <a:r>
              <a:rPr lang="zh-TW" altLang="en-US" sz="2000" dirty="0" smtClean="0"/>
              <a:t>十二個兒子（族長），</a:t>
            </a:r>
            <a:r>
              <a:rPr lang="zh-TW" altLang="en-US" sz="2000" dirty="0" smtClean="0"/>
              <a:t>女兒嫁給以掃</a:t>
            </a:r>
            <a:r>
              <a:rPr lang="zh-TW" altLang="en-US" sz="2000" dirty="0" smtClean="0"/>
              <a:t>，弓箭手，</a:t>
            </a:r>
            <a:r>
              <a:rPr lang="zh-TW" altLang="en-US" sz="2000" dirty="0" smtClean="0"/>
              <a:t>阿</a:t>
            </a:r>
            <a:r>
              <a:rPr lang="zh-TW" altLang="en-US" sz="2000" dirty="0" smtClean="0"/>
              <a:t>拉</a:t>
            </a:r>
            <a:r>
              <a:rPr lang="zh-TW" altLang="en-US" sz="2000" dirty="0" smtClean="0"/>
              <a:t>伯人</a:t>
            </a:r>
            <a:r>
              <a:rPr lang="zh-TW" altLang="en-US" sz="2000" dirty="0" smtClean="0"/>
              <a:t>，穆斯林</a:t>
            </a: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06436A4-9788-7D4A-B790-4325ECADA4A3}"/>
              </a:ext>
            </a:extLst>
          </p:cNvPr>
          <p:cNvSpPr/>
          <p:nvPr/>
        </p:nvSpPr>
        <p:spPr>
          <a:xfrm>
            <a:off x="10725092" y="553668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文檔</a:t>
            </a:r>
            <a:endParaRPr lang="en-US" sz="2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70417" y="1481667"/>
            <a:ext cx="11438524" cy="63500"/>
          </a:xfrm>
          <a:prstGeom prst="line">
            <a:avLst/>
          </a:prstGeom>
          <a:ln w="5715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937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cess 3"/>
          <p:cNvSpPr/>
          <p:nvPr/>
        </p:nvSpPr>
        <p:spPr>
          <a:xfrm>
            <a:off x="4818063" y="1653119"/>
            <a:ext cx="1936750" cy="368300"/>
          </a:xfrm>
          <a:prstGeom prst="flowChartProcess">
            <a:avLst/>
          </a:prstGeom>
          <a:ln>
            <a:solidFill>
              <a:srgbClr val="008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他拉</a:t>
            </a:r>
            <a:endParaRPr lang="en-US" b="1" dirty="0"/>
          </a:p>
        </p:txBody>
      </p:sp>
      <p:sp>
        <p:nvSpPr>
          <p:cNvPr id="5" name="Process 4"/>
          <p:cNvSpPr/>
          <p:nvPr/>
        </p:nvSpPr>
        <p:spPr>
          <a:xfrm>
            <a:off x="2838979" y="2656420"/>
            <a:ext cx="1195917" cy="328083"/>
          </a:xfrm>
          <a:prstGeom prst="flowChartProcess">
            <a:avLst/>
          </a:prstGeom>
          <a:ln>
            <a:solidFill>
              <a:srgbClr val="008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亞伯蘭</a:t>
            </a:r>
            <a:endParaRPr lang="en-US" b="1" dirty="0"/>
          </a:p>
        </p:txBody>
      </p:sp>
      <p:cxnSp>
        <p:nvCxnSpPr>
          <p:cNvPr id="7" name="Elbow Connector 6"/>
          <p:cNvCxnSpPr>
            <a:stCxn id="4" idx="2"/>
            <a:endCxn id="5" idx="0"/>
          </p:cNvCxnSpPr>
          <p:nvPr/>
        </p:nvCxnSpPr>
        <p:spPr>
          <a:xfrm rot="5400000">
            <a:off x="4294188" y="1164169"/>
            <a:ext cx="635001" cy="2349500"/>
          </a:xfrm>
          <a:prstGeom prst="bentConnector3">
            <a:avLst/>
          </a:prstGeom>
          <a:ln>
            <a:solidFill>
              <a:srgbClr val="008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sp>
        <p:nvSpPr>
          <p:cNvPr id="8" name="Process 7"/>
          <p:cNvSpPr/>
          <p:nvPr/>
        </p:nvSpPr>
        <p:spPr>
          <a:xfrm>
            <a:off x="5140855" y="2656420"/>
            <a:ext cx="1301750" cy="328083"/>
          </a:xfrm>
          <a:prstGeom prst="flowChartProcess">
            <a:avLst/>
          </a:prstGeom>
          <a:ln>
            <a:solidFill>
              <a:srgbClr val="008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拿鶴</a:t>
            </a:r>
            <a:endParaRPr lang="en-US" b="1" dirty="0"/>
          </a:p>
        </p:txBody>
      </p:sp>
      <p:cxnSp>
        <p:nvCxnSpPr>
          <p:cNvPr id="12" name="Straight Connector 11"/>
          <p:cNvCxnSpPr>
            <a:stCxn id="8" idx="0"/>
          </p:cNvCxnSpPr>
          <p:nvPr/>
        </p:nvCxnSpPr>
        <p:spPr>
          <a:xfrm flipH="1" flipV="1">
            <a:off x="5786440" y="2338920"/>
            <a:ext cx="5290" cy="3175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sp>
        <p:nvSpPr>
          <p:cNvPr id="14" name="Process 13"/>
          <p:cNvSpPr/>
          <p:nvPr/>
        </p:nvSpPr>
        <p:spPr>
          <a:xfrm>
            <a:off x="7321021" y="2644778"/>
            <a:ext cx="1164168" cy="328083"/>
          </a:xfrm>
          <a:prstGeom prst="flowChartProcess">
            <a:avLst/>
          </a:prstGeom>
          <a:ln>
            <a:solidFill>
              <a:srgbClr val="008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哈蘭</a:t>
            </a:r>
            <a:endParaRPr lang="en-US" b="1" dirty="0"/>
          </a:p>
        </p:txBody>
      </p:sp>
      <p:sp>
        <p:nvSpPr>
          <p:cNvPr id="15" name="Process 14"/>
          <p:cNvSpPr/>
          <p:nvPr/>
        </p:nvSpPr>
        <p:spPr>
          <a:xfrm>
            <a:off x="3653898" y="3291420"/>
            <a:ext cx="1164166" cy="381000"/>
          </a:xfrm>
          <a:prstGeom prst="flowChartProcess">
            <a:avLst/>
          </a:prstGeom>
          <a:solidFill>
            <a:srgbClr val="3366FF"/>
          </a:solidFill>
          <a:ln>
            <a:solidFill>
              <a:srgbClr val="008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以實瑪利</a:t>
            </a:r>
            <a:endParaRPr lang="en-US" b="1" dirty="0"/>
          </a:p>
        </p:txBody>
      </p:sp>
      <p:cxnSp>
        <p:nvCxnSpPr>
          <p:cNvPr id="17" name="Elbow Connector 16"/>
          <p:cNvCxnSpPr>
            <a:stCxn id="15" idx="1"/>
            <a:endCxn id="5" idx="2"/>
          </p:cNvCxnSpPr>
          <p:nvPr/>
        </p:nvCxnSpPr>
        <p:spPr>
          <a:xfrm rot="10800000">
            <a:off x="3436938" y="2984504"/>
            <a:ext cx="216960" cy="497417"/>
          </a:xfrm>
          <a:prstGeom prst="bentConnector2">
            <a:avLst/>
          </a:prstGeom>
          <a:ln>
            <a:solidFill>
              <a:srgbClr val="008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E1CA0D64-FDD2-1E47-A3D8-5B7D18BA1A55}"/>
              </a:ext>
            </a:extLst>
          </p:cNvPr>
          <p:cNvSpPr txBox="1">
            <a:spLocks/>
          </p:cNvSpPr>
          <p:nvPr/>
        </p:nvSpPr>
        <p:spPr>
          <a:xfrm>
            <a:off x="1259417" y="366184"/>
            <a:ext cx="9632244" cy="1115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z="4000" dirty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人物關係圖</a:t>
            </a:r>
          </a:p>
        </p:txBody>
      </p:sp>
      <p:sp>
        <p:nvSpPr>
          <p:cNvPr id="19" name="Process 18"/>
          <p:cNvSpPr/>
          <p:nvPr/>
        </p:nvSpPr>
        <p:spPr>
          <a:xfrm>
            <a:off x="8143343" y="3302003"/>
            <a:ext cx="948269" cy="381000"/>
          </a:xfrm>
          <a:prstGeom prst="flowChartProcess">
            <a:avLst/>
          </a:prstGeom>
          <a:solidFill>
            <a:srgbClr val="3366FF"/>
          </a:solidFill>
          <a:ln>
            <a:solidFill>
              <a:srgbClr val="008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羅得</a:t>
            </a:r>
            <a:endParaRPr lang="en-US" b="1" dirty="0"/>
          </a:p>
        </p:txBody>
      </p:sp>
      <p:cxnSp>
        <p:nvCxnSpPr>
          <p:cNvPr id="21" name="Elbow Connector 20"/>
          <p:cNvCxnSpPr>
            <a:stCxn id="19" idx="1"/>
            <a:endCxn id="14" idx="2"/>
          </p:cNvCxnSpPr>
          <p:nvPr/>
        </p:nvCxnSpPr>
        <p:spPr>
          <a:xfrm rot="10800000">
            <a:off x="7903105" y="2972861"/>
            <a:ext cx="240238" cy="519642"/>
          </a:xfrm>
          <a:prstGeom prst="bentConnector2">
            <a:avLst/>
          </a:prstGeom>
          <a:ln>
            <a:solidFill>
              <a:srgbClr val="008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sp>
        <p:nvSpPr>
          <p:cNvPr id="24" name="Process 23"/>
          <p:cNvSpPr/>
          <p:nvPr/>
        </p:nvSpPr>
        <p:spPr>
          <a:xfrm>
            <a:off x="3653898" y="3937003"/>
            <a:ext cx="1164166" cy="381000"/>
          </a:xfrm>
          <a:prstGeom prst="flowChartProcess">
            <a:avLst/>
          </a:prstGeom>
          <a:ln>
            <a:solidFill>
              <a:srgbClr val="008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以撒</a:t>
            </a:r>
            <a:endParaRPr lang="en-US" b="1" dirty="0"/>
          </a:p>
        </p:txBody>
      </p:sp>
      <p:sp>
        <p:nvSpPr>
          <p:cNvPr id="25" name="Process 24"/>
          <p:cNvSpPr/>
          <p:nvPr/>
        </p:nvSpPr>
        <p:spPr>
          <a:xfrm>
            <a:off x="5908146" y="3344336"/>
            <a:ext cx="1068917" cy="338667"/>
          </a:xfrm>
          <a:prstGeom prst="flowChartProcess">
            <a:avLst/>
          </a:prstGeom>
          <a:ln>
            <a:solidFill>
              <a:srgbClr val="008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彼土利</a:t>
            </a:r>
            <a:endParaRPr lang="en-US" b="1" dirty="0"/>
          </a:p>
        </p:txBody>
      </p:sp>
      <p:sp>
        <p:nvSpPr>
          <p:cNvPr id="26" name="Process 25"/>
          <p:cNvSpPr/>
          <p:nvPr/>
        </p:nvSpPr>
        <p:spPr>
          <a:xfrm>
            <a:off x="6574899" y="4021672"/>
            <a:ext cx="1068917" cy="381000"/>
          </a:xfrm>
          <a:prstGeom prst="flowChartProcess">
            <a:avLst/>
          </a:prstGeom>
          <a:ln>
            <a:solidFill>
              <a:srgbClr val="008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利百加</a:t>
            </a:r>
            <a:endParaRPr lang="en-US" b="1" dirty="0"/>
          </a:p>
        </p:txBody>
      </p:sp>
      <p:cxnSp>
        <p:nvCxnSpPr>
          <p:cNvPr id="32" name="Elbow Connector 31"/>
          <p:cNvCxnSpPr>
            <a:endCxn id="14" idx="0"/>
          </p:cNvCxnSpPr>
          <p:nvPr/>
        </p:nvCxnSpPr>
        <p:spPr>
          <a:xfrm>
            <a:off x="5786439" y="2338919"/>
            <a:ext cx="2116666" cy="305859"/>
          </a:xfrm>
          <a:prstGeom prst="bentConnector2">
            <a:avLst/>
          </a:prstGeom>
          <a:ln>
            <a:solidFill>
              <a:srgbClr val="008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cxnSp>
        <p:nvCxnSpPr>
          <p:cNvPr id="34" name="Elbow Connector 33"/>
          <p:cNvCxnSpPr>
            <a:stCxn id="8" idx="2"/>
            <a:endCxn id="25" idx="1"/>
          </p:cNvCxnSpPr>
          <p:nvPr/>
        </p:nvCxnSpPr>
        <p:spPr>
          <a:xfrm rot="16200000" flipH="1">
            <a:off x="5585355" y="3190878"/>
            <a:ext cx="529167" cy="116416"/>
          </a:xfrm>
          <a:prstGeom prst="bentConnector2">
            <a:avLst/>
          </a:prstGeom>
          <a:ln>
            <a:solidFill>
              <a:srgbClr val="008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cxnSp>
        <p:nvCxnSpPr>
          <p:cNvPr id="39" name="Elbow Connector 38"/>
          <p:cNvCxnSpPr>
            <a:stCxn id="25" idx="2"/>
            <a:endCxn id="26" idx="1"/>
          </p:cNvCxnSpPr>
          <p:nvPr/>
        </p:nvCxnSpPr>
        <p:spPr>
          <a:xfrm rot="16200000" flipH="1">
            <a:off x="6244168" y="3881440"/>
            <a:ext cx="529169" cy="132294"/>
          </a:xfrm>
          <a:prstGeom prst="bentConnector2">
            <a:avLst/>
          </a:prstGeom>
          <a:ln>
            <a:solidFill>
              <a:srgbClr val="008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sp>
        <p:nvSpPr>
          <p:cNvPr id="41" name="Process 40"/>
          <p:cNvSpPr/>
          <p:nvPr/>
        </p:nvSpPr>
        <p:spPr>
          <a:xfrm>
            <a:off x="6574898" y="4751920"/>
            <a:ext cx="1068917" cy="317500"/>
          </a:xfrm>
          <a:prstGeom prst="flowChartProcess">
            <a:avLst/>
          </a:prstGeom>
          <a:ln>
            <a:solidFill>
              <a:srgbClr val="008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拉班</a:t>
            </a:r>
            <a:endParaRPr lang="en-US" b="1" dirty="0"/>
          </a:p>
        </p:txBody>
      </p:sp>
      <p:cxnSp>
        <p:nvCxnSpPr>
          <p:cNvPr id="43" name="Elbow Connector 42"/>
          <p:cNvCxnSpPr>
            <a:endCxn id="41" idx="1"/>
          </p:cNvCxnSpPr>
          <p:nvPr/>
        </p:nvCxnSpPr>
        <p:spPr>
          <a:xfrm rot="16200000" flipH="1">
            <a:off x="6159504" y="4495276"/>
            <a:ext cx="698496" cy="132292"/>
          </a:xfrm>
          <a:prstGeom prst="bentConnector2">
            <a:avLst/>
          </a:prstGeom>
          <a:ln>
            <a:solidFill>
              <a:srgbClr val="008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442605" y="4910670"/>
            <a:ext cx="0" cy="94191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sp>
        <p:nvSpPr>
          <p:cNvPr id="46" name="Process 45"/>
          <p:cNvSpPr/>
          <p:nvPr/>
        </p:nvSpPr>
        <p:spPr>
          <a:xfrm>
            <a:off x="8780465" y="4021671"/>
            <a:ext cx="931334" cy="381000"/>
          </a:xfrm>
          <a:prstGeom prst="flowChartProcess">
            <a:avLst/>
          </a:prstGeom>
          <a:ln>
            <a:solidFill>
              <a:srgbClr val="008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摩押</a:t>
            </a:r>
            <a:endParaRPr lang="en-US" b="1" dirty="0"/>
          </a:p>
        </p:txBody>
      </p:sp>
      <p:sp>
        <p:nvSpPr>
          <p:cNvPr id="47" name="Process 46"/>
          <p:cNvSpPr/>
          <p:nvPr/>
        </p:nvSpPr>
        <p:spPr>
          <a:xfrm>
            <a:off x="8780464" y="4751918"/>
            <a:ext cx="931334" cy="317500"/>
          </a:xfrm>
          <a:prstGeom prst="flowChartProcess">
            <a:avLst/>
          </a:prstGeom>
          <a:ln>
            <a:solidFill>
              <a:srgbClr val="008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亞捫</a:t>
            </a:r>
            <a:endParaRPr lang="en-US" b="1" dirty="0"/>
          </a:p>
        </p:txBody>
      </p:sp>
      <p:cxnSp>
        <p:nvCxnSpPr>
          <p:cNvPr id="49" name="Elbow Connector 48"/>
          <p:cNvCxnSpPr>
            <a:stCxn id="19" idx="2"/>
            <a:endCxn id="46" idx="1"/>
          </p:cNvCxnSpPr>
          <p:nvPr/>
        </p:nvCxnSpPr>
        <p:spPr>
          <a:xfrm rot="16200000" flipH="1">
            <a:off x="8434387" y="3866093"/>
            <a:ext cx="529168" cy="162987"/>
          </a:xfrm>
          <a:prstGeom prst="bentConnector2">
            <a:avLst/>
          </a:prstGeom>
          <a:ln>
            <a:solidFill>
              <a:srgbClr val="008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cxnSp>
        <p:nvCxnSpPr>
          <p:cNvPr id="51" name="Elbow Connector 50"/>
          <p:cNvCxnSpPr>
            <a:stCxn id="47" idx="1"/>
          </p:cNvCxnSpPr>
          <p:nvPr/>
        </p:nvCxnSpPr>
        <p:spPr>
          <a:xfrm rot="10800000">
            <a:off x="8617478" y="4212172"/>
            <a:ext cx="162987" cy="698497"/>
          </a:xfrm>
          <a:prstGeom prst="bentConnector2">
            <a:avLst/>
          </a:prstGeom>
          <a:ln>
            <a:solidFill>
              <a:srgbClr val="008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sp>
        <p:nvSpPr>
          <p:cNvPr id="54" name="Process 53"/>
          <p:cNvSpPr/>
          <p:nvPr/>
        </p:nvSpPr>
        <p:spPr>
          <a:xfrm>
            <a:off x="4389438" y="4751918"/>
            <a:ext cx="857250" cy="317500"/>
          </a:xfrm>
          <a:prstGeom prst="flowChartProcess">
            <a:avLst/>
          </a:prstGeom>
          <a:ln>
            <a:solidFill>
              <a:srgbClr val="008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以掃</a:t>
            </a:r>
            <a:endParaRPr lang="en-US" b="1" dirty="0"/>
          </a:p>
        </p:txBody>
      </p:sp>
      <p:sp>
        <p:nvSpPr>
          <p:cNvPr id="55" name="Process 54"/>
          <p:cNvSpPr/>
          <p:nvPr/>
        </p:nvSpPr>
        <p:spPr>
          <a:xfrm>
            <a:off x="4400021" y="5434546"/>
            <a:ext cx="857250" cy="349250"/>
          </a:xfrm>
          <a:prstGeom prst="flowChartProcess">
            <a:avLst/>
          </a:prstGeom>
          <a:ln>
            <a:solidFill>
              <a:srgbClr val="008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雅各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6" name="Process 55"/>
          <p:cNvSpPr/>
          <p:nvPr/>
        </p:nvSpPr>
        <p:spPr>
          <a:xfrm>
            <a:off x="7194022" y="5270505"/>
            <a:ext cx="949322" cy="338667"/>
          </a:xfrm>
          <a:prstGeom prst="flowChartProcess">
            <a:avLst/>
          </a:prstGeom>
          <a:ln>
            <a:solidFill>
              <a:srgbClr val="008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利亞</a:t>
            </a:r>
            <a:endParaRPr lang="en-US" b="1" dirty="0"/>
          </a:p>
        </p:txBody>
      </p:sp>
      <p:sp>
        <p:nvSpPr>
          <p:cNvPr id="57" name="Process 56"/>
          <p:cNvSpPr/>
          <p:nvPr/>
        </p:nvSpPr>
        <p:spPr>
          <a:xfrm>
            <a:off x="7194021" y="5863175"/>
            <a:ext cx="949322" cy="296333"/>
          </a:xfrm>
          <a:prstGeom prst="flowChartProcess">
            <a:avLst/>
          </a:prstGeom>
          <a:ln>
            <a:solidFill>
              <a:srgbClr val="008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拉結</a:t>
            </a:r>
            <a:endParaRPr lang="en-US" b="1" dirty="0"/>
          </a:p>
        </p:txBody>
      </p:sp>
      <p:cxnSp>
        <p:nvCxnSpPr>
          <p:cNvPr id="59" name="Elbow Connector 58"/>
          <p:cNvCxnSpPr>
            <a:stCxn id="24" idx="2"/>
            <a:endCxn id="54" idx="1"/>
          </p:cNvCxnSpPr>
          <p:nvPr/>
        </p:nvCxnSpPr>
        <p:spPr>
          <a:xfrm rot="16200000" flipH="1">
            <a:off x="4016377" y="4537606"/>
            <a:ext cx="592665" cy="153457"/>
          </a:xfrm>
          <a:prstGeom prst="bentConnector2">
            <a:avLst/>
          </a:prstGeom>
          <a:ln>
            <a:solidFill>
              <a:srgbClr val="008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cxnSp>
        <p:nvCxnSpPr>
          <p:cNvPr id="61" name="Elbow Connector 60"/>
          <p:cNvCxnSpPr>
            <a:stCxn id="55" idx="1"/>
          </p:cNvCxnSpPr>
          <p:nvPr/>
        </p:nvCxnSpPr>
        <p:spPr>
          <a:xfrm rot="10800000">
            <a:off x="4235981" y="4757211"/>
            <a:ext cx="164041" cy="851960"/>
          </a:xfrm>
          <a:prstGeom prst="bentConnector2">
            <a:avLst/>
          </a:prstGeom>
          <a:ln>
            <a:solidFill>
              <a:srgbClr val="008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cxnSp>
        <p:nvCxnSpPr>
          <p:cNvPr id="63" name="Elbow Connector 62"/>
          <p:cNvCxnSpPr>
            <a:stCxn id="56" idx="1"/>
            <a:endCxn id="41" idx="2"/>
          </p:cNvCxnSpPr>
          <p:nvPr/>
        </p:nvCxnSpPr>
        <p:spPr>
          <a:xfrm rot="10800000">
            <a:off x="7109358" y="5069421"/>
            <a:ext cx="84665" cy="370419"/>
          </a:xfrm>
          <a:prstGeom prst="bentConnector2">
            <a:avLst/>
          </a:prstGeom>
          <a:ln>
            <a:solidFill>
              <a:srgbClr val="008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cxnSp>
        <p:nvCxnSpPr>
          <p:cNvPr id="65" name="Elbow Connector 64"/>
          <p:cNvCxnSpPr>
            <a:stCxn id="57" idx="1"/>
          </p:cNvCxnSpPr>
          <p:nvPr/>
        </p:nvCxnSpPr>
        <p:spPr>
          <a:xfrm rot="10800000">
            <a:off x="7109357" y="5434546"/>
            <a:ext cx="84664" cy="576796"/>
          </a:xfrm>
          <a:prstGeom prst="bentConnector2">
            <a:avLst/>
          </a:prstGeom>
          <a:ln>
            <a:solidFill>
              <a:srgbClr val="008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cxnSp>
        <p:nvCxnSpPr>
          <p:cNvPr id="123" name="Elbow Connector 122"/>
          <p:cNvCxnSpPr>
            <a:stCxn id="24" idx="1"/>
          </p:cNvCxnSpPr>
          <p:nvPr/>
        </p:nvCxnSpPr>
        <p:spPr>
          <a:xfrm rot="10800000">
            <a:off x="3436938" y="3481923"/>
            <a:ext cx="216961" cy="645581"/>
          </a:xfrm>
          <a:prstGeom prst="bentConnector2">
            <a:avLst/>
          </a:prstGeom>
          <a:ln>
            <a:solidFill>
              <a:srgbClr val="008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sp>
        <p:nvSpPr>
          <p:cNvPr id="126" name="Process 125"/>
          <p:cNvSpPr/>
          <p:nvPr/>
        </p:nvSpPr>
        <p:spPr>
          <a:xfrm>
            <a:off x="4235980" y="2656420"/>
            <a:ext cx="703791" cy="328084"/>
          </a:xfrm>
          <a:prstGeom prst="flowChartProcess">
            <a:avLst/>
          </a:prstGeom>
          <a:solidFill>
            <a:srgbClr val="3366FF"/>
          </a:solidFill>
          <a:ln>
            <a:solidFill>
              <a:srgbClr val="008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夏甲</a:t>
            </a:r>
            <a:endParaRPr lang="en-US" b="1" dirty="0"/>
          </a:p>
        </p:txBody>
      </p:sp>
      <p:cxnSp>
        <p:nvCxnSpPr>
          <p:cNvPr id="128" name="Elbow Connector 127"/>
          <p:cNvCxnSpPr>
            <a:stCxn id="126" idx="2"/>
            <a:endCxn id="15" idx="0"/>
          </p:cNvCxnSpPr>
          <p:nvPr/>
        </p:nvCxnSpPr>
        <p:spPr>
          <a:xfrm rot="5400000">
            <a:off x="4258471" y="2962015"/>
            <a:ext cx="306916" cy="351895"/>
          </a:xfrm>
          <a:prstGeom prst="bentConnector3">
            <a:avLst/>
          </a:prstGeom>
          <a:ln>
            <a:solidFill>
              <a:srgbClr val="008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370417" y="1481667"/>
            <a:ext cx="11438524" cy="63500"/>
          </a:xfrm>
          <a:prstGeom prst="line">
            <a:avLst/>
          </a:prstGeom>
          <a:ln w="5715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306436A4-9788-7D4A-B790-4325ECADA4A3}"/>
              </a:ext>
            </a:extLst>
          </p:cNvPr>
          <p:cNvSpPr/>
          <p:nvPr/>
        </p:nvSpPr>
        <p:spPr>
          <a:xfrm>
            <a:off x="10608675" y="557003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文檔</a:t>
            </a:r>
            <a:endParaRPr lang="en-US" sz="2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4751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4857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人生經歷</a:t>
            </a:r>
            <a:r>
              <a:rPr lang="zh-TW" altLang="en-US" sz="4000" dirty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 </a:t>
            </a:r>
            <a:r>
              <a:rPr lang="en-US" altLang="zh-TW" sz="4000" dirty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–</a:t>
            </a:r>
            <a:r>
              <a:rPr lang="zh-TW" altLang="en-US" sz="4000" dirty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 </a:t>
            </a:r>
            <a:r>
              <a:rPr lang="zh-TW" altLang="en-US" sz="4000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羅得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LiSong Pro Light" panose="02020300000000000000" pitchFamily="18" charset="-120"/>
              <a:ea typeface="LiSong Pro Light" panose="02020300000000000000" pitchFamily="18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750" y="2014194"/>
            <a:ext cx="5344583" cy="393192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sz="2000" dirty="0" smtClean="0"/>
              <a:t>幼年喪父</a:t>
            </a:r>
            <a:endParaRPr lang="en-US" altLang="zh-CN" sz="2000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sz="2000" dirty="0" smtClean="0"/>
              <a:t>跟隨亞伯拉罕遷徙</a:t>
            </a:r>
            <a:endParaRPr lang="en-US" altLang="zh-TW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2000" dirty="0" smtClean="0"/>
              <a:t>跟隨亞伯拉罕處處築壇獻祭、求告耶和華</a:t>
            </a:r>
            <a:endParaRPr lang="en-US" altLang="zh-TW" sz="2000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sz="2000" dirty="0" smtClean="0"/>
              <a:t>財物增多，與亞伯拉罕分開</a:t>
            </a:r>
            <a:endParaRPr lang="en-US" altLang="zh-TW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2000" dirty="0" smtClean="0"/>
              <a:t>移居約旦河平原的城邑</a:t>
            </a:r>
            <a:r>
              <a:rPr lang="en-US" altLang="zh-TW" sz="2000" dirty="0" smtClean="0"/>
              <a:t> </a:t>
            </a:r>
            <a:r>
              <a:rPr lang="mr-IN" altLang="zh-TW" sz="2000" dirty="0" smtClean="0"/>
              <a:t>–</a:t>
            </a:r>
            <a:r>
              <a:rPr lang="en-US" altLang="zh-TW" sz="2000" dirty="0" smtClean="0"/>
              <a:t> </a:t>
            </a:r>
            <a:r>
              <a:rPr lang="zh-TW" altLang="en-US" sz="2000" dirty="0" smtClean="0"/>
              <a:t>所多瑪</a:t>
            </a:r>
            <a:endParaRPr lang="en-US" altLang="zh-TW" sz="2000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sz="2000" dirty="0" smtClean="0"/>
              <a:t>全家被虜，被亞伯蘭救回</a:t>
            </a:r>
            <a:endParaRPr lang="en-US" altLang="zh-TW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2000" dirty="0" smtClean="0"/>
              <a:t>接待保護天使，為所多瑪城的罪惡憂傷</a:t>
            </a:r>
            <a:endParaRPr lang="en-US" altLang="zh-TW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2000" dirty="0" smtClean="0"/>
              <a:t>所多瑪城被神毀滅時被天使拯救</a:t>
            </a:r>
            <a:endParaRPr lang="en-US" altLang="zh-TW" sz="2000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sz="2000" dirty="0" smtClean="0"/>
              <a:t>被女兒們醉酒，發生亂倫</a:t>
            </a: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333" y="2141194"/>
            <a:ext cx="5319779" cy="367069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370417" y="1481667"/>
            <a:ext cx="11438524" cy="63500"/>
          </a:xfrm>
          <a:prstGeom prst="line">
            <a:avLst/>
          </a:prstGeom>
          <a:ln w="5715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06436A4-9788-7D4A-B790-4325ECADA4A3}"/>
              </a:ext>
            </a:extLst>
          </p:cNvPr>
          <p:cNvSpPr/>
          <p:nvPr/>
        </p:nvSpPr>
        <p:spPr>
          <a:xfrm>
            <a:off x="10725092" y="642594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文檔</a:t>
            </a:r>
            <a:endParaRPr lang="en-US" sz="2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918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B3BD9190-C7FD-E94B-9D66-EF910ED0DFBF}"/>
              </a:ext>
            </a:extLst>
          </p:cNvPr>
          <p:cNvSpPr txBox="1">
            <a:spLocks/>
          </p:cNvSpPr>
          <p:nvPr/>
        </p:nvSpPr>
        <p:spPr>
          <a:xfrm>
            <a:off x="440419" y="304350"/>
            <a:ext cx="3557423" cy="1077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地圖 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–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 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羅得</a:t>
            </a:r>
            <a:endParaRPr lang="zh-TW" altLang="en-US" dirty="0">
              <a:solidFill>
                <a:schemeClr val="accent5">
                  <a:lumMod val="50000"/>
                </a:schemeClr>
              </a:solidFill>
              <a:latin typeface="LiSong Pro Light" panose="02020300000000000000" pitchFamily="18" charset="-120"/>
              <a:ea typeface="LiSong Pro Light" panose="02020300000000000000" pitchFamily="18" charset="-12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54C0B92-AE03-8B4C-9B4D-5DF97C93EFA1}"/>
              </a:ext>
            </a:extLst>
          </p:cNvPr>
          <p:cNvSpPr/>
          <p:nvPr/>
        </p:nvSpPr>
        <p:spPr>
          <a:xfrm>
            <a:off x="10725092" y="379963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文檔</a:t>
            </a:r>
            <a:endParaRPr lang="en-US" sz="2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39" y="841628"/>
            <a:ext cx="4416222" cy="56380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7098" y="1888919"/>
            <a:ext cx="59304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zh-TW" altLang="en-US" sz="2000" dirty="0" smtClean="0">
                <a:latin typeface="新細明體"/>
                <a:ea typeface="新細明體"/>
                <a:cs typeface="新細明體"/>
              </a:rPr>
              <a:t>羅得離開亞伯蘭，往東遷移，直到所多瑪（</a:t>
            </a:r>
            <a:r>
              <a:rPr lang="en-US" altLang="zh-TW" sz="2000" dirty="0" smtClean="0">
                <a:latin typeface="新細明體"/>
                <a:ea typeface="新細明體"/>
                <a:cs typeface="新細明體"/>
              </a:rPr>
              <a:t>2085BC</a:t>
            </a:r>
            <a:r>
              <a:rPr lang="zh-TW" altLang="en-US" sz="2000" dirty="0" smtClean="0">
                <a:latin typeface="新細明體"/>
                <a:ea typeface="新細明體"/>
                <a:cs typeface="新細明體"/>
              </a:rPr>
              <a:t>）</a:t>
            </a:r>
            <a:endParaRPr lang="en-US" altLang="zh-CHT" sz="2000" dirty="0" smtClean="0">
              <a:latin typeface="新細明體"/>
              <a:ea typeface="新細明體"/>
              <a:cs typeface="新細明體"/>
            </a:endParaRPr>
          </a:p>
          <a:p>
            <a:pPr marL="342900" indent="-342900">
              <a:buFontTx/>
              <a:buAutoNum type="arabicPeriod"/>
            </a:pPr>
            <a:r>
              <a:rPr lang="zh-CHT" altLang="en-US" sz="2000" dirty="0" smtClean="0">
                <a:latin typeface="新細明體"/>
                <a:ea typeface="新細明體"/>
                <a:cs typeface="新細明體"/>
              </a:rPr>
              <a:t>天使自希伯崙來所多瑪</a:t>
            </a:r>
            <a:r>
              <a:rPr lang="zh-CHT" altLang="en-US" sz="2000" dirty="0">
                <a:latin typeface="新細明體"/>
                <a:ea typeface="新細明體"/>
                <a:cs typeface="新細明體"/>
              </a:rPr>
              <a:t>，羅得接待天使</a:t>
            </a:r>
            <a:r>
              <a:rPr lang="zh-CHT" altLang="en-US" sz="2000" dirty="0" smtClean="0">
                <a:latin typeface="新細明體"/>
                <a:ea typeface="新細明體"/>
                <a:cs typeface="新細明體"/>
              </a:rPr>
              <a:t>。</a:t>
            </a:r>
            <a:endParaRPr lang="is-IS" sz="2000" dirty="0" smtClean="0">
              <a:latin typeface="新細明體"/>
              <a:ea typeface="新細明體"/>
              <a:cs typeface="新細明體"/>
            </a:endParaRPr>
          </a:p>
          <a:p>
            <a:pPr marL="342900" indent="-342900">
              <a:buFontTx/>
              <a:buAutoNum type="arabicPeriod"/>
            </a:pPr>
            <a:r>
              <a:rPr lang="zh-CHT" altLang="en-US" sz="2000" dirty="0">
                <a:latin typeface="新細明體"/>
                <a:ea typeface="新細明體"/>
                <a:cs typeface="新細明體"/>
              </a:rPr>
              <a:t>天使救羅得等出城後，耶和華毀所多瑪等</a:t>
            </a:r>
            <a:r>
              <a:rPr lang="zh-CHT" altLang="en-US" sz="2000" dirty="0" smtClean="0">
                <a:latin typeface="新細明體"/>
                <a:ea typeface="新細明體"/>
                <a:cs typeface="新細明體"/>
              </a:rPr>
              <a:t>城</a:t>
            </a:r>
            <a:r>
              <a:rPr lang="en-US" altLang="zh-CHT" sz="2000" dirty="0" smtClean="0">
                <a:latin typeface="新細明體"/>
                <a:ea typeface="新細明體"/>
                <a:cs typeface="新細明體"/>
              </a:rPr>
              <a:t> (</a:t>
            </a:r>
            <a:r>
              <a:rPr lang="en-US" altLang="zh-CHT" sz="2000" dirty="0">
                <a:latin typeface="新細明體"/>
                <a:ea typeface="新細明體"/>
                <a:cs typeface="新細明體"/>
              </a:rPr>
              <a:t>2067 BC)</a:t>
            </a:r>
            <a:r>
              <a:rPr lang="zh-CHT" altLang="en-US" sz="2000" dirty="0">
                <a:latin typeface="新細明體"/>
                <a:ea typeface="新細明體"/>
                <a:cs typeface="新細明體"/>
              </a:rPr>
              <a:t>。羅得和兩個女兒逃到小城瑣珥。</a:t>
            </a:r>
            <a:endParaRPr lang="en-US" sz="2000" dirty="0">
              <a:latin typeface="新細明體"/>
              <a:ea typeface="新細明體"/>
              <a:cs typeface="新細明體"/>
            </a:endParaRPr>
          </a:p>
          <a:p>
            <a:pPr marL="342900" indent="-342900">
              <a:buFontTx/>
              <a:buAutoNum type="arabicPeriod"/>
            </a:pPr>
            <a:r>
              <a:rPr lang="zh-CHT" altLang="en-US" sz="2000" dirty="0" smtClean="0">
                <a:latin typeface="新細明體"/>
                <a:ea typeface="新細明體"/>
                <a:cs typeface="新細明體"/>
              </a:rPr>
              <a:t>羅得從他兩個女兒生摩押和便亞</a:t>
            </a:r>
            <a:r>
              <a:rPr lang="zh-CHT" altLang="en-US" sz="2000" dirty="0">
                <a:latin typeface="新細明體"/>
                <a:ea typeface="新細明體"/>
                <a:cs typeface="新細明體"/>
              </a:rPr>
              <a:t>米</a:t>
            </a:r>
            <a:r>
              <a:rPr lang="en-US" altLang="zh-CHT" sz="2000" dirty="0">
                <a:latin typeface="新細明體"/>
                <a:ea typeface="新細明體"/>
                <a:cs typeface="新細明體"/>
              </a:rPr>
              <a:t>(2066?BC)</a:t>
            </a:r>
            <a:r>
              <a:rPr lang="zh-CHT" altLang="en-US" sz="2000" dirty="0">
                <a:latin typeface="新細明體"/>
                <a:ea typeface="新細明體"/>
                <a:cs typeface="新細明體"/>
              </a:rPr>
              <a:t>。他們去建了摩押和亞捫兩個國家</a:t>
            </a:r>
            <a:r>
              <a:rPr lang="en-US" altLang="zh-CHT" sz="2000" dirty="0">
                <a:latin typeface="新細明體"/>
                <a:ea typeface="新細明體"/>
                <a:cs typeface="新細明體"/>
              </a:rPr>
              <a:t>(2020BC?)</a:t>
            </a:r>
            <a:r>
              <a:rPr lang="zh-CHT" altLang="en-US" sz="2000" dirty="0">
                <a:latin typeface="新細明體"/>
                <a:ea typeface="新細明體"/>
                <a:cs typeface="新細明體"/>
              </a:rPr>
              <a:t>。</a:t>
            </a:r>
            <a:endParaRPr lang="en-US" sz="2000" dirty="0">
              <a:latin typeface="新細明體"/>
              <a:ea typeface="新細明體"/>
              <a:cs typeface="新細明體"/>
            </a:endParaRPr>
          </a:p>
          <a:p>
            <a:pPr marL="342900" indent="-342900">
              <a:buAutoNum type="arabicPeriod"/>
            </a:pP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920750" y="5576331"/>
            <a:ext cx="308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zh-TW" altLang="en-US" dirty="0" smtClean="0"/>
              <a:t>摘自：聖光聖經地理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70417" y="1382234"/>
            <a:ext cx="6897422" cy="0"/>
          </a:xfrm>
          <a:prstGeom prst="line">
            <a:avLst/>
          </a:prstGeom>
          <a:ln w="5715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314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4382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人生經歷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 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–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 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夏甲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LiSong Pro Light" panose="02020300000000000000" pitchFamily="18" charset="-120"/>
              <a:ea typeface="LiSong Pro Light" panose="02020300000000000000" pitchFamily="18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5907617" cy="2680547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sz="2000" dirty="0" smtClean="0"/>
              <a:t>埃及人，被買成為撒萊使女</a:t>
            </a:r>
            <a:endParaRPr lang="en-US" altLang="zh-TW" sz="2000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sz="2000" dirty="0" smtClean="0"/>
              <a:t>被納為亞伯蘭的妾，懷孕後小看她的主母</a:t>
            </a:r>
            <a:endParaRPr lang="en-US" altLang="zh-TW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2000" dirty="0" smtClean="0"/>
              <a:t>被撒萊苦待，離家出走，被神的使者勸回</a:t>
            </a:r>
            <a:endParaRPr lang="en-US" altLang="zh-TW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2000" dirty="0" smtClean="0"/>
              <a:t>生以實瑪利</a:t>
            </a:r>
            <a:endParaRPr lang="en-US" altLang="zh-TW" sz="2000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sz="2000" dirty="0" smtClean="0"/>
              <a:t>被趕出家門</a:t>
            </a:r>
            <a:endParaRPr lang="en-US" altLang="zh-TW" sz="2000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sz="2000" dirty="0" smtClean="0"/>
              <a:t>在曠野被神搭救</a:t>
            </a:r>
            <a:endParaRPr lang="en-US" altLang="zh-TW" sz="20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70417" y="1481667"/>
            <a:ext cx="11438524" cy="63500"/>
          </a:xfrm>
          <a:prstGeom prst="line">
            <a:avLst/>
          </a:prstGeom>
          <a:ln w="5715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889" y="825239"/>
            <a:ext cx="3651311" cy="55207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06436A4-9788-7D4A-B790-4325ECADA4A3}"/>
              </a:ext>
            </a:extLst>
          </p:cNvPr>
          <p:cNvSpPr/>
          <p:nvPr/>
        </p:nvSpPr>
        <p:spPr>
          <a:xfrm>
            <a:off x="11008722" y="411761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文檔</a:t>
            </a:r>
            <a:endParaRPr lang="en-US" sz="2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682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50679"/>
            <a:ext cx="10058400" cy="83907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人生經歷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 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–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 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以實瑪利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LiSong Pro Light" panose="02020300000000000000" pitchFamily="18" charset="-120"/>
              <a:ea typeface="LiSong Pro Light" panose="02020300000000000000" pitchFamily="18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88582"/>
            <a:ext cx="10058400" cy="256116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dirty="0" smtClean="0"/>
              <a:t>亞伯蘭和夏甲所生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13</a:t>
            </a:r>
            <a:r>
              <a:rPr lang="zh-TW" altLang="en-US" dirty="0" smtClean="0"/>
              <a:t>歲時受割禮</a:t>
            </a:r>
            <a:endParaRPr lang="en-US" altLang="zh-TW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/>
              <a:t>嬉笑以撒，被趕出家門</a:t>
            </a:r>
            <a:endParaRPr lang="en-US" altLang="zh-TW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/>
              <a:t>在曠野被神拯救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/>
              <a:t>曠野長大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/>
              <a:t>娶埃及女子為妻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/>
              <a:t>享壽</a:t>
            </a:r>
            <a:r>
              <a:rPr lang="en-US" altLang="zh-TW" dirty="0" smtClean="0"/>
              <a:t>137</a:t>
            </a:r>
            <a:r>
              <a:rPr lang="zh-TW" altLang="en-US" dirty="0" smtClean="0"/>
              <a:t>歲，死於麥</a:t>
            </a:r>
            <a:r>
              <a:rPr lang="zh-TW" altLang="en-US" dirty="0" smtClean="0"/>
              <a:t>加</a:t>
            </a:r>
            <a:r>
              <a:rPr lang="en-US" altLang="zh-TW" dirty="0" smtClean="0"/>
              <a:t> </a:t>
            </a:r>
            <a:r>
              <a:rPr lang="zh-TW" altLang="en-US" dirty="0" smtClean="0"/>
              <a:t>（傳說）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/>
              <a:t>後裔：十二個兒子，十二族的族長，</a:t>
            </a:r>
            <a:r>
              <a:rPr lang="zh-TW" altLang="en-US" dirty="0" smtClean="0"/>
              <a:t>阿利伯人</a:t>
            </a:r>
            <a:r>
              <a:rPr lang="zh-TW" altLang="en-US" dirty="0" smtClean="0"/>
              <a:t>和</a:t>
            </a:r>
            <a:r>
              <a:rPr lang="zh-TW" altLang="en-US" dirty="0" smtClean="0"/>
              <a:t>穆斯林</a:t>
            </a:r>
            <a:r>
              <a:rPr lang="zh-TW" altLang="en-US" dirty="0" smtClean="0"/>
              <a:t>的先祖</a:t>
            </a:r>
            <a:endParaRPr lang="en-US" altLang="zh-TW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4474634"/>
            <a:ext cx="9556750" cy="180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55358" y="4969987"/>
            <a:ext cx="1153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麥加的</a:t>
            </a:r>
            <a:endParaRPr lang="en-US" altLang="zh-TW" dirty="0" smtClean="0"/>
          </a:p>
          <a:p>
            <a:r>
              <a:rPr lang="zh-TW" altLang="en-US" dirty="0" smtClean="0"/>
              <a:t>天房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70417" y="1481667"/>
            <a:ext cx="11438524" cy="63500"/>
          </a:xfrm>
          <a:prstGeom prst="line">
            <a:avLst/>
          </a:prstGeom>
          <a:ln w="5715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06436A4-9788-7D4A-B790-4325ECADA4A3}"/>
              </a:ext>
            </a:extLst>
          </p:cNvPr>
          <p:cNvSpPr/>
          <p:nvPr/>
        </p:nvSpPr>
        <p:spPr>
          <a:xfrm>
            <a:off x="10725092" y="553668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文檔</a:t>
            </a:r>
            <a:endParaRPr lang="en-US" sz="2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5691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{E6B22DC6-7525-3947-BA28-EB3F9CE3DF4F}tf10001067</Template>
  <TotalTime>47494</TotalTime>
  <Words>763</Words>
  <Application>Microsoft Macintosh PowerPoint</Application>
  <PresentationFormat>Custom</PresentationFormat>
  <Paragraphs>183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Savon</vt:lpstr>
      <vt:lpstr>羅得/夏甲/以實瑪力 </vt:lpstr>
      <vt:lpstr>人物檔案 — 羅得</vt:lpstr>
      <vt:lpstr>人物檔案 — 夏甲</vt:lpstr>
      <vt:lpstr>人物檔案 — 以實瑪利</vt:lpstr>
      <vt:lpstr>PowerPoint Presentation</vt:lpstr>
      <vt:lpstr>人生經歷 – 羅得</vt:lpstr>
      <vt:lpstr>PowerPoint Presentation</vt:lpstr>
      <vt:lpstr>人生經歷 – 夏甲</vt:lpstr>
      <vt:lpstr>人生經歷 – 以實瑪利</vt:lpstr>
      <vt:lpstr>地圖 — 夏甲、以實瑪利</vt:lpstr>
      <vt:lpstr>羅得的日子 — 我們的日子 </vt:lpstr>
      <vt:lpstr>所多瑪城 — 神的拯救與審判 </vt:lpstr>
      <vt:lpstr>一個使女的遭遇 — 神的信實與憐憫 </vt:lpstr>
      <vt:lpstr>以實瑪利 — 血氣之子不能承受神的國</vt:lpstr>
      <vt:lpstr>亞伯拉罕的家人何以成為神的仇敵？ </vt:lpstr>
      <vt:lpstr>羅得一家的經驗和教訓： 長輩，財物，和環境對人的影響</vt:lpstr>
      <vt:lpstr>討論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2021—2022 主日學計劃</dc:title>
  <dc:creator>Sandy Mau</dc:creator>
  <cp:lastModifiedBy>Alan Zha</cp:lastModifiedBy>
  <cp:revision>87</cp:revision>
  <dcterms:created xsi:type="dcterms:W3CDTF">2021-07-19T05:32:25Z</dcterms:created>
  <dcterms:modified xsi:type="dcterms:W3CDTF">2021-10-02T19:05:57Z</dcterms:modified>
</cp:coreProperties>
</file>