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84" r:id="rId1"/>
  </p:sldMasterIdLst>
  <p:sldIdLst>
    <p:sldId id="256" r:id="rId2"/>
    <p:sldId id="257" r:id="rId3"/>
    <p:sldId id="263" r:id="rId4"/>
    <p:sldId id="258" r:id="rId5"/>
    <p:sldId id="271" r:id="rId6"/>
    <p:sldId id="284" r:id="rId7"/>
    <p:sldId id="285" r:id="rId8"/>
    <p:sldId id="310" r:id="rId9"/>
    <p:sldId id="286" r:id="rId10"/>
    <p:sldId id="287" r:id="rId11"/>
    <p:sldId id="288" r:id="rId12"/>
    <p:sldId id="289" r:id="rId13"/>
    <p:sldId id="30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3" r:id="rId27"/>
    <p:sldId id="304" r:id="rId28"/>
    <p:sldId id="308" r:id="rId29"/>
    <p:sldId id="306" r:id="rId30"/>
    <p:sldId id="305" r:id="rId31"/>
    <p:sldId id="307" r:id="rId32"/>
    <p:sldId id="26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2449EB-8101-4B7C-8A8A-7123809612F7}" v="346" dt="2021-11-21T04:56:04.342"/>
    <p1510:client id="{16CC82BA-1D9E-4BA7-B3AE-5F4E4C2DA46F}" v="88" dt="2021-11-19T22:38:41.596"/>
    <p1510:client id="{1C143300-FE81-429F-9521-406C9CFF44B4}" v="1281" dt="2021-11-19T12:56:37.889"/>
    <p1510:client id="{34F295B6-6076-4497-8174-CF996BA2FEB8}" v="126" dt="2021-11-19T17:49:23.404"/>
    <p1510:client id="{79C96B21-362C-41E7-A1B1-02D8C0B6F08C}" v="199" dt="2021-11-20T10:19:59.790"/>
    <p1510:client id="{E3A1E119-2232-4B7F-AB10-9B13861ABB98}" v="779" dt="2021-11-20T08:48:31.6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2"/>
  </p:normalViewPr>
  <p:slideViewPr>
    <p:cSldViewPr snapToGrid="0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43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86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5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49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8A87A34-81AB-432B-8DAE-1953F412C126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7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593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08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90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3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15052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pPr/>
              <a:t>11/20/21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141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86552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2ABF-E330-8A4D-8EB4-7751AA43C4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/>
              <a:t>約書亞</a:t>
            </a:r>
            <a:br>
              <a:rPr lang="en-US" altLang="zh-CN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F44BAB-2C23-DF47-972F-9C4B92CDA2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284920"/>
            <a:ext cx="9070848" cy="854343"/>
          </a:xfrm>
        </p:spPr>
        <p:txBody>
          <a:bodyPr>
            <a:normAutofit fontScale="92500" lnSpcReduction="10000"/>
          </a:bodyPr>
          <a:lstStyle/>
          <a:p>
            <a:r>
              <a:rPr lang="en-US" sz="2800" err="1">
                <a:latin typeface="Songti TC" panose="02010600040101010101" pitchFamily="2" charset="-120"/>
                <a:ea typeface="Songti TC" panose="02010600040101010101" pitchFamily="2" charset="-120"/>
              </a:rPr>
              <a:t>南區證道堂</a:t>
            </a:r>
            <a:endParaRPr lang="en-US" sz="280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altLang="zh-CN" sz="2800">
                <a:latin typeface="+mj-ea"/>
                <a:ea typeface="+mj-ea"/>
              </a:rPr>
              <a:t>2021—2022</a:t>
            </a:r>
            <a:r>
              <a:rPr lang="zh-CN" altLang="en-US" sz="2800">
                <a:latin typeface="+mj-ea"/>
                <a:ea typeface="+mj-ea"/>
              </a:rPr>
              <a:t> 主日學</a:t>
            </a:r>
            <a:endParaRPr lang="en-US" altLang="zh-CN" sz="2800">
              <a:latin typeface="+mj-ea"/>
              <a:ea typeface="+mj-ea"/>
            </a:endParaRPr>
          </a:p>
          <a:p>
            <a:endParaRPr lang="en-US" altLang="zh-CN" sz="280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24518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93" y="631222"/>
            <a:ext cx="10274489" cy="1792404"/>
          </a:xfrm>
        </p:spPr>
        <p:txBody>
          <a:bodyPr>
            <a:normAutofit fontScale="90000"/>
          </a:bodyPr>
          <a:lstStyle/>
          <a:p>
            <a:endParaRPr lang="zh-TW" sz="2800"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sz="3100" b="1">
                <a:ea typeface="+mj-lt"/>
                <a:cs typeface="+mj-lt"/>
              </a:rPr>
              <a:t>立十二塊石頭在吉甲</a:t>
            </a:r>
            <a:r>
              <a:rPr lang="zh-TW" altLang="en-US" sz="3100" b="1">
                <a:ea typeface="+mj-lt"/>
                <a:cs typeface="+mj-lt"/>
              </a:rPr>
              <a:t> </a:t>
            </a:r>
            <a:r>
              <a:rPr lang="zh-TW" sz="2700" b="1">
                <a:ea typeface="+mj-lt"/>
                <a:cs typeface="+mj-lt"/>
              </a:rPr>
              <a:t>（約書亞記</a:t>
            </a:r>
            <a:r>
              <a:rPr lang="en-US" altLang="zh-TW" sz="2700" b="1">
                <a:ea typeface="+mj-lt"/>
                <a:cs typeface="+mj-lt"/>
              </a:rPr>
              <a:t>4:1-7</a:t>
            </a:r>
            <a:r>
              <a:rPr lang="zh-TW" sz="2700" b="1">
                <a:ea typeface="+mj-lt"/>
                <a:cs typeface="+mj-lt"/>
              </a:rPr>
              <a:t>， </a:t>
            </a:r>
            <a:r>
              <a:rPr lang="en-US" altLang="zh-TW" sz="2700" b="1">
                <a:ea typeface="+mj-lt"/>
                <a:cs typeface="+mj-lt"/>
              </a:rPr>
              <a:t>14-20</a:t>
            </a:r>
            <a:r>
              <a:rPr lang="zh-TW" sz="2700" b="1">
                <a:ea typeface="+mj-lt"/>
                <a:cs typeface="+mj-lt"/>
              </a:rPr>
              <a:t>， </a:t>
            </a:r>
            <a:r>
              <a:rPr lang="en-US" altLang="zh-TW" sz="2700" b="1">
                <a:ea typeface="+mj-lt"/>
                <a:cs typeface="+mj-lt"/>
              </a:rPr>
              <a:t>24</a:t>
            </a:r>
            <a:r>
              <a:rPr lang="zh-TW" sz="2700" b="1">
                <a:ea typeface="+mj-lt"/>
                <a:cs typeface="+mj-lt"/>
              </a:rPr>
              <a:t>）</a:t>
            </a:r>
            <a:br>
              <a:rPr lang="zh-TW" sz="2700" b="1">
                <a:ea typeface="+mj-lt"/>
                <a:cs typeface="+mj-lt"/>
              </a:rPr>
            </a:br>
            <a:endParaRPr lang="zh-TW" sz="3100"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br>
              <a:rPr lang="zh-TW" altLang="en-US" sz="2800">
                <a:ea typeface="+mj-lt"/>
                <a:cs typeface="+mj-lt"/>
              </a:rPr>
            </a:br>
            <a:endParaRPr lang="zh-TW" altLang="en-US" sz="2800">
              <a:ea typeface="+mj-lt"/>
              <a:cs typeface="+mj-lt"/>
            </a:endParaRPr>
          </a:p>
          <a:p>
            <a:endParaRPr lang="en-US" altLang="zh-TW">
              <a:solidFill>
                <a:schemeClr val="accent5">
                  <a:lumMod val="50000"/>
                </a:schemeClr>
              </a:solidFill>
              <a:latin typeface="LiSong Pro Light"/>
              <a:ea typeface="LiSong Pro Light" panose="02020300000000000000" pitchFamily="18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84" y="1251226"/>
            <a:ext cx="7968106" cy="50678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zh-TW" sz="1700">
                <a:ea typeface="+mn-lt"/>
                <a:cs typeface="+mn-lt"/>
              </a:rPr>
              <a:t>1國民盡都過了</a:t>
            </a:r>
            <a:r>
              <a:rPr lang="zh-TW" sz="1700" u="sng">
                <a:ea typeface="+mn-lt"/>
                <a:cs typeface="+mn-lt"/>
              </a:rPr>
              <a:t>約旦河</a:t>
            </a:r>
            <a:r>
              <a:rPr lang="zh-TW" sz="1700">
                <a:ea typeface="+mn-lt"/>
                <a:cs typeface="+mn-lt"/>
              </a:rPr>
              <a:t>，耶和華就對</a:t>
            </a:r>
            <a:r>
              <a:rPr lang="zh-TW" sz="1700" u="sng">
                <a:ea typeface="+mn-lt"/>
                <a:cs typeface="+mn-lt"/>
              </a:rPr>
              <a:t>約書亞</a:t>
            </a:r>
            <a:r>
              <a:rPr lang="zh-TW" sz="1700">
                <a:ea typeface="+mn-lt"/>
                <a:cs typeface="+mn-lt"/>
              </a:rPr>
              <a:t>說： 2「你從民中要揀選十二個人，每支派一人， 3吩咐他們說：『你們從這裏，從</a:t>
            </a:r>
            <a:r>
              <a:rPr lang="zh-TW" sz="1700" u="sng">
                <a:ea typeface="+mn-lt"/>
                <a:cs typeface="+mn-lt"/>
              </a:rPr>
              <a:t>約旦河</a:t>
            </a:r>
            <a:r>
              <a:rPr lang="zh-TW" sz="1700">
                <a:ea typeface="+mn-lt"/>
                <a:cs typeface="+mn-lt"/>
              </a:rPr>
              <a:t>中、祭司腳站定的地方，取十二塊石頭帶過去，放在你們今夜要住宿的地方。』」 4於是，</a:t>
            </a:r>
            <a:r>
              <a:rPr lang="zh-TW" sz="1700" u="sng">
                <a:ea typeface="+mn-lt"/>
                <a:cs typeface="+mn-lt"/>
              </a:rPr>
              <a:t>約書亞</a:t>
            </a:r>
            <a:r>
              <a:rPr lang="zh-TW" sz="1700">
                <a:ea typeface="+mn-lt"/>
                <a:cs typeface="+mn-lt"/>
              </a:rPr>
              <a:t>將他從</a:t>
            </a:r>
            <a:r>
              <a:rPr lang="zh-TW" sz="1700" u="sng">
                <a:ea typeface="+mn-lt"/>
                <a:cs typeface="+mn-lt"/>
              </a:rPr>
              <a:t>以色列</a:t>
            </a:r>
            <a:r>
              <a:rPr lang="zh-TW" sz="1700">
                <a:ea typeface="+mn-lt"/>
                <a:cs typeface="+mn-lt"/>
              </a:rPr>
              <a:t>人中所預備的那十二個人，每支派一人，都召了來。 5對他們說：「你們下</a:t>
            </a:r>
            <a:r>
              <a:rPr lang="zh-TW" sz="1700" u="sng">
                <a:ea typeface="+mn-lt"/>
                <a:cs typeface="+mn-lt"/>
              </a:rPr>
              <a:t>約旦河</a:t>
            </a:r>
            <a:r>
              <a:rPr lang="zh-TW" sz="1700">
                <a:ea typeface="+mn-lt"/>
                <a:cs typeface="+mn-lt"/>
              </a:rPr>
              <a:t>中，過到耶和華－你們上帝的約櫃前頭，按着</a:t>
            </a:r>
            <a:r>
              <a:rPr lang="zh-TW" sz="1700" u="sng">
                <a:ea typeface="+mn-lt"/>
                <a:cs typeface="+mn-lt"/>
              </a:rPr>
              <a:t>以色列</a:t>
            </a:r>
            <a:r>
              <a:rPr lang="zh-TW" sz="1700">
                <a:ea typeface="+mn-lt"/>
                <a:cs typeface="+mn-lt"/>
              </a:rPr>
              <a:t>人十二支派的數目，每人取一塊石頭扛在肩上。 6這些石頭在你們中間可以作為證據。</a:t>
            </a:r>
            <a:r>
              <a:rPr lang="zh-TW" sz="1700" b="1">
                <a:solidFill>
                  <a:srgbClr val="C00000"/>
                </a:solidFill>
                <a:ea typeface="+mn-lt"/>
                <a:cs typeface="+mn-lt"/>
              </a:rPr>
              <a:t>日後，你們的子孫問你們說：『這些石頭是甚麼意思？』 7你們就對他們說：『這是因為</a:t>
            </a:r>
            <a:r>
              <a:rPr lang="zh-TW" sz="1700" b="1" u="sng">
                <a:solidFill>
                  <a:srgbClr val="C00000"/>
                </a:solidFill>
                <a:ea typeface="+mn-lt"/>
                <a:cs typeface="+mn-lt"/>
              </a:rPr>
              <a:t>約旦河</a:t>
            </a:r>
            <a:r>
              <a:rPr lang="zh-TW" sz="1700" b="1">
                <a:solidFill>
                  <a:srgbClr val="C00000"/>
                </a:solidFill>
                <a:ea typeface="+mn-lt"/>
                <a:cs typeface="+mn-lt"/>
              </a:rPr>
              <a:t>的水在耶和華的約櫃前斷絕；約櫃過</a:t>
            </a:r>
            <a:r>
              <a:rPr lang="zh-TW" sz="1700" b="1" u="sng">
                <a:solidFill>
                  <a:srgbClr val="C00000"/>
                </a:solidFill>
                <a:ea typeface="+mn-lt"/>
                <a:cs typeface="+mn-lt"/>
              </a:rPr>
              <a:t>約旦河</a:t>
            </a:r>
            <a:r>
              <a:rPr lang="zh-TW" sz="1700" b="1">
                <a:solidFill>
                  <a:srgbClr val="C00000"/>
                </a:solidFill>
                <a:ea typeface="+mn-lt"/>
                <a:cs typeface="+mn-lt"/>
              </a:rPr>
              <a:t>的時候，</a:t>
            </a:r>
            <a:r>
              <a:rPr lang="zh-TW" sz="1700" b="1" u="sng">
                <a:solidFill>
                  <a:srgbClr val="C00000"/>
                </a:solidFill>
                <a:ea typeface="+mn-lt"/>
                <a:cs typeface="+mn-lt"/>
              </a:rPr>
              <a:t>約旦河</a:t>
            </a:r>
            <a:r>
              <a:rPr lang="zh-TW" sz="1700" b="1">
                <a:solidFill>
                  <a:srgbClr val="C00000"/>
                </a:solidFill>
                <a:ea typeface="+mn-lt"/>
                <a:cs typeface="+mn-lt"/>
              </a:rPr>
              <a:t>的水就斷絕了。這些石頭要作</a:t>
            </a:r>
            <a:r>
              <a:rPr lang="zh-TW" sz="1700" b="1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zh-TW" sz="1700" b="1">
                <a:solidFill>
                  <a:srgbClr val="C00000"/>
                </a:solidFill>
                <a:ea typeface="+mn-lt"/>
                <a:cs typeface="+mn-lt"/>
              </a:rPr>
              <a:t>人永遠的紀念。』」</a:t>
            </a:r>
          </a:p>
          <a:p>
            <a:pPr>
              <a:buNone/>
            </a:pPr>
            <a:r>
              <a:rPr lang="zh-TW" sz="1700">
                <a:ea typeface="+mn-lt"/>
                <a:cs typeface="+mn-lt"/>
              </a:rPr>
              <a:t>14當那日，耶和華使</a:t>
            </a:r>
            <a:r>
              <a:rPr lang="zh-TW" sz="1700" u="sng">
                <a:ea typeface="+mn-lt"/>
                <a:cs typeface="+mn-lt"/>
              </a:rPr>
              <a:t>約書亞</a:t>
            </a:r>
            <a:r>
              <a:rPr lang="zh-TW" sz="1700">
                <a:ea typeface="+mn-lt"/>
                <a:cs typeface="+mn-lt"/>
              </a:rPr>
              <a:t>在</a:t>
            </a:r>
            <a:r>
              <a:rPr lang="zh-TW" sz="1700" u="sng">
                <a:ea typeface="+mn-lt"/>
                <a:cs typeface="+mn-lt"/>
              </a:rPr>
              <a:t>以色列</a:t>
            </a:r>
            <a:r>
              <a:rPr lang="zh-TW" sz="1700">
                <a:ea typeface="+mn-lt"/>
                <a:cs typeface="+mn-lt"/>
              </a:rPr>
              <a:t>眾人眼前尊大。在他平生的日子，百姓敬畏他，像從前敬畏</a:t>
            </a:r>
            <a:r>
              <a:rPr lang="zh-TW" sz="1700" u="sng">
                <a:ea typeface="+mn-lt"/>
                <a:cs typeface="+mn-lt"/>
              </a:rPr>
              <a:t>摩西</a:t>
            </a:r>
            <a:r>
              <a:rPr lang="zh-TW" sz="1700">
                <a:ea typeface="+mn-lt"/>
                <a:cs typeface="+mn-lt"/>
              </a:rPr>
              <a:t>一樣。</a:t>
            </a:r>
            <a:endParaRPr lang="zh-TW" sz="1700">
              <a:ea typeface="新細明體"/>
            </a:endParaRPr>
          </a:p>
          <a:p>
            <a:pPr>
              <a:buNone/>
            </a:pPr>
            <a:r>
              <a:rPr lang="zh-TW" sz="1700">
                <a:ea typeface="+mn-lt"/>
                <a:cs typeface="+mn-lt"/>
              </a:rPr>
              <a:t>15耶和華曉諭</a:t>
            </a:r>
            <a:r>
              <a:rPr lang="zh-TW" sz="1700" u="sng">
                <a:ea typeface="+mn-lt"/>
                <a:cs typeface="+mn-lt"/>
              </a:rPr>
              <a:t>約書亞</a:t>
            </a:r>
            <a:r>
              <a:rPr lang="zh-TW" sz="1700">
                <a:ea typeface="+mn-lt"/>
                <a:cs typeface="+mn-lt"/>
              </a:rPr>
              <a:t>說： 16「你吩咐擡法櫃的祭司從</a:t>
            </a:r>
            <a:r>
              <a:rPr lang="zh-TW" sz="1700" u="sng">
                <a:ea typeface="+mn-lt"/>
                <a:cs typeface="+mn-lt"/>
              </a:rPr>
              <a:t>約旦河</a:t>
            </a:r>
            <a:r>
              <a:rPr lang="zh-TW" sz="1700">
                <a:ea typeface="+mn-lt"/>
                <a:cs typeface="+mn-lt"/>
              </a:rPr>
              <a:t>裏上來。」 17</a:t>
            </a:r>
            <a:r>
              <a:rPr lang="zh-TW" sz="1700" u="sng">
                <a:ea typeface="+mn-lt"/>
                <a:cs typeface="+mn-lt"/>
              </a:rPr>
              <a:t>約書亞</a:t>
            </a:r>
            <a:r>
              <a:rPr lang="zh-TW" sz="1700">
                <a:ea typeface="+mn-lt"/>
                <a:cs typeface="+mn-lt"/>
              </a:rPr>
              <a:t>就吩咐祭司說：「你們從</a:t>
            </a:r>
            <a:r>
              <a:rPr lang="zh-TW" sz="1700" u="sng">
                <a:ea typeface="+mn-lt"/>
                <a:cs typeface="+mn-lt"/>
              </a:rPr>
              <a:t>約旦河</a:t>
            </a:r>
            <a:r>
              <a:rPr lang="zh-TW" sz="1700">
                <a:ea typeface="+mn-lt"/>
                <a:cs typeface="+mn-lt"/>
              </a:rPr>
              <a:t>裏上來。」</a:t>
            </a:r>
            <a:r>
              <a:rPr lang="zh-TW" sz="1700" b="1">
                <a:solidFill>
                  <a:srgbClr val="C00000"/>
                </a:solidFill>
                <a:ea typeface="+mn-lt"/>
                <a:cs typeface="+mn-lt"/>
              </a:rPr>
              <a:t> 18擡耶和華約櫃的祭司從</a:t>
            </a:r>
            <a:r>
              <a:rPr lang="zh-TW" sz="1700" b="1" u="sng">
                <a:solidFill>
                  <a:srgbClr val="C00000"/>
                </a:solidFill>
                <a:ea typeface="+mn-lt"/>
                <a:cs typeface="+mn-lt"/>
              </a:rPr>
              <a:t>約旦河</a:t>
            </a:r>
            <a:r>
              <a:rPr lang="zh-TW" sz="1700" b="1">
                <a:solidFill>
                  <a:srgbClr val="C00000"/>
                </a:solidFill>
                <a:ea typeface="+mn-lt"/>
                <a:cs typeface="+mn-lt"/>
              </a:rPr>
              <a:t>裏上來，腳掌剛落旱地，</a:t>
            </a:r>
            <a:r>
              <a:rPr lang="zh-TW" sz="1700" b="1" u="sng">
                <a:solidFill>
                  <a:srgbClr val="C00000"/>
                </a:solidFill>
                <a:ea typeface="+mn-lt"/>
                <a:cs typeface="+mn-lt"/>
              </a:rPr>
              <a:t>約旦河</a:t>
            </a:r>
            <a:r>
              <a:rPr lang="zh-TW" sz="1700" b="1">
                <a:solidFill>
                  <a:srgbClr val="C00000"/>
                </a:solidFill>
                <a:ea typeface="+mn-lt"/>
                <a:cs typeface="+mn-lt"/>
              </a:rPr>
              <a:t>的水就流到原處，仍舊漲過兩岸。</a:t>
            </a:r>
            <a:endParaRPr lang="zh-TW" sz="1700" b="1">
              <a:solidFill>
                <a:srgbClr val="C00000"/>
              </a:solidFill>
              <a:ea typeface="新細明體"/>
            </a:endParaRPr>
          </a:p>
          <a:p>
            <a:pPr>
              <a:buNone/>
            </a:pPr>
            <a:r>
              <a:rPr lang="zh-TW" sz="1700">
                <a:ea typeface="+mn-lt"/>
                <a:cs typeface="+mn-lt"/>
              </a:rPr>
              <a:t>19正月初十日，百姓從</a:t>
            </a:r>
            <a:r>
              <a:rPr lang="zh-TW" sz="1700" u="sng">
                <a:ea typeface="+mn-lt"/>
                <a:cs typeface="+mn-lt"/>
              </a:rPr>
              <a:t>約旦河</a:t>
            </a:r>
            <a:r>
              <a:rPr lang="zh-TW" sz="1700">
                <a:ea typeface="+mn-lt"/>
                <a:cs typeface="+mn-lt"/>
              </a:rPr>
              <a:t>裏上來，就在</a:t>
            </a:r>
            <a:r>
              <a:rPr lang="zh-TW" sz="1700" u="sng">
                <a:ea typeface="+mn-lt"/>
                <a:cs typeface="+mn-lt"/>
              </a:rPr>
              <a:t>吉甲</a:t>
            </a:r>
            <a:r>
              <a:rPr lang="zh-TW" sz="1700">
                <a:ea typeface="+mn-lt"/>
                <a:cs typeface="+mn-lt"/>
              </a:rPr>
              <a:t>，在</a:t>
            </a:r>
            <a:r>
              <a:rPr lang="zh-TW" sz="1700" u="sng">
                <a:ea typeface="+mn-lt"/>
                <a:cs typeface="+mn-lt"/>
              </a:rPr>
              <a:t>耶利哥</a:t>
            </a:r>
            <a:r>
              <a:rPr lang="zh-TW" sz="1700">
                <a:ea typeface="+mn-lt"/>
                <a:cs typeface="+mn-lt"/>
              </a:rPr>
              <a:t>的東邊安營。 20他們從</a:t>
            </a:r>
            <a:r>
              <a:rPr lang="zh-TW" sz="1700" u="sng">
                <a:ea typeface="+mn-lt"/>
                <a:cs typeface="+mn-lt"/>
              </a:rPr>
              <a:t>約旦河</a:t>
            </a:r>
            <a:r>
              <a:rPr lang="zh-TW" sz="1700">
                <a:ea typeface="+mn-lt"/>
                <a:cs typeface="+mn-lt"/>
              </a:rPr>
              <a:t>中取來的那十二塊石頭，</a:t>
            </a:r>
            <a:r>
              <a:rPr lang="zh-TW" sz="1700" u="sng">
                <a:ea typeface="+mn-lt"/>
                <a:cs typeface="+mn-lt"/>
              </a:rPr>
              <a:t>約書亞</a:t>
            </a:r>
            <a:r>
              <a:rPr lang="zh-TW" sz="1700">
                <a:ea typeface="+mn-lt"/>
                <a:cs typeface="+mn-lt"/>
              </a:rPr>
              <a:t>就立在</a:t>
            </a:r>
            <a:r>
              <a:rPr lang="zh-TW" sz="1700" u="sng">
                <a:ea typeface="+mn-lt"/>
                <a:cs typeface="+mn-lt"/>
              </a:rPr>
              <a:t>吉甲</a:t>
            </a:r>
            <a:r>
              <a:rPr lang="zh-TW" sz="1700">
                <a:ea typeface="+mn-lt"/>
                <a:cs typeface="+mn-lt"/>
              </a:rPr>
              <a:t>，</a:t>
            </a:r>
            <a:endParaRPr lang="zh-TW" sz="1700">
              <a:ea typeface="新細明體"/>
            </a:endParaRPr>
          </a:p>
          <a:p>
            <a:pPr>
              <a:buNone/>
            </a:pPr>
            <a:r>
              <a:rPr lang="en-US" altLang="zh-TW" sz="1700">
                <a:ea typeface="+mn-lt"/>
                <a:cs typeface="+mn-lt"/>
              </a:rPr>
              <a:t>24</a:t>
            </a:r>
            <a:r>
              <a:rPr lang="zh-TW" altLang="en-US" sz="1700" b="1">
                <a:solidFill>
                  <a:srgbClr val="C00000"/>
                </a:solidFill>
                <a:ea typeface="+mn-lt"/>
                <a:cs typeface="+mn-lt"/>
              </a:rPr>
              <a:t>要使地上萬民都知道，耶和華的手大有能力，也要使你們永遠敬畏耶和華－你們的上帝。</a:t>
            </a:r>
            <a:endParaRPr lang="zh-TW" sz="1700" b="1">
              <a:solidFill>
                <a:srgbClr val="C00000"/>
              </a:solidFill>
              <a:ea typeface="新細明體"/>
            </a:endParaRPr>
          </a:p>
          <a:p>
            <a:pPr marL="0" indent="0">
              <a:buNone/>
            </a:pPr>
            <a:endParaRPr lang="zh-TW" altLang="en-US" sz="1700">
              <a:ea typeface="新細明體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31DF6092-DF6A-5E41-A8CC-6947029CB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940" y="503104"/>
            <a:ext cx="2967745" cy="277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1F60E8-5EE1-4029-8E4E-B5871361BA8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zh-TW" altLang="en-US">
              <a:solidFill>
                <a:srgbClr val="262626"/>
              </a:solidFill>
              <a:ea typeface="新細明體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7DF11-41AB-4870-8C12-1D888667E01B}"/>
              </a:ext>
            </a:extLst>
          </p:cNvPr>
          <p:cNvSpPr txBox="1"/>
          <p:nvPr/>
        </p:nvSpPr>
        <p:spPr>
          <a:xfrm flipH="1">
            <a:off x="734705" y="3200399"/>
            <a:ext cx="39896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22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756" y="1040653"/>
            <a:ext cx="10547444" cy="154219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altLang="en-US" sz="3100" b="1">
                <a:ea typeface="+mj-lt"/>
                <a:cs typeface="+mj-lt"/>
              </a:rPr>
              <a:t>給以色列人行割禮。過逾越節。</a:t>
            </a:r>
            <a:br>
              <a:rPr lang="zh-TW" altLang="en-US" sz="3100" b="1" dirty="0">
                <a:ea typeface="+mj-lt"/>
                <a:cs typeface="+mj-lt"/>
              </a:rPr>
            </a:br>
            <a:r>
              <a:rPr lang="zh-TW" sz="3100" b="1">
                <a:ea typeface="+mj-lt"/>
                <a:cs typeface="+mj-lt"/>
              </a:rPr>
              <a:t>嗎哪止降以色列人吃迦南地出產</a:t>
            </a:r>
            <a:br>
              <a:rPr lang="zh-TW" sz="3100" b="1" dirty="0">
                <a:ea typeface="+mj-lt"/>
                <a:cs typeface="+mj-lt"/>
              </a:rPr>
            </a:br>
            <a:r>
              <a:rPr lang="zh-TW" altLang="en-US" sz="2700" b="1">
                <a:ea typeface="+mj-lt"/>
                <a:cs typeface="+mj-lt"/>
              </a:rPr>
              <a:t>（約書亞記</a:t>
            </a:r>
            <a:r>
              <a:rPr lang="en-US" sz="2700" b="1">
                <a:ea typeface="+mj-lt"/>
                <a:cs typeface="+mj-lt"/>
              </a:rPr>
              <a:t>5:1-3</a:t>
            </a:r>
            <a:r>
              <a:rPr lang="zh-TW" altLang="en-US" sz="2700" b="1">
                <a:ea typeface="+mj-lt"/>
                <a:cs typeface="+mj-lt"/>
              </a:rPr>
              <a:t>， </a:t>
            </a:r>
            <a:r>
              <a:rPr lang="en-US" sz="2700" b="1">
                <a:ea typeface="+mj-lt"/>
                <a:cs typeface="+mj-lt"/>
              </a:rPr>
              <a:t>8-12 )</a:t>
            </a:r>
            <a:br>
              <a:rPr lang="en-US" sz="2700" b="1" dirty="0">
                <a:ea typeface="+mj-lt"/>
                <a:cs typeface="+mj-lt"/>
              </a:rPr>
            </a:br>
            <a:r>
              <a:rPr lang="zh-TW" altLang="en-US" sz="2700" b="1" cap="all">
                <a:ea typeface="新細明體"/>
              </a:rPr>
              <a:t>  ( </a:t>
            </a:r>
            <a:r>
              <a:rPr lang="zh-TW" sz="2700" b="1" cap="all">
                <a:ea typeface="新細明體"/>
              </a:rPr>
              <a:t>出埃及記</a:t>
            </a:r>
            <a:r>
              <a:rPr lang="zh-TW" altLang="en-US" sz="2700" b="1" cap="all">
                <a:ea typeface="新細明體"/>
              </a:rPr>
              <a:t> 12:11, 40-42 )</a:t>
            </a:r>
            <a:endParaRPr lang="zh-TW" altLang="en-US" sz="2700" b="1">
              <a:ea typeface="新細明體"/>
              <a:cs typeface="+mj-lt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endParaRPr lang="en-US" altLang="zh-TW" sz="2700" b="1" dirty="0">
              <a:ea typeface="+mj-lt"/>
              <a:cs typeface="+mj-lt"/>
            </a:endParaRPr>
          </a:p>
          <a:p>
            <a:endParaRPr lang="en-US" altLang="zh-TW">
              <a:solidFill>
                <a:schemeClr val="accent5">
                  <a:lumMod val="50000"/>
                </a:schemeClr>
              </a:solidFill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697" y="2900329"/>
            <a:ext cx="10811390" cy="337327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>
                <a:ea typeface="+mn-lt"/>
                <a:cs typeface="+mn-lt"/>
              </a:rPr>
              <a:t>1</a:t>
            </a:r>
            <a:r>
              <a:rPr lang="en-US" sz="1600" dirty="0">
                <a:ea typeface="+mn-lt"/>
                <a:cs typeface="+mn-lt"/>
              </a:rPr>
              <a:t> </a:t>
            </a:r>
            <a:r>
              <a:rPr lang="en-US" sz="1600" u="sng">
                <a:ea typeface="+mn-lt"/>
                <a:cs typeface="+mn-lt"/>
              </a:rPr>
              <a:t>約旦河</a:t>
            </a:r>
            <a:r>
              <a:rPr lang="en-US" sz="1600">
                <a:ea typeface="+mn-lt"/>
                <a:cs typeface="+mn-lt"/>
              </a:rPr>
              <a:t>西</a:t>
            </a:r>
            <a:r>
              <a:rPr lang="en-US" sz="1600" u="sng">
                <a:ea typeface="+mn-lt"/>
                <a:cs typeface="+mn-lt"/>
              </a:rPr>
              <a:t>亞摩利</a:t>
            </a:r>
            <a:r>
              <a:rPr lang="en-US" sz="1600">
                <a:ea typeface="+mn-lt"/>
                <a:cs typeface="+mn-lt"/>
              </a:rPr>
              <a:t>人的諸王和靠海</a:t>
            </a:r>
            <a:r>
              <a:rPr lang="en-US" sz="1600" u="sng">
                <a:ea typeface="+mn-lt"/>
                <a:cs typeface="+mn-lt"/>
              </a:rPr>
              <a:t>迦南</a:t>
            </a:r>
            <a:r>
              <a:rPr lang="en-US" sz="1600">
                <a:ea typeface="+mn-lt"/>
                <a:cs typeface="+mn-lt"/>
              </a:rPr>
              <a:t>人的諸王，聽見耶和華在</a:t>
            </a:r>
            <a:r>
              <a:rPr lang="en-US" sz="1600" u="sng">
                <a:ea typeface="+mn-lt"/>
                <a:cs typeface="+mn-lt"/>
              </a:rPr>
              <a:t>以色列</a:t>
            </a:r>
            <a:r>
              <a:rPr lang="en-US" sz="1600">
                <a:ea typeface="+mn-lt"/>
                <a:cs typeface="+mn-lt"/>
              </a:rPr>
              <a:t>人前面使</a:t>
            </a:r>
            <a:r>
              <a:rPr lang="en-US" sz="1600" u="sng">
                <a:ea typeface="+mn-lt"/>
                <a:cs typeface="+mn-lt"/>
              </a:rPr>
              <a:t>約旦河</a:t>
            </a:r>
            <a:r>
              <a:rPr lang="en-US" sz="1600">
                <a:ea typeface="+mn-lt"/>
                <a:cs typeface="+mn-lt"/>
              </a:rPr>
              <a:t>的水乾了，等到我們過去，他們的心因</a:t>
            </a:r>
            <a:r>
              <a:rPr lang="en-US" sz="1600" u="sng">
                <a:ea typeface="+mn-lt"/>
                <a:cs typeface="+mn-lt"/>
              </a:rPr>
              <a:t>以色列</a:t>
            </a:r>
            <a:r>
              <a:rPr lang="en-US" sz="1600">
                <a:ea typeface="+mn-lt"/>
                <a:cs typeface="+mn-lt"/>
              </a:rPr>
              <a:t>人的緣故就消化了，不再有膽氣。</a:t>
            </a:r>
            <a:endParaRPr lang="en-US" sz="1600"/>
          </a:p>
          <a:p>
            <a:pPr>
              <a:buNone/>
            </a:pPr>
            <a:r>
              <a:rPr lang="en-US" sz="1600">
                <a:ea typeface="+mn-lt"/>
                <a:cs typeface="+mn-lt"/>
              </a:rPr>
              <a:t>2那時，耶和華吩咐</a:t>
            </a:r>
            <a:r>
              <a:rPr lang="en-US" sz="1600" u="sng">
                <a:ea typeface="+mn-lt"/>
                <a:cs typeface="+mn-lt"/>
              </a:rPr>
              <a:t>約書亞</a:t>
            </a:r>
            <a:r>
              <a:rPr lang="en-US" sz="1600">
                <a:ea typeface="+mn-lt"/>
                <a:cs typeface="+mn-lt"/>
              </a:rPr>
              <a:t>說：「</a:t>
            </a:r>
            <a:r>
              <a:rPr lang="en-US" sz="1600">
                <a:solidFill>
                  <a:srgbClr val="C00000"/>
                </a:solidFill>
                <a:ea typeface="+mn-lt"/>
                <a:cs typeface="+mn-lt"/>
              </a:rPr>
              <a:t>你製造火石刀，第二次給</a:t>
            </a:r>
            <a:r>
              <a:rPr lang="en-US" sz="1600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en-US" sz="1600">
                <a:solidFill>
                  <a:srgbClr val="C00000"/>
                </a:solidFill>
                <a:ea typeface="+mn-lt"/>
                <a:cs typeface="+mn-lt"/>
              </a:rPr>
              <a:t>人行割禮</a:t>
            </a:r>
            <a:r>
              <a:rPr lang="en-US" sz="1600" b="1">
                <a:solidFill>
                  <a:srgbClr val="C00000"/>
                </a:solidFill>
                <a:ea typeface="+mn-lt"/>
                <a:cs typeface="+mn-lt"/>
              </a:rPr>
              <a:t>。</a:t>
            </a:r>
            <a:r>
              <a:rPr lang="en-US" sz="1600">
                <a:ea typeface="+mn-lt"/>
                <a:cs typeface="+mn-lt"/>
              </a:rPr>
              <a:t>」 3</a:t>
            </a:r>
            <a:r>
              <a:rPr lang="en-US" sz="1600" u="sng">
                <a:ea typeface="+mn-lt"/>
                <a:cs typeface="+mn-lt"/>
              </a:rPr>
              <a:t>約書亞</a:t>
            </a:r>
            <a:r>
              <a:rPr lang="en-US" sz="1600">
                <a:ea typeface="+mn-lt"/>
                <a:cs typeface="+mn-lt"/>
              </a:rPr>
              <a:t>就製造了火石刀，在「除皮山」那裏給</a:t>
            </a:r>
            <a:r>
              <a:rPr lang="en-US" sz="1600" u="sng">
                <a:ea typeface="+mn-lt"/>
                <a:cs typeface="+mn-lt"/>
              </a:rPr>
              <a:t>以色列</a:t>
            </a:r>
            <a:r>
              <a:rPr lang="en-US" sz="1600">
                <a:ea typeface="+mn-lt"/>
                <a:cs typeface="+mn-lt"/>
              </a:rPr>
              <a:t>人行割禮。</a:t>
            </a:r>
            <a:endParaRPr lang="en-US" sz="1600"/>
          </a:p>
          <a:p>
            <a:pPr>
              <a:buNone/>
            </a:pPr>
            <a:r>
              <a:rPr lang="en-US" sz="1600">
                <a:ea typeface="+mn-lt"/>
                <a:cs typeface="+mn-lt"/>
              </a:rPr>
              <a:t>8國民都受完了割禮，就住在營中自己的地方，等到痊癒了。 9耶和華對</a:t>
            </a:r>
            <a:r>
              <a:rPr lang="en-US" sz="1600" u="sng">
                <a:ea typeface="+mn-lt"/>
                <a:cs typeface="+mn-lt"/>
              </a:rPr>
              <a:t>約書亞</a:t>
            </a:r>
            <a:r>
              <a:rPr lang="en-US" sz="1600">
                <a:ea typeface="+mn-lt"/>
                <a:cs typeface="+mn-lt"/>
              </a:rPr>
              <a:t>說：「</a:t>
            </a:r>
            <a:r>
              <a:rPr lang="en-US" sz="1600">
                <a:solidFill>
                  <a:srgbClr val="C00000"/>
                </a:solidFill>
                <a:ea typeface="+mn-lt"/>
                <a:cs typeface="+mn-lt"/>
              </a:rPr>
              <a:t>我今日將</a:t>
            </a:r>
            <a:r>
              <a:rPr lang="en-US" sz="1600" u="sng">
                <a:solidFill>
                  <a:srgbClr val="C00000"/>
                </a:solidFill>
                <a:ea typeface="+mn-lt"/>
                <a:cs typeface="+mn-lt"/>
              </a:rPr>
              <a:t>埃及</a:t>
            </a:r>
            <a:r>
              <a:rPr lang="en-US" sz="1600">
                <a:solidFill>
                  <a:srgbClr val="C00000"/>
                </a:solidFill>
                <a:ea typeface="+mn-lt"/>
                <a:cs typeface="+mn-lt"/>
              </a:rPr>
              <a:t>的羞辱從你們身上滾去了。」因此，那地方名叫</a:t>
            </a:r>
            <a:r>
              <a:rPr lang="en-US" sz="1600" u="sng">
                <a:solidFill>
                  <a:srgbClr val="C00000"/>
                </a:solidFill>
                <a:ea typeface="+mn-lt"/>
                <a:cs typeface="+mn-lt"/>
              </a:rPr>
              <a:t>吉甲</a:t>
            </a:r>
            <a:r>
              <a:rPr lang="en-US" sz="1600">
                <a:solidFill>
                  <a:srgbClr val="C00000"/>
                </a:solidFill>
                <a:ea typeface="+mn-lt"/>
                <a:cs typeface="+mn-lt"/>
              </a:rPr>
              <a:t>，直到今日。</a:t>
            </a:r>
            <a:endParaRPr lang="en-US" sz="160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sz="1600">
                <a:ea typeface="+mn-lt"/>
                <a:cs typeface="+mn-lt"/>
              </a:rPr>
              <a:t>10 </a:t>
            </a:r>
            <a:r>
              <a:rPr lang="en-US" sz="1600" u="sng">
                <a:ea typeface="+mn-lt"/>
                <a:cs typeface="+mn-lt"/>
              </a:rPr>
              <a:t>以色列</a:t>
            </a:r>
            <a:r>
              <a:rPr lang="en-US" sz="1600">
                <a:ea typeface="+mn-lt"/>
                <a:cs typeface="+mn-lt"/>
              </a:rPr>
              <a:t>人在</a:t>
            </a:r>
            <a:r>
              <a:rPr lang="en-US" sz="1600" u="sng">
                <a:ea typeface="+mn-lt"/>
                <a:cs typeface="+mn-lt"/>
              </a:rPr>
              <a:t>吉甲</a:t>
            </a:r>
            <a:r>
              <a:rPr lang="en-US" sz="1600">
                <a:ea typeface="+mn-lt"/>
                <a:cs typeface="+mn-lt"/>
              </a:rPr>
              <a:t>安營。</a:t>
            </a:r>
            <a:r>
              <a:rPr lang="en-US" sz="1600">
                <a:solidFill>
                  <a:srgbClr val="C00000"/>
                </a:solidFill>
                <a:ea typeface="+mn-lt"/>
                <a:cs typeface="+mn-lt"/>
              </a:rPr>
              <a:t>正月十四日晚上，在</a:t>
            </a:r>
            <a:r>
              <a:rPr lang="en-US" sz="1600" u="sng">
                <a:solidFill>
                  <a:srgbClr val="C00000"/>
                </a:solidFill>
                <a:ea typeface="+mn-lt"/>
                <a:cs typeface="+mn-lt"/>
              </a:rPr>
              <a:t>耶利哥</a:t>
            </a:r>
            <a:r>
              <a:rPr lang="en-US" sz="1600">
                <a:solidFill>
                  <a:srgbClr val="C00000"/>
                </a:solidFill>
                <a:ea typeface="+mn-lt"/>
                <a:cs typeface="+mn-lt"/>
              </a:rPr>
              <a:t>的平原守逾越節。</a:t>
            </a:r>
            <a:r>
              <a:rPr lang="en-US" sz="1600">
                <a:ea typeface="+mn-lt"/>
                <a:cs typeface="+mn-lt"/>
              </a:rPr>
              <a:t> 11逾越節的次日，他們就吃了那地的出產；正當那日吃無酵餅和烘的穀。 12他們吃了那地的出產，第二日嗎哪就止住了，</a:t>
            </a:r>
            <a:r>
              <a:rPr lang="en-US" sz="1600" u="sng">
                <a:ea typeface="+mn-lt"/>
                <a:cs typeface="+mn-lt"/>
              </a:rPr>
              <a:t>以色列</a:t>
            </a:r>
            <a:r>
              <a:rPr lang="en-US" sz="1600">
                <a:ea typeface="+mn-lt"/>
                <a:cs typeface="+mn-lt"/>
              </a:rPr>
              <a:t>人也不再有嗎哪了。那一年，他們卻吃</a:t>
            </a:r>
            <a:r>
              <a:rPr lang="en-US" sz="1600" u="sng">
                <a:ea typeface="+mn-lt"/>
                <a:cs typeface="+mn-lt"/>
              </a:rPr>
              <a:t>迦南</a:t>
            </a:r>
            <a:r>
              <a:rPr lang="en-US" sz="1600">
                <a:ea typeface="+mn-lt"/>
                <a:cs typeface="+mn-lt"/>
              </a:rPr>
              <a:t>地的出產。</a:t>
            </a:r>
            <a:endParaRPr lang="en-US" sz="1600"/>
          </a:p>
          <a:p>
            <a:pPr>
              <a:buNone/>
            </a:pPr>
            <a:r>
              <a:rPr lang="en-US" sz="1600">
                <a:ea typeface="+mn-lt"/>
                <a:cs typeface="+mn-lt"/>
              </a:rPr>
              <a:t>11</a:t>
            </a:r>
            <a:r>
              <a:rPr lang="ja-JP" altLang="en-US" sz="1600">
                <a:solidFill>
                  <a:srgbClr val="C00000"/>
                </a:solidFill>
                <a:ea typeface="+mn-lt"/>
                <a:cs typeface="+mn-lt"/>
              </a:rPr>
              <a:t>你們吃羊羔當腰間束帶，腳上穿鞋，手中拿杖，趕緊地吃；這是耶和華的逾越節</a:t>
            </a:r>
            <a:r>
              <a:rPr lang="en-US" sz="1600">
                <a:solidFill>
                  <a:srgbClr val="C00000"/>
                </a:solidFill>
                <a:ea typeface="+mn-lt"/>
                <a:cs typeface="+mn-lt"/>
              </a:rPr>
              <a:t>。</a:t>
            </a:r>
            <a:endParaRPr lang="en-US" sz="160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sz="1600">
                <a:ea typeface="+mn-lt"/>
                <a:cs typeface="+mn-lt"/>
              </a:rPr>
              <a:t>40</a:t>
            </a:r>
            <a:r>
              <a:rPr lang="en-US" altLang="ja-JP" sz="1600" dirty="0">
                <a:ea typeface="+mn-lt"/>
                <a:cs typeface="+mn-lt"/>
              </a:rPr>
              <a:t> </a:t>
            </a:r>
            <a:r>
              <a:rPr lang="ja-JP" altLang="en-US" sz="1600" u="sng">
                <a:ea typeface="+mn-lt"/>
                <a:cs typeface="+mn-lt"/>
              </a:rPr>
              <a:t>以色列</a:t>
            </a:r>
            <a:r>
              <a:rPr lang="ja-JP" altLang="en-US" sz="1600">
                <a:ea typeface="+mn-lt"/>
                <a:cs typeface="+mn-lt"/>
              </a:rPr>
              <a:t>人住在</a:t>
            </a:r>
            <a:r>
              <a:rPr lang="ja-JP" altLang="en-US" sz="1600" u="sng">
                <a:ea typeface="+mn-lt"/>
                <a:cs typeface="+mn-lt"/>
              </a:rPr>
              <a:t>埃及</a:t>
            </a:r>
            <a:r>
              <a:rPr lang="ja-JP" altLang="en-US" sz="1600">
                <a:ea typeface="+mn-lt"/>
                <a:cs typeface="+mn-lt"/>
              </a:rPr>
              <a:t>共有四百三十年</a:t>
            </a:r>
            <a:r>
              <a:rPr lang="en-US" sz="1600">
                <a:ea typeface="+mn-lt"/>
                <a:cs typeface="+mn-lt"/>
              </a:rPr>
              <a:t>。 4</a:t>
            </a:r>
            <a:r>
              <a:rPr lang="en-US" sz="1600">
                <a:solidFill>
                  <a:srgbClr val="C00000"/>
                </a:solidFill>
                <a:ea typeface="+mn-lt"/>
                <a:cs typeface="+mn-lt"/>
              </a:rPr>
              <a:t>1</a:t>
            </a:r>
            <a:r>
              <a:rPr lang="ja-JP" altLang="en-US" sz="1600">
                <a:solidFill>
                  <a:srgbClr val="C00000"/>
                </a:solidFill>
                <a:ea typeface="+mn-lt"/>
                <a:cs typeface="+mn-lt"/>
              </a:rPr>
              <a:t>正滿了四百三十年的那一天，耶和華的軍隊都從</a:t>
            </a:r>
            <a:r>
              <a:rPr lang="ja-JP" altLang="en-US" sz="1600" u="sng">
                <a:solidFill>
                  <a:srgbClr val="C00000"/>
                </a:solidFill>
                <a:ea typeface="+mn-lt"/>
                <a:cs typeface="+mn-lt"/>
              </a:rPr>
              <a:t>埃及</a:t>
            </a:r>
            <a:r>
              <a:rPr lang="ja-JP" altLang="en-US" sz="1600">
                <a:solidFill>
                  <a:srgbClr val="C00000"/>
                </a:solidFill>
                <a:ea typeface="+mn-lt"/>
                <a:cs typeface="+mn-lt"/>
              </a:rPr>
              <a:t>地出來了</a:t>
            </a:r>
            <a:r>
              <a:rPr lang="en-US" sz="1600">
                <a:solidFill>
                  <a:srgbClr val="C00000"/>
                </a:solidFill>
                <a:ea typeface="+mn-lt"/>
                <a:cs typeface="+mn-lt"/>
              </a:rPr>
              <a:t>。 42</a:t>
            </a:r>
            <a:r>
              <a:rPr lang="ja-JP" altLang="en-US" sz="1600">
                <a:solidFill>
                  <a:srgbClr val="C00000"/>
                </a:solidFill>
                <a:ea typeface="+mn-lt"/>
                <a:cs typeface="+mn-lt"/>
              </a:rPr>
              <a:t>這夜是耶和華的夜；因耶和華領他們出了</a:t>
            </a:r>
            <a:r>
              <a:rPr lang="ja-JP" altLang="en-US" sz="1600" u="sng">
                <a:solidFill>
                  <a:srgbClr val="C00000"/>
                </a:solidFill>
                <a:ea typeface="+mn-lt"/>
                <a:cs typeface="+mn-lt"/>
              </a:rPr>
              <a:t>埃及</a:t>
            </a:r>
            <a:r>
              <a:rPr lang="ja-JP" altLang="en-US" sz="1600">
                <a:solidFill>
                  <a:srgbClr val="C00000"/>
                </a:solidFill>
                <a:ea typeface="+mn-lt"/>
                <a:cs typeface="+mn-lt"/>
              </a:rPr>
              <a:t>地，所以當向耶和華謹守，是</a:t>
            </a:r>
            <a:r>
              <a:rPr lang="ja-JP" altLang="en-US" sz="1600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ja-JP" altLang="en-US" sz="1600">
                <a:solidFill>
                  <a:srgbClr val="C00000"/>
                </a:solidFill>
                <a:ea typeface="+mn-lt"/>
                <a:cs typeface="+mn-lt"/>
              </a:rPr>
              <a:t>眾人世世代代該謹守的</a:t>
            </a:r>
            <a:r>
              <a:rPr lang="en-US" sz="1600">
                <a:solidFill>
                  <a:srgbClr val="C00000"/>
                </a:solidFill>
                <a:ea typeface="+mn-lt"/>
                <a:cs typeface="+mn-lt"/>
              </a:rPr>
              <a:t>。</a:t>
            </a:r>
            <a:endParaRPr lang="en-US" sz="160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zh-TW" sz="1200" dirty="0">
              <a:solidFill>
                <a:srgbClr val="C00000"/>
              </a:solidFill>
              <a:ea typeface="新細明體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20F94C-2C6A-C043-BB02-EEDC0326B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636" y="583296"/>
            <a:ext cx="5712474" cy="225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74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42" y="340423"/>
            <a:ext cx="11686326" cy="1565726"/>
          </a:xfrm>
        </p:spPr>
        <p:txBody>
          <a:bodyPr>
            <a:normAutofit fontScale="90000"/>
          </a:bodyPr>
          <a:lstStyle/>
          <a:p>
            <a:r>
              <a:rPr lang="zh-TW" altLang="en-US" sz="2800" b="1" dirty="0">
                <a:ea typeface="+mj-lt"/>
                <a:cs typeface="+mj-lt"/>
              </a:rPr>
              <a:t>   </a:t>
            </a:r>
            <a:br>
              <a:rPr lang="zh-TW" altLang="en-US" sz="2800" b="1" dirty="0">
                <a:ea typeface="+mj-lt"/>
                <a:cs typeface="+mj-lt"/>
              </a:rPr>
            </a:br>
            <a:br>
              <a:rPr lang="zh-TW" altLang="en-US" sz="2800" b="1" dirty="0">
                <a:ea typeface="+mj-lt"/>
                <a:cs typeface="+mj-lt"/>
              </a:rPr>
            </a:br>
            <a:r>
              <a:rPr lang="zh-TW" altLang="en-US" sz="2800" b="1">
                <a:ea typeface="+mj-lt"/>
                <a:cs typeface="+mj-lt"/>
              </a:rPr>
              <a:t>              </a:t>
            </a:r>
            <a:r>
              <a:rPr lang="zh-TW" sz="2800" b="1">
                <a:ea typeface="+mj-lt"/>
                <a:cs typeface="+mj-lt"/>
              </a:rPr>
              <a:t>近耶利看見耶和華軍隊的元帥</a:t>
            </a:r>
            <a:r>
              <a:rPr lang="zh-TW" altLang="en-US" sz="2800" b="1">
                <a:ea typeface="+mj-lt"/>
                <a:cs typeface="+mj-lt"/>
              </a:rPr>
              <a:t>                                   </a:t>
            </a:r>
            <a:br>
              <a:rPr lang="zh-TW" altLang="en-US" sz="2800" b="1" dirty="0">
                <a:ea typeface="+mj-lt"/>
                <a:cs typeface="+mj-lt"/>
              </a:rPr>
            </a:br>
            <a:r>
              <a:rPr lang="zh-TW" altLang="en-US" sz="2200" b="1" dirty="0">
                <a:ea typeface="+mj-lt"/>
                <a:cs typeface="+mj-lt"/>
              </a:rPr>
              <a:t>       </a:t>
            </a:r>
            <a:br>
              <a:rPr lang="zh-TW" altLang="en-US" sz="2200" b="1" dirty="0">
                <a:ea typeface="+mj-lt"/>
                <a:cs typeface="+mj-lt"/>
              </a:rPr>
            </a:br>
            <a:r>
              <a:rPr lang="zh-TW" sz="2200" b="1" dirty="0">
                <a:ea typeface="+mj-lt"/>
                <a:cs typeface="+mj-lt"/>
              </a:rPr>
              <a:t>         </a:t>
            </a:r>
            <a:r>
              <a:rPr lang="zh-TW" altLang="en-US" sz="2200" b="1">
                <a:ea typeface="+mj-lt"/>
                <a:cs typeface="+mj-lt"/>
              </a:rPr>
              <a:t>    </a:t>
            </a:r>
            <a:r>
              <a:rPr lang="zh-TW" sz="2200" b="1">
                <a:ea typeface="+mj-lt"/>
                <a:cs typeface="+mj-lt"/>
              </a:rPr>
              <a:t> </a:t>
            </a:r>
            <a:r>
              <a:rPr lang="zh-TW" altLang="en-US" sz="2200" b="1">
                <a:ea typeface="+mj-lt"/>
                <a:cs typeface="+mj-lt"/>
              </a:rPr>
              <a:t> </a:t>
            </a:r>
            <a:r>
              <a:rPr lang="zh-TW" sz="2200" b="1">
                <a:ea typeface="+mj-lt"/>
                <a:cs typeface="+mj-lt"/>
              </a:rPr>
              <a:t>（約書亞記</a:t>
            </a:r>
            <a:r>
              <a:rPr lang="en-US" altLang="zh-TW" sz="2200" b="1" dirty="0">
                <a:ea typeface="+mj-lt"/>
                <a:cs typeface="+mj-lt"/>
              </a:rPr>
              <a:t>5:13-15  </a:t>
            </a:r>
            <a:r>
              <a:rPr lang="zh-TW" sz="2200" b="1" cap="all">
                <a:ea typeface="+mj-lt"/>
                <a:cs typeface="+mj-lt"/>
              </a:rPr>
              <a:t>出埃及記 23</a:t>
            </a:r>
            <a:r>
              <a:rPr lang="en-US" altLang="zh-TW" sz="2200" b="1" cap="all" dirty="0">
                <a:ea typeface="+mj-lt"/>
                <a:cs typeface="+mj-lt"/>
              </a:rPr>
              <a:t>:20-23 )</a:t>
            </a:r>
            <a:endParaRPr lang="zh-TW" sz="2200">
              <a:ea typeface="+mj-lt"/>
              <a:cs typeface="+mj-lt"/>
            </a:endParaRPr>
          </a:p>
          <a:p>
            <a:br>
              <a:rPr lang="zh-TW" altLang="en-US" sz="3200" b="1" dirty="0">
                <a:ea typeface="+mj-lt"/>
                <a:cs typeface="+mj-lt"/>
              </a:rPr>
            </a:br>
            <a:r>
              <a:rPr lang="zh-TW" altLang="en-US" b="1" dirty="0">
                <a:ea typeface="+mj-lt"/>
                <a:cs typeface="+mj-lt"/>
              </a:rPr>
              <a:t>   </a:t>
            </a:r>
            <a:endParaRPr lang="en-US" altLang="zh-TW" sz="2400" b="1" cap="all" dirty="0">
              <a:ea typeface="新細明體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91" y="1718894"/>
            <a:ext cx="7126494" cy="467059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zh-TW" sz="2000">
                <a:ea typeface="+mn-lt"/>
                <a:cs typeface="+mn-lt"/>
              </a:rPr>
              <a:t>13 </a:t>
            </a:r>
            <a:r>
              <a:rPr lang="zh-TW" sz="2000" u="sng">
                <a:ea typeface="+mn-lt"/>
                <a:cs typeface="+mn-lt"/>
              </a:rPr>
              <a:t>約書亞</a:t>
            </a:r>
            <a:r>
              <a:rPr lang="zh-TW" sz="2000">
                <a:ea typeface="+mn-lt"/>
                <a:cs typeface="+mn-lt"/>
              </a:rPr>
              <a:t>靠近</a:t>
            </a:r>
            <a:r>
              <a:rPr lang="zh-TW" sz="2000" u="sng">
                <a:ea typeface="+mn-lt"/>
                <a:cs typeface="+mn-lt"/>
              </a:rPr>
              <a:t>耶利哥</a:t>
            </a:r>
            <a:r>
              <a:rPr lang="zh-TW" sz="2000">
                <a:ea typeface="+mn-lt"/>
                <a:cs typeface="+mn-lt"/>
              </a:rPr>
              <a:t>的時候，舉目觀看，不料，有一個人手裏有拔出來的刀，對面站立。</a:t>
            </a:r>
            <a:r>
              <a:rPr lang="zh-TW" sz="2000" u="sng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zh-TW" sz="2000">
                <a:solidFill>
                  <a:srgbClr val="C00000"/>
                </a:solidFill>
                <a:ea typeface="+mn-lt"/>
                <a:cs typeface="+mn-lt"/>
              </a:rPr>
              <a:t>到他那裏，問他說：「你是幫助我們呢，是幫助我們敵人呢？」 14他回答說：「不是的，我來是要作耶和華軍隊的元帥。」</a:t>
            </a:r>
            <a:r>
              <a:rPr lang="zh-TW" sz="2000" u="sng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zh-TW" sz="2000">
                <a:solidFill>
                  <a:srgbClr val="C00000"/>
                </a:solidFill>
                <a:ea typeface="+mn-lt"/>
                <a:cs typeface="+mn-lt"/>
              </a:rPr>
              <a:t>就俯伏在地下拜，說：「我主有甚麼話吩咐僕人。」 15耶和華軍隊的元帥對</a:t>
            </a:r>
            <a:r>
              <a:rPr lang="zh-TW" sz="2000" u="sng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zh-TW" sz="2000">
                <a:solidFill>
                  <a:srgbClr val="C00000"/>
                </a:solidFill>
                <a:ea typeface="+mn-lt"/>
                <a:cs typeface="+mn-lt"/>
              </a:rPr>
              <a:t>說：「把你腳上的鞋脫下來，因為你所站的地方是聖的。」</a:t>
            </a:r>
            <a:r>
              <a:rPr lang="zh-TW" sz="2000" u="sng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zh-TW" sz="2000">
                <a:solidFill>
                  <a:srgbClr val="C00000"/>
                </a:solidFill>
                <a:ea typeface="+mn-lt"/>
                <a:cs typeface="+mn-lt"/>
              </a:rPr>
              <a:t>就照着行了。</a:t>
            </a:r>
            <a:endParaRPr lang="en-US" altLang="zh-TW" sz="2000">
              <a:solidFill>
                <a:srgbClr val="C00000"/>
              </a:solidFill>
              <a:ea typeface="新細明體"/>
            </a:endParaRPr>
          </a:p>
          <a:p>
            <a:pPr>
              <a:buNone/>
            </a:pPr>
            <a:r>
              <a:rPr lang="en-US" altLang="zh-TW" sz="2000" dirty="0">
                <a:ea typeface="+mn-lt"/>
                <a:cs typeface="+mn-lt"/>
              </a:rPr>
              <a:t>20</a:t>
            </a:r>
            <a:r>
              <a:rPr lang="zh-TW" altLang="en-US" sz="2000">
                <a:ea typeface="+mn-lt"/>
                <a:cs typeface="+mn-lt"/>
              </a:rPr>
              <a:t>「看哪，我差遣使者在你前面，在路上保護你，領你到我所預備的地方去。 </a:t>
            </a:r>
            <a:r>
              <a:rPr lang="en-US" altLang="zh-TW" sz="2000" dirty="0">
                <a:ea typeface="+mn-lt"/>
                <a:cs typeface="+mn-lt"/>
              </a:rPr>
              <a:t>21</a:t>
            </a:r>
            <a:r>
              <a:rPr lang="zh-TW" altLang="en-US" sz="2000">
                <a:ea typeface="+mn-lt"/>
                <a:cs typeface="+mn-lt"/>
              </a:rPr>
              <a:t>他是奉我名來的；你們要在他面前謹慎，聽從他的話，不可惹 他，因為他必不赦免你們的過犯。</a:t>
            </a:r>
            <a:endParaRPr lang="zh-TW" altLang="en-US" sz="2000">
              <a:ea typeface="新細明體"/>
            </a:endParaRPr>
          </a:p>
          <a:p>
            <a:pPr>
              <a:buNone/>
            </a:pPr>
            <a:r>
              <a:rPr lang="en-US" altLang="zh-TW" sz="2000" dirty="0">
                <a:ea typeface="+mn-lt"/>
                <a:cs typeface="+mn-lt"/>
              </a:rPr>
              <a:t>22</a:t>
            </a:r>
            <a:r>
              <a:rPr lang="zh-TW" altLang="en-US" sz="2000">
                <a:ea typeface="+mn-lt"/>
                <a:cs typeface="+mn-lt"/>
              </a:rPr>
              <a:t>「你若實在聽從他的話，照着我一切所說的去行，我就向你的仇敵作仇敵，向你的敵人作敵人。</a:t>
            </a:r>
            <a:endParaRPr lang="zh-TW" altLang="en-US" sz="2000">
              <a:ea typeface="新細明體"/>
            </a:endParaRPr>
          </a:p>
          <a:p>
            <a:pPr>
              <a:buNone/>
            </a:pPr>
            <a:r>
              <a:rPr lang="en-US" altLang="zh-TW" sz="2000" dirty="0">
                <a:ea typeface="+mn-lt"/>
                <a:cs typeface="+mn-lt"/>
              </a:rPr>
              <a:t>23</a:t>
            </a:r>
            <a:r>
              <a:rPr lang="zh-TW" altLang="en-US" sz="2000">
                <a:ea typeface="+mn-lt"/>
                <a:cs typeface="+mn-lt"/>
              </a:rPr>
              <a:t>「我的使者要在你前面行，領你到</a:t>
            </a:r>
            <a:r>
              <a:rPr lang="zh-TW" altLang="en-US" sz="2000" u="sng">
                <a:ea typeface="+mn-lt"/>
                <a:cs typeface="+mn-lt"/>
              </a:rPr>
              <a:t>亞摩利</a:t>
            </a:r>
            <a:r>
              <a:rPr lang="zh-TW" altLang="en-US" sz="2000">
                <a:ea typeface="+mn-lt"/>
                <a:cs typeface="+mn-lt"/>
              </a:rPr>
              <a:t>人、</a:t>
            </a:r>
            <a:r>
              <a:rPr lang="zh-TW" altLang="en-US" sz="2000" u="sng">
                <a:ea typeface="+mn-lt"/>
                <a:cs typeface="+mn-lt"/>
              </a:rPr>
              <a:t>赫</a:t>
            </a:r>
            <a:r>
              <a:rPr lang="zh-TW" altLang="en-US" sz="2000">
                <a:ea typeface="+mn-lt"/>
                <a:cs typeface="+mn-lt"/>
              </a:rPr>
              <a:t>人、</a:t>
            </a:r>
            <a:r>
              <a:rPr lang="zh-TW" altLang="en-US" sz="2000" u="sng">
                <a:ea typeface="+mn-lt"/>
                <a:cs typeface="+mn-lt"/>
              </a:rPr>
              <a:t>比利洗</a:t>
            </a:r>
            <a:r>
              <a:rPr lang="zh-TW" altLang="en-US" sz="2000">
                <a:ea typeface="+mn-lt"/>
                <a:cs typeface="+mn-lt"/>
              </a:rPr>
              <a:t>人、</a:t>
            </a:r>
            <a:r>
              <a:rPr lang="zh-TW" altLang="en-US" sz="2000" u="sng">
                <a:ea typeface="+mn-lt"/>
                <a:cs typeface="+mn-lt"/>
              </a:rPr>
              <a:t>迦南</a:t>
            </a:r>
            <a:r>
              <a:rPr lang="zh-TW" altLang="en-US" sz="2000">
                <a:ea typeface="+mn-lt"/>
                <a:cs typeface="+mn-lt"/>
              </a:rPr>
              <a:t>人、</a:t>
            </a:r>
            <a:r>
              <a:rPr lang="zh-TW" altLang="en-US" sz="2000" u="sng">
                <a:ea typeface="+mn-lt"/>
                <a:cs typeface="+mn-lt"/>
              </a:rPr>
              <a:t>希未</a:t>
            </a:r>
            <a:r>
              <a:rPr lang="zh-TW" altLang="en-US" sz="2000">
                <a:ea typeface="+mn-lt"/>
                <a:cs typeface="+mn-lt"/>
              </a:rPr>
              <a:t>人、</a:t>
            </a:r>
            <a:r>
              <a:rPr lang="zh-TW" altLang="en-US" sz="2000" u="sng">
                <a:ea typeface="+mn-lt"/>
                <a:cs typeface="+mn-lt"/>
              </a:rPr>
              <a:t>耶布斯</a:t>
            </a:r>
            <a:r>
              <a:rPr lang="zh-TW" altLang="en-US" sz="2000">
                <a:ea typeface="+mn-lt"/>
                <a:cs typeface="+mn-lt"/>
              </a:rPr>
              <a:t>人那裏去，我必將他們剪除。</a:t>
            </a:r>
            <a:endParaRPr lang="zh-TW" altLang="en-US" sz="2000">
              <a:ea typeface="新細明體"/>
            </a:endParaRPr>
          </a:p>
          <a:p>
            <a:pPr>
              <a:buNone/>
            </a:pPr>
            <a:endParaRPr lang="zh-TW" sz="2000">
              <a:ea typeface="新細明體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7283001B-76FB-574F-821B-BF21D9280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78" y="341247"/>
            <a:ext cx="4379557" cy="285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366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486F3-B966-4816-832A-462F3C61F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b="1">
                <a:latin typeface="KaiTi"/>
                <a:ea typeface="KaiTi"/>
                <a:cs typeface="+mj-lt"/>
              </a:rPr>
              <a:t>征服應許之地有四個主要的爭戰</a:t>
            </a:r>
            <a:br>
              <a:rPr lang="zh-TW" altLang="en-US" b="1" dirty="0">
                <a:latin typeface="KaiTi"/>
                <a:ea typeface="KaiTi"/>
                <a:cs typeface="+mj-lt"/>
              </a:rPr>
            </a:br>
            <a:r>
              <a:rPr lang="zh-TW" altLang="en-US" b="1" dirty="0">
                <a:latin typeface="KaiTi"/>
                <a:ea typeface="KaiTi"/>
                <a:cs typeface="+mj-lt"/>
              </a:rPr>
              <a:t> </a:t>
            </a:r>
            <a:r>
              <a:rPr lang="en-US" b="1">
                <a:latin typeface="KaiTi"/>
                <a:ea typeface="+mj-lt"/>
                <a:cs typeface="+mj-lt"/>
              </a:rPr>
              <a:t>(</a:t>
            </a:r>
            <a:r>
              <a:rPr lang="en-US" altLang="zh-TW" b="1" dirty="0">
                <a:latin typeface="KaiTi"/>
                <a:ea typeface="+mj-lt"/>
                <a:cs typeface="+mj-lt"/>
              </a:rPr>
              <a:t> </a:t>
            </a:r>
            <a:r>
              <a:rPr lang="zh-TW" altLang="en-US" b="1">
                <a:latin typeface="KaiTi"/>
                <a:ea typeface="KaiTi"/>
                <a:cs typeface="+mj-lt"/>
              </a:rPr>
              <a:t>耶利哥，艾城，南征 </a:t>
            </a:r>
            <a:r>
              <a:rPr lang="en-US" b="1">
                <a:latin typeface="KaiTi"/>
                <a:ea typeface="+mj-lt"/>
                <a:cs typeface="+mj-lt"/>
              </a:rPr>
              <a:t>&amp;</a:t>
            </a:r>
            <a:r>
              <a:rPr lang="en-US" altLang="zh-TW" b="1" dirty="0">
                <a:latin typeface="KaiTi"/>
                <a:ea typeface="+mj-lt"/>
                <a:cs typeface="+mj-lt"/>
              </a:rPr>
              <a:t> </a:t>
            </a:r>
            <a:r>
              <a:rPr lang="zh-TW" altLang="en-US" b="1">
                <a:latin typeface="KaiTi"/>
                <a:ea typeface="KaiTi"/>
                <a:cs typeface="+mj-lt"/>
              </a:rPr>
              <a:t>北討）</a:t>
            </a:r>
            <a:endParaRPr lang="zh-TW" altLang="en-US" b="1" dirty="0">
              <a:latin typeface="KaiTi"/>
              <a:ea typeface="KaiTi"/>
              <a:cs typeface="+mj-lt"/>
            </a:endParaRP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A5994741-FF24-49AF-89FC-C0795FA23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8888" y="1896477"/>
            <a:ext cx="7094221" cy="4577682"/>
          </a:xfrm>
        </p:spPr>
      </p:pic>
    </p:spTree>
    <p:extLst>
      <p:ext uri="{BB962C8B-B14F-4D97-AF65-F5344CB8AC3E}">
        <p14:creationId xmlns:p14="http://schemas.microsoft.com/office/powerpoint/2010/main" val="577872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63" y="642594"/>
            <a:ext cx="10452537" cy="13261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altLang="en-US" b="1">
                <a:ea typeface="+mj-lt"/>
                <a:cs typeface="+mj-lt"/>
              </a:rPr>
              <a:t>            攻取耶利哥城</a:t>
            </a:r>
            <a:br>
              <a:rPr lang="zh-TW" altLang="en-US" b="1" dirty="0">
                <a:ea typeface="+mj-lt"/>
                <a:cs typeface="+mj-lt"/>
              </a:rPr>
            </a:br>
            <a:r>
              <a:rPr lang="zh-TW" altLang="en-US" sz="3100" b="1" dirty="0">
                <a:ea typeface="+mj-lt"/>
                <a:cs typeface="+mj-lt"/>
              </a:rPr>
              <a:t>       </a:t>
            </a:r>
            <a:r>
              <a:rPr lang="zh-TW" altLang="en-US" sz="2800" b="1">
                <a:ea typeface="+mj-lt"/>
                <a:cs typeface="+mj-lt"/>
              </a:rPr>
              <a:t>（約書亞記</a:t>
            </a:r>
            <a:r>
              <a:rPr lang="en-US" sz="2800" b="1">
                <a:ea typeface="+mj-lt"/>
                <a:cs typeface="+mj-lt"/>
              </a:rPr>
              <a:t>6:1-5</a:t>
            </a:r>
            <a:r>
              <a:rPr lang="zh-TW" altLang="en-US" sz="2800" b="1" dirty="0">
                <a:ea typeface="+mj-lt"/>
                <a:cs typeface="+mj-lt"/>
              </a:rPr>
              <a:t>，</a:t>
            </a:r>
            <a:r>
              <a:rPr lang="en-US" sz="2800" b="1" dirty="0">
                <a:ea typeface="+mj-lt"/>
                <a:cs typeface="+mj-lt"/>
              </a:rPr>
              <a:t>16-20</a:t>
            </a:r>
            <a:r>
              <a:rPr lang="zh-TW" altLang="en-US" sz="2800" b="1" dirty="0">
                <a:ea typeface="+mj-lt"/>
                <a:cs typeface="+mj-lt"/>
              </a:rPr>
              <a:t>）</a:t>
            </a:r>
            <a:endParaRPr lang="en-US" altLang="zh-TW" sz="2800">
              <a:ea typeface="+mj-lt"/>
              <a:cs typeface="+mj-lt"/>
            </a:endParaRPr>
          </a:p>
          <a:p>
            <a:endParaRPr lang="zh-TW" altLang="en-US" sz="3200" dirty="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11" y="1712032"/>
            <a:ext cx="7368270" cy="47292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zh-TW" sz="2000">
                <a:latin typeface="KaiTi"/>
                <a:ea typeface="KaiTi"/>
                <a:cs typeface="+mn-lt"/>
              </a:rPr>
              <a:t>1 </a:t>
            </a:r>
            <a:r>
              <a:rPr lang="zh-TW" sz="2000" u="sng">
                <a:latin typeface="KaiTi"/>
                <a:ea typeface="KaiTi"/>
                <a:cs typeface="+mn-lt"/>
              </a:rPr>
              <a:t>耶利哥</a:t>
            </a:r>
            <a:r>
              <a:rPr lang="zh-TW" sz="2000">
                <a:latin typeface="KaiTi"/>
                <a:ea typeface="KaiTi"/>
                <a:cs typeface="+mn-lt"/>
              </a:rPr>
              <a:t>的城門因</a:t>
            </a:r>
            <a:r>
              <a:rPr lang="zh-TW" sz="2000" u="sng">
                <a:latin typeface="KaiTi"/>
                <a:ea typeface="KaiTi"/>
                <a:cs typeface="+mn-lt"/>
              </a:rPr>
              <a:t>以色列</a:t>
            </a:r>
            <a:r>
              <a:rPr lang="zh-TW" sz="2000">
                <a:latin typeface="KaiTi"/>
                <a:ea typeface="KaiTi"/>
                <a:cs typeface="+mn-lt"/>
              </a:rPr>
              <a:t>人就關得嚴緊，無人出入。 2耶和華曉諭</a:t>
            </a:r>
            <a:r>
              <a:rPr lang="zh-TW" sz="2000" u="sng">
                <a:latin typeface="KaiTi"/>
                <a:ea typeface="KaiTi"/>
                <a:cs typeface="+mn-lt"/>
              </a:rPr>
              <a:t>約書亞</a:t>
            </a:r>
            <a:r>
              <a:rPr lang="zh-TW" sz="2000">
                <a:latin typeface="KaiTi"/>
                <a:ea typeface="KaiTi"/>
                <a:cs typeface="+mn-lt"/>
              </a:rPr>
              <a:t>說：「看哪，我已經把</a:t>
            </a:r>
            <a:r>
              <a:rPr lang="zh-TW" sz="2000" u="sng">
                <a:latin typeface="KaiTi"/>
                <a:ea typeface="KaiTi"/>
                <a:cs typeface="+mn-lt"/>
              </a:rPr>
              <a:t>耶利哥</a:t>
            </a:r>
            <a:r>
              <a:rPr lang="zh-TW" sz="2000">
                <a:latin typeface="KaiTi"/>
                <a:ea typeface="KaiTi"/>
                <a:cs typeface="+mn-lt"/>
              </a:rPr>
              <a:t>和</a:t>
            </a:r>
            <a:r>
              <a:rPr lang="zh-TW" sz="2000" u="sng">
                <a:latin typeface="KaiTi"/>
                <a:ea typeface="KaiTi"/>
                <a:cs typeface="+mn-lt"/>
              </a:rPr>
              <a:t>耶利哥</a:t>
            </a:r>
            <a:r>
              <a:rPr lang="zh-TW" sz="2000">
                <a:latin typeface="KaiTi"/>
                <a:ea typeface="KaiTi"/>
                <a:cs typeface="+mn-lt"/>
              </a:rPr>
              <a:t>的王，並大能的勇士，都交在你手中。 3你們的一切兵丁要圍繞這城，</a:t>
            </a:r>
            <a:r>
              <a:rPr lang="zh-TW" sz="2000" i="1">
                <a:latin typeface="KaiTi"/>
                <a:ea typeface="KaiTi"/>
                <a:cs typeface="+mn-lt"/>
              </a:rPr>
              <a:t>一日</a:t>
            </a:r>
            <a:r>
              <a:rPr lang="zh-TW" sz="2000">
                <a:latin typeface="KaiTi"/>
                <a:ea typeface="KaiTi"/>
                <a:cs typeface="+mn-lt"/>
              </a:rPr>
              <a:t>圍繞一次，六日都要這樣行。 4七個祭司要拿七個羊角走在</a:t>
            </a:r>
            <a:r>
              <a:rPr lang="zh-TW" sz="2000" i="1">
                <a:latin typeface="KaiTi"/>
                <a:ea typeface="KaiTi"/>
                <a:cs typeface="+mn-lt"/>
              </a:rPr>
              <a:t>約</a:t>
            </a:r>
            <a:r>
              <a:rPr lang="zh-TW" sz="2000">
                <a:latin typeface="KaiTi"/>
                <a:ea typeface="KaiTi"/>
                <a:cs typeface="+mn-lt"/>
              </a:rPr>
              <a:t>櫃前。</a:t>
            </a:r>
            <a:r>
              <a:rPr lang="zh-TW" sz="2000">
                <a:solidFill>
                  <a:srgbClr val="C00000"/>
                </a:solidFill>
                <a:latin typeface="KaiTi"/>
                <a:ea typeface="KaiTi"/>
                <a:cs typeface="+mn-lt"/>
              </a:rPr>
              <a:t>到第七日，你們要繞城七次，祭司也要吹角。 5他們吹的角聲拖長，你們聽見角聲，眾百姓要大聲呼喊，城牆就必塌陷，各人都要往前直上。」</a:t>
            </a:r>
            <a:r>
              <a:rPr lang="en-US" altLang="zh-TW" sz="2000" dirty="0">
                <a:latin typeface="KaiTi"/>
                <a:ea typeface="+mn-lt"/>
                <a:cs typeface="+mn-lt"/>
              </a:rPr>
              <a:t>... </a:t>
            </a:r>
            <a:r>
              <a:rPr lang="en-US" sz="2000" dirty="0">
                <a:latin typeface="KaiTi"/>
                <a:ea typeface="+mn-lt"/>
                <a:cs typeface="+mn-lt"/>
              </a:rPr>
              <a:t>16到了第七次，祭司吹角的時候，</a:t>
            </a:r>
            <a:r>
              <a:rPr lang="en-US" sz="2000" u="sng" dirty="0">
                <a:latin typeface="KaiTi"/>
                <a:ea typeface="+mn-lt"/>
                <a:cs typeface="+mn-lt"/>
              </a:rPr>
              <a:t>約書亞</a:t>
            </a:r>
            <a:r>
              <a:rPr lang="en-US" sz="2000" dirty="0">
                <a:latin typeface="KaiTi"/>
                <a:ea typeface="+mn-lt"/>
                <a:cs typeface="+mn-lt"/>
              </a:rPr>
              <a:t>吩咐百姓說：「</a:t>
            </a:r>
            <a:r>
              <a:rPr lang="en-US" sz="2000" err="1">
                <a:latin typeface="KaiTi"/>
                <a:ea typeface="+mn-lt"/>
                <a:cs typeface="+mn-lt"/>
              </a:rPr>
              <a:t>呼喊吧，因為耶和華已經把城交給你們了</a:t>
            </a:r>
            <a:r>
              <a:rPr lang="en-US" sz="2000" dirty="0">
                <a:latin typeface="KaiTi"/>
                <a:ea typeface="+mn-lt"/>
                <a:cs typeface="+mn-lt"/>
              </a:rPr>
              <a:t>！ 17這城和其中所有的都要在耶和華面前毀滅；只有妓女</a:t>
            </a:r>
            <a:r>
              <a:rPr lang="en-US" sz="2000" u="sng" dirty="0">
                <a:latin typeface="KaiTi"/>
                <a:ea typeface="+mn-lt"/>
                <a:cs typeface="+mn-lt"/>
              </a:rPr>
              <a:t>喇合</a:t>
            </a:r>
            <a:r>
              <a:rPr lang="en-US" sz="2000" dirty="0">
                <a:latin typeface="KaiTi"/>
                <a:ea typeface="+mn-lt"/>
                <a:cs typeface="+mn-lt"/>
              </a:rPr>
              <a:t>與她家中所有的可以存活，因為她隱藏了我們所打發的使者。 18至於你們，務要謹慎，不可取那當滅的物，恐怕你們取了那當滅的物就連累</a:t>
            </a:r>
            <a:r>
              <a:rPr lang="en-US" sz="2000" u="sng" dirty="0">
                <a:latin typeface="KaiTi"/>
                <a:ea typeface="+mn-lt"/>
                <a:cs typeface="+mn-lt"/>
              </a:rPr>
              <a:t>以色列</a:t>
            </a:r>
            <a:r>
              <a:rPr lang="en-US" sz="2000" dirty="0">
                <a:latin typeface="KaiTi"/>
                <a:ea typeface="+mn-lt"/>
                <a:cs typeface="+mn-lt"/>
              </a:rPr>
              <a:t>的全營，使全營受咒詛。 19惟有金子、銀子，和銅鐵的器皿都要歸耶和華為聖，必入耶和華的庫中。」 20於是百姓呼喊，祭司也吹角。百姓聽見角聲，便大聲呼喊，城牆就塌陷，百姓便上去進城，各人往前直上，將城奪取；</a:t>
            </a:r>
            <a:endParaRPr lang="en-US" sz="2000" dirty="0">
              <a:latin typeface="KaiTi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9173ED-3773-DF4A-8BC7-076B3B1D9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909" y="413335"/>
            <a:ext cx="4179906" cy="2964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E04814-675A-EE49-8F15-CABEED4DC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430" y="3581399"/>
            <a:ext cx="4104183" cy="25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29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96287"/>
          </a:xfrm>
        </p:spPr>
        <p:txBody>
          <a:bodyPr>
            <a:normAutofit/>
          </a:bodyPr>
          <a:lstStyle/>
          <a:p>
            <a:r>
              <a:rPr lang="zh-TW" sz="3100" b="1">
                <a:ea typeface="+mj-lt"/>
                <a:cs typeface="+mj-lt"/>
              </a:rPr>
              <a:t>第一次攻取艾城</a:t>
            </a:r>
            <a:r>
              <a:rPr lang="zh-TW" altLang="en-US" sz="3100" b="1" dirty="0">
                <a:ea typeface="+mj-lt"/>
                <a:cs typeface="+mj-lt"/>
              </a:rPr>
              <a:t> </a:t>
            </a:r>
            <a:r>
              <a:rPr lang="zh-TW" sz="2400" b="1">
                <a:ea typeface="+mj-lt"/>
                <a:cs typeface="+mj-lt"/>
              </a:rPr>
              <a:t>（約書亞記</a:t>
            </a:r>
            <a:r>
              <a:rPr lang="en-US" altLang="zh-TW" sz="2400" b="1">
                <a:ea typeface="+mj-lt"/>
                <a:cs typeface="+mj-lt"/>
              </a:rPr>
              <a:t>7:1-14, 24-26</a:t>
            </a:r>
            <a:r>
              <a:rPr lang="zh-TW" sz="2400" b="1" dirty="0">
                <a:ea typeface="+mj-lt"/>
                <a:cs typeface="+mj-lt"/>
              </a:rPr>
              <a:t>）</a:t>
            </a:r>
            <a:br>
              <a:rPr lang="zh-TW" altLang="en-US" sz="2400" dirty="0">
                <a:ea typeface="+mj-lt"/>
                <a:cs typeface="+mj-lt"/>
              </a:rPr>
            </a:br>
            <a:endParaRPr lang="zh-TW" altLang="en-US" sz="27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81" y="1319464"/>
            <a:ext cx="7615537" cy="502237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zh-TW" sz="1300">
                <a:ea typeface="+mn-lt"/>
                <a:cs typeface="+mn-lt"/>
              </a:rPr>
              <a:t>1 </a:t>
            </a:r>
            <a:r>
              <a:rPr lang="zh-TW" sz="1300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zh-TW" sz="1300">
                <a:solidFill>
                  <a:srgbClr val="C00000"/>
                </a:solidFill>
                <a:ea typeface="+mn-lt"/>
                <a:cs typeface="+mn-lt"/>
              </a:rPr>
              <a:t>人在當滅的物上犯了罪；因為</a:t>
            </a:r>
            <a:r>
              <a:rPr lang="zh-TW" sz="1300" u="sng">
                <a:solidFill>
                  <a:srgbClr val="C00000"/>
                </a:solidFill>
                <a:ea typeface="+mn-lt"/>
                <a:cs typeface="+mn-lt"/>
              </a:rPr>
              <a:t>猶大</a:t>
            </a:r>
            <a:r>
              <a:rPr lang="zh-TW" sz="1300">
                <a:solidFill>
                  <a:srgbClr val="C00000"/>
                </a:solidFill>
                <a:ea typeface="+mn-lt"/>
                <a:cs typeface="+mn-lt"/>
              </a:rPr>
              <a:t>支派中，</a:t>
            </a:r>
            <a:r>
              <a:rPr lang="zh-TW" sz="1300" u="sng">
                <a:solidFill>
                  <a:srgbClr val="C00000"/>
                </a:solidFill>
                <a:ea typeface="+mn-lt"/>
                <a:cs typeface="+mn-lt"/>
              </a:rPr>
              <a:t>謝拉</a:t>
            </a:r>
            <a:r>
              <a:rPr lang="zh-TW" sz="1300">
                <a:solidFill>
                  <a:srgbClr val="C00000"/>
                </a:solidFill>
                <a:ea typeface="+mn-lt"/>
                <a:cs typeface="+mn-lt"/>
              </a:rPr>
              <a:t>的曾孫，</a:t>
            </a:r>
            <a:r>
              <a:rPr lang="zh-TW" sz="1300" u="sng">
                <a:solidFill>
                  <a:srgbClr val="C00000"/>
                </a:solidFill>
                <a:ea typeface="+mn-lt"/>
                <a:cs typeface="+mn-lt"/>
              </a:rPr>
              <a:t>撒底</a:t>
            </a:r>
            <a:r>
              <a:rPr lang="zh-TW" sz="1300">
                <a:solidFill>
                  <a:srgbClr val="C00000"/>
                </a:solidFill>
                <a:ea typeface="+mn-lt"/>
                <a:cs typeface="+mn-lt"/>
              </a:rPr>
              <a:t>的孫子，</a:t>
            </a:r>
            <a:r>
              <a:rPr lang="zh-TW" sz="1300" u="sng">
                <a:solidFill>
                  <a:srgbClr val="C00000"/>
                </a:solidFill>
                <a:ea typeface="+mn-lt"/>
                <a:cs typeface="+mn-lt"/>
              </a:rPr>
              <a:t>迦米</a:t>
            </a:r>
            <a:r>
              <a:rPr lang="zh-TW" sz="1300">
                <a:solidFill>
                  <a:srgbClr val="C00000"/>
                </a:solidFill>
                <a:ea typeface="+mn-lt"/>
                <a:cs typeface="+mn-lt"/>
              </a:rPr>
              <a:t>的兒子</a:t>
            </a:r>
            <a:r>
              <a:rPr lang="zh-TW" sz="1300" u="sng">
                <a:solidFill>
                  <a:srgbClr val="C00000"/>
                </a:solidFill>
                <a:ea typeface="+mn-lt"/>
                <a:cs typeface="+mn-lt"/>
              </a:rPr>
              <a:t>亞干</a:t>
            </a:r>
            <a:r>
              <a:rPr lang="zh-TW" sz="1300">
                <a:solidFill>
                  <a:srgbClr val="C00000"/>
                </a:solidFill>
                <a:ea typeface="+mn-lt"/>
                <a:cs typeface="+mn-lt"/>
              </a:rPr>
              <a:t>取了當滅的物；耶和華的怒氣就向</a:t>
            </a:r>
            <a:r>
              <a:rPr lang="zh-TW" sz="1300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zh-TW" sz="1300">
                <a:solidFill>
                  <a:srgbClr val="C00000"/>
                </a:solidFill>
                <a:ea typeface="+mn-lt"/>
                <a:cs typeface="+mn-lt"/>
              </a:rPr>
              <a:t>人發作。</a:t>
            </a:r>
            <a:endParaRPr lang="en-US" altLang="zh-TW" sz="1300">
              <a:solidFill>
                <a:srgbClr val="C00000"/>
              </a:solidFill>
              <a:ea typeface="新細明體"/>
            </a:endParaRPr>
          </a:p>
          <a:p>
            <a:pPr>
              <a:buNone/>
            </a:pPr>
            <a:r>
              <a:rPr lang="zh-TW" sz="1300">
                <a:ea typeface="+mn-lt"/>
                <a:cs typeface="+mn-lt"/>
              </a:rPr>
              <a:t>2當下，</a:t>
            </a:r>
            <a:r>
              <a:rPr lang="zh-TW" sz="1300" u="sng">
                <a:ea typeface="+mn-lt"/>
                <a:cs typeface="+mn-lt"/>
              </a:rPr>
              <a:t>約書亞</a:t>
            </a:r>
            <a:r>
              <a:rPr lang="zh-TW" sz="1300">
                <a:ea typeface="+mn-lt"/>
                <a:cs typeface="+mn-lt"/>
              </a:rPr>
              <a:t>從</a:t>
            </a:r>
            <a:r>
              <a:rPr lang="zh-TW" sz="1300" u="sng">
                <a:ea typeface="+mn-lt"/>
                <a:cs typeface="+mn-lt"/>
              </a:rPr>
              <a:t>耶利哥</a:t>
            </a:r>
            <a:r>
              <a:rPr lang="zh-TW" sz="1300">
                <a:ea typeface="+mn-lt"/>
                <a:cs typeface="+mn-lt"/>
              </a:rPr>
              <a:t>打發人往</a:t>
            </a:r>
            <a:r>
              <a:rPr lang="zh-TW" sz="1300" u="sng">
                <a:ea typeface="+mn-lt"/>
                <a:cs typeface="+mn-lt"/>
              </a:rPr>
              <a:t>伯特利</a:t>
            </a:r>
            <a:r>
              <a:rPr lang="zh-TW" sz="1300">
                <a:ea typeface="+mn-lt"/>
                <a:cs typeface="+mn-lt"/>
              </a:rPr>
              <a:t>東邊、靠近</a:t>
            </a:r>
            <a:r>
              <a:rPr lang="zh-TW" sz="1300" u="sng">
                <a:ea typeface="+mn-lt"/>
                <a:cs typeface="+mn-lt"/>
              </a:rPr>
              <a:t>伯‧亞文</a:t>
            </a:r>
            <a:r>
              <a:rPr lang="zh-TW" sz="1300">
                <a:ea typeface="+mn-lt"/>
                <a:cs typeface="+mn-lt"/>
              </a:rPr>
              <a:t>的</a:t>
            </a:r>
            <a:r>
              <a:rPr lang="zh-TW" sz="1300" u="sng">
                <a:ea typeface="+mn-lt"/>
                <a:cs typeface="+mn-lt"/>
              </a:rPr>
              <a:t>艾</a:t>
            </a:r>
            <a:r>
              <a:rPr lang="zh-TW" sz="1300">
                <a:ea typeface="+mn-lt"/>
                <a:cs typeface="+mn-lt"/>
              </a:rPr>
              <a:t>城去，吩咐他們說：「你們上去窺探那地。」他們就上去窺探</a:t>
            </a:r>
            <a:r>
              <a:rPr lang="zh-TW" sz="1300" u="sng">
                <a:ea typeface="+mn-lt"/>
                <a:cs typeface="+mn-lt"/>
              </a:rPr>
              <a:t>艾</a:t>
            </a:r>
            <a:r>
              <a:rPr lang="zh-TW" sz="1300">
                <a:ea typeface="+mn-lt"/>
                <a:cs typeface="+mn-lt"/>
              </a:rPr>
              <a:t>城。 3他們回到</a:t>
            </a:r>
            <a:r>
              <a:rPr lang="zh-TW" sz="1300" u="sng">
                <a:ea typeface="+mn-lt"/>
                <a:cs typeface="+mn-lt"/>
              </a:rPr>
              <a:t>約書亞</a:t>
            </a:r>
            <a:r>
              <a:rPr lang="zh-TW" sz="1300">
                <a:ea typeface="+mn-lt"/>
                <a:cs typeface="+mn-lt"/>
              </a:rPr>
              <a:t>那裏，對他說：「眾民不必都上去，只要二三千人上去就能攻取</a:t>
            </a:r>
            <a:r>
              <a:rPr lang="zh-TW" sz="1300" u="sng">
                <a:ea typeface="+mn-lt"/>
                <a:cs typeface="+mn-lt"/>
              </a:rPr>
              <a:t>艾</a:t>
            </a:r>
            <a:r>
              <a:rPr lang="zh-TW" sz="1300">
                <a:ea typeface="+mn-lt"/>
                <a:cs typeface="+mn-lt"/>
              </a:rPr>
              <a:t>城；不必勞累眾民都去，因為那裏的人少。」 4於是民中約有三千人上那裏去，竟在</a:t>
            </a:r>
            <a:r>
              <a:rPr lang="zh-TW" sz="1300" u="sng">
                <a:ea typeface="+mn-lt"/>
                <a:cs typeface="+mn-lt"/>
              </a:rPr>
              <a:t>艾</a:t>
            </a:r>
            <a:r>
              <a:rPr lang="zh-TW" sz="1300">
                <a:ea typeface="+mn-lt"/>
                <a:cs typeface="+mn-lt"/>
              </a:rPr>
              <a:t>城人面前逃跑了。 5</a:t>
            </a:r>
            <a:r>
              <a:rPr lang="zh-TW" sz="1300" u="sng">
                <a:ea typeface="+mn-lt"/>
                <a:cs typeface="+mn-lt"/>
              </a:rPr>
              <a:t>艾</a:t>
            </a:r>
            <a:r>
              <a:rPr lang="zh-TW" sz="1300">
                <a:ea typeface="+mn-lt"/>
                <a:cs typeface="+mn-lt"/>
              </a:rPr>
              <a:t>城的人擊殺了他們三十六人，從城門前追趕他們，直到</a:t>
            </a:r>
            <a:r>
              <a:rPr lang="zh-TW" sz="1300" u="sng">
                <a:ea typeface="+mn-lt"/>
                <a:cs typeface="+mn-lt"/>
              </a:rPr>
              <a:t>示巴琳</a:t>
            </a:r>
            <a:r>
              <a:rPr lang="zh-TW" sz="1300">
                <a:ea typeface="+mn-lt"/>
                <a:cs typeface="+mn-lt"/>
              </a:rPr>
              <a:t>，在下坡殺敗他們；眾民的心就消化如水。</a:t>
            </a:r>
            <a:endParaRPr lang="zh-TW" sz="1300">
              <a:ea typeface="新細明體"/>
            </a:endParaRPr>
          </a:p>
          <a:p>
            <a:pPr>
              <a:buNone/>
            </a:pPr>
            <a:r>
              <a:rPr lang="zh-TW" sz="1300">
                <a:ea typeface="+mn-lt"/>
                <a:cs typeface="+mn-lt"/>
              </a:rPr>
              <a:t>6 </a:t>
            </a:r>
            <a:r>
              <a:rPr lang="zh-TW" sz="1300" u="sng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zh-TW" sz="1300">
                <a:solidFill>
                  <a:srgbClr val="C00000"/>
                </a:solidFill>
                <a:ea typeface="+mn-lt"/>
                <a:cs typeface="+mn-lt"/>
              </a:rPr>
              <a:t>便撕裂衣服；他和</a:t>
            </a:r>
            <a:r>
              <a:rPr lang="zh-TW" sz="1300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zh-TW" sz="1300">
                <a:solidFill>
                  <a:srgbClr val="C00000"/>
                </a:solidFill>
                <a:ea typeface="+mn-lt"/>
                <a:cs typeface="+mn-lt"/>
              </a:rPr>
              <a:t>的長老把灰撒在頭上，在耶和華的</a:t>
            </a:r>
            <a:r>
              <a:rPr lang="zh-TW" sz="1300" i="1">
                <a:solidFill>
                  <a:srgbClr val="C00000"/>
                </a:solidFill>
                <a:ea typeface="+mn-lt"/>
                <a:cs typeface="+mn-lt"/>
              </a:rPr>
              <a:t>約</a:t>
            </a:r>
            <a:r>
              <a:rPr lang="zh-TW" sz="1300">
                <a:solidFill>
                  <a:srgbClr val="C00000"/>
                </a:solidFill>
                <a:ea typeface="+mn-lt"/>
                <a:cs typeface="+mn-lt"/>
              </a:rPr>
              <a:t>櫃前俯伏在地，直到晚上。 7</a:t>
            </a:r>
            <a:r>
              <a:rPr lang="zh-TW" sz="1300" u="sng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zh-TW" sz="1300">
                <a:solidFill>
                  <a:srgbClr val="C00000"/>
                </a:solidFill>
                <a:ea typeface="+mn-lt"/>
                <a:cs typeface="+mn-lt"/>
              </a:rPr>
              <a:t>說：「哀哉！主耶和華啊，你為甚麼竟領這百姓過</a:t>
            </a:r>
            <a:r>
              <a:rPr lang="zh-TW" sz="1300" u="sng">
                <a:solidFill>
                  <a:srgbClr val="C00000"/>
                </a:solidFill>
                <a:ea typeface="+mn-lt"/>
                <a:cs typeface="+mn-lt"/>
              </a:rPr>
              <a:t>約旦河</a:t>
            </a:r>
            <a:r>
              <a:rPr lang="zh-TW" sz="1300">
                <a:solidFill>
                  <a:srgbClr val="C00000"/>
                </a:solidFill>
                <a:ea typeface="+mn-lt"/>
                <a:cs typeface="+mn-lt"/>
              </a:rPr>
              <a:t>，將我們交在</a:t>
            </a:r>
            <a:r>
              <a:rPr lang="zh-TW" sz="1300" u="sng">
                <a:solidFill>
                  <a:srgbClr val="C00000"/>
                </a:solidFill>
                <a:ea typeface="+mn-lt"/>
                <a:cs typeface="+mn-lt"/>
              </a:rPr>
              <a:t>亞摩利</a:t>
            </a:r>
            <a:r>
              <a:rPr lang="zh-TW" sz="1300">
                <a:solidFill>
                  <a:srgbClr val="C00000"/>
                </a:solidFill>
                <a:ea typeface="+mn-lt"/>
                <a:cs typeface="+mn-lt"/>
              </a:rPr>
              <a:t>人的手中，使我們滅亡呢？我們不如住在</a:t>
            </a:r>
            <a:r>
              <a:rPr lang="zh-TW" sz="1300" u="sng">
                <a:solidFill>
                  <a:srgbClr val="C00000"/>
                </a:solidFill>
                <a:ea typeface="+mn-lt"/>
                <a:cs typeface="+mn-lt"/>
              </a:rPr>
              <a:t>約旦河</a:t>
            </a:r>
            <a:r>
              <a:rPr lang="zh-TW" sz="1300">
                <a:solidFill>
                  <a:srgbClr val="C00000"/>
                </a:solidFill>
                <a:ea typeface="+mn-lt"/>
                <a:cs typeface="+mn-lt"/>
              </a:rPr>
              <a:t>那邊倒好。 8主啊，</a:t>
            </a:r>
            <a:r>
              <a:rPr lang="zh-TW" sz="1300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zh-TW" sz="1300">
                <a:solidFill>
                  <a:srgbClr val="C00000"/>
                </a:solidFill>
                <a:ea typeface="+mn-lt"/>
                <a:cs typeface="+mn-lt"/>
              </a:rPr>
              <a:t>人既在仇敵面前轉背</a:t>
            </a:r>
            <a:r>
              <a:rPr lang="zh-TW" sz="1300" i="1">
                <a:solidFill>
                  <a:srgbClr val="C00000"/>
                </a:solidFill>
                <a:ea typeface="+mn-lt"/>
                <a:cs typeface="+mn-lt"/>
              </a:rPr>
              <a:t>逃跑</a:t>
            </a:r>
            <a:r>
              <a:rPr lang="zh-TW" sz="1300">
                <a:solidFill>
                  <a:srgbClr val="C00000"/>
                </a:solidFill>
                <a:ea typeface="+mn-lt"/>
                <a:cs typeface="+mn-lt"/>
              </a:rPr>
              <a:t>，我還有甚麼可說的呢？ 9</a:t>
            </a:r>
            <a:r>
              <a:rPr lang="zh-TW" sz="1300" u="sng">
                <a:solidFill>
                  <a:srgbClr val="C00000"/>
                </a:solidFill>
                <a:ea typeface="+mn-lt"/>
                <a:cs typeface="+mn-lt"/>
              </a:rPr>
              <a:t>迦南</a:t>
            </a:r>
            <a:r>
              <a:rPr lang="zh-TW" sz="1300">
                <a:solidFill>
                  <a:srgbClr val="C00000"/>
                </a:solidFill>
                <a:ea typeface="+mn-lt"/>
                <a:cs typeface="+mn-lt"/>
              </a:rPr>
              <a:t>人和這地一切的居民聽見了就必圍困我們，將我們的名從地上除滅。那時你為你的大名要怎樣行呢？」</a:t>
            </a:r>
            <a:endParaRPr lang="zh-TW" sz="1300">
              <a:solidFill>
                <a:srgbClr val="C00000"/>
              </a:solidFill>
              <a:ea typeface="新細明體"/>
            </a:endParaRPr>
          </a:p>
          <a:p>
            <a:pPr>
              <a:buNone/>
            </a:pPr>
            <a:r>
              <a:rPr lang="zh-TW" sz="1300">
                <a:ea typeface="+mn-lt"/>
                <a:cs typeface="+mn-lt"/>
              </a:rPr>
              <a:t>10耶和華吩咐</a:t>
            </a:r>
            <a:r>
              <a:rPr lang="zh-TW" sz="1300" u="sng">
                <a:ea typeface="+mn-lt"/>
                <a:cs typeface="+mn-lt"/>
              </a:rPr>
              <a:t>約書亞</a:t>
            </a:r>
            <a:r>
              <a:rPr lang="zh-TW" sz="1300">
                <a:ea typeface="+mn-lt"/>
                <a:cs typeface="+mn-lt"/>
              </a:rPr>
              <a:t>說：「起來！你為何這樣俯伏在地呢？ 11</a:t>
            </a:r>
            <a:r>
              <a:rPr lang="zh-TW" sz="1300" u="sng">
                <a:ea typeface="+mn-lt"/>
                <a:cs typeface="+mn-lt"/>
              </a:rPr>
              <a:t>以色列</a:t>
            </a:r>
            <a:r>
              <a:rPr lang="zh-TW" sz="1300">
                <a:ea typeface="+mn-lt"/>
                <a:cs typeface="+mn-lt"/>
              </a:rPr>
              <a:t>人犯了罪，違背了我所吩咐他們的約，取了當滅的物；又偷竊，又行詭詐，又把那當滅的放在他們的家具裏。 12因此，</a:t>
            </a:r>
            <a:r>
              <a:rPr lang="zh-TW" sz="1300" u="sng">
                <a:ea typeface="+mn-lt"/>
                <a:cs typeface="+mn-lt"/>
              </a:rPr>
              <a:t>以色列</a:t>
            </a:r>
            <a:r>
              <a:rPr lang="zh-TW" sz="1300">
                <a:ea typeface="+mn-lt"/>
                <a:cs typeface="+mn-lt"/>
              </a:rPr>
              <a:t>人在仇敵面前站立不住。他們在仇敵面前轉背</a:t>
            </a:r>
            <a:r>
              <a:rPr lang="zh-TW" sz="1300" i="1">
                <a:ea typeface="+mn-lt"/>
                <a:cs typeface="+mn-lt"/>
              </a:rPr>
              <a:t>逃跑</a:t>
            </a:r>
            <a:r>
              <a:rPr lang="zh-TW" sz="1300">
                <a:ea typeface="+mn-lt"/>
                <a:cs typeface="+mn-lt"/>
              </a:rPr>
              <a:t>，是因成了被咒詛的；你們若不把當滅的物從你們中間除掉，我就不再與你們同在了。 13你起來，叫百姓自潔，對他們說：『你們要自潔，預備明天，因為耶和華－</a:t>
            </a:r>
            <a:r>
              <a:rPr lang="zh-TW" sz="1300" u="sng">
                <a:ea typeface="+mn-lt"/>
                <a:cs typeface="+mn-lt"/>
              </a:rPr>
              <a:t>以色列</a:t>
            </a:r>
            <a:r>
              <a:rPr lang="zh-TW" sz="1300">
                <a:ea typeface="+mn-lt"/>
                <a:cs typeface="+mn-lt"/>
              </a:rPr>
              <a:t>的上帝這樣說：</a:t>
            </a:r>
            <a:r>
              <a:rPr lang="zh-TW" sz="1300" u="sng">
                <a:ea typeface="+mn-lt"/>
                <a:cs typeface="+mn-lt"/>
              </a:rPr>
              <a:t>以色列</a:t>
            </a:r>
            <a:r>
              <a:rPr lang="zh-TW" sz="1300">
                <a:ea typeface="+mn-lt"/>
                <a:cs typeface="+mn-lt"/>
              </a:rPr>
              <a:t>啊，你們中間有當滅的物，你們若不除掉，在仇敵面前必站立不住！』 14到了早晨，你們要按着支派近前來；耶和華所取的支派，要按着宗族近前來；耶和華所取的宗族，要按着家室近前來；耶和華所取的家室，要按着人丁，一個一個地近前來。</a:t>
            </a:r>
            <a:endParaRPr lang="zh-TW" sz="1300">
              <a:ea typeface="新細明體"/>
            </a:endParaRPr>
          </a:p>
          <a:p>
            <a:pPr marL="0" indent="0">
              <a:buNone/>
            </a:pPr>
            <a:r>
              <a:rPr lang="zh-TW" sz="1300">
                <a:ea typeface="+mn-lt"/>
                <a:cs typeface="+mn-lt"/>
              </a:rPr>
              <a:t>24</a:t>
            </a:r>
            <a:r>
              <a:rPr lang="zh-TW" sz="1300" u="sng">
                <a:ea typeface="+mn-lt"/>
                <a:cs typeface="+mn-lt"/>
              </a:rPr>
              <a:t>約書亞</a:t>
            </a:r>
            <a:r>
              <a:rPr lang="zh-TW" sz="1300">
                <a:ea typeface="+mn-lt"/>
                <a:cs typeface="+mn-lt"/>
              </a:rPr>
              <a:t>和</a:t>
            </a:r>
            <a:r>
              <a:rPr lang="zh-TW" sz="1300" u="sng">
                <a:ea typeface="+mn-lt"/>
                <a:cs typeface="+mn-lt"/>
              </a:rPr>
              <a:t>以色列</a:t>
            </a:r>
            <a:r>
              <a:rPr lang="zh-TW" sz="1300">
                <a:ea typeface="+mn-lt"/>
                <a:cs typeface="+mn-lt"/>
              </a:rPr>
              <a:t>眾人把</a:t>
            </a:r>
            <a:r>
              <a:rPr lang="zh-TW" sz="1300" u="sng">
                <a:ea typeface="+mn-lt"/>
                <a:cs typeface="+mn-lt"/>
              </a:rPr>
              <a:t>謝拉</a:t>
            </a:r>
            <a:r>
              <a:rPr lang="zh-TW" sz="1300">
                <a:ea typeface="+mn-lt"/>
                <a:cs typeface="+mn-lt"/>
              </a:rPr>
              <a:t>的曾孫</a:t>
            </a:r>
            <a:r>
              <a:rPr lang="zh-TW" sz="1300" u="sng">
                <a:ea typeface="+mn-lt"/>
                <a:cs typeface="+mn-lt"/>
              </a:rPr>
              <a:t>亞干</a:t>
            </a:r>
            <a:r>
              <a:rPr lang="zh-TW" sz="1300">
                <a:ea typeface="+mn-lt"/>
                <a:cs typeface="+mn-lt"/>
              </a:rPr>
              <a:t>和那銀子、那件衣服、那條金子，並</a:t>
            </a:r>
            <a:r>
              <a:rPr lang="zh-TW" sz="1300" u="sng">
                <a:ea typeface="+mn-lt"/>
                <a:cs typeface="+mn-lt"/>
              </a:rPr>
              <a:t>亞干</a:t>
            </a:r>
            <a:r>
              <a:rPr lang="zh-TW" sz="1300">
                <a:ea typeface="+mn-lt"/>
                <a:cs typeface="+mn-lt"/>
              </a:rPr>
              <a:t>的兒女、牛、驢、羊、帳棚，以及他所有的，都帶到</a:t>
            </a:r>
            <a:r>
              <a:rPr lang="zh-TW" sz="1300" u="sng">
                <a:ea typeface="+mn-lt"/>
                <a:cs typeface="+mn-lt"/>
              </a:rPr>
              <a:t>亞割谷</a:t>
            </a:r>
            <a:r>
              <a:rPr lang="zh-TW" sz="1300">
                <a:ea typeface="+mn-lt"/>
                <a:cs typeface="+mn-lt"/>
              </a:rPr>
              <a:t>去。 25</a:t>
            </a:r>
            <a:r>
              <a:rPr lang="zh-TW" sz="1300" u="sng">
                <a:ea typeface="+mn-lt"/>
                <a:cs typeface="+mn-lt"/>
              </a:rPr>
              <a:t>約書亞</a:t>
            </a:r>
            <a:r>
              <a:rPr lang="zh-TW" sz="1300">
                <a:ea typeface="+mn-lt"/>
                <a:cs typeface="+mn-lt"/>
              </a:rPr>
              <a:t>說：「你為甚麼連累我們呢？今日耶和華必叫你受連累。」於是</a:t>
            </a:r>
            <a:r>
              <a:rPr lang="zh-TW" sz="1300" u="sng">
                <a:ea typeface="+mn-lt"/>
                <a:cs typeface="+mn-lt"/>
              </a:rPr>
              <a:t>以色列</a:t>
            </a:r>
            <a:r>
              <a:rPr lang="zh-TW" sz="1300">
                <a:ea typeface="+mn-lt"/>
                <a:cs typeface="+mn-lt"/>
              </a:rPr>
              <a:t>眾人用石頭打死他，將石頭扔在其上，又用火焚燒他所有的。 26眾人在</a:t>
            </a:r>
            <a:r>
              <a:rPr lang="zh-TW" sz="1300" u="sng">
                <a:ea typeface="+mn-lt"/>
                <a:cs typeface="+mn-lt"/>
              </a:rPr>
              <a:t>亞干</a:t>
            </a:r>
            <a:r>
              <a:rPr lang="zh-TW" sz="1300">
                <a:ea typeface="+mn-lt"/>
                <a:cs typeface="+mn-lt"/>
              </a:rPr>
              <a:t>身上堆成一大堆石頭，直存到今日。於是耶和華轉意，不發他的烈怒。因此那地方名叫</a:t>
            </a:r>
            <a:r>
              <a:rPr lang="zh-TW" sz="1300" u="sng">
                <a:ea typeface="+mn-lt"/>
                <a:cs typeface="+mn-lt"/>
              </a:rPr>
              <a:t>亞割谷</a:t>
            </a:r>
            <a:r>
              <a:rPr lang="zh-TW" sz="1300">
                <a:ea typeface="+mn-lt"/>
                <a:cs typeface="+mn-lt"/>
              </a:rPr>
              <a:t>，直到今日。</a:t>
            </a:r>
            <a:endParaRPr lang="zh-TW" sz="1300">
              <a:ea typeface="新細明體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4DB579-9835-4340-8C82-04B10368D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004" y="473779"/>
            <a:ext cx="3275714" cy="281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14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781032"/>
          </a:xfrm>
        </p:spPr>
        <p:txBody>
          <a:bodyPr/>
          <a:lstStyle/>
          <a:p>
            <a:pPr lvl="1">
              <a:spcBef>
                <a:spcPts val="500"/>
              </a:spcBef>
            </a:pPr>
            <a:r>
              <a:rPr lang="zh-TW" altLang="en-US" sz="2800" b="1">
                <a:latin typeface="+mj-lt"/>
                <a:ea typeface="+mj-lt"/>
                <a:cs typeface="+mj-lt"/>
              </a:rPr>
              <a:t>第二次攻取艾城 </a:t>
            </a:r>
            <a:r>
              <a:rPr lang="zh-TW" altLang="en-US" sz="2400" b="1" dirty="0">
                <a:latin typeface="+mj-lt"/>
                <a:ea typeface="+mj-lt"/>
                <a:cs typeface="+mj-lt"/>
              </a:rPr>
              <a:t> </a:t>
            </a:r>
            <a:r>
              <a:rPr lang="zh-TW" altLang="en-US" sz="2000" b="1">
                <a:latin typeface="+mj-lt"/>
                <a:ea typeface="+mj-lt"/>
                <a:cs typeface="+mj-lt"/>
              </a:rPr>
              <a:t>（約書亞記</a:t>
            </a:r>
            <a:r>
              <a:rPr lang="en-US" sz="2000" b="1">
                <a:latin typeface="+mj-lt"/>
                <a:ea typeface="+mj-lt"/>
                <a:cs typeface="+mj-lt"/>
              </a:rPr>
              <a:t>8:1-10</a:t>
            </a:r>
            <a:r>
              <a:rPr lang="zh-TW" sz="2000" b="1">
                <a:latin typeface="+mj-lt"/>
                <a:ea typeface="+mj-lt"/>
                <a:cs typeface="+mj-lt"/>
              </a:rPr>
              <a:t>， </a:t>
            </a:r>
            <a:r>
              <a:rPr lang="en-US" altLang="zh-TW" sz="2000" b="1">
                <a:latin typeface="+mj-lt"/>
                <a:ea typeface="+mj-lt"/>
                <a:cs typeface="+mj-lt"/>
              </a:rPr>
              <a:t>24-25</a:t>
            </a:r>
            <a:r>
              <a:rPr lang="zh-TW" altLang="en-US" sz="2000" b="1" dirty="0">
                <a:latin typeface="+mj-lt"/>
                <a:ea typeface="+mj-lt"/>
                <a:cs typeface="+mj-lt"/>
              </a:rPr>
              <a:t>）</a:t>
            </a:r>
            <a:endParaRPr lang="en-US" altLang="zh-TW" sz="2000" dirty="0">
              <a:latin typeface="+mj-lt"/>
              <a:ea typeface="+mj-lt"/>
              <a:cs typeface="+mj-lt"/>
            </a:endParaRPr>
          </a:p>
          <a:p>
            <a:pPr marL="285750" indent="-285750">
              <a:lnSpc>
                <a:spcPct val="100000"/>
              </a:lnSpc>
              <a:spcBef>
                <a:spcPts val="900"/>
              </a:spcBef>
              <a:buFont typeface="Wingdings,Sans-Serif"/>
              <a:buChar char="Ø"/>
            </a:pPr>
            <a:endParaRPr lang="zh-TW" altLang="en-US" sz="4400" dirty="0">
              <a:ea typeface="+mj-lt"/>
              <a:cs typeface="+mj-lt"/>
            </a:endParaRPr>
          </a:p>
          <a:p>
            <a:endParaRPr lang="en-US" altLang="zh-TW" dirty="0">
              <a:solidFill>
                <a:schemeClr val="accent5">
                  <a:lumMod val="50000"/>
                </a:schemeClr>
              </a:solidFill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19" y="1581044"/>
            <a:ext cx="7115121" cy="469039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None/>
            </a:pPr>
            <a:r>
              <a:rPr lang="en-US" dirty="0">
                <a:ea typeface="+mn-lt"/>
                <a:cs typeface="+mn-lt"/>
              </a:rPr>
              <a:t>1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耶和華對</a:t>
            </a:r>
            <a:r>
              <a:rPr lang="en-US" u="sng" dirty="0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說：「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不要懼怕，也不要驚惶。你起來，率領一切兵丁上</a:t>
            </a:r>
            <a:r>
              <a:rPr lang="en-US" u="sng" err="1">
                <a:solidFill>
                  <a:srgbClr val="C00000"/>
                </a:solidFill>
                <a:ea typeface="+mn-lt"/>
                <a:cs typeface="+mn-lt"/>
              </a:rPr>
              <a:t>艾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城去，我已經把</a:t>
            </a:r>
            <a:r>
              <a:rPr lang="en-US" u="sng" err="1">
                <a:solidFill>
                  <a:srgbClr val="C00000"/>
                </a:solidFill>
                <a:ea typeface="+mn-lt"/>
                <a:cs typeface="+mn-lt"/>
              </a:rPr>
              <a:t>艾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城的王和他的民、他的城，並他的地，都交在你手裏</a:t>
            </a:r>
            <a:r>
              <a:rPr lang="en-US" dirty="0">
                <a:ea typeface="+mn-lt"/>
                <a:cs typeface="+mn-lt"/>
              </a:rPr>
              <a:t>。 2你怎樣待</a:t>
            </a:r>
            <a:r>
              <a:rPr lang="en-US" u="sng" dirty="0">
                <a:ea typeface="+mn-lt"/>
                <a:cs typeface="+mn-lt"/>
              </a:rPr>
              <a:t>耶利哥</a:t>
            </a:r>
            <a:r>
              <a:rPr lang="en-US" dirty="0">
                <a:ea typeface="+mn-lt"/>
                <a:cs typeface="+mn-lt"/>
              </a:rPr>
              <a:t>和</a:t>
            </a:r>
            <a:r>
              <a:rPr lang="en-US" u="sng" dirty="0">
                <a:ea typeface="+mn-lt"/>
                <a:cs typeface="+mn-lt"/>
              </a:rPr>
              <a:t>耶利哥</a:t>
            </a:r>
            <a:r>
              <a:rPr lang="en-US" dirty="0">
                <a:ea typeface="+mn-lt"/>
                <a:cs typeface="+mn-lt"/>
              </a:rPr>
              <a:t>的王，也當照樣待</a:t>
            </a:r>
            <a:r>
              <a:rPr lang="en-US" u="sng" dirty="0">
                <a:ea typeface="+mn-lt"/>
                <a:cs typeface="+mn-lt"/>
              </a:rPr>
              <a:t>艾</a:t>
            </a:r>
            <a:r>
              <a:rPr lang="en-US" dirty="0">
                <a:ea typeface="+mn-lt"/>
                <a:cs typeface="+mn-lt"/>
              </a:rPr>
              <a:t>城和</a:t>
            </a:r>
            <a:r>
              <a:rPr lang="en-US" u="sng" dirty="0">
                <a:ea typeface="+mn-lt"/>
                <a:cs typeface="+mn-lt"/>
              </a:rPr>
              <a:t>艾</a:t>
            </a:r>
            <a:r>
              <a:rPr lang="en-US" dirty="0">
                <a:ea typeface="+mn-lt"/>
                <a:cs typeface="+mn-lt"/>
              </a:rPr>
              <a:t>城的王。只是城內所奪的財物和牲畜，你們可以取為自己的掠物。你要在城後設下伏兵。」</a:t>
            </a:r>
            <a:endParaRPr lang="en-US" dirty="0"/>
          </a:p>
          <a:p>
            <a:pPr>
              <a:buNone/>
            </a:pPr>
            <a:r>
              <a:rPr lang="en-US" dirty="0">
                <a:ea typeface="+mn-lt"/>
                <a:cs typeface="+mn-lt"/>
              </a:rPr>
              <a:t>3於是，</a:t>
            </a:r>
            <a:r>
              <a:rPr lang="en-US" u="sng" dirty="0">
                <a:ea typeface="+mn-lt"/>
                <a:cs typeface="+mn-lt"/>
              </a:rPr>
              <a:t>約書亞</a:t>
            </a:r>
            <a:r>
              <a:rPr lang="en-US" dirty="0">
                <a:ea typeface="+mn-lt"/>
                <a:cs typeface="+mn-lt"/>
              </a:rPr>
              <a:t>和一切兵丁都起來，要上</a:t>
            </a:r>
            <a:r>
              <a:rPr lang="en-US" u="sng" dirty="0">
                <a:ea typeface="+mn-lt"/>
                <a:cs typeface="+mn-lt"/>
              </a:rPr>
              <a:t>艾</a:t>
            </a:r>
            <a:r>
              <a:rPr lang="en-US" dirty="0">
                <a:ea typeface="+mn-lt"/>
                <a:cs typeface="+mn-lt"/>
              </a:rPr>
              <a:t>城去。</a:t>
            </a:r>
            <a:r>
              <a:rPr lang="en-US" u="sng" dirty="0">
                <a:ea typeface="+mn-lt"/>
                <a:cs typeface="+mn-lt"/>
              </a:rPr>
              <a:t>約書亞</a:t>
            </a:r>
            <a:r>
              <a:rPr lang="en-US" dirty="0">
                <a:ea typeface="+mn-lt"/>
                <a:cs typeface="+mn-lt"/>
              </a:rPr>
              <a:t>選了三萬大能的勇士，夜間打發他們前往， 4吩咐他們說：「</a:t>
            </a:r>
            <a:r>
              <a:rPr lang="en-US" dirty="0" err="1">
                <a:ea typeface="+mn-lt"/>
                <a:cs typeface="+mn-lt"/>
              </a:rPr>
              <a:t>你們要在城後埋伏，不可離城太遠，都要各自準備</a:t>
            </a:r>
            <a:r>
              <a:rPr lang="en-US" dirty="0">
                <a:ea typeface="+mn-lt"/>
                <a:cs typeface="+mn-lt"/>
              </a:rPr>
              <a:t>。 5我與我所帶領的眾民要向城前往。城裏的人像初次出來攻擊我們的時候，我們就在他們面前逃跑， 6他們必出來追趕我們，直到我們引誘他們離開城；因為他們必說：『</a:t>
            </a:r>
            <a:r>
              <a:rPr lang="en-US" dirty="0" err="1">
                <a:ea typeface="+mn-lt"/>
                <a:cs typeface="+mn-lt"/>
              </a:rPr>
              <a:t>這些人像初次在我們面前逃跑</a:t>
            </a:r>
            <a:r>
              <a:rPr lang="en-US" dirty="0">
                <a:ea typeface="+mn-lt"/>
                <a:cs typeface="+mn-lt"/>
              </a:rPr>
              <a:t>。』</a:t>
            </a:r>
            <a:r>
              <a:rPr lang="en-US" dirty="0" err="1">
                <a:ea typeface="+mn-lt"/>
                <a:cs typeface="+mn-lt"/>
              </a:rPr>
              <a:t>所以我們要在他們面前逃跑</a:t>
            </a:r>
            <a:r>
              <a:rPr lang="en-US" dirty="0">
                <a:ea typeface="+mn-lt"/>
                <a:cs typeface="+mn-lt"/>
              </a:rPr>
              <a:t>， 7你們就從埋伏的地方起來，奪取那城，因為耶和華－你們的上帝必把城交在你們手裏。 8你們奪了城以後，就放火燒城，要照耶和華的話行。這是我吩咐你們的。」 9</a:t>
            </a:r>
            <a:r>
              <a:rPr lang="en-US" u="sng" dirty="0">
                <a:ea typeface="+mn-lt"/>
                <a:cs typeface="+mn-lt"/>
              </a:rPr>
              <a:t>約書亞</a:t>
            </a:r>
            <a:r>
              <a:rPr lang="en-US" dirty="0">
                <a:ea typeface="+mn-lt"/>
                <a:cs typeface="+mn-lt"/>
              </a:rPr>
              <a:t>打發他們前往，他們就上埋伏的地方去，住在</a:t>
            </a:r>
            <a:r>
              <a:rPr lang="en-US" u="sng" dirty="0">
                <a:ea typeface="+mn-lt"/>
                <a:cs typeface="+mn-lt"/>
              </a:rPr>
              <a:t>伯特利</a:t>
            </a:r>
            <a:r>
              <a:rPr lang="en-US" dirty="0">
                <a:ea typeface="+mn-lt"/>
                <a:cs typeface="+mn-lt"/>
              </a:rPr>
              <a:t>和</a:t>
            </a:r>
            <a:r>
              <a:rPr lang="en-US" u="sng" dirty="0">
                <a:ea typeface="+mn-lt"/>
                <a:cs typeface="+mn-lt"/>
              </a:rPr>
              <a:t>艾</a:t>
            </a:r>
            <a:r>
              <a:rPr lang="en-US" dirty="0">
                <a:ea typeface="+mn-lt"/>
                <a:cs typeface="+mn-lt"/>
              </a:rPr>
              <a:t>城的中間，就是在</a:t>
            </a:r>
            <a:r>
              <a:rPr lang="en-US" u="sng" dirty="0">
                <a:ea typeface="+mn-lt"/>
                <a:cs typeface="+mn-lt"/>
              </a:rPr>
              <a:t>艾</a:t>
            </a:r>
            <a:r>
              <a:rPr lang="en-US" dirty="0">
                <a:ea typeface="+mn-lt"/>
                <a:cs typeface="+mn-lt"/>
              </a:rPr>
              <a:t>城的西邊。這夜</a:t>
            </a:r>
            <a:r>
              <a:rPr lang="en-US" u="sng" dirty="0">
                <a:ea typeface="+mn-lt"/>
                <a:cs typeface="+mn-lt"/>
              </a:rPr>
              <a:t>約書亞</a:t>
            </a:r>
            <a:r>
              <a:rPr lang="en-US" dirty="0">
                <a:ea typeface="+mn-lt"/>
                <a:cs typeface="+mn-lt"/>
              </a:rPr>
              <a:t>卻在民中住宿。</a:t>
            </a:r>
            <a:endParaRPr lang="en-US" dirty="0"/>
          </a:p>
          <a:p>
            <a:pPr>
              <a:buNone/>
            </a:pPr>
            <a:r>
              <a:rPr lang="en-US" dirty="0">
                <a:ea typeface="+mn-lt"/>
                <a:cs typeface="+mn-lt"/>
              </a:rPr>
              <a:t>10 </a:t>
            </a:r>
            <a:r>
              <a:rPr lang="en-US" u="sng" dirty="0" err="1">
                <a:ea typeface="+mn-lt"/>
                <a:cs typeface="+mn-lt"/>
              </a:rPr>
              <a:t>約書亞</a:t>
            </a:r>
            <a:r>
              <a:rPr lang="en-US" dirty="0" err="1">
                <a:ea typeface="+mn-lt"/>
                <a:cs typeface="+mn-lt"/>
              </a:rPr>
              <a:t>清早起來，點齊百姓，他和</a:t>
            </a:r>
            <a:r>
              <a:rPr lang="en-US" u="sng" dirty="0" err="1">
                <a:ea typeface="+mn-lt"/>
                <a:cs typeface="+mn-lt"/>
              </a:rPr>
              <a:t>以色列</a:t>
            </a:r>
            <a:r>
              <a:rPr lang="en-US" dirty="0" err="1">
                <a:ea typeface="+mn-lt"/>
                <a:cs typeface="+mn-lt"/>
              </a:rPr>
              <a:t>的長老在百姓前面上</a:t>
            </a:r>
            <a:r>
              <a:rPr lang="en-US" u="sng" dirty="0" err="1">
                <a:ea typeface="+mn-lt"/>
                <a:cs typeface="+mn-lt"/>
              </a:rPr>
              <a:t>艾</a:t>
            </a:r>
            <a:r>
              <a:rPr lang="en-US" dirty="0" err="1">
                <a:ea typeface="+mn-lt"/>
                <a:cs typeface="+mn-lt"/>
              </a:rPr>
              <a:t>城去</a:t>
            </a:r>
            <a:r>
              <a:rPr lang="en-US" dirty="0">
                <a:ea typeface="+mn-lt"/>
                <a:cs typeface="+mn-lt"/>
              </a:rPr>
              <a:t>。 </a:t>
            </a:r>
            <a:endParaRPr lang="en-US" dirty="0"/>
          </a:p>
          <a:p>
            <a:pPr>
              <a:buNone/>
            </a:pPr>
            <a:r>
              <a:rPr lang="en-US" dirty="0">
                <a:ea typeface="+mn-lt"/>
                <a:cs typeface="+mn-lt"/>
              </a:rPr>
              <a:t>24</a:t>
            </a:r>
            <a:r>
              <a:rPr lang="en-US" altLang="ja-JP" dirty="0">
                <a:ea typeface="+mn-lt"/>
                <a:cs typeface="+mn-lt"/>
              </a:rPr>
              <a:t> </a:t>
            </a:r>
            <a:r>
              <a:rPr lang="ja-JP" altLang="en-US" u="sng">
                <a:ea typeface="+mn-lt"/>
                <a:cs typeface="+mn-lt"/>
              </a:rPr>
              <a:t>以色列</a:t>
            </a:r>
            <a:r>
              <a:rPr lang="ja-JP" altLang="en-US">
                <a:ea typeface="+mn-lt"/>
                <a:cs typeface="+mn-lt"/>
              </a:rPr>
              <a:t>人在田間和曠野殺盡所追趕一切</a:t>
            </a:r>
            <a:r>
              <a:rPr lang="ja-JP" altLang="en-US" u="sng">
                <a:ea typeface="+mn-lt"/>
                <a:cs typeface="+mn-lt"/>
              </a:rPr>
              <a:t>艾</a:t>
            </a:r>
            <a:r>
              <a:rPr lang="ja-JP" altLang="en-US">
                <a:ea typeface="+mn-lt"/>
                <a:cs typeface="+mn-lt"/>
              </a:rPr>
              <a:t>城的居民。</a:t>
            </a:r>
            <a:r>
              <a:rPr lang="ja-JP" altLang="en-US" u="sng">
                <a:ea typeface="+mn-lt"/>
                <a:cs typeface="+mn-lt"/>
              </a:rPr>
              <a:t>艾</a:t>
            </a:r>
            <a:r>
              <a:rPr lang="ja-JP" altLang="en-US">
                <a:ea typeface="+mn-lt"/>
                <a:cs typeface="+mn-lt"/>
              </a:rPr>
              <a:t>城人倒在刀下，直到滅盡；</a:t>
            </a:r>
            <a:r>
              <a:rPr lang="ja-JP" altLang="en-US" u="sng">
                <a:ea typeface="+mn-lt"/>
                <a:cs typeface="+mn-lt"/>
              </a:rPr>
              <a:t>以色列</a:t>
            </a:r>
            <a:r>
              <a:rPr lang="ja-JP" altLang="en-US">
                <a:ea typeface="+mn-lt"/>
                <a:cs typeface="+mn-lt"/>
              </a:rPr>
              <a:t>眾人就回到</a:t>
            </a:r>
            <a:r>
              <a:rPr lang="ja-JP" altLang="en-US" u="sng">
                <a:ea typeface="+mn-lt"/>
                <a:cs typeface="+mn-lt"/>
              </a:rPr>
              <a:t>艾</a:t>
            </a:r>
            <a:r>
              <a:rPr lang="ja-JP" altLang="en-US">
                <a:ea typeface="+mn-lt"/>
                <a:cs typeface="+mn-lt"/>
              </a:rPr>
              <a:t>城，用刀殺了城中的人</a:t>
            </a:r>
            <a:r>
              <a:rPr lang="en-US" dirty="0">
                <a:ea typeface="+mn-lt"/>
                <a:cs typeface="+mn-lt"/>
              </a:rPr>
              <a:t>。 25</a:t>
            </a:r>
            <a:r>
              <a:rPr lang="ja-JP" altLang="en-US">
                <a:ea typeface="+mn-lt"/>
                <a:cs typeface="+mn-lt"/>
              </a:rPr>
              <a:t>當日殺斃的人，連男帶女共有一萬二千，就是</a:t>
            </a:r>
            <a:r>
              <a:rPr lang="ja-JP" altLang="en-US" u="sng">
                <a:ea typeface="+mn-lt"/>
                <a:cs typeface="+mn-lt"/>
              </a:rPr>
              <a:t>艾</a:t>
            </a:r>
            <a:r>
              <a:rPr lang="ja-JP" altLang="en-US">
                <a:ea typeface="+mn-lt"/>
                <a:cs typeface="+mn-lt"/>
              </a:rPr>
              <a:t>城所有的人</a:t>
            </a:r>
            <a:r>
              <a:rPr lang="en-US" dirty="0">
                <a:ea typeface="+mn-lt"/>
                <a:cs typeface="+mn-lt"/>
              </a:rPr>
              <a:t>。</a:t>
            </a:r>
            <a:endParaRPr lang="en-US" dirty="0"/>
          </a:p>
          <a:p>
            <a:pPr marL="0" indent="0">
              <a:buNone/>
            </a:pPr>
            <a:endParaRPr lang="en-US" altLang="zh-TW" dirty="0">
              <a:ea typeface="新細明體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19E5E-6291-764D-B10C-5345F5812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777" y="454747"/>
            <a:ext cx="3697471" cy="587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9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97" y="550629"/>
            <a:ext cx="10544503" cy="1476703"/>
          </a:xfrm>
        </p:spPr>
        <p:txBody>
          <a:bodyPr/>
          <a:lstStyle/>
          <a:p>
            <a:r>
              <a:rPr lang="zh-TW" altLang="en-US" sz="3000" b="1">
                <a:ea typeface="+mj-lt"/>
                <a:cs typeface="+mj-lt"/>
              </a:rPr>
              <a:t>在以巴路山築壇獻祭及宣讀律法</a:t>
            </a:r>
            <a:br>
              <a:rPr lang="zh-TW" altLang="en-US" sz="3000" b="1">
                <a:ea typeface="+mj-lt"/>
                <a:cs typeface="+mj-lt"/>
              </a:rPr>
            </a:br>
            <a:r>
              <a:rPr lang="zh-TW" altLang="en-US" sz="2400" b="1">
                <a:ea typeface="+mj-lt"/>
                <a:cs typeface="+mj-lt"/>
              </a:rPr>
              <a:t>（</a:t>
            </a:r>
            <a:r>
              <a:rPr lang="zh-TW" sz="2400" b="1">
                <a:ea typeface="+mj-lt"/>
                <a:cs typeface="+mj-lt"/>
              </a:rPr>
              <a:t>申命記</a:t>
            </a:r>
            <a:r>
              <a:rPr lang="en-US" altLang="zh-TW" sz="2400" b="1">
                <a:ea typeface="+mj-lt"/>
                <a:cs typeface="+mj-lt"/>
              </a:rPr>
              <a:t>11:29 </a:t>
            </a:r>
            <a:r>
              <a:rPr lang="zh-TW" altLang="en-US" sz="2400" b="1">
                <a:ea typeface="+mj-lt"/>
                <a:cs typeface="+mj-lt"/>
              </a:rPr>
              <a:t>約書亞記 8:33-35 )</a:t>
            </a:r>
            <a:endParaRPr lang="en-US" altLang="zh-TW" sz="2400" b="1">
              <a:ea typeface="+mj-lt"/>
              <a:cs typeface="+mj-lt"/>
            </a:endParaRPr>
          </a:p>
          <a:p>
            <a:endParaRPr lang="en-US" altLang="zh-TW" sz="3200" b="1">
              <a:solidFill>
                <a:schemeClr val="accent5">
                  <a:lumMod val="50000"/>
                </a:schemeClr>
              </a:solidFill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53" y="1603399"/>
            <a:ext cx="6158994" cy="45090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zh-TW" sz="2400">
                <a:ea typeface="+mn-lt"/>
                <a:cs typeface="+mn-lt"/>
              </a:rPr>
              <a:t> 29</a:t>
            </a:r>
            <a:r>
              <a:rPr lang="zh-TW" sz="2400">
                <a:solidFill>
                  <a:srgbClr val="C00000"/>
                </a:solidFill>
                <a:ea typeface="+mn-lt"/>
                <a:cs typeface="+mn-lt"/>
              </a:rPr>
              <a:t>及至耶和華－你的上帝領你進入要去得為業的那地，你就要將祝福的話陳明在</a:t>
            </a:r>
            <a:r>
              <a:rPr lang="zh-TW" sz="2400" u="sng">
                <a:solidFill>
                  <a:srgbClr val="C00000"/>
                </a:solidFill>
                <a:ea typeface="+mn-lt"/>
                <a:cs typeface="+mn-lt"/>
              </a:rPr>
              <a:t>基利心山</a:t>
            </a:r>
            <a:r>
              <a:rPr lang="zh-TW" sz="2400">
                <a:solidFill>
                  <a:srgbClr val="C00000"/>
                </a:solidFill>
                <a:ea typeface="+mn-lt"/>
                <a:cs typeface="+mn-lt"/>
              </a:rPr>
              <a:t>上，將咒詛的話陳明在</a:t>
            </a:r>
            <a:r>
              <a:rPr lang="zh-TW" sz="2400" u="sng">
                <a:solidFill>
                  <a:srgbClr val="C00000"/>
                </a:solidFill>
                <a:ea typeface="+mn-lt"/>
                <a:cs typeface="+mn-lt"/>
              </a:rPr>
              <a:t>以巴路山</a:t>
            </a:r>
            <a:r>
              <a:rPr lang="zh-TW" sz="2400">
                <a:solidFill>
                  <a:srgbClr val="C00000"/>
                </a:solidFill>
                <a:ea typeface="+mn-lt"/>
                <a:cs typeface="+mn-lt"/>
              </a:rPr>
              <a:t>上</a:t>
            </a:r>
            <a:r>
              <a:rPr lang="zh-TW" sz="2400">
                <a:ea typeface="+mn-lt"/>
                <a:cs typeface="+mn-lt"/>
              </a:rPr>
              <a:t>。</a:t>
            </a:r>
            <a:endParaRPr lang="zh-TW" altLang="en-US" sz="2400">
              <a:ea typeface="新細明體"/>
              <a:cs typeface="+mn-lt"/>
            </a:endParaRPr>
          </a:p>
          <a:p>
            <a:pPr marL="0" indent="0">
              <a:buNone/>
            </a:pPr>
            <a:r>
              <a:rPr lang="zh-TW" sz="2400">
                <a:ea typeface="+mn-lt"/>
                <a:cs typeface="+mn-lt"/>
              </a:rPr>
              <a:t>33</a:t>
            </a:r>
            <a:r>
              <a:rPr lang="zh-TW" sz="2400" u="sng">
                <a:ea typeface="+mn-lt"/>
                <a:cs typeface="+mn-lt"/>
              </a:rPr>
              <a:t>以色列</a:t>
            </a:r>
            <a:r>
              <a:rPr lang="zh-TW" sz="2400">
                <a:ea typeface="+mn-lt"/>
                <a:cs typeface="+mn-lt"/>
              </a:rPr>
              <a:t>眾人，無論是本地人、是寄居的，和長老、官長，並審判官，都站在</a:t>
            </a:r>
            <a:r>
              <a:rPr lang="zh-TW" sz="2400" i="1">
                <a:ea typeface="+mn-lt"/>
                <a:cs typeface="+mn-lt"/>
              </a:rPr>
              <a:t>約</a:t>
            </a:r>
            <a:r>
              <a:rPr lang="zh-TW" sz="2400">
                <a:ea typeface="+mn-lt"/>
                <a:cs typeface="+mn-lt"/>
              </a:rPr>
              <a:t>櫃兩旁，在擡耶和華約櫃的祭司</a:t>
            </a:r>
            <a:r>
              <a:rPr lang="zh-TW" sz="2400" u="sng">
                <a:ea typeface="+mn-lt"/>
                <a:cs typeface="+mn-lt"/>
              </a:rPr>
              <a:t>利未</a:t>
            </a:r>
            <a:r>
              <a:rPr lang="zh-TW" sz="2400">
                <a:ea typeface="+mn-lt"/>
                <a:cs typeface="+mn-lt"/>
              </a:rPr>
              <a:t>人面前，一半對着</a:t>
            </a:r>
            <a:r>
              <a:rPr lang="zh-TW" sz="2400" u="sng">
                <a:ea typeface="+mn-lt"/>
                <a:cs typeface="+mn-lt"/>
              </a:rPr>
              <a:t>基利心山</a:t>
            </a:r>
            <a:r>
              <a:rPr lang="zh-TW" sz="2400">
                <a:ea typeface="+mn-lt"/>
                <a:cs typeface="+mn-lt"/>
              </a:rPr>
              <a:t>，一半對着</a:t>
            </a:r>
            <a:r>
              <a:rPr lang="zh-TW" sz="2400" u="sng">
                <a:ea typeface="+mn-lt"/>
                <a:cs typeface="+mn-lt"/>
              </a:rPr>
              <a:t>以巴路山</a:t>
            </a:r>
            <a:r>
              <a:rPr lang="zh-TW" sz="2400">
                <a:ea typeface="+mn-lt"/>
                <a:cs typeface="+mn-lt"/>
              </a:rPr>
              <a:t>，為</a:t>
            </a:r>
            <a:r>
              <a:rPr lang="zh-TW" sz="2400" u="sng">
                <a:ea typeface="+mn-lt"/>
                <a:cs typeface="+mn-lt"/>
              </a:rPr>
              <a:t>以色列</a:t>
            </a:r>
            <a:r>
              <a:rPr lang="zh-TW" sz="2400">
                <a:ea typeface="+mn-lt"/>
                <a:cs typeface="+mn-lt"/>
              </a:rPr>
              <a:t>民祝福，正如耶和華僕人</a:t>
            </a:r>
            <a:r>
              <a:rPr lang="zh-TW" sz="2400" u="sng">
                <a:ea typeface="+mn-lt"/>
                <a:cs typeface="+mn-lt"/>
              </a:rPr>
              <a:t>摩西</a:t>
            </a:r>
            <a:r>
              <a:rPr lang="zh-TW" sz="2400">
                <a:ea typeface="+mn-lt"/>
                <a:cs typeface="+mn-lt"/>
              </a:rPr>
              <a:t>先前所吩咐的。 34隨後，</a:t>
            </a:r>
            <a:r>
              <a:rPr lang="zh-TW" sz="2400" u="sng">
                <a:ea typeface="+mn-lt"/>
                <a:cs typeface="+mn-lt"/>
              </a:rPr>
              <a:t>約書亞</a:t>
            </a:r>
            <a:r>
              <a:rPr lang="zh-TW" sz="2400">
                <a:ea typeface="+mn-lt"/>
                <a:cs typeface="+mn-lt"/>
              </a:rPr>
              <a:t>將律法上祝福、咒詛的話，照着律法書上一切所寫的，都宣讀了一遍。 </a:t>
            </a:r>
            <a:r>
              <a:rPr lang="zh-TW" sz="2400">
                <a:solidFill>
                  <a:srgbClr val="C00000"/>
                </a:solidFill>
                <a:ea typeface="+mn-lt"/>
                <a:cs typeface="+mn-lt"/>
              </a:rPr>
              <a:t>35</a:t>
            </a:r>
            <a:r>
              <a:rPr lang="zh-TW" sz="2400" u="sng">
                <a:solidFill>
                  <a:srgbClr val="C00000"/>
                </a:solidFill>
                <a:ea typeface="+mn-lt"/>
                <a:cs typeface="+mn-lt"/>
              </a:rPr>
              <a:t>摩西</a:t>
            </a:r>
            <a:r>
              <a:rPr lang="zh-TW" sz="2400">
                <a:solidFill>
                  <a:srgbClr val="C00000"/>
                </a:solidFill>
                <a:ea typeface="+mn-lt"/>
                <a:cs typeface="+mn-lt"/>
              </a:rPr>
              <a:t>所吩咐的一切話，</a:t>
            </a:r>
            <a:r>
              <a:rPr lang="zh-TW" sz="2400" u="sng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zh-TW" sz="2400">
                <a:solidFill>
                  <a:srgbClr val="C00000"/>
                </a:solidFill>
                <a:ea typeface="+mn-lt"/>
                <a:cs typeface="+mn-lt"/>
              </a:rPr>
              <a:t>在</a:t>
            </a:r>
            <a:r>
              <a:rPr lang="zh-TW" sz="2400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zh-TW" sz="2400">
                <a:solidFill>
                  <a:srgbClr val="C00000"/>
                </a:solidFill>
                <a:ea typeface="+mn-lt"/>
                <a:cs typeface="+mn-lt"/>
              </a:rPr>
              <a:t>全會眾和婦女、孩子，並他們中間寄居的外人面前，沒有一句不宣讀的。</a:t>
            </a:r>
            <a:endParaRPr lang="zh-TW" altLang="en-US" sz="2400">
              <a:solidFill>
                <a:srgbClr val="C00000"/>
              </a:solidFill>
              <a:ea typeface="新細明體"/>
            </a:endParaRPr>
          </a:p>
          <a:p>
            <a:pPr marL="0" indent="0">
              <a:buNone/>
            </a:pPr>
            <a:endParaRPr lang="en-US" altLang="zh-TW" sz="2400" dirty="0">
              <a:solidFill>
                <a:srgbClr val="C00000"/>
              </a:solidFill>
              <a:ea typeface="新細明體"/>
            </a:endParaRPr>
          </a:p>
          <a:p>
            <a:pPr>
              <a:buFont typeface="Wingdings" pitchFamily="2" charset="2"/>
              <a:buChar char="Ø"/>
            </a:pPr>
            <a:endParaRPr lang="zh-TW" altLang="en-US"/>
          </a:p>
          <a:p>
            <a:pPr>
              <a:buFont typeface="Wingdings" pitchFamily="2" charset="2"/>
              <a:buChar char="Ø"/>
            </a:pPr>
            <a:endParaRPr lang="zh-TW" altLang="en-US"/>
          </a:p>
          <a:p>
            <a:pPr>
              <a:buFont typeface="Wingdings" pitchFamily="2" charset="2"/>
              <a:buChar char="v"/>
            </a:pPr>
            <a:endParaRPr lang="en-US" altLang="zh-TW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3C2F9-6F18-A242-BCC9-034E7F15D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531" y="449153"/>
            <a:ext cx="4956480" cy="580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05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69" y="1052027"/>
            <a:ext cx="10456461" cy="116688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altLang="en-US" b="1">
                <a:ea typeface="+mj-lt"/>
                <a:cs typeface="+mj-lt"/>
              </a:rPr>
              <a:t>因受騙而與基遍人立約結盟</a:t>
            </a:r>
            <a:br>
              <a:rPr lang="zh-TW" altLang="en-US" b="1" dirty="0">
                <a:ea typeface="+mj-lt"/>
                <a:cs typeface="+mj-lt"/>
              </a:rPr>
            </a:br>
            <a:r>
              <a:rPr lang="zh-TW" altLang="en-US" sz="2700" dirty="0">
                <a:ea typeface="+mj-lt"/>
                <a:cs typeface="+mj-lt"/>
              </a:rPr>
              <a:t>          </a:t>
            </a:r>
            <a:r>
              <a:rPr lang="zh-TW" altLang="en-US" sz="2700" b="1">
                <a:ea typeface="+mj-lt"/>
                <a:cs typeface="+mj-lt"/>
              </a:rPr>
              <a:t>（約書亞</a:t>
            </a:r>
            <a:r>
              <a:rPr lang="zh-TW" sz="2700" b="1" dirty="0">
                <a:ea typeface="+mj-lt"/>
                <a:cs typeface="+mj-lt"/>
              </a:rPr>
              <a:t>記</a:t>
            </a:r>
            <a:r>
              <a:rPr lang="en-US" altLang="zh-TW" sz="2700" b="1" dirty="0">
                <a:ea typeface="+mj-lt"/>
                <a:cs typeface="+mj-lt"/>
              </a:rPr>
              <a:t>9:1-16</a:t>
            </a:r>
            <a:r>
              <a:rPr lang="zh-TW" sz="2700" b="1" dirty="0">
                <a:ea typeface="+mj-lt"/>
                <a:cs typeface="+mj-lt"/>
              </a:rPr>
              <a:t>）</a:t>
            </a:r>
            <a:endParaRPr lang="en-US" altLang="zh-TW" sz="2700" b="1" dirty="0"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br>
              <a:rPr lang="zh-TW" altLang="en-US" dirty="0">
                <a:ea typeface="+mj-lt"/>
                <a:cs typeface="+mj-lt"/>
              </a:rPr>
            </a:br>
            <a:endParaRPr lang="zh-TW" altLang="en-US" dirty="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19" y="1944985"/>
            <a:ext cx="6842166" cy="247263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2" charset="2"/>
              <a:buChar char="v"/>
            </a:pPr>
            <a:endParaRPr lang="zh-TW" altLang="en-US" dirty="0">
              <a:ea typeface="新細明體"/>
            </a:endParaRPr>
          </a:p>
          <a:p>
            <a:pPr marL="0" indent="0">
              <a:buClr>
                <a:srgbClr val="262626"/>
              </a:buClr>
              <a:buNone/>
            </a:pPr>
            <a:endParaRPr lang="zh-TW" altLang="en-US" dirty="0">
              <a:ea typeface="新細明體"/>
            </a:endParaRPr>
          </a:p>
          <a:p>
            <a:pPr marL="0" indent="0">
              <a:buNone/>
            </a:pPr>
            <a:br>
              <a:rPr lang="zh-TW" altLang="en-US" dirty="0"/>
            </a:br>
            <a:endParaRPr lang="zh-TW" altLang="en-US"/>
          </a:p>
          <a:p>
            <a:pPr marL="0" indent="0">
              <a:buNone/>
            </a:pPr>
            <a:endParaRPr lang="en-US" altLang="zh-TW"/>
          </a:p>
          <a:p>
            <a:pPr>
              <a:buFont typeface="Wingdings" pitchFamily="2" charset="2"/>
              <a:buChar char="Ø"/>
            </a:pPr>
            <a:endParaRPr lang="zh-TW" altLang="en-US"/>
          </a:p>
          <a:p>
            <a:pPr>
              <a:buFont typeface="Wingdings" pitchFamily="2" charset="2"/>
              <a:buChar char="Ø"/>
            </a:pPr>
            <a:endParaRPr lang="zh-TW" altLang="en-US"/>
          </a:p>
          <a:p>
            <a:pPr>
              <a:buFont typeface="Wingdings" pitchFamily="2" charset="2"/>
              <a:buChar char="v"/>
            </a:pPr>
            <a:endParaRPr lang="en-US" altLang="zh-TW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3F860E88-4BF6-EE48-80FA-E0C8BA6BE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83" y="359524"/>
            <a:ext cx="5033129" cy="195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45D718-361E-410B-97AC-51EB8F0317D2}"/>
              </a:ext>
            </a:extLst>
          </p:cNvPr>
          <p:cNvSpPr txBox="1"/>
          <p:nvPr/>
        </p:nvSpPr>
        <p:spPr>
          <a:xfrm>
            <a:off x="436729" y="2472520"/>
            <a:ext cx="11250303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1</a:t>
            </a:r>
            <a:r>
              <a:rPr lang="en-US" altLang="ja-JP" dirty="0">
                <a:ea typeface="+mn-lt"/>
                <a:cs typeface="+mn-lt"/>
              </a:rPr>
              <a:t> 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約旦河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西，住山地、高原，並對着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黎巴嫩</a:t>
            </a:r>
            <a:r>
              <a:rPr lang="ja-JP" altLang="en-US" i="1">
                <a:solidFill>
                  <a:srgbClr val="C00000"/>
                </a:solidFill>
                <a:ea typeface="+mn-lt"/>
                <a:cs typeface="+mn-lt"/>
              </a:rPr>
              <a:t>山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沿大海一帶的諸王，就是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赫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人、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亞摩利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人、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迦南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人、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比利洗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人、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希未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人、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耶布斯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人的諸王，聽見這事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， 2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就都聚集，同心合意地要與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和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人爭戰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。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3</a:t>
            </a:r>
            <a:r>
              <a:rPr lang="en-US" altLang="ja-JP" dirty="0">
                <a:solidFill>
                  <a:srgbClr val="C00000"/>
                </a:solidFill>
                <a:ea typeface="+mn-lt"/>
                <a:cs typeface="+mn-lt"/>
              </a:rPr>
              <a:t> 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基遍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的居民聽見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向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耶利哥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和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艾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城所行的事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， 4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就設詭計，</a:t>
            </a:r>
            <a:r>
              <a:rPr lang="ja-JP" altLang="en-US">
                <a:ea typeface="+mn-lt"/>
                <a:cs typeface="+mn-lt"/>
              </a:rPr>
              <a:t>假充使者，拿舊口袋和破裂縫補的舊皮酒袋馱在驢上</a:t>
            </a:r>
            <a:r>
              <a:rPr lang="en-US" dirty="0">
                <a:ea typeface="+mn-lt"/>
                <a:cs typeface="+mn-lt"/>
              </a:rPr>
              <a:t>， 5</a:t>
            </a:r>
            <a:r>
              <a:rPr lang="ja-JP" altLang="en-US">
                <a:ea typeface="+mn-lt"/>
                <a:cs typeface="+mn-lt"/>
              </a:rPr>
              <a:t>將補過的舊鞋穿在腳上，把舊衣服穿在身上；他們所帶的餅都是乾的，長了霉了</a:t>
            </a:r>
            <a:r>
              <a:rPr lang="en-US" dirty="0">
                <a:ea typeface="+mn-lt"/>
                <a:cs typeface="+mn-lt"/>
              </a:rPr>
              <a:t>。 6</a:t>
            </a:r>
            <a:r>
              <a:rPr lang="ja-JP" altLang="en-US">
                <a:ea typeface="+mn-lt"/>
                <a:cs typeface="+mn-lt"/>
              </a:rPr>
              <a:t>他們到</a:t>
            </a:r>
            <a:r>
              <a:rPr lang="ja-JP" altLang="en-US" u="sng">
                <a:ea typeface="+mn-lt"/>
                <a:cs typeface="+mn-lt"/>
              </a:rPr>
              <a:t>吉甲</a:t>
            </a:r>
            <a:r>
              <a:rPr lang="ja-JP" altLang="en-US">
                <a:ea typeface="+mn-lt"/>
                <a:cs typeface="+mn-lt"/>
              </a:rPr>
              <a:t>營中見</a:t>
            </a:r>
            <a:r>
              <a:rPr lang="ja-JP" altLang="en-US" u="sng">
                <a:ea typeface="+mn-lt"/>
                <a:cs typeface="+mn-lt"/>
              </a:rPr>
              <a:t>約書亞</a:t>
            </a:r>
            <a:r>
              <a:rPr lang="ja-JP" altLang="en-US">
                <a:ea typeface="+mn-lt"/>
                <a:cs typeface="+mn-lt"/>
              </a:rPr>
              <a:t>，對他和</a:t>
            </a:r>
            <a:r>
              <a:rPr lang="ja-JP" altLang="en-US" u="sng">
                <a:ea typeface="+mn-lt"/>
                <a:cs typeface="+mn-lt"/>
              </a:rPr>
              <a:t>以色列</a:t>
            </a:r>
            <a:r>
              <a:rPr lang="ja-JP" altLang="en-US">
                <a:ea typeface="+mn-lt"/>
                <a:cs typeface="+mn-lt"/>
              </a:rPr>
              <a:t>人說：「我們是從遠方來的，現在求你與我們立約</a:t>
            </a:r>
            <a:r>
              <a:rPr lang="en-US" dirty="0">
                <a:ea typeface="+mn-lt"/>
                <a:cs typeface="+mn-lt"/>
              </a:rPr>
              <a:t>。」 7</a:t>
            </a:r>
            <a:r>
              <a:rPr lang="ja-JP" altLang="en-US" u="sng">
                <a:ea typeface="+mn-lt"/>
                <a:cs typeface="+mn-lt"/>
              </a:rPr>
              <a:t>以色列</a:t>
            </a:r>
            <a:r>
              <a:rPr lang="ja-JP" altLang="en-US">
                <a:ea typeface="+mn-lt"/>
                <a:cs typeface="+mn-lt"/>
              </a:rPr>
              <a:t>人對這些</a:t>
            </a:r>
            <a:r>
              <a:rPr lang="ja-JP" altLang="en-US" u="sng">
                <a:ea typeface="+mn-lt"/>
                <a:cs typeface="+mn-lt"/>
              </a:rPr>
              <a:t>希未</a:t>
            </a:r>
            <a:r>
              <a:rPr lang="ja-JP" altLang="en-US">
                <a:ea typeface="+mn-lt"/>
                <a:cs typeface="+mn-lt"/>
              </a:rPr>
              <a:t>人說：「只怕你們是住在我們中間的；若是這樣，怎能和你們立約呢</a:t>
            </a:r>
            <a:r>
              <a:rPr lang="en-US" dirty="0">
                <a:ea typeface="+mn-lt"/>
                <a:cs typeface="+mn-lt"/>
              </a:rPr>
              <a:t>？」 8</a:t>
            </a:r>
            <a:r>
              <a:rPr lang="ja-JP" altLang="en-US">
                <a:ea typeface="+mn-lt"/>
                <a:cs typeface="+mn-lt"/>
              </a:rPr>
              <a:t>他們對</a:t>
            </a:r>
            <a:r>
              <a:rPr lang="ja-JP" altLang="en-US" u="sng">
                <a:ea typeface="+mn-lt"/>
                <a:cs typeface="+mn-lt"/>
              </a:rPr>
              <a:t>約書亞</a:t>
            </a:r>
            <a:r>
              <a:rPr lang="ja-JP" altLang="en-US">
                <a:ea typeface="+mn-lt"/>
                <a:cs typeface="+mn-lt"/>
              </a:rPr>
              <a:t>說：「我們是你的僕人。」</a:t>
            </a:r>
            <a:r>
              <a:rPr lang="ja-JP" altLang="en-US" u="sng">
                <a:ea typeface="+mn-lt"/>
                <a:cs typeface="+mn-lt"/>
              </a:rPr>
              <a:t>約書亞</a:t>
            </a:r>
            <a:r>
              <a:rPr lang="ja-JP" altLang="en-US">
                <a:ea typeface="+mn-lt"/>
                <a:cs typeface="+mn-lt"/>
              </a:rPr>
              <a:t>問他們說：「你們是甚麼人？是從哪裏來的</a:t>
            </a:r>
            <a:r>
              <a:rPr lang="en-US" dirty="0">
                <a:ea typeface="+mn-lt"/>
                <a:cs typeface="+mn-lt"/>
              </a:rPr>
              <a:t>？」 9</a:t>
            </a:r>
            <a:r>
              <a:rPr lang="ja-JP" altLang="en-US">
                <a:ea typeface="+mn-lt"/>
                <a:cs typeface="+mn-lt"/>
              </a:rPr>
              <a:t>他們回答說：「僕人從極遠之地而來，是因聽見耶和華－你上帝的名聲和他在</a:t>
            </a:r>
            <a:r>
              <a:rPr lang="ja-JP" altLang="en-US" u="sng">
                <a:ea typeface="+mn-lt"/>
                <a:cs typeface="+mn-lt"/>
              </a:rPr>
              <a:t>埃及</a:t>
            </a:r>
            <a:r>
              <a:rPr lang="ja-JP" altLang="en-US">
                <a:ea typeface="+mn-lt"/>
                <a:cs typeface="+mn-lt"/>
              </a:rPr>
              <a:t>所行的一切事</a:t>
            </a:r>
            <a:r>
              <a:rPr lang="en-US" dirty="0">
                <a:ea typeface="+mn-lt"/>
                <a:cs typeface="+mn-lt"/>
              </a:rPr>
              <a:t>， 10</a:t>
            </a:r>
            <a:r>
              <a:rPr lang="ja-JP" altLang="en-US">
                <a:ea typeface="+mn-lt"/>
                <a:cs typeface="+mn-lt"/>
              </a:rPr>
              <a:t>並他向</a:t>
            </a:r>
            <a:r>
              <a:rPr lang="ja-JP" altLang="en-US" u="sng">
                <a:ea typeface="+mn-lt"/>
                <a:cs typeface="+mn-lt"/>
              </a:rPr>
              <a:t>約旦河</a:t>
            </a:r>
            <a:r>
              <a:rPr lang="ja-JP" altLang="en-US">
                <a:ea typeface="+mn-lt"/>
                <a:cs typeface="+mn-lt"/>
              </a:rPr>
              <a:t>東的兩個</a:t>
            </a:r>
            <a:r>
              <a:rPr lang="ja-JP" altLang="en-US" u="sng">
                <a:ea typeface="+mn-lt"/>
                <a:cs typeface="+mn-lt"/>
              </a:rPr>
              <a:t>亞摩利</a:t>
            </a:r>
            <a:r>
              <a:rPr lang="ja-JP" altLang="en-US">
                <a:ea typeface="+mn-lt"/>
                <a:cs typeface="+mn-lt"/>
              </a:rPr>
              <a:t>王，就是</a:t>
            </a:r>
            <a:r>
              <a:rPr lang="ja-JP" altLang="en-US" u="sng">
                <a:ea typeface="+mn-lt"/>
                <a:cs typeface="+mn-lt"/>
              </a:rPr>
              <a:t>希實本</a:t>
            </a:r>
            <a:r>
              <a:rPr lang="ja-JP" altLang="en-US">
                <a:ea typeface="+mn-lt"/>
                <a:cs typeface="+mn-lt"/>
              </a:rPr>
              <a:t>王</a:t>
            </a:r>
            <a:r>
              <a:rPr lang="ja-JP" altLang="en-US" u="sng">
                <a:ea typeface="+mn-lt"/>
                <a:cs typeface="+mn-lt"/>
              </a:rPr>
              <a:t>西宏</a:t>
            </a:r>
            <a:r>
              <a:rPr lang="ja-JP" altLang="en-US">
                <a:ea typeface="+mn-lt"/>
                <a:cs typeface="+mn-lt"/>
              </a:rPr>
              <a:t>和在</a:t>
            </a:r>
            <a:r>
              <a:rPr lang="ja-JP" altLang="en-US" u="sng">
                <a:ea typeface="+mn-lt"/>
                <a:cs typeface="+mn-lt"/>
              </a:rPr>
              <a:t>亞斯他錄</a:t>
            </a:r>
            <a:r>
              <a:rPr lang="ja-JP" altLang="en-US">
                <a:ea typeface="+mn-lt"/>
                <a:cs typeface="+mn-lt"/>
              </a:rPr>
              <a:t>的</a:t>
            </a:r>
            <a:r>
              <a:rPr lang="ja-JP" altLang="en-US" u="sng">
                <a:ea typeface="+mn-lt"/>
                <a:cs typeface="+mn-lt"/>
              </a:rPr>
              <a:t>巴珊</a:t>
            </a:r>
            <a:r>
              <a:rPr lang="ja-JP" altLang="en-US">
                <a:ea typeface="+mn-lt"/>
                <a:cs typeface="+mn-lt"/>
              </a:rPr>
              <a:t>王</a:t>
            </a:r>
            <a:r>
              <a:rPr lang="ja-JP" altLang="en-US" u="sng">
                <a:ea typeface="+mn-lt"/>
                <a:cs typeface="+mn-lt"/>
              </a:rPr>
              <a:t>噩</a:t>
            </a:r>
            <a:r>
              <a:rPr lang="ja-JP" altLang="en-US">
                <a:ea typeface="+mn-lt"/>
                <a:cs typeface="+mn-lt"/>
              </a:rPr>
              <a:t>一切所行的事</a:t>
            </a:r>
            <a:r>
              <a:rPr lang="en-US" dirty="0">
                <a:ea typeface="+mn-lt"/>
                <a:cs typeface="+mn-lt"/>
              </a:rPr>
              <a:t>。 11</a:t>
            </a:r>
            <a:r>
              <a:rPr lang="ja-JP" altLang="en-US">
                <a:ea typeface="+mn-lt"/>
                <a:cs typeface="+mn-lt"/>
              </a:rPr>
              <a:t>我們的長老和我們那地的一切居民對我們說：</a:t>
            </a:r>
            <a:r>
              <a:rPr lang="en-US" dirty="0">
                <a:ea typeface="+mn-lt"/>
                <a:cs typeface="+mn-lt"/>
              </a:rPr>
              <a:t>『</a:t>
            </a:r>
            <a:r>
              <a:rPr lang="ja-JP" altLang="en-US">
                <a:ea typeface="+mn-lt"/>
                <a:cs typeface="+mn-lt"/>
              </a:rPr>
              <a:t>你們手裏要帶着路上用的食物去迎接</a:t>
            </a:r>
            <a:r>
              <a:rPr lang="ja-JP" altLang="en-US" u="sng">
                <a:ea typeface="+mn-lt"/>
                <a:cs typeface="+mn-lt"/>
              </a:rPr>
              <a:t>以色列</a:t>
            </a:r>
            <a:r>
              <a:rPr lang="ja-JP" altLang="en-US">
                <a:ea typeface="+mn-lt"/>
                <a:cs typeface="+mn-lt"/>
              </a:rPr>
              <a:t>人，對他們說：我們是你們的僕人；現在求你們與我們立約</a:t>
            </a:r>
            <a:r>
              <a:rPr lang="en-US" dirty="0">
                <a:ea typeface="+mn-lt"/>
                <a:cs typeface="+mn-lt"/>
              </a:rPr>
              <a:t>。』 12</a:t>
            </a:r>
            <a:r>
              <a:rPr lang="ja-JP" altLang="en-US">
                <a:ea typeface="+mn-lt"/>
                <a:cs typeface="+mn-lt"/>
              </a:rPr>
              <a:t>我們出來要往你們這裏來的日子，從家裏帶出來的這餅還是熱的；看哪，現在都乾了，長了霉了</a:t>
            </a:r>
            <a:r>
              <a:rPr lang="en-US" dirty="0">
                <a:ea typeface="+mn-lt"/>
                <a:cs typeface="+mn-lt"/>
              </a:rPr>
              <a:t>。 13</a:t>
            </a:r>
            <a:r>
              <a:rPr lang="ja-JP" altLang="en-US">
                <a:ea typeface="+mn-lt"/>
                <a:cs typeface="+mn-lt"/>
              </a:rPr>
              <a:t>這皮酒袋，我們盛酒的時候還是新的；看哪，現在已經破裂。我們這衣服和鞋，因為道路甚遠，也都穿舊了</a:t>
            </a:r>
            <a:r>
              <a:rPr lang="en-US" dirty="0">
                <a:ea typeface="+mn-lt"/>
                <a:cs typeface="+mn-lt"/>
              </a:rPr>
              <a:t>。」 14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人受了他們些食物，並沒有求問耶和華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。 15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於是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與他們講和，與他們立約，容他們活着；會眾的首領也向他們起誓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。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16</a:t>
            </a:r>
            <a:r>
              <a:rPr lang="en-US" altLang="ja-JP" dirty="0">
                <a:solidFill>
                  <a:srgbClr val="C00000"/>
                </a:solidFill>
                <a:ea typeface="+mn-lt"/>
                <a:cs typeface="+mn-lt"/>
              </a:rPr>
              <a:t> 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人與他們立約之後，過了三天才聽見他們是近鄰，住在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人中間的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。</a:t>
            </a:r>
            <a:endParaRPr lang="en-US" dirty="0">
              <a:solidFill>
                <a:srgbClr val="C00000"/>
              </a:solidFill>
            </a:endParaRPr>
          </a:p>
          <a:p>
            <a:pPr algn="l"/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91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62" y="1115559"/>
            <a:ext cx="10452538" cy="49136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sz="3100" b="1">
                <a:ea typeface="+mj-lt"/>
                <a:cs typeface="+mj-lt"/>
              </a:rPr>
              <a:t>禱告神使日月停止。</a:t>
            </a:r>
            <a:r>
              <a:rPr lang="zh-TW" altLang="en-US" sz="3100" b="1">
                <a:ea typeface="+mj-lt"/>
                <a:cs typeface="+mj-lt"/>
              </a:rPr>
              <a:t>討伐南方五王聯盟</a:t>
            </a:r>
            <a:br>
              <a:rPr lang="zh-TW" altLang="en-US" b="1" dirty="0">
                <a:ea typeface="+mj-lt"/>
                <a:cs typeface="+mj-lt"/>
              </a:rPr>
            </a:br>
            <a:r>
              <a:rPr lang="zh-TW" altLang="en-US" sz="2800" b="1">
                <a:ea typeface="+mj-lt"/>
                <a:cs typeface="+mj-lt"/>
              </a:rPr>
              <a:t>                </a:t>
            </a:r>
            <a:r>
              <a:rPr lang="zh-TW" sz="2800" b="1">
                <a:ea typeface="+mj-lt"/>
                <a:cs typeface="+mj-lt"/>
              </a:rPr>
              <a:t>（約書亞記</a:t>
            </a:r>
            <a:r>
              <a:rPr lang="en-US" altLang="zh-TW" sz="2800" b="1" dirty="0">
                <a:ea typeface="+mj-lt"/>
                <a:cs typeface="+mj-lt"/>
              </a:rPr>
              <a:t>10:7-14</a:t>
            </a:r>
            <a:r>
              <a:rPr lang="zh-TW" sz="2800" b="1">
                <a:ea typeface="+mj-lt"/>
                <a:cs typeface="+mj-lt"/>
              </a:rPr>
              <a:t>）</a:t>
            </a:r>
            <a:endParaRPr lang="zh-TW" sz="2800">
              <a:ea typeface="+mj-lt"/>
              <a:cs typeface="+mj-lt"/>
            </a:endParaRPr>
          </a:p>
          <a:p>
            <a:br>
              <a:rPr lang="zh-TW" dirty="0">
                <a:ea typeface="+mj-lt"/>
                <a:cs typeface="+mj-lt"/>
              </a:rPr>
            </a:br>
            <a:endParaRPr lang="zh-TW" altLang="en-US" sz="220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874" y="1774192"/>
            <a:ext cx="6842166" cy="445646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zh-TW" altLang="en-US" b="1">
              <a:ea typeface="新細明體"/>
            </a:endParaRPr>
          </a:p>
          <a:p>
            <a:pPr marL="0" indent="0">
              <a:buNone/>
            </a:pPr>
            <a:endParaRPr lang="en-US" altLang="zh-TW"/>
          </a:p>
          <a:p>
            <a:pPr>
              <a:buFont typeface="Wingdings" pitchFamily="2" charset="2"/>
              <a:buChar char="Ø"/>
            </a:pPr>
            <a:endParaRPr lang="zh-TW" altLang="en-US"/>
          </a:p>
          <a:p>
            <a:pPr>
              <a:buFont typeface="Wingdings" pitchFamily="2" charset="2"/>
              <a:buChar char="Ø"/>
            </a:pPr>
            <a:endParaRPr lang="zh-TW" altLang="en-US"/>
          </a:p>
          <a:p>
            <a:pPr>
              <a:buFont typeface="Wingdings" pitchFamily="2" charset="2"/>
              <a:buChar char="v"/>
            </a:pPr>
            <a:endParaRPr lang="en-US" altLang="zh-TW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1C005-9802-E84E-BBFD-F691866DB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447" y="443834"/>
            <a:ext cx="3905032" cy="3204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D1CE6-DCFB-574C-80F8-C62A690F3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392" y="3720418"/>
            <a:ext cx="3992807" cy="2486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995E78-DBD2-4FFE-A9F7-FA52A662885F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701E7-611F-4E75-9E9A-6B2E825E2AF7}"/>
              </a:ext>
            </a:extLst>
          </p:cNvPr>
          <p:cNvSpPr txBox="1"/>
          <p:nvPr/>
        </p:nvSpPr>
        <p:spPr>
          <a:xfrm>
            <a:off x="582752" y="1770778"/>
            <a:ext cx="7084802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 7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於是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和他一切兵丁，並大能的勇士，都從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吉甲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上去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。 8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耶和華對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說：「不要怕他們；因為我已將他們交在你手裏，他們無一人能在你面前站立得住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。</a:t>
            </a:r>
            <a:r>
              <a:rPr lang="en-US" dirty="0">
                <a:ea typeface="+mn-lt"/>
                <a:cs typeface="+mn-lt"/>
              </a:rPr>
              <a:t>」 9</a:t>
            </a:r>
            <a:r>
              <a:rPr lang="ja-JP" altLang="en-US" u="sng">
                <a:ea typeface="+mn-lt"/>
                <a:cs typeface="+mn-lt"/>
              </a:rPr>
              <a:t>約書亞</a:t>
            </a:r>
            <a:r>
              <a:rPr lang="ja-JP" altLang="en-US">
                <a:ea typeface="+mn-lt"/>
                <a:cs typeface="+mn-lt"/>
              </a:rPr>
              <a:t>就終夜從</a:t>
            </a:r>
            <a:r>
              <a:rPr lang="ja-JP" altLang="en-US" u="sng">
                <a:ea typeface="+mn-lt"/>
                <a:cs typeface="+mn-lt"/>
              </a:rPr>
              <a:t>吉甲</a:t>
            </a:r>
            <a:r>
              <a:rPr lang="ja-JP" altLang="en-US">
                <a:ea typeface="+mn-lt"/>
                <a:cs typeface="+mn-lt"/>
              </a:rPr>
              <a:t>上去，猛然臨到他們那裏</a:t>
            </a:r>
            <a:r>
              <a:rPr lang="en-US" dirty="0">
                <a:ea typeface="+mn-lt"/>
                <a:cs typeface="+mn-lt"/>
              </a:rPr>
              <a:t>。 10</a:t>
            </a:r>
            <a:r>
              <a:rPr lang="ja-JP" altLang="en-US">
                <a:ea typeface="+mn-lt"/>
                <a:cs typeface="+mn-lt"/>
              </a:rPr>
              <a:t>耶和華使他們在</a:t>
            </a:r>
            <a:r>
              <a:rPr lang="ja-JP" altLang="en-US" u="sng">
                <a:ea typeface="+mn-lt"/>
                <a:cs typeface="+mn-lt"/>
              </a:rPr>
              <a:t>以色列</a:t>
            </a:r>
            <a:r>
              <a:rPr lang="ja-JP" altLang="en-US">
                <a:ea typeface="+mn-lt"/>
                <a:cs typeface="+mn-lt"/>
              </a:rPr>
              <a:t>人面前潰亂。</a:t>
            </a:r>
            <a:r>
              <a:rPr lang="ja-JP" altLang="en-US" u="sng">
                <a:ea typeface="+mn-lt"/>
                <a:cs typeface="+mn-lt"/>
              </a:rPr>
              <a:t>約書亞</a:t>
            </a:r>
            <a:r>
              <a:rPr lang="ja-JP" altLang="en-US">
                <a:ea typeface="+mn-lt"/>
                <a:cs typeface="+mn-lt"/>
              </a:rPr>
              <a:t>在</a:t>
            </a:r>
            <a:r>
              <a:rPr lang="ja-JP" altLang="en-US" u="sng">
                <a:ea typeface="+mn-lt"/>
                <a:cs typeface="+mn-lt"/>
              </a:rPr>
              <a:t>基遍</a:t>
            </a:r>
            <a:r>
              <a:rPr lang="ja-JP" altLang="en-US">
                <a:ea typeface="+mn-lt"/>
                <a:cs typeface="+mn-lt"/>
              </a:rPr>
              <a:t>大大地殺敗他們，追趕他們，在</a:t>
            </a:r>
            <a:r>
              <a:rPr lang="ja-JP" altLang="en-US" u="sng">
                <a:ea typeface="+mn-lt"/>
                <a:cs typeface="+mn-lt"/>
              </a:rPr>
              <a:t>伯</a:t>
            </a:r>
            <a:r>
              <a:rPr lang="en-US" u="sng" dirty="0">
                <a:ea typeface="+mn-lt"/>
                <a:cs typeface="+mn-lt"/>
              </a:rPr>
              <a:t>‧</a:t>
            </a:r>
            <a:r>
              <a:rPr lang="ja-JP" altLang="en-US" u="sng">
                <a:ea typeface="+mn-lt"/>
                <a:cs typeface="+mn-lt"/>
              </a:rPr>
              <a:t>和崙</a:t>
            </a:r>
            <a:r>
              <a:rPr lang="ja-JP" altLang="en-US">
                <a:ea typeface="+mn-lt"/>
                <a:cs typeface="+mn-lt"/>
              </a:rPr>
              <a:t>的上坡路擊殺他們，直到</a:t>
            </a:r>
            <a:r>
              <a:rPr lang="ja-JP" altLang="en-US" u="sng">
                <a:ea typeface="+mn-lt"/>
                <a:cs typeface="+mn-lt"/>
              </a:rPr>
              <a:t>亞西加</a:t>
            </a:r>
            <a:r>
              <a:rPr lang="ja-JP" altLang="en-US">
                <a:ea typeface="+mn-lt"/>
                <a:cs typeface="+mn-lt"/>
              </a:rPr>
              <a:t>和</a:t>
            </a:r>
            <a:r>
              <a:rPr lang="ja-JP" altLang="en-US" u="sng">
                <a:ea typeface="+mn-lt"/>
                <a:cs typeface="+mn-lt"/>
              </a:rPr>
              <a:t>瑪基大</a:t>
            </a:r>
            <a:r>
              <a:rPr lang="en-US" dirty="0">
                <a:ea typeface="+mn-lt"/>
                <a:cs typeface="+mn-lt"/>
              </a:rPr>
              <a:t>。 11</a:t>
            </a:r>
            <a:r>
              <a:rPr lang="ja-JP" altLang="en-US">
                <a:ea typeface="+mn-lt"/>
                <a:cs typeface="+mn-lt"/>
              </a:rPr>
              <a:t>他們在</a:t>
            </a:r>
            <a:r>
              <a:rPr lang="ja-JP" altLang="en-US" u="sng">
                <a:ea typeface="+mn-lt"/>
                <a:cs typeface="+mn-lt"/>
              </a:rPr>
              <a:t>以色列</a:t>
            </a:r>
            <a:r>
              <a:rPr lang="ja-JP" altLang="en-US">
                <a:ea typeface="+mn-lt"/>
                <a:cs typeface="+mn-lt"/>
              </a:rPr>
              <a:t>人面前逃跑，正在</a:t>
            </a:r>
            <a:r>
              <a:rPr lang="ja-JP" altLang="en-US" u="sng">
                <a:ea typeface="+mn-lt"/>
                <a:cs typeface="+mn-lt"/>
              </a:rPr>
              <a:t>伯</a:t>
            </a:r>
            <a:r>
              <a:rPr lang="en-US" u="sng" dirty="0">
                <a:ea typeface="+mn-lt"/>
                <a:cs typeface="+mn-lt"/>
              </a:rPr>
              <a:t>‧</a:t>
            </a:r>
            <a:r>
              <a:rPr lang="ja-JP" altLang="en-US" u="sng">
                <a:ea typeface="+mn-lt"/>
                <a:cs typeface="+mn-lt"/>
              </a:rPr>
              <a:t>和崙</a:t>
            </a:r>
            <a:r>
              <a:rPr lang="ja-JP" altLang="en-US">
                <a:ea typeface="+mn-lt"/>
                <a:cs typeface="+mn-lt"/>
              </a:rPr>
              <a:t>下坡的時候，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耶和華從天上降大冰雹在他們身上，直降到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亞西加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，打死他們。被冰雹打死的，比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人用刀殺死的還多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。</a:t>
            </a:r>
            <a:endParaRPr lang="en-US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12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當耶和華將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亞摩利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人交付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人的日子，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就禱告耶和華，在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人眼前說：</a:t>
            </a:r>
            <a:endParaRPr lang="en-US" altLang="ja-JP">
              <a:solidFill>
                <a:srgbClr val="C00000"/>
              </a:solidFill>
              <a:ea typeface="ＭＳ ゴシック"/>
            </a:endParaRPr>
          </a:p>
          <a:p>
            <a:r>
              <a:rPr lang="ja-JP" altLang="en-US">
                <a:ea typeface="+mn-lt"/>
                <a:cs typeface="+mn-lt"/>
              </a:rPr>
              <a:t>日頭啊，你要停在</a:t>
            </a:r>
            <a:r>
              <a:rPr lang="ja-JP" altLang="en-US" u="sng">
                <a:ea typeface="+mn-lt"/>
                <a:cs typeface="+mn-lt"/>
              </a:rPr>
              <a:t>基遍</a:t>
            </a:r>
            <a:r>
              <a:rPr lang="ja-JP" altLang="en-US">
                <a:ea typeface="+mn-lt"/>
                <a:cs typeface="+mn-lt"/>
              </a:rPr>
              <a:t>；</a:t>
            </a:r>
            <a:endParaRPr lang="en-US" altLang="ja-JP"/>
          </a:p>
          <a:p>
            <a:r>
              <a:rPr lang="ja-JP" altLang="en-US">
                <a:ea typeface="+mn-lt"/>
                <a:cs typeface="+mn-lt"/>
              </a:rPr>
              <a:t>月亮啊，你要止在</a:t>
            </a:r>
            <a:r>
              <a:rPr lang="ja-JP" altLang="en-US" u="sng">
                <a:ea typeface="+mn-lt"/>
                <a:cs typeface="+mn-lt"/>
              </a:rPr>
              <a:t>亞雅崙谷</a:t>
            </a:r>
            <a:r>
              <a:rPr lang="en-US" dirty="0">
                <a:ea typeface="+mn-lt"/>
                <a:cs typeface="+mn-lt"/>
              </a:rPr>
              <a:t>。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13</a:t>
            </a:r>
            <a:r>
              <a:rPr lang="ja-JP" altLang="en-US">
                <a:ea typeface="+mn-lt"/>
                <a:cs typeface="+mn-lt"/>
              </a:rPr>
              <a:t>於是日頭停留，月亮止住，直等國民向敵人報仇。</a:t>
            </a:r>
            <a:endParaRPr lang="en-US" altLang="ja-JP"/>
          </a:p>
          <a:p>
            <a:r>
              <a:rPr lang="ja-JP" altLang="en-US">
                <a:ea typeface="+mn-lt"/>
                <a:cs typeface="+mn-lt"/>
              </a:rPr>
              <a:t>這事豈不是寫在</a:t>
            </a:r>
            <a:r>
              <a:rPr lang="ja-JP" altLang="en-US" u="sng">
                <a:ea typeface="+mn-lt"/>
                <a:cs typeface="+mn-lt"/>
              </a:rPr>
              <a:t>雅煞珥</a:t>
            </a:r>
            <a:r>
              <a:rPr lang="ja-JP" altLang="en-US">
                <a:ea typeface="+mn-lt"/>
                <a:cs typeface="+mn-lt"/>
              </a:rPr>
              <a:t>書上嗎？日頭在天當中停住，不急速下落，約有一日之久</a:t>
            </a:r>
            <a:r>
              <a:rPr lang="en-US" dirty="0">
                <a:ea typeface="+mn-lt"/>
                <a:cs typeface="+mn-lt"/>
              </a:rPr>
              <a:t>。 14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在這日以前，這日以後，耶和華聽人的禱告，沒有像這日的，是因耶和華為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爭戰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。</a:t>
            </a:r>
            <a:endParaRPr lang="en-US" dirty="0">
              <a:solidFill>
                <a:srgbClr val="C00000"/>
              </a:solidFill>
            </a:endParaRPr>
          </a:p>
          <a:p>
            <a:pPr algn="l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2ECF6E-CAA2-4357-BC71-854A08CDB96A}"/>
              </a:ext>
            </a:extLst>
          </p:cNvPr>
          <p:cNvSpPr txBox="1"/>
          <p:nvPr/>
        </p:nvSpPr>
        <p:spPr>
          <a:xfrm>
            <a:off x="2970685" y="128008"/>
            <a:ext cx="7420302" cy="45077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34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  <a:latin typeface="LiSong Pro Light" panose="02020300000000000000" pitchFamily="18" charset="-120"/>
                <a:ea typeface="LiSong Pro Light" panose="02020300000000000000" pitchFamily="18" charset="-120"/>
              </a:rPr>
              <a:t>人物檔案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98404"/>
            <a:ext cx="10058400" cy="413663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zh-CN" altLang="en-US" sz="2400">
                <a:ea typeface="宋体"/>
              </a:rPr>
              <a:t>名字：約書亞，意思是「耶和華拯救」</a:t>
            </a:r>
          </a:p>
          <a:p>
            <a:pPr>
              <a:buFont typeface="Wingdings" pitchFamily="2" charset="2"/>
              <a:buChar char="v"/>
            </a:pPr>
            <a:r>
              <a:rPr lang="zh-CN" altLang="en-US" sz="2400">
                <a:ea typeface="宋体"/>
              </a:rPr>
              <a:t>原名叫何西阿，意思是「拯救」</a:t>
            </a:r>
          </a:p>
          <a:p>
            <a:pPr>
              <a:buFont typeface="Wingdings" pitchFamily="2" charset="2"/>
              <a:buChar char="v"/>
            </a:pPr>
            <a:r>
              <a:rPr lang="zh-CN" altLang="en-US" sz="2400">
                <a:ea typeface="宋体"/>
              </a:rPr>
              <a:t>出生：約在主前</a:t>
            </a:r>
            <a:r>
              <a:rPr lang="en-US" altLang="zh-CN" sz="2400">
                <a:ea typeface="宋体"/>
              </a:rPr>
              <a:t>1500</a:t>
            </a:r>
            <a:r>
              <a:rPr lang="zh-CN" altLang="en-US" sz="2400">
                <a:ea typeface="宋体"/>
              </a:rPr>
              <a:t>年生於埃及</a:t>
            </a:r>
          </a:p>
          <a:p>
            <a:pPr>
              <a:buFont typeface="Wingdings" pitchFamily="2" charset="2"/>
              <a:buChar char="v"/>
            </a:pPr>
            <a:r>
              <a:rPr lang="zh-CN" altLang="en-US" sz="2400">
                <a:ea typeface="宋体"/>
              </a:rPr>
              <a:t>年齡：約</a:t>
            </a:r>
            <a:r>
              <a:rPr lang="en-US" altLang="zh-CN" sz="2400">
                <a:ea typeface="宋体"/>
              </a:rPr>
              <a:t>110</a:t>
            </a:r>
            <a:r>
              <a:rPr lang="zh-CN" altLang="en-US" sz="2400">
                <a:ea typeface="宋体"/>
              </a:rPr>
              <a:t>歲</a:t>
            </a:r>
          </a:p>
          <a:p>
            <a:pPr>
              <a:buFont typeface="Wingdings" pitchFamily="2" charset="2"/>
              <a:buChar char="v"/>
            </a:pPr>
            <a:r>
              <a:rPr lang="zh-CN" altLang="en-US" sz="2400">
                <a:ea typeface="宋体"/>
              </a:rPr>
              <a:t>支派：以法蓮</a:t>
            </a:r>
          </a:p>
          <a:p>
            <a:pPr>
              <a:buFont typeface="Wingdings" pitchFamily="2" charset="2"/>
              <a:buChar char="v"/>
            </a:pPr>
            <a:r>
              <a:rPr lang="zh-CN" altLang="en-US" sz="2400">
                <a:ea typeface="宋体"/>
              </a:rPr>
              <a:t>親屬：父親─嫩</a:t>
            </a:r>
          </a:p>
          <a:p>
            <a:pPr>
              <a:buFont typeface="Wingdings" pitchFamily="2" charset="2"/>
              <a:buChar char="v"/>
            </a:pPr>
            <a:r>
              <a:rPr lang="zh-CN" altLang="en-US" sz="2400">
                <a:ea typeface="宋体"/>
              </a:rPr>
              <a:t>身分：摩西的幫手和繼承人、戰士、領袖</a:t>
            </a:r>
          </a:p>
          <a:p>
            <a:pPr>
              <a:buFont typeface="Wingdings" pitchFamily="2" charset="2"/>
              <a:buChar char="v"/>
            </a:pPr>
            <a:r>
              <a:rPr lang="zh-CN" altLang="en-US" sz="2400">
                <a:ea typeface="宋体"/>
              </a:rPr>
              <a:t>住過的地方：埃及、西乃曠野、迦南</a:t>
            </a:r>
          </a:p>
          <a:p>
            <a:pPr>
              <a:buFont typeface="Wingdings" pitchFamily="2" charset="2"/>
              <a:buChar char="v"/>
            </a:pPr>
            <a:r>
              <a:rPr lang="zh-CN" altLang="en-US" sz="2400">
                <a:ea typeface="宋体"/>
              </a:rPr>
              <a:t>同時代的人：摩西、米利暗、亞倫、迦勒</a:t>
            </a:r>
            <a:endParaRPr lang="en-US" sz="2400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34305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48" y="676713"/>
            <a:ext cx="10501952" cy="13374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altLang="en-US" sz="3200" b="1">
                <a:latin typeface="KaiTi"/>
                <a:ea typeface="KaiTi"/>
              </a:rPr>
              <a:t>攻敗夏瑣及其他各</a:t>
            </a:r>
            <a:r>
              <a:rPr lang="zh-TW" sz="3200" b="1">
                <a:latin typeface="KaiTi"/>
                <a:ea typeface="KaiTi"/>
              </a:rPr>
              <a:t>地諸王</a:t>
            </a:r>
            <a:r>
              <a:rPr lang="zh-TW" altLang="en-US" sz="2700" b="1">
                <a:ea typeface="+mj-lt"/>
                <a:cs typeface="+mj-lt"/>
              </a:rPr>
              <a:t>（北方聯盟）</a:t>
            </a:r>
            <a:br>
              <a:rPr lang="zh-TW" altLang="en-US" sz="2700" b="1" dirty="0">
                <a:latin typeface="KaiTi"/>
                <a:ea typeface="KaiTi"/>
              </a:rPr>
            </a:br>
            <a:r>
              <a:rPr lang="zh-TW" altLang="en-US" sz="2700" b="1">
                <a:latin typeface="KaiTi"/>
                <a:ea typeface="KaiTi"/>
              </a:rPr>
              <a:t>（</a:t>
            </a:r>
            <a:r>
              <a:rPr lang="zh-TW" altLang="en-US" sz="2700">
                <a:latin typeface="KaiTi"/>
                <a:ea typeface="KaiTi"/>
              </a:rPr>
              <a:t>約書亞記</a:t>
            </a:r>
            <a:r>
              <a:rPr lang="en-US" sz="2700">
                <a:latin typeface="KaiTi"/>
                <a:ea typeface="KaiTi"/>
              </a:rPr>
              <a:t>11:1-8,23</a:t>
            </a:r>
            <a:r>
              <a:rPr lang="en-US" altLang="zh-TW" sz="2700">
                <a:latin typeface="KaiTi"/>
                <a:ea typeface="KaiTi"/>
              </a:rPr>
              <a:t> 12:24</a:t>
            </a:r>
            <a:r>
              <a:rPr lang="zh-TW" altLang="en-US" sz="2700" dirty="0">
                <a:latin typeface="KaiTi"/>
                <a:ea typeface="KaiTi"/>
              </a:rPr>
              <a:t>）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19" y="1944985"/>
            <a:ext cx="6842166" cy="24726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zh-TW" altLang="en-US" sz="2400" dirty="0">
              <a:latin typeface="KaiTi"/>
              <a:ea typeface="KaiTi"/>
            </a:endParaRPr>
          </a:p>
          <a:p>
            <a:pPr marL="0" indent="0">
              <a:buNone/>
            </a:pPr>
            <a:br>
              <a:rPr lang="zh-TW" altLang="en-US" dirty="0"/>
            </a:br>
            <a:endParaRPr lang="zh-TW" altLang="en-US"/>
          </a:p>
          <a:p>
            <a:pPr marL="0" indent="0">
              <a:buNone/>
            </a:pPr>
            <a:endParaRPr lang="en-US" altLang="zh-TW"/>
          </a:p>
          <a:p>
            <a:pPr>
              <a:buFont typeface="Wingdings" pitchFamily="2" charset="2"/>
              <a:buChar char="Ø"/>
            </a:pPr>
            <a:endParaRPr lang="zh-TW" altLang="en-US"/>
          </a:p>
          <a:p>
            <a:pPr>
              <a:buFont typeface="Wingdings" pitchFamily="2" charset="2"/>
              <a:buChar char="Ø"/>
            </a:pPr>
            <a:endParaRPr lang="zh-TW" altLang="en-US"/>
          </a:p>
          <a:p>
            <a:pPr>
              <a:buFont typeface="Wingdings" pitchFamily="2" charset="2"/>
              <a:buChar char="v"/>
            </a:pPr>
            <a:endParaRPr lang="en-US" altLang="zh-TW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87EA6-E62C-D549-91FB-5CCDE9525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483" y="410570"/>
            <a:ext cx="3964865" cy="60368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9C57BB-B7F0-4E30-9CE1-FC13EEC2C321}"/>
              </a:ext>
            </a:extLst>
          </p:cNvPr>
          <p:cNvSpPr txBox="1"/>
          <p:nvPr/>
        </p:nvSpPr>
        <p:spPr>
          <a:xfrm>
            <a:off x="413984" y="2006222"/>
            <a:ext cx="7383436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121212"/>
                </a:solidFill>
                <a:latin typeface="ArialMT"/>
              </a:rPr>
              <a:t>1</a:t>
            </a:r>
            <a:r>
              <a:rPr lang="en-US" altLang="ja-JP" dirty="0">
                <a:solidFill>
                  <a:srgbClr val="121212"/>
                </a:solidFill>
                <a:latin typeface="ArialMT"/>
                <a:ea typeface="ＭＳ ゴシック"/>
              </a:rPr>
              <a:t> </a:t>
            </a:r>
            <a:r>
              <a:rPr lang="ja-JP" altLang="en-US">
                <a:solidFill>
                  <a:srgbClr val="121212"/>
                </a:solidFill>
                <a:latin typeface="ArialMT"/>
                <a:ea typeface="ＭＳ ゴシック"/>
              </a:rPr>
              <a:t>夏瑣王耶賓聽見這事，就打發人去見瑪頓王約巴、伸崙王、押煞王</a:t>
            </a:r>
            <a:r>
              <a:rPr lang="en-US" dirty="0">
                <a:solidFill>
                  <a:srgbClr val="121212"/>
                </a:solidFill>
                <a:latin typeface="ArialMT"/>
              </a:rPr>
              <a:t>， 2</a:t>
            </a:r>
            <a:r>
              <a:rPr lang="ja-JP" altLang="en-US">
                <a:solidFill>
                  <a:srgbClr val="121212"/>
                </a:solidFill>
                <a:latin typeface="ArialMT"/>
                <a:ea typeface="ＭＳ ゴシック"/>
              </a:rPr>
              <a:t>與北方山地、基尼烈南邊的亞拉巴高原，並西邊多珥山岡的諸王</a:t>
            </a:r>
            <a:r>
              <a:rPr lang="en-US" dirty="0">
                <a:solidFill>
                  <a:srgbClr val="121212"/>
                </a:solidFill>
                <a:latin typeface="ArialMT"/>
              </a:rPr>
              <a:t>； 3</a:t>
            </a:r>
            <a:r>
              <a:rPr lang="ja-JP" altLang="en-US">
                <a:solidFill>
                  <a:srgbClr val="121212"/>
                </a:solidFill>
                <a:latin typeface="ArialMT"/>
                <a:ea typeface="ＭＳ ゴシック"/>
              </a:rPr>
              <a:t>又去見東方和西方的迦南人，與山地的亞摩利人、赫人、比利洗人、耶布斯人，並黑門山根米斯巴地的希未人</a:t>
            </a:r>
            <a:r>
              <a:rPr lang="en-US" dirty="0">
                <a:solidFill>
                  <a:srgbClr val="121212"/>
                </a:solidFill>
                <a:latin typeface="ArialMT"/>
              </a:rPr>
              <a:t>。 4</a:t>
            </a:r>
            <a:r>
              <a:rPr lang="ja-JP" altLang="en-US">
                <a:solidFill>
                  <a:srgbClr val="121212"/>
                </a:solidFill>
                <a:latin typeface="ArialMT"/>
                <a:ea typeface="ＭＳ ゴシック"/>
              </a:rPr>
              <a:t>這些王和他們的眾軍都出來，人數多如海邊的沙，並有許多馬匹車輛</a:t>
            </a:r>
            <a:r>
              <a:rPr lang="en-US" dirty="0">
                <a:solidFill>
                  <a:srgbClr val="121212"/>
                </a:solidFill>
                <a:latin typeface="ArialMT"/>
              </a:rPr>
              <a:t>。 5</a:t>
            </a:r>
            <a:r>
              <a:rPr lang="ja-JP" altLang="en-US">
                <a:solidFill>
                  <a:srgbClr val="121212"/>
                </a:solidFill>
                <a:latin typeface="ArialMT"/>
                <a:ea typeface="ＭＳ ゴシック"/>
              </a:rPr>
              <a:t>這諸王會合，來到米倫水邊，一同安營，要與以色列人爭戰</a:t>
            </a:r>
            <a:r>
              <a:rPr lang="en-US" dirty="0">
                <a:solidFill>
                  <a:srgbClr val="121212"/>
                </a:solidFill>
                <a:latin typeface="ArialMT"/>
              </a:rPr>
              <a:t>。</a:t>
            </a:r>
          </a:p>
          <a:p>
            <a:r>
              <a:rPr lang="en-US" dirty="0">
                <a:solidFill>
                  <a:srgbClr val="121212"/>
                </a:solidFill>
                <a:latin typeface="ArialMT"/>
              </a:rPr>
              <a:t>6</a:t>
            </a:r>
            <a:r>
              <a:rPr lang="ja-JP" altLang="en-US">
                <a:solidFill>
                  <a:srgbClr val="121212"/>
                </a:solidFill>
                <a:latin typeface="ArialMT"/>
                <a:ea typeface="ＭＳ ゴシック"/>
              </a:rPr>
              <a:t>耶和華對約書亞說：「你不要因他們懼怕。明日這時，我必將他們交付以色列人全然殺了。你要砍斷他們馬的蹄筋，用火焚燒他們的車輛</a:t>
            </a:r>
            <a:r>
              <a:rPr lang="en-US" dirty="0">
                <a:solidFill>
                  <a:srgbClr val="121212"/>
                </a:solidFill>
                <a:latin typeface="ArialMT"/>
              </a:rPr>
              <a:t>。」 7</a:t>
            </a:r>
            <a:r>
              <a:rPr lang="ja-JP" altLang="en-US">
                <a:solidFill>
                  <a:srgbClr val="121212"/>
                </a:solidFill>
                <a:latin typeface="ArialMT"/>
                <a:ea typeface="ＭＳ ゴシック"/>
              </a:rPr>
              <a:t>於是約書亞率領一切兵丁，在米倫水邊突然向前攻打他們</a:t>
            </a:r>
            <a:r>
              <a:rPr lang="en-US" dirty="0">
                <a:solidFill>
                  <a:srgbClr val="121212"/>
                </a:solidFill>
                <a:latin typeface="ArialMT"/>
              </a:rPr>
              <a:t>。 8</a:t>
            </a:r>
            <a:r>
              <a:rPr lang="ja-JP" altLang="en-US">
                <a:solidFill>
                  <a:srgbClr val="121212"/>
                </a:solidFill>
                <a:latin typeface="ArialMT"/>
                <a:ea typeface="ＭＳ ゴシック"/>
              </a:rPr>
              <a:t>耶和華將他們交在以色列人手裏，以色列人就擊殺他們，追趕他們到西頓大城，到米斯利弗</a:t>
            </a:r>
            <a:r>
              <a:rPr lang="en-US" dirty="0">
                <a:solidFill>
                  <a:srgbClr val="121212"/>
                </a:solidFill>
                <a:latin typeface="ArialMT"/>
              </a:rPr>
              <a:t>‧</a:t>
            </a:r>
            <a:r>
              <a:rPr lang="ja-JP" altLang="en-US">
                <a:solidFill>
                  <a:srgbClr val="121212"/>
                </a:solidFill>
                <a:latin typeface="ArialMT"/>
                <a:ea typeface="ＭＳ ゴシック"/>
              </a:rPr>
              <a:t>瑪音，直到東邊米斯巴的平原，將他們擊殺，沒有留下一個</a:t>
            </a:r>
            <a:r>
              <a:rPr lang="en-US" dirty="0">
                <a:solidFill>
                  <a:srgbClr val="121212"/>
                </a:solidFill>
                <a:latin typeface="ArialMT"/>
              </a:rPr>
              <a:t>。</a:t>
            </a:r>
          </a:p>
          <a:p>
            <a:r>
              <a:rPr lang="en-US" dirty="0">
                <a:ea typeface="+mn-lt"/>
                <a:cs typeface="+mn-lt"/>
              </a:rPr>
              <a:t>23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這樣，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照着耶和華所吩咐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摩西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的一切話奪了那全地，就按着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支派的宗族將地分給他們為業。於是國中太平，沒有爭戰了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。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24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一個是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得撒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王；共計三十一個王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。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403496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41" y="1085044"/>
            <a:ext cx="10365659" cy="75708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altLang="en-US" b="1">
                <a:ea typeface="+mj-lt"/>
                <a:cs typeface="+mj-lt"/>
              </a:rPr>
              <a:t>繼續完成分</a:t>
            </a:r>
            <a:r>
              <a:rPr lang="zh-TW" b="1">
                <a:ea typeface="+mj-lt"/>
                <a:cs typeface="+mj-lt"/>
              </a:rPr>
              <a:t>地的責任</a:t>
            </a:r>
            <a:endParaRPr lang="en-US" altLang="zh-TW"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sz="2400" b="1">
                <a:ea typeface="+mj-lt"/>
                <a:cs typeface="+mj-lt"/>
              </a:rPr>
              <a:t>（約書亞記</a:t>
            </a:r>
            <a:r>
              <a:rPr lang="en-US" altLang="zh-TW" sz="2400" b="1">
                <a:ea typeface="+mj-lt"/>
                <a:cs typeface="+mj-lt"/>
              </a:rPr>
              <a:t>13:1</a:t>
            </a:r>
            <a:r>
              <a:rPr lang="zh-TW" sz="2400" b="1">
                <a:ea typeface="+mj-lt"/>
                <a:cs typeface="+mj-lt"/>
              </a:rPr>
              <a:t>，</a:t>
            </a:r>
            <a:r>
              <a:rPr lang="en-US" altLang="zh-TW" sz="2400" b="1">
                <a:ea typeface="+mj-lt"/>
                <a:cs typeface="+mj-lt"/>
              </a:rPr>
              <a:t>7</a:t>
            </a:r>
            <a:r>
              <a:rPr lang="zh-TW" sz="2400" b="1">
                <a:ea typeface="+mj-lt"/>
                <a:cs typeface="+mj-lt"/>
              </a:rPr>
              <a:t>，</a:t>
            </a:r>
            <a:r>
              <a:rPr lang="en-US" altLang="zh-TW" sz="2400" b="1">
                <a:ea typeface="+mj-lt"/>
                <a:cs typeface="+mj-lt"/>
              </a:rPr>
              <a:t>33  14:1-2 )</a:t>
            </a:r>
            <a:endParaRPr lang="zh-TW" altLang="en-US" sz="2400" b="1">
              <a:ea typeface="+mj-lt"/>
              <a:cs typeface="+mj-lt"/>
            </a:endParaRPr>
          </a:p>
          <a:p>
            <a:endParaRPr lang="en-US" altLang="zh-TW" sz="3200">
              <a:solidFill>
                <a:schemeClr val="accent5">
                  <a:lumMod val="50000"/>
                </a:schemeClr>
              </a:solidFill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19" y="1944985"/>
            <a:ext cx="6842166" cy="24726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zh-TW" altLang="en-US"/>
            </a:br>
            <a:endParaRPr lang="zh-TW" altLang="en-US">
              <a:ea typeface="新細明體"/>
            </a:endParaRPr>
          </a:p>
          <a:p>
            <a:pPr marL="0" indent="0">
              <a:buNone/>
            </a:pPr>
            <a:endParaRPr lang="en-US" altLang="zh-TW"/>
          </a:p>
          <a:p>
            <a:pPr>
              <a:buFont typeface="Wingdings" pitchFamily="2" charset="2"/>
              <a:buChar char="Ø"/>
            </a:pPr>
            <a:endParaRPr lang="zh-TW" altLang="en-US"/>
          </a:p>
          <a:p>
            <a:pPr>
              <a:buFont typeface="Wingdings" pitchFamily="2" charset="2"/>
              <a:buChar char="Ø"/>
            </a:pPr>
            <a:endParaRPr lang="zh-TW" altLang="en-US"/>
          </a:p>
          <a:p>
            <a:pPr>
              <a:buFont typeface="Wingdings" pitchFamily="2" charset="2"/>
              <a:buChar char="v"/>
            </a:pPr>
            <a:endParaRPr lang="en-US" altLang="zh-TW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F002B2-201A-FF42-87C8-CC5A527E4E14}"/>
              </a:ext>
            </a:extLst>
          </p:cNvPr>
          <p:cNvSpPr/>
          <p:nvPr/>
        </p:nvSpPr>
        <p:spPr>
          <a:xfrm>
            <a:off x="756251" y="2412209"/>
            <a:ext cx="9006730" cy="30469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>
                <a:latin typeface="KaiTi"/>
                <a:ea typeface="+mn-lt"/>
                <a:cs typeface="+mn-lt"/>
              </a:rPr>
              <a:t>1 </a:t>
            </a:r>
            <a:r>
              <a:rPr lang="en-US" sz="2400" u="sng">
                <a:latin typeface="KaiTi"/>
                <a:ea typeface="+mn-lt"/>
                <a:cs typeface="+mn-lt"/>
              </a:rPr>
              <a:t>約書亞</a:t>
            </a:r>
            <a:r>
              <a:rPr lang="en-US" sz="2400">
                <a:latin typeface="KaiTi"/>
                <a:ea typeface="+mn-lt"/>
                <a:cs typeface="+mn-lt"/>
              </a:rPr>
              <a:t>年紀老邁，耶和華對他說：「你年紀老邁了，還有許多未得之地， 2就是</a:t>
            </a:r>
            <a:r>
              <a:rPr lang="en-US" sz="2400" u="sng">
                <a:latin typeface="KaiTi"/>
                <a:ea typeface="+mn-lt"/>
                <a:cs typeface="+mn-lt"/>
              </a:rPr>
              <a:t>非利士</a:t>
            </a:r>
            <a:r>
              <a:rPr lang="en-US" sz="2400">
                <a:latin typeface="KaiTi"/>
                <a:ea typeface="+mn-lt"/>
                <a:cs typeface="+mn-lt"/>
              </a:rPr>
              <a:t>人的全境和</a:t>
            </a:r>
            <a:r>
              <a:rPr lang="en-US" sz="2400" u="sng">
                <a:latin typeface="KaiTi"/>
                <a:ea typeface="+mn-lt"/>
                <a:cs typeface="+mn-lt"/>
              </a:rPr>
              <a:t>基述</a:t>
            </a:r>
            <a:r>
              <a:rPr lang="en-US" sz="2400">
                <a:latin typeface="KaiTi"/>
                <a:ea typeface="+mn-lt"/>
                <a:cs typeface="+mn-lt"/>
              </a:rPr>
              <a:t>人的全地。</a:t>
            </a:r>
            <a:endParaRPr lang="en-US" altLang="zh-TW" sz="2400">
              <a:latin typeface="KaiTi"/>
              <a:ea typeface="新細明體"/>
            </a:endParaRPr>
          </a:p>
          <a:p>
            <a:r>
              <a:rPr lang="en-US" sz="2400">
                <a:latin typeface="KaiTi"/>
                <a:ea typeface="+mn-lt"/>
                <a:cs typeface="+mn-lt"/>
              </a:rPr>
              <a:t>7</a:t>
            </a:r>
            <a:r>
              <a:rPr lang="ja-JP" altLang="en-US" sz="2400">
                <a:latin typeface="KaiTi"/>
                <a:ea typeface="KaiTi"/>
                <a:cs typeface="+mn-lt"/>
              </a:rPr>
              <a:t>現在你要把這地分給九個支派和</a:t>
            </a:r>
            <a:r>
              <a:rPr lang="ja-JP" altLang="en-US" sz="2400" u="sng">
                <a:latin typeface="KaiTi"/>
                <a:ea typeface="KaiTi"/>
                <a:cs typeface="+mn-lt"/>
              </a:rPr>
              <a:t>瑪拿西</a:t>
            </a:r>
            <a:r>
              <a:rPr lang="ja-JP" altLang="en-US" sz="2400">
                <a:latin typeface="KaiTi"/>
                <a:ea typeface="KaiTi"/>
                <a:cs typeface="+mn-lt"/>
              </a:rPr>
              <a:t>半個支派為業</a:t>
            </a:r>
            <a:r>
              <a:rPr lang="en-US" sz="2400">
                <a:latin typeface="KaiTi"/>
                <a:ea typeface="+mn-lt"/>
                <a:cs typeface="+mn-lt"/>
              </a:rPr>
              <a:t>。」</a:t>
            </a:r>
            <a:endParaRPr lang="en-US" sz="2400">
              <a:latin typeface="KaiTi"/>
              <a:ea typeface="KaiTi"/>
            </a:endParaRPr>
          </a:p>
          <a:p>
            <a:r>
              <a:rPr lang="zh-TW" sz="2400">
                <a:latin typeface="KaiTi"/>
                <a:ea typeface="KaiTi"/>
                <a:cs typeface="+mn-lt"/>
              </a:rPr>
              <a:t>33只是</a:t>
            </a:r>
            <a:r>
              <a:rPr lang="zh-TW" sz="2400" u="sng">
                <a:latin typeface="KaiTi"/>
                <a:ea typeface="KaiTi"/>
                <a:cs typeface="+mn-lt"/>
              </a:rPr>
              <a:t>利未</a:t>
            </a:r>
            <a:r>
              <a:rPr lang="zh-TW" sz="2400">
                <a:latin typeface="KaiTi"/>
                <a:ea typeface="KaiTi"/>
                <a:cs typeface="+mn-lt"/>
              </a:rPr>
              <a:t>支派，</a:t>
            </a:r>
            <a:r>
              <a:rPr lang="zh-TW" sz="2400" u="sng">
                <a:latin typeface="KaiTi"/>
                <a:ea typeface="KaiTi"/>
                <a:cs typeface="+mn-lt"/>
              </a:rPr>
              <a:t>摩西</a:t>
            </a:r>
            <a:r>
              <a:rPr lang="zh-TW" sz="2400">
                <a:latin typeface="KaiTi"/>
                <a:ea typeface="KaiTi"/>
                <a:cs typeface="+mn-lt"/>
              </a:rPr>
              <a:t>沒有把產業分給他們。耶和華－</a:t>
            </a:r>
            <a:r>
              <a:rPr lang="zh-TW" sz="2400" u="sng">
                <a:latin typeface="KaiTi"/>
                <a:ea typeface="KaiTi"/>
                <a:cs typeface="+mn-lt"/>
              </a:rPr>
              <a:t>以色列</a:t>
            </a:r>
            <a:r>
              <a:rPr lang="zh-TW" sz="2400">
                <a:latin typeface="KaiTi"/>
                <a:ea typeface="KaiTi"/>
                <a:cs typeface="+mn-lt"/>
              </a:rPr>
              <a:t>的上帝是他們的產業，正如耶和華所應許他們的。</a:t>
            </a:r>
            <a:br>
              <a:rPr lang="zh-TW" altLang="en-US" sz="2400" dirty="0">
                <a:latin typeface="KaiTi"/>
                <a:ea typeface="KaiTi"/>
              </a:rPr>
            </a:br>
            <a:r>
              <a:rPr lang="zh-TW" sz="2400">
                <a:latin typeface="KaiTi"/>
                <a:ea typeface="KaiTi"/>
                <a:cs typeface="+mn-lt"/>
              </a:rPr>
              <a:t>1</a:t>
            </a:r>
            <a:r>
              <a:rPr lang="zh-TW" sz="2400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 </a:t>
            </a:r>
            <a:r>
              <a:rPr lang="zh-TW" sz="2400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以色列</a:t>
            </a:r>
            <a:r>
              <a:rPr lang="zh-TW" sz="2400">
                <a:solidFill>
                  <a:srgbClr val="C00000"/>
                </a:solidFill>
                <a:latin typeface="KaiTi"/>
                <a:ea typeface="KaiTi"/>
                <a:cs typeface="+mn-lt"/>
              </a:rPr>
              <a:t>人在</a:t>
            </a:r>
            <a:r>
              <a:rPr lang="zh-TW" sz="2400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迦南</a:t>
            </a:r>
            <a:r>
              <a:rPr lang="zh-TW" sz="2400">
                <a:solidFill>
                  <a:srgbClr val="C00000"/>
                </a:solidFill>
                <a:latin typeface="KaiTi"/>
                <a:ea typeface="KaiTi"/>
                <a:cs typeface="+mn-lt"/>
              </a:rPr>
              <a:t>地所得的產業，就是祭司</a:t>
            </a:r>
            <a:r>
              <a:rPr lang="zh-TW" sz="2400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以利亞撒</a:t>
            </a:r>
            <a:r>
              <a:rPr lang="zh-TW" sz="2400">
                <a:solidFill>
                  <a:srgbClr val="C00000"/>
                </a:solidFill>
                <a:latin typeface="KaiTi"/>
                <a:ea typeface="KaiTi"/>
                <a:cs typeface="+mn-lt"/>
              </a:rPr>
              <a:t>和</a:t>
            </a:r>
            <a:r>
              <a:rPr lang="zh-TW" sz="2400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嫩</a:t>
            </a:r>
            <a:r>
              <a:rPr lang="zh-TW" sz="2400">
                <a:solidFill>
                  <a:srgbClr val="C00000"/>
                </a:solidFill>
                <a:latin typeface="KaiTi"/>
                <a:ea typeface="KaiTi"/>
                <a:cs typeface="+mn-lt"/>
              </a:rPr>
              <a:t>的兒子</a:t>
            </a:r>
            <a:r>
              <a:rPr lang="zh-TW" sz="2400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約書亞</a:t>
            </a:r>
            <a:r>
              <a:rPr lang="zh-TW" sz="2400">
                <a:solidFill>
                  <a:srgbClr val="C00000"/>
                </a:solidFill>
                <a:latin typeface="KaiTi"/>
                <a:ea typeface="KaiTi"/>
                <a:cs typeface="+mn-lt"/>
              </a:rPr>
              <a:t>，並</a:t>
            </a:r>
            <a:r>
              <a:rPr lang="zh-TW" sz="2400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以色列</a:t>
            </a:r>
            <a:r>
              <a:rPr lang="zh-TW" sz="2400">
                <a:solidFill>
                  <a:srgbClr val="C00000"/>
                </a:solidFill>
                <a:latin typeface="KaiTi"/>
                <a:ea typeface="KaiTi"/>
                <a:cs typeface="+mn-lt"/>
              </a:rPr>
              <a:t>各支派的族長所分給他們的，都記在下面， 2是照耶和華藉</a:t>
            </a:r>
            <a:r>
              <a:rPr lang="zh-TW" sz="2400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摩西</a:t>
            </a:r>
            <a:r>
              <a:rPr lang="zh-TW" sz="2400">
                <a:solidFill>
                  <a:srgbClr val="C00000"/>
                </a:solidFill>
                <a:latin typeface="KaiTi"/>
                <a:ea typeface="KaiTi"/>
                <a:cs typeface="+mn-lt"/>
              </a:rPr>
              <a:t>所吩咐的，把產業拈鬮分給九個半支派</a:t>
            </a:r>
            <a:r>
              <a:rPr lang="zh-TW" sz="2400">
                <a:latin typeface="KaiTi"/>
                <a:ea typeface="KaiTi"/>
                <a:cs typeface="+mn-lt"/>
              </a:rPr>
              <a:t>。</a:t>
            </a:r>
            <a:endParaRPr lang="zh-TW" altLang="en-US" sz="2400">
              <a:latin typeface="KaiTi"/>
              <a:ea typeface="KaiTi"/>
            </a:endParaRPr>
          </a:p>
        </p:txBody>
      </p:sp>
    </p:spTree>
    <p:extLst>
      <p:ext uri="{BB962C8B-B14F-4D97-AF65-F5344CB8AC3E}">
        <p14:creationId xmlns:p14="http://schemas.microsoft.com/office/powerpoint/2010/main" val="2067653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756" y="1074773"/>
            <a:ext cx="10547444" cy="109864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sz="3100" b="1">
                <a:ea typeface="+mj-lt"/>
                <a:cs typeface="+mj-lt"/>
              </a:rPr>
              <a:t>迦勒</a:t>
            </a:r>
            <a:r>
              <a:rPr lang="zh-TW" altLang="en-US" sz="3100" b="1">
                <a:ea typeface="+mj-lt"/>
                <a:cs typeface="+mj-lt"/>
              </a:rPr>
              <a:t>的地業</a:t>
            </a:r>
            <a:r>
              <a:rPr lang="zh-TW" sz="2800" b="1">
                <a:latin typeface="KaiTi"/>
                <a:ea typeface="KaiTi"/>
              </a:rPr>
              <a:t>（約書亞記</a:t>
            </a:r>
            <a:r>
              <a:rPr lang="en-US" altLang="zh-TW" sz="2800" b="1">
                <a:latin typeface="KaiTi"/>
                <a:ea typeface="KaiTi"/>
              </a:rPr>
              <a:t>14:6-15</a:t>
            </a:r>
            <a:r>
              <a:rPr lang="zh-TW" altLang="en-US" sz="2800" b="1">
                <a:latin typeface="KaiTi"/>
                <a:ea typeface="KaiTi"/>
              </a:rPr>
              <a:t>）</a:t>
            </a:r>
            <a:br>
              <a:rPr lang="zh-TW" altLang="en-US" sz="2800" b="1" dirty="0">
                <a:latin typeface="KaiTi"/>
                <a:ea typeface="KaiTi"/>
              </a:rPr>
            </a:br>
            <a:br>
              <a:rPr lang="zh-TW" altLang="en-US" sz="2800" b="1" dirty="0">
                <a:latin typeface="KaiTi"/>
                <a:ea typeface="KaiTi"/>
              </a:rPr>
            </a:br>
            <a:r>
              <a:rPr lang="zh-TW" sz="2800" b="1">
                <a:ea typeface="+mj-lt"/>
                <a:cs typeface="+mj-lt"/>
              </a:rPr>
              <a:t>瑪拿西的元孫西羅非哈的地業</a:t>
            </a:r>
            <a:br>
              <a:rPr lang="zh-TW" altLang="en-US" sz="2800" b="1" dirty="0">
                <a:ea typeface="+mj-lt"/>
                <a:cs typeface="+mj-lt"/>
              </a:rPr>
            </a:br>
            <a:r>
              <a:rPr lang="zh-TW" sz="2800" b="1">
                <a:ea typeface="+mj-lt"/>
                <a:cs typeface="+mj-lt"/>
              </a:rPr>
              <a:t>只有女兒沒有兒子</a:t>
            </a:r>
            <a:br>
              <a:rPr lang="zh-TW" altLang="en-US" sz="2800" b="1" dirty="0">
                <a:ea typeface="+mj-lt"/>
                <a:cs typeface="+mj-lt"/>
              </a:rPr>
            </a:br>
            <a:r>
              <a:rPr lang="zh-TW" altLang="en-US" sz="2800" b="1">
                <a:latin typeface="KaiTi"/>
                <a:ea typeface="KaiTi"/>
                <a:cs typeface="+mj-lt"/>
              </a:rPr>
              <a:t>（約書亞記</a:t>
            </a:r>
            <a:r>
              <a:rPr lang="en-US" sz="2800" b="1">
                <a:latin typeface="KaiTi"/>
                <a:ea typeface="+mj-lt"/>
                <a:cs typeface="+mj-lt"/>
              </a:rPr>
              <a:t>17:3-5)</a:t>
            </a:r>
            <a:endParaRPr lang="en-US" altLang="zh-TW" sz="2800" b="1">
              <a:ea typeface="+mj-lt"/>
              <a:cs typeface="+mj-lt"/>
            </a:endParaRPr>
          </a:p>
          <a:p>
            <a:endParaRPr lang="zh-TW" altLang="en-US" sz="2800" b="1" dirty="0">
              <a:latin typeface="KaiTi"/>
              <a:ea typeface="KaiT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19" y="1944985"/>
            <a:ext cx="6842166" cy="117609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endParaRPr lang="zh-TW" altLang="en-US" sz="3500" b="1">
              <a:latin typeface="KaiTi"/>
              <a:ea typeface="KaiTi"/>
            </a:endParaRPr>
          </a:p>
          <a:p>
            <a:pPr marL="0" indent="0">
              <a:buNone/>
            </a:pPr>
            <a:br>
              <a:rPr lang="zh-TW" altLang="en-US" dirty="0"/>
            </a:br>
            <a:endParaRPr lang="zh-TW" altLang="en-US"/>
          </a:p>
          <a:p>
            <a:pPr marL="0" indent="0">
              <a:buNone/>
            </a:pPr>
            <a:endParaRPr lang="en-US" altLang="zh-TW"/>
          </a:p>
          <a:p>
            <a:pPr>
              <a:buFont typeface="Wingdings" pitchFamily="2" charset="2"/>
              <a:buChar char="Ø"/>
            </a:pPr>
            <a:endParaRPr lang="zh-TW" altLang="en-US"/>
          </a:p>
          <a:p>
            <a:pPr>
              <a:buFont typeface="Wingdings" pitchFamily="2" charset="2"/>
              <a:buChar char="Ø"/>
            </a:pPr>
            <a:endParaRPr lang="zh-TW" altLang="en-US"/>
          </a:p>
          <a:p>
            <a:pPr>
              <a:buFont typeface="Wingdings" pitchFamily="2" charset="2"/>
              <a:buChar char="v"/>
            </a:pPr>
            <a:endParaRPr lang="en-US" altLang="zh-TW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6697AA-7074-A249-96B8-9AF08CB1D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615" y="467066"/>
            <a:ext cx="4988258" cy="2066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763518-E287-42E5-9FC4-B80392C77366}"/>
              </a:ext>
            </a:extLst>
          </p:cNvPr>
          <p:cNvSpPr txBox="1"/>
          <p:nvPr/>
        </p:nvSpPr>
        <p:spPr>
          <a:xfrm>
            <a:off x="561834" y="2665863"/>
            <a:ext cx="11045586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121212"/>
                </a:solidFill>
                <a:latin typeface="ArialMT"/>
              </a:rPr>
              <a:t>6</a:t>
            </a:r>
            <a:r>
              <a:rPr lang="ja-JP" altLang="en-US" sz="1600">
                <a:solidFill>
                  <a:srgbClr val="C00000"/>
                </a:solidFill>
                <a:latin typeface="ArialMT"/>
                <a:ea typeface="ＭＳ ゴシック"/>
              </a:rPr>
              <a:t>那時，猶大人來到吉甲見約書亞，有基尼洗族耶孚尼的兒子迦勒對約書亞說：</a:t>
            </a:r>
            <a:r>
              <a:rPr lang="ja-JP" altLang="en-US" sz="1600">
                <a:solidFill>
                  <a:srgbClr val="121212"/>
                </a:solidFill>
                <a:latin typeface="ArialMT"/>
                <a:ea typeface="ＭＳ ゴシック"/>
              </a:rPr>
              <a:t>「耶和華在加低斯</a:t>
            </a:r>
            <a:r>
              <a:rPr lang="en-US" sz="1600" dirty="0">
                <a:solidFill>
                  <a:srgbClr val="121212"/>
                </a:solidFill>
                <a:latin typeface="ArialMT"/>
              </a:rPr>
              <a:t>‧</a:t>
            </a:r>
            <a:r>
              <a:rPr lang="ja-JP" altLang="en-US" sz="1600">
                <a:solidFill>
                  <a:srgbClr val="121212"/>
                </a:solidFill>
                <a:latin typeface="ArialMT"/>
                <a:ea typeface="ＭＳ ゴシック"/>
              </a:rPr>
              <a:t>巴尼亞指着我與你對神人摩西所說的話，你都知道了</a:t>
            </a:r>
            <a:r>
              <a:rPr lang="en-US" sz="1600" dirty="0">
                <a:solidFill>
                  <a:srgbClr val="121212"/>
                </a:solidFill>
                <a:latin typeface="ArialMT"/>
              </a:rPr>
              <a:t>。 7</a:t>
            </a:r>
            <a:r>
              <a:rPr lang="ja-JP" altLang="en-US" sz="1600">
                <a:solidFill>
                  <a:srgbClr val="121212"/>
                </a:solidFill>
                <a:latin typeface="ArialMT"/>
                <a:ea typeface="ＭＳ ゴシック"/>
              </a:rPr>
              <a:t>耶和華的僕人摩西從加低斯</a:t>
            </a:r>
            <a:r>
              <a:rPr lang="en-US" sz="1600" dirty="0">
                <a:solidFill>
                  <a:srgbClr val="121212"/>
                </a:solidFill>
                <a:latin typeface="ArialMT"/>
              </a:rPr>
              <a:t>‧</a:t>
            </a:r>
            <a:r>
              <a:rPr lang="ja-JP" altLang="en-US" sz="1600">
                <a:solidFill>
                  <a:srgbClr val="121212"/>
                </a:solidFill>
                <a:latin typeface="ArialMT"/>
                <a:ea typeface="ＭＳ ゴシック"/>
              </a:rPr>
              <a:t>巴尼亞打發我窺探這地，那時我正四十歲；我按着心意回報他</a:t>
            </a:r>
            <a:r>
              <a:rPr lang="en-US" sz="1600" dirty="0">
                <a:solidFill>
                  <a:srgbClr val="121212"/>
                </a:solidFill>
                <a:latin typeface="ArialMT"/>
              </a:rPr>
              <a:t>。 8</a:t>
            </a:r>
            <a:r>
              <a:rPr lang="ja-JP" altLang="en-US" sz="1600">
                <a:solidFill>
                  <a:srgbClr val="121212"/>
                </a:solidFill>
                <a:latin typeface="ArialMT"/>
                <a:ea typeface="ＭＳ ゴシック"/>
              </a:rPr>
              <a:t>然而，同我上去的眾弟兄使百姓的心消化；但我專心跟從耶和華－我的上帝</a:t>
            </a:r>
            <a:r>
              <a:rPr lang="en-US" sz="1600" dirty="0">
                <a:solidFill>
                  <a:srgbClr val="121212"/>
                </a:solidFill>
                <a:latin typeface="ArialMT"/>
              </a:rPr>
              <a:t>。 9</a:t>
            </a:r>
            <a:r>
              <a:rPr lang="ja-JP" altLang="en-US" sz="1600">
                <a:solidFill>
                  <a:srgbClr val="121212"/>
                </a:solidFill>
                <a:latin typeface="ArialMT"/>
                <a:ea typeface="ＭＳ ゴシック"/>
              </a:rPr>
              <a:t>當日摩西起誓說：</a:t>
            </a:r>
            <a:r>
              <a:rPr lang="en-US" sz="1600" dirty="0">
                <a:solidFill>
                  <a:srgbClr val="121212"/>
                </a:solidFill>
                <a:latin typeface="ArialMT"/>
              </a:rPr>
              <a:t>『</a:t>
            </a:r>
            <a:r>
              <a:rPr lang="ja-JP" altLang="en-US" sz="1600">
                <a:solidFill>
                  <a:srgbClr val="121212"/>
                </a:solidFill>
                <a:latin typeface="ArialMT"/>
                <a:ea typeface="ＭＳ ゴシック"/>
              </a:rPr>
              <a:t>你腳所踏之地定要歸你和你的子孫永遠為業，因為你專心跟從耶和華－我的上帝</a:t>
            </a:r>
            <a:r>
              <a:rPr lang="en-US" sz="1600" dirty="0">
                <a:solidFill>
                  <a:srgbClr val="121212"/>
                </a:solidFill>
                <a:latin typeface="ArialMT"/>
              </a:rPr>
              <a:t>。』 10</a:t>
            </a:r>
            <a:r>
              <a:rPr lang="ja-JP" altLang="en-US" sz="1600">
                <a:solidFill>
                  <a:srgbClr val="121212"/>
                </a:solidFill>
                <a:latin typeface="ArialMT"/>
                <a:ea typeface="ＭＳ ゴシック"/>
              </a:rPr>
              <a:t>自從耶和華對摩西說這話的時候，耶和華照他所應許的使我存活這四十五年；其間以色列人在曠野行走。</a:t>
            </a:r>
            <a:r>
              <a:rPr lang="ja-JP" altLang="en-US" sz="1600">
                <a:solidFill>
                  <a:srgbClr val="C00000"/>
                </a:solidFill>
                <a:latin typeface="ArialMT"/>
                <a:ea typeface="ＭＳ ゴシック"/>
              </a:rPr>
              <a:t>看哪，現今我八十五歲了</a:t>
            </a:r>
            <a:r>
              <a:rPr lang="en-US" sz="1600" dirty="0">
                <a:solidFill>
                  <a:srgbClr val="C00000"/>
                </a:solidFill>
                <a:latin typeface="ArialMT"/>
              </a:rPr>
              <a:t>， 11</a:t>
            </a:r>
            <a:r>
              <a:rPr lang="ja-JP" altLang="en-US" sz="1600">
                <a:solidFill>
                  <a:srgbClr val="C00000"/>
                </a:solidFill>
                <a:latin typeface="ArialMT"/>
                <a:ea typeface="ＭＳ ゴシック"/>
              </a:rPr>
              <a:t>我還是強壯，像摩西打發我去的那天一樣；無論是爭戰，是出入，我的力量那時如何，現在還是如何</a:t>
            </a:r>
            <a:r>
              <a:rPr lang="en-US" sz="1600" dirty="0">
                <a:solidFill>
                  <a:srgbClr val="C00000"/>
                </a:solidFill>
                <a:latin typeface="ArialMT"/>
              </a:rPr>
              <a:t>。 12</a:t>
            </a:r>
            <a:r>
              <a:rPr lang="ja-JP" altLang="en-US" sz="1600">
                <a:solidFill>
                  <a:srgbClr val="C00000"/>
                </a:solidFill>
                <a:latin typeface="ArialMT"/>
                <a:ea typeface="ＭＳ ゴシック"/>
              </a:rPr>
              <a:t>求你將耶和華那日應許我的這山地給我；那裏有亞衲族人，並寬大堅固的城，你也曾聽見了。或者耶和華照他所應許的與我同在，我就把他們趕出去</a:t>
            </a:r>
            <a:r>
              <a:rPr lang="en-US" sz="1600" dirty="0">
                <a:solidFill>
                  <a:srgbClr val="C00000"/>
                </a:solidFill>
                <a:latin typeface="ArialMT"/>
              </a:rPr>
              <a:t>。」</a:t>
            </a:r>
          </a:p>
          <a:p>
            <a:r>
              <a:rPr lang="en-US" sz="1600" dirty="0">
                <a:solidFill>
                  <a:srgbClr val="C00000"/>
                </a:solidFill>
                <a:latin typeface="ArialMT"/>
              </a:rPr>
              <a:t>13</a:t>
            </a:r>
            <a:r>
              <a:rPr lang="ja-JP" altLang="en-US" sz="1600">
                <a:solidFill>
                  <a:srgbClr val="C00000"/>
                </a:solidFill>
                <a:latin typeface="ArialMT"/>
                <a:ea typeface="ＭＳ ゴシック"/>
              </a:rPr>
              <a:t>於是約書亞為耶孚尼的兒子迦勒祝福，將希伯崙給他為業</a:t>
            </a:r>
            <a:r>
              <a:rPr lang="en-US" sz="1600" dirty="0">
                <a:solidFill>
                  <a:srgbClr val="C00000"/>
                </a:solidFill>
                <a:latin typeface="ArialMT"/>
              </a:rPr>
              <a:t>。 </a:t>
            </a:r>
            <a:r>
              <a:rPr lang="en-US" sz="1600" dirty="0">
                <a:solidFill>
                  <a:srgbClr val="121212"/>
                </a:solidFill>
                <a:latin typeface="ArialMT"/>
              </a:rPr>
              <a:t>14</a:t>
            </a:r>
            <a:r>
              <a:rPr lang="ja-JP" altLang="en-US" sz="1600">
                <a:solidFill>
                  <a:srgbClr val="121212"/>
                </a:solidFill>
                <a:latin typeface="ArialMT"/>
                <a:ea typeface="ＭＳ ゴシック"/>
              </a:rPr>
              <a:t>所以希伯崙作了基尼洗族耶孚尼的兒子迦勒的產業，直到今日，因為他專心跟從耶和華－以色列的上帝</a:t>
            </a:r>
            <a:r>
              <a:rPr lang="en-US" sz="1600" dirty="0">
                <a:solidFill>
                  <a:srgbClr val="121212"/>
                </a:solidFill>
                <a:latin typeface="ArialMT"/>
              </a:rPr>
              <a:t>。 15</a:t>
            </a:r>
            <a:r>
              <a:rPr lang="ja-JP" altLang="en-US" sz="1600">
                <a:solidFill>
                  <a:srgbClr val="121212"/>
                </a:solidFill>
                <a:latin typeface="ArialMT"/>
                <a:ea typeface="ＭＳ ゴシック"/>
              </a:rPr>
              <a:t>希伯崙從前名叫基列</a:t>
            </a:r>
            <a:r>
              <a:rPr lang="en-US" sz="1600" dirty="0">
                <a:solidFill>
                  <a:srgbClr val="121212"/>
                </a:solidFill>
                <a:latin typeface="ArialMT"/>
              </a:rPr>
              <a:t>‧</a:t>
            </a:r>
            <a:r>
              <a:rPr lang="ja-JP" altLang="en-US" sz="1600">
                <a:solidFill>
                  <a:srgbClr val="121212"/>
                </a:solidFill>
                <a:latin typeface="ArialMT"/>
                <a:ea typeface="ＭＳ ゴシック"/>
              </a:rPr>
              <a:t>亞巴；亞巴是亞衲族中最尊大的人。於是國中太平，沒有爭戰了</a:t>
            </a:r>
            <a:r>
              <a:rPr lang="en-US" sz="1600" dirty="0">
                <a:solidFill>
                  <a:srgbClr val="121212"/>
                </a:solidFill>
                <a:latin typeface="ArialMT"/>
              </a:rPr>
              <a:t>。</a:t>
            </a:r>
          </a:p>
          <a:p>
            <a:endParaRPr lang="en-US" sz="1600" dirty="0">
              <a:solidFill>
                <a:srgbClr val="121212"/>
              </a:solidFill>
              <a:latin typeface="ArialMT"/>
            </a:endParaRPr>
          </a:p>
          <a:p>
            <a:r>
              <a:rPr lang="en-US" sz="1600" dirty="0">
                <a:ea typeface="+mn-lt"/>
                <a:cs typeface="+mn-lt"/>
              </a:rPr>
              <a:t> 3</a:t>
            </a:r>
            <a:r>
              <a:rPr lang="ja-JP" altLang="en-US" sz="1600" u="sng">
                <a:ea typeface="+mn-lt"/>
                <a:cs typeface="+mn-lt"/>
              </a:rPr>
              <a:t>瑪拿西</a:t>
            </a:r>
            <a:r>
              <a:rPr lang="ja-JP" altLang="en-US" sz="1600">
                <a:ea typeface="+mn-lt"/>
                <a:cs typeface="+mn-lt"/>
              </a:rPr>
              <a:t>的玄孫，</a:t>
            </a:r>
            <a:r>
              <a:rPr lang="ja-JP" altLang="en-US" sz="1600" u="sng">
                <a:ea typeface="+mn-lt"/>
                <a:cs typeface="+mn-lt"/>
              </a:rPr>
              <a:t>瑪吉</a:t>
            </a:r>
            <a:r>
              <a:rPr lang="ja-JP" altLang="en-US" sz="1600">
                <a:ea typeface="+mn-lt"/>
                <a:cs typeface="+mn-lt"/>
              </a:rPr>
              <a:t>的曾孫，</a:t>
            </a:r>
            <a:r>
              <a:rPr lang="ja-JP" altLang="en-US" sz="1600" u="sng">
                <a:ea typeface="+mn-lt"/>
                <a:cs typeface="+mn-lt"/>
              </a:rPr>
              <a:t>基列</a:t>
            </a:r>
            <a:r>
              <a:rPr lang="ja-JP" altLang="en-US" sz="1600">
                <a:ea typeface="+mn-lt"/>
                <a:cs typeface="+mn-lt"/>
              </a:rPr>
              <a:t>的孫子，</a:t>
            </a:r>
            <a:r>
              <a:rPr lang="ja-JP" altLang="en-US" sz="1600" u="sng">
                <a:ea typeface="+mn-lt"/>
                <a:cs typeface="+mn-lt"/>
              </a:rPr>
              <a:t>希弗</a:t>
            </a:r>
            <a:r>
              <a:rPr lang="ja-JP" altLang="en-US" sz="1600">
                <a:ea typeface="+mn-lt"/>
                <a:cs typeface="+mn-lt"/>
              </a:rPr>
              <a:t>的兒子</a:t>
            </a:r>
            <a:r>
              <a:rPr lang="ja-JP" altLang="en-US" sz="1600" u="sng">
                <a:ea typeface="+mn-lt"/>
                <a:cs typeface="+mn-lt"/>
              </a:rPr>
              <a:t>西羅非哈</a:t>
            </a:r>
            <a:r>
              <a:rPr lang="ja-JP" altLang="en-US" sz="1600">
                <a:ea typeface="+mn-lt"/>
                <a:cs typeface="+mn-lt"/>
              </a:rPr>
              <a:t>沒有兒子，只有女兒。他的女兒名叫</a:t>
            </a:r>
            <a:r>
              <a:rPr lang="ja-JP" altLang="en-US" sz="1600" u="sng">
                <a:ea typeface="+mn-lt"/>
                <a:cs typeface="+mn-lt"/>
              </a:rPr>
              <a:t>瑪拉</a:t>
            </a:r>
            <a:r>
              <a:rPr lang="ja-JP" altLang="en-US" sz="1600">
                <a:ea typeface="+mn-lt"/>
                <a:cs typeface="+mn-lt"/>
              </a:rPr>
              <a:t>、</a:t>
            </a:r>
            <a:r>
              <a:rPr lang="ja-JP" altLang="en-US" sz="1600" u="sng">
                <a:ea typeface="+mn-lt"/>
                <a:cs typeface="+mn-lt"/>
              </a:rPr>
              <a:t>挪阿</a:t>
            </a:r>
            <a:r>
              <a:rPr lang="ja-JP" altLang="en-US" sz="1600">
                <a:ea typeface="+mn-lt"/>
                <a:cs typeface="+mn-lt"/>
              </a:rPr>
              <a:t>、</a:t>
            </a:r>
            <a:r>
              <a:rPr lang="ja-JP" altLang="en-US" sz="1600" u="sng">
                <a:ea typeface="+mn-lt"/>
                <a:cs typeface="+mn-lt"/>
              </a:rPr>
              <a:t>曷拉</a:t>
            </a:r>
            <a:r>
              <a:rPr lang="ja-JP" altLang="en-US" sz="1600">
                <a:ea typeface="+mn-lt"/>
                <a:cs typeface="+mn-lt"/>
              </a:rPr>
              <a:t>、</a:t>
            </a:r>
            <a:r>
              <a:rPr lang="ja-JP" altLang="en-US" sz="1600" u="sng">
                <a:ea typeface="+mn-lt"/>
                <a:cs typeface="+mn-lt"/>
              </a:rPr>
              <a:t>密迦</a:t>
            </a:r>
            <a:r>
              <a:rPr lang="ja-JP" altLang="en-US" sz="1600">
                <a:ea typeface="+mn-lt"/>
                <a:cs typeface="+mn-lt"/>
              </a:rPr>
              <a:t>、</a:t>
            </a:r>
            <a:r>
              <a:rPr lang="ja-JP" altLang="en-US" sz="1600" u="sng">
                <a:ea typeface="+mn-lt"/>
                <a:cs typeface="+mn-lt"/>
              </a:rPr>
              <a:t>得撒</a:t>
            </a:r>
            <a:r>
              <a:rPr lang="en-US" sz="1600" dirty="0">
                <a:ea typeface="+mn-lt"/>
                <a:cs typeface="+mn-lt"/>
              </a:rPr>
              <a:t>； 4</a:t>
            </a:r>
            <a:r>
              <a:rPr lang="ja-JP" altLang="en-US" sz="1600">
                <a:ea typeface="+mn-lt"/>
                <a:cs typeface="+mn-lt"/>
              </a:rPr>
              <a:t>她們來到祭司</a:t>
            </a:r>
            <a:r>
              <a:rPr lang="ja-JP" altLang="en-US" sz="1600" u="sng">
                <a:ea typeface="+mn-lt"/>
                <a:cs typeface="+mn-lt"/>
              </a:rPr>
              <a:t>以利亞撒</a:t>
            </a:r>
            <a:r>
              <a:rPr lang="ja-JP" altLang="en-US" sz="1600">
                <a:ea typeface="+mn-lt"/>
                <a:cs typeface="+mn-lt"/>
              </a:rPr>
              <a:t>和</a:t>
            </a:r>
            <a:r>
              <a:rPr lang="ja-JP" altLang="en-US" sz="1600" u="sng">
                <a:ea typeface="+mn-lt"/>
                <a:cs typeface="+mn-lt"/>
              </a:rPr>
              <a:t>嫩</a:t>
            </a:r>
            <a:r>
              <a:rPr lang="ja-JP" altLang="en-US" sz="1600">
                <a:ea typeface="+mn-lt"/>
                <a:cs typeface="+mn-lt"/>
              </a:rPr>
              <a:t>的兒子</a:t>
            </a:r>
            <a:r>
              <a:rPr lang="ja-JP" altLang="en-US" sz="1600" u="sng">
                <a:ea typeface="+mn-lt"/>
                <a:cs typeface="+mn-lt"/>
              </a:rPr>
              <a:t>約書亞</a:t>
            </a:r>
            <a:r>
              <a:rPr lang="ja-JP" altLang="en-US" sz="1600">
                <a:ea typeface="+mn-lt"/>
                <a:cs typeface="+mn-lt"/>
              </a:rPr>
              <a:t>並眾首領面前，說：「耶和華曾吩咐</a:t>
            </a:r>
            <a:r>
              <a:rPr lang="ja-JP" altLang="en-US" sz="1600" u="sng">
                <a:ea typeface="+mn-lt"/>
                <a:cs typeface="+mn-lt"/>
              </a:rPr>
              <a:t>摩西</a:t>
            </a:r>
            <a:r>
              <a:rPr lang="ja-JP" altLang="en-US" sz="1600">
                <a:ea typeface="+mn-lt"/>
                <a:cs typeface="+mn-lt"/>
              </a:rPr>
              <a:t>在我們弟兄中分給我們產業。」於是</a:t>
            </a:r>
            <a:r>
              <a:rPr lang="ja-JP" altLang="en-US" sz="1600" u="sng">
                <a:ea typeface="+mn-lt"/>
                <a:cs typeface="+mn-lt"/>
              </a:rPr>
              <a:t>約書亞</a:t>
            </a:r>
            <a:r>
              <a:rPr lang="ja-JP" altLang="en-US" sz="1600">
                <a:ea typeface="+mn-lt"/>
                <a:cs typeface="+mn-lt"/>
              </a:rPr>
              <a:t>照耶和華所吩咐的，在她們伯叔中，把產業分給她們</a:t>
            </a:r>
            <a:r>
              <a:rPr lang="en-US" sz="1600" dirty="0">
                <a:ea typeface="+mn-lt"/>
                <a:cs typeface="+mn-lt"/>
              </a:rPr>
              <a:t>。 5</a:t>
            </a:r>
            <a:r>
              <a:rPr lang="ja-JP" altLang="en-US" sz="1600">
                <a:ea typeface="+mn-lt"/>
                <a:cs typeface="+mn-lt"/>
              </a:rPr>
              <a:t>除了</a:t>
            </a:r>
            <a:r>
              <a:rPr lang="ja-JP" altLang="en-US" sz="1600" u="sng">
                <a:ea typeface="+mn-lt"/>
                <a:cs typeface="+mn-lt"/>
              </a:rPr>
              <a:t>約旦河</a:t>
            </a:r>
            <a:r>
              <a:rPr lang="ja-JP" altLang="en-US" sz="1600">
                <a:ea typeface="+mn-lt"/>
                <a:cs typeface="+mn-lt"/>
              </a:rPr>
              <a:t>東的</a:t>
            </a:r>
            <a:r>
              <a:rPr lang="ja-JP" altLang="en-US" sz="1600" u="sng">
                <a:ea typeface="+mn-lt"/>
                <a:cs typeface="+mn-lt"/>
              </a:rPr>
              <a:t>基列</a:t>
            </a:r>
            <a:r>
              <a:rPr lang="ja-JP" altLang="en-US" sz="1600">
                <a:ea typeface="+mn-lt"/>
                <a:cs typeface="+mn-lt"/>
              </a:rPr>
              <a:t>和</a:t>
            </a:r>
            <a:r>
              <a:rPr lang="ja-JP" altLang="en-US" sz="1600" u="sng">
                <a:ea typeface="+mn-lt"/>
                <a:cs typeface="+mn-lt"/>
              </a:rPr>
              <a:t>巴珊</a:t>
            </a:r>
            <a:r>
              <a:rPr lang="ja-JP" altLang="en-US" sz="1600">
                <a:ea typeface="+mn-lt"/>
                <a:cs typeface="+mn-lt"/>
              </a:rPr>
              <a:t>地之外，還有十分地歸</a:t>
            </a:r>
            <a:r>
              <a:rPr lang="ja-JP" altLang="en-US" sz="1600" u="sng">
                <a:ea typeface="+mn-lt"/>
                <a:cs typeface="+mn-lt"/>
              </a:rPr>
              <a:t>瑪拿西</a:t>
            </a:r>
            <a:r>
              <a:rPr lang="en-US" sz="1600" dirty="0">
                <a:ea typeface="+mn-lt"/>
                <a:cs typeface="+mn-lt"/>
              </a:rPr>
              <a:t>，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0701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95" y="744952"/>
            <a:ext cx="10479205" cy="32026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altLang="en-US" sz="2900" b="1">
                <a:ea typeface="+mj-lt"/>
                <a:cs typeface="+mj-lt"/>
              </a:rPr>
              <a:t>以法蓮支派的</a:t>
            </a:r>
            <a:r>
              <a:rPr lang="zh-TW" sz="2900" b="1">
                <a:ea typeface="+mj-lt"/>
                <a:cs typeface="+mj-lt"/>
              </a:rPr>
              <a:t>地業</a:t>
            </a:r>
            <a:br>
              <a:rPr lang="zh-TW" altLang="en-US" sz="2800" dirty="0">
                <a:ea typeface="+mj-lt"/>
                <a:cs typeface="+mj-lt"/>
              </a:rPr>
            </a:br>
            <a:r>
              <a:rPr lang="zh-TW" sz="2400">
                <a:ea typeface="+mj-lt"/>
                <a:cs typeface="+mj-lt"/>
              </a:rPr>
              <a:t>（約書亞記</a:t>
            </a:r>
            <a:r>
              <a:rPr lang="en-US" altLang="zh-TW" sz="2400">
                <a:ea typeface="+mj-lt"/>
                <a:cs typeface="+mj-lt"/>
              </a:rPr>
              <a:t>17:14-18</a:t>
            </a:r>
            <a:r>
              <a:rPr lang="zh-TW" sz="2400">
                <a:ea typeface="+mj-lt"/>
                <a:cs typeface="+mj-lt"/>
              </a:rPr>
              <a:t>）</a:t>
            </a:r>
            <a:endParaRPr lang="en-US" sz="2400"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br>
              <a:rPr lang="en-US" altLang="zh-TW" dirty="0">
                <a:ea typeface="新細明體"/>
              </a:rPr>
            </a:br>
            <a:r>
              <a:rPr lang="zh-TW" altLang="en-US" sz="2000">
                <a:ea typeface="+mj-lt"/>
                <a:cs typeface="+mj-lt"/>
              </a:rPr>
              <a:t>法蓮人口</a:t>
            </a:r>
            <a:r>
              <a:rPr lang="en-US" sz="2000">
                <a:ea typeface="+mj-lt"/>
                <a:cs typeface="+mj-lt"/>
              </a:rPr>
              <a:t>32,500 ( </a:t>
            </a:r>
            <a:r>
              <a:rPr lang="zh-TW" altLang="en-US" sz="2000">
                <a:ea typeface="+mj-lt"/>
                <a:cs typeface="+mj-lt"/>
              </a:rPr>
              <a:t>民 </a:t>
            </a:r>
            <a:r>
              <a:rPr lang="en-US" sz="2000">
                <a:ea typeface="+mj-lt"/>
                <a:cs typeface="+mj-lt"/>
              </a:rPr>
              <a:t>26:37 ) </a:t>
            </a:r>
            <a:r>
              <a:rPr lang="zh-TW" altLang="en-US" sz="2000">
                <a:ea typeface="+mj-lt"/>
                <a:cs typeface="+mj-lt"/>
              </a:rPr>
              <a:t>和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altLang="en-US" sz="2000">
                <a:ea typeface="+mj-lt"/>
                <a:cs typeface="+mj-lt"/>
              </a:rPr>
              <a:t>瑪拿西半支派 </a:t>
            </a:r>
            <a:r>
              <a:rPr lang="en-US" sz="2000">
                <a:ea typeface="+mj-lt"/>
                <a:cs typeface="+mj-lt"/>
              </a:rPr>
              <a:t>26,350</a:t>
            </a:r>
            <a:r>
              <a:rPr lang="zh-TW" altLang="en-US" sz="2000">
                <a:ea typeface="+mj-lt"/>
                <a:cs typeface="+mj-lt"/>
              </a:rPr>
              <a:t>人</a:t>
            </a:r>
            <a:r>
              <a:rPr lang="en-US" sz="2000">
                <a:ea typeface="+mj-lt"/>
                <a:cs typeface="+mj-lt"/>
              </a:rPr>
              <a:t>( </a:t>
            </a:r>
            <a:r>
              <a:rPr lang="zh-TW" altLang="en-US" sz="2000">
                <a:ea typeface="+mj-lt"/>
                <a:cs typeface="+mj-lt"/>
              </a:rPr>
              <a:t>民 </a:t>
            </a:r>
            <a:r>
              <a:rPr lang="en-US" sz="2000">
                <a:ea typeface="+mj-lt"/>
                <a:cs typeface="+mj-lt"/>
              </a:rPr>
              <a:t>26:34 )</a:t>
            </a:r>
            <a:r>
              <a:rPr lang="zh-TW" altLang="en-US" sz="2000">
                <a:ea typeface="+mj-lt"/>
                <a:cs typeface="+mj-lt"/>
              </a:rPr>
              <a:t>加起來還少於</a:t>
            </a:r>
            <a:endParaRPr lang="en-US" sz="2000"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altLang="en-US" sz="2000">
                <a:ea typeface="+mj-lt"/>
                <a:cs typeface="+mj-lt"/>
              </a:rPr>
              <a:t>猶大支派 </a:t>
            </a:r>
            <a:r>
              <a:rPr lang="en-US" sz="2000">
                <a:ea typeface="+mj-lt"/>
                <a:cs typeface="+mj-lt"/>
              </a:rPr>
              <a:t>76,500 ( </a:t>
            </a:r>
            <a:r>
              <a:rPr lang="zh-TW" altLang="en-US" sz="2000">
                <a:ea typeface="+mj-lt"/>
                <a:cs typeface="+mj-lt"/>
              </a:rPr>
              <a:t>民 </a:t>
            </a:r>
            <a:r>
              <a:rPr lang="en-US" sz="2000">
                <a:ea typeface="+mj-lt"/>
                <a:cs typeface="+mj-lt"/>
              </a:rPr>
              <a:t>26:22 )</a:t>
            </a:r>
            <a:r>
              <a:rPr lang="zh-TW" altLang="en-US" sz="2000">
                <a:ea typeface="+mj-lt"/>
                <a:cs typeface="+mj-lt"/>
              </a:rPr>
              <a:t>及</a:t>
            </a:r>
            <a:endParaRPr lang="en-US" sz="2000"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altLang="en-US" sz="2000">
                <a:ea typeface="+mj-lt"/>
                <a:cs typeface="+mj-lt"/>
              </a:rPr>
              <a:t>以薩迦 </a:t>
            </a:r>
            <a:r>
              <a:rPr lang="en-US" sz="2000">
                <a:ea typeface="+mj-lt"/>
                <a:cs typeface="+mj-lt"/>
              </a:rPr>
              <a:t>64,300</a:t>
            </a:r>
            <a:r>
              <a:rPr lang="zh-TW" altLang="en-US" sz="2000">
                <a:ea typeface="+mj-lt"/>
                <a:cs typeface="+mj-lt"/>
              </a:rPr>
              <a:t>人</a:t>
            </a:r>
            <a:r>
              <a:rPr lang="en-US" sz="2000">
                <a:ea typeface="+mj-lt"/>
                <a:cs typeface="+mj-lt"/>
              </a:rPr>
              <a:t>( </a:t>
            </a:r>
            <a:r>
              <a:rPr lang="zh-TW" altLang="en-US" sz="2000">
                <a:ea typeface="+mj-lt"/>
                <a:cs typeface="+mj-lt"/>
              </a:rPr>
              <a:t>民 </a:t>
            </a:r>
            <a:r>
              <a:rPr lang="en-US" sz="2000">
                <a:ea typeface="+mj-lt"/>
                <a:cs typeface="+mj-lt"/>
              </a:rPr>
              <a:t>26:25 )</a:t>
            </a:r>
            <a:r>
              <a:rPr lang="zh-TW" altLang="en-US" sz="2000">
                <a:ea typeface="+mj-lt"/>
                <a:cs typeface="+mj-lt"/>
              </a:rPr>
              <a:t>，擁有的土地卻很少。</a:t>
            </a:r>
            <a:endParaRPr lang="en-US" sz="2000">
              <a:ea typeface="+mj-lt"/>
              <a:cs typeface="+mj-lt"/>
            </a:endParaRPr>
          </a:p>
          <a:p>
            <a:endParaRPr lang="en-US" altLang="zh-TW" sz="2000" dirty="0">
              <a:ea typeface="新細明體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921" y="4380151"/>
            <a:ext cx="10941405" cy="18602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14 </a:t>
            </a:r>
            <a:r>
              <a:rPr lang="en-US" u="sng" err="1">
                <a:solidFill>
                  <a:srgbClr val="C00000"/>
                </a:solidFill>
                <a:ea typeface="+mn-lt"/>
                <a:cs typeface="+mn-lt"/>
              </a:rPr>
              <a:t>約瑟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的子孫對</a:t>
            </a:r>
            <a:r>
              <a:rPr lang="en-US" u="sng" err="1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說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：「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耶和華到如今既然賜福與我們，我們也族大人多，你為甚麼僅將一鬮一段之地分給我們為業呢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？</a:t>
            </a:r>
            <a:r>
              <a:rPr lang="en-US" dirty="0">
                <a:ea typeface="+mn-lt"/>
                <a:cs typeface="+mn-lt"/>
              </a:rPr>
              <a:t>」 15</a:t>
            </a:r>
            <a:r>
              <a:rPr lang="en-US" u="sng" dirty="0">
                <a:ea typeface="+mn-lt"/>
                <a:cs typeface="+mn-lt"/>
              </a:rPr>
              <a:t>約書亞</a:t>
            </a:r>
            <a:r>
              <a:rPr lang="en-US" dirty="0">
                <a:ea typeface="+mn-lt"/>
                <a:cs typeface="+mn-lt"/>
              </a:rPr>
              <a:t>說：「</a:t>
            </a:r>
            <a:r>
              <a:rPr lang="en-US" err="1">
                <a:ea typeface="+mn-lt"/>
                <a:cs typeface="+mn-lt"/>
              </a:rPr>
              <a:t>你們如果族大人多，嫌</a:t>
            </a:r>
            <a:r>
              <a:rPr lang="en-US" u="sng" err="1">
                <a:ea typeface="+mn-lt"/>
                <a:cs typeface="+mn-lt"/>
              </a:rPr>
              <a:t>以法蓮</a:t>
            </a:r>
            <a:r>
              <a:rPr lang="en-US" err="1">
                <a:ea typeface="+mn-lt"/>
                <a:cs typeface="+mn-lt"/>
              </a:rPr>
              <a:t>山地窄小，就可以上</a:t>
            </a:r>
            <a:r>
              <a:rPr lang="en-US" u="sng" err="1">
                <a:ea typeface="+mn-lt"/>
                <a:cs typeface="+mn-lt"/>
              </a:rPr>
              <a:t>比利洗</a:t>
            </a:r>
            <a:r>
              <a:rPr lang="en-US" err="1">
                <a:ea typeface="+mn-lt"/>
                <a:cs typeface="+mn-lt"/>
              </a:rPr>
              <a:t>人、</a:t>
            </a:r>
            <a:r>
              <a:rPr lang="en-US" u="sng" err="1">
                <a:ea typeface="+mn-lt"/>
                <a:cs typeface="+mn-lt"/>
              </a:rPr>
              <a:t>利乏音</a:t>
            </a:r>
            <a:r>
              <a:rPr lang="en-US" err="1">
                <a:ea typeface="+mn-lt"/>
                <a:cs typeface="+mn-lt"/>
              </a:rPr>
              <a:t>人之地，在樹林中砍伐</a:t>
            </a:r>
            <a:r>
              <a:rPr lang="en-US" i="1" err="1">
                <a:ea typeface="+mn-lt"/>
                <a:cs typeface="+mn-lt"/>
              </a:rPr>
              <a:t>樹木</a:t>
            </a:r>
            <a:r>
              <a:rPr lang="en-US" dirty="0">
                <a:ea typeface="+mn-lt"/>
                <a:cs typeface="+mn-lt"/>
              </a:rPr>
              <a:t>。」 16</a:t>
            </a:r>
            <a:r>
              <a:rPr lang="en-US" u="sng" dirty="0">
                <a:ea typeface="+mn-lt"/>
                <a:cs typeface="+mn-lt"/>
              </a:rPr>
              <a:t>約瑟</a:t>
            </a:r>
            <a:r>
              <a:rPr lang="en-US" dirty="0">
                <a:ea typeface="+mn-lt"/>
                <a:cs typeface="+mn-lt"/>
              </a:rPr>
              <a:t>的子孫說：「</a:t>
            </a:r>
            <a:r>
              <a:rPr lang="en-US" err="1">
                <a:ea typeface="+mn-lt"/>
                <a:cs typeface="+mn-lt"/>
              </a:rPr>
              <a:t>那山地容不下我們，並且住平原的</a:t>
            </a:r>
            <a:r>
              <a:rPr lang="en-US" u="sng" err="1">
                <a:ea typeface="+mn-lt"/>
                <a:cs typeface="+mn-lt"/>
              </a:rPr>
              <a:t>迦南</a:t>
            </a:r>
            <a:r>
              <a:rPr lang="en-US" err="1">
                <a:ea typeface="+mn-lt"/>
                <a:cs typeface="+mn-lt"/>
              </a:rPr>
              <a:t>人，就是住</a:t>
            </a:r>
            <a:r>
              <a:rPr lang="en-US" u="sng" err="1">
                <a:ea typeface="+mn-lt"/>
                <a:cs typeface="+mn-lt"/>
              </a:rPr>
              <a:t>伯‧善</a:t>
            </a:r>
            <a:r>
              <a:rPr lang="en-US" err="1">
                <a:ea typeface="+mn-lt"/>
                <a:cs typeface="+mn-lt"/>
              </a:rPr>
              <a:t>和屬</a:t>
            </a:r>
            <a:r>
              <a:rPr lang="en-US" u="sng" err="1">
                <a:ea typeface="+mn-lt"/>
                <a:cs typeface="+mn-lt"/>
              </a:rPr>
              <a:t>伯‧善</a:t>
            </a:r>
            <a:r>
              <a:rPr lang="en-US" err="1">
                <a:ea typeface="+mn-lt"/>
                <a:cs typeface="+mn-lt"/>
              </a:rPr>
              <a:t>的鎮市，並住</a:t>
            </a:r>
            <a:r>
              <a:rPr lang="en-US" u="sng" err="1">
                <a:ea typeface="+mn-lt"/>
                <a:cs typeface="+mn-lt"/>
              </a:rPr>
              <a:t>耶斯列</a:t>
            </a:r>
            <a:r>
              <a:rPr lang="en-US" err="1">
                <a:ea typeface="+mn-lt"/>
                <a:cs typeface="+mn-lt"/>
              </a:rPr>
              <a:t>平原的人，都有鐵車</a:t>
            </a:r>
            <a:r>
              <a:rPr lang="en-US" dirty="0">
                <a:ea typeface="+mn-lt"/>
                <a:cs typeface="+mn-lt"/>
              </a:rPr>
              <a:t>。」 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17</a:t>
            </a:r>
            <a:r>
              <a:rPr lang="en-US" u="sng" dirty="0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對</a:t>
            </a:r>
            <a:r>
              <a:rPr lang="en-US" u="sng" dirty="0">
                <a:solidFill>
                  <a:srgbClr val="C00000"/>
                </a:solidFill>
                <a:ea typeface="+mn-lt"/>
                <a:cs typeface="+mn-lt"/>
              </a:rPr>
              <a:t>約瑟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家，就是</a:t>
            </a:r>
            <a:r>
              <a:rPr lang="en-US" u="sng" dirty="0">
                <a:solidFill>
                  <a:srgbClr val="C00000"/>
                </a:solidFill>
                <a:ea typeface="+mn-lt"/>
                <a:cs typeface="+mn-lt"/>
              </a:rPr>
              <a:t>以法蓮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和</a:t>
            </a:r>
            <a:r>
              <a:rPr lang="en-US" u="sng" dirty="0">
                <a:solidFill>
                  <a:srgbClr val="C00000"/>
                </a:solidFill>
                <a:ea typeface="+mn-lt"/>
                <a:cs typeface="+mn-lt"/>
              </a:rPr>
              <a:t>瑪拿西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人，說：「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你是族大人多，並且強盛，不可僅有一鬮之地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， 18山地也要歸你，雖是樹林，你也可以砍伐；靠近之地必歸你。</a:t>
            </a:r>
            <a:r>
              <a:rPr lang="en-US" u="sng" dirty="0">
                <a:solidFill>
                  <a:srgbClr val="C00000"/>
                </a:solidFill>
                <a:ea typeface="+mn-lt"/>
                <a:cs typeface="+mn-lt"/>
              </a:rPr>
              <a:t>迦南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人雖有鐵車，雖是強盛，你也能把他們趕出去。</a:t>
            </a:r>
            <a:r>
              <a:rPr lang="en-US" dirty="0">
                <a:ea typeface="+mn-lt"/>
                <a:cs typeface="+mn-lt"/>
              </a:rPr>
              <a:t>」</a:t>
            </a:r>
            <a:endParaRPr lang="en-US" altLang="zh-TW" dirty="0">
              <a:ea typeface="新細明體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A411E-DFDD-2147-84A6-483162160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824" y="386783"/>
            <a:ext cx="5709665" cy="381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66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590" y="366698"/>
            <a:ext cx="9195610" cy="1569845"/>
          </a:xfrm>
        </p:spPr>
        <p:txBody>
          <a:bodyPr>
            <a:normAutofit/>
          </a:bodyPr>
          <a:lstStyle/>
          <a:p>
            <a:r>
              <a:rPr lang="zh-TW" altLang="en-US" b="1" dirty="0">
                <a:ea typeface="+mj-lt"/>
                <a:cs typeface="+mj-lt"/>
              </a:rPr>
              <a:t> 其餘七個支派分</a:t>
            </a:r>
            <a:r>
              <a:rPr lang="zh-TW" b="1" dirty="0">
                <a:ea typeface="+mj-lt"/>
                <a:cs typeface="+mj-lt"/>
              </a:rPr>
              <a:t>地業</a:t>
            </a:r>
            <a:br>
              <a:rPr lang="zh-TW" altLang="en-US" b="1" dirty="0">
                <a:ea typeface="+mj-lt"/>
                <a:cs typeface="+mj-lt"/>
              </a:rPr>
            </a:br>
            <a:r>
              <a:rPr lang="zh-TW" sz="2400" b="1" dirty="0">
                <a:ea typeface="+mj-lt"/>
                <a:cs typeface="+mj-lt"/>
              </a:rPr>
              <a:t>（約書亞記</a:t>
            </a:r>
            <a:r>
              <a:rPr lang="en-US" altLang="zh-TW" sz="2400" b="1">
                <a:ea typeface="+mj-lt"/>
                <a:cs typeface="+mj-lt"/>
              </a:rPr>
              <a:t>18:1-5, 9-10   </a:t>
            </a:r>
            <a:r>
              <a:rPr lang="en-US" sz="2400" b="1" cap="all"/>
              <a:t>士師記 1:28 )</a:t>
            </a:r>
            <a:endParaRPr lang="zh-TW" altLang="en-US" sz="2400" b="1">
              <a:ea typeface="新細明體"/>
              <a:cs typeface="+mj-lt"/>
            </a:endParaRPr>
          </a:p>
          <a:p>
            <a:endParaRPr lang="en-US" altLang="zh-TW" sz="2800" b="1" dirty="0">
              <a:ea typeface="新細明體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772" y="2014538"/>
            <a:ext cx="4970510" cy="402113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2" charset="2"/>
              <a:buChar char="v"/>
            </a:pPr>
            <a:endParaRPr lang="zh-TW" altLang="en-US" b="1">
              <a:ea typeface="新細明體"/>
            </a:endParaRPr>
          </a:p>
          <a:p>
            <a:endParaRPr lang="zh-TW" altLang="en-US"/>
          </a:p>
          <a:p>
            <a:pPr marL="0" indent="0">
              <a:buNone/>
            </a:pPr>
            <a:br>
              <a:rPr lang="zh-TW" altLang="en-US"/>
            </a:br>
            <a:endParaRPr lang="en-US" altLang="zh-TW"/>
          </a:p>
          <a:p>
            <a:endParaRPr lang="zh-TW" altLang="en-US"/>
          </a:p>
          <a:p>
            <a:endParaRPr lang="zh-TW" altLang="en-US"/>
          </a:p>
          <a:p>
            <a:endParaRPr lang="en-US" altLang="zh-TW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ADEA1F-348A-164C-B292-58D93EA0C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038" y="475738"/>
            <a:ext cx="3214892" cy="59245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B9503B-E18F-4E44-9982-1ABDE8B7CA69}"/>
              </a:ext>
            </a:extLst>
          </p:cNvPr>
          <p:cNvSpPr txBox="1"/>
          <p:nvPr/>
        </p:nvSpPr>
        <p:spPr>
          <a:xfrm>
            <a:off x="708312" y="1938377"/>
            <a:ext cx="7906208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MT"/>
              </a:rPr>
              <a:t>1</a:t>
            </a:r>
            <a:r>
              <a:rPr lang="en-US" altLang="ja-JP" sz="2000" dirty="0">
                <a:latin typeface="ArialMT"/>
                <a:ea typeface="ＭＳ ゴシック"/>
              </a:rPr>
              <a:t> </a:t>
            </a:r>
            <a:r>
              <a:rPr lang="ja-JP" altLang="en-US" sz="2000">
                <a:latin typeface="ArialMT"/>
                <a:ea typeface="ＭＳ ゴシック"/>
              </a:rPr>
              <a:t>以色列的全會眾都聚集在示羅，把會幕設立在那裏，那地已經被他們制伏了</a:t>
            </a:r>
            <a:r>
              <a:rPr lang="en-US" sz="2000" dirty="0">
                <a:latin typeface="ArialMT"/>
              </a:rPr>
              <a:t>。 2</a:t>
            </a:r>
            <a:r>
              <a:rPr lang="ja-JP" altLang="en-US" sz="2000">
                <a:latin typeface="ArialMT"/>
                <a:ea typeface="ＭＳ ゴシック"/>
              </a:rPr>
              <a:t>以色列人中其餘的七個支派還沒有分給他們地業</a:t>
            </a:r>
            <a:r>
              <a:rPr lang="en-US" sz="2000" dirty="0">
                <a:latin typeface="ArialMT"/>
              </a:rPr>
              <a:t>。 3</a:t>
            </a:r>
            <a:r>
              <a:rPr lang="ja-JP" altLang="en-US" sz="2000">
                <a:latin typeface="ArialMT"/>
                <a:ea typeface="ＭＳ ゴシック"/>
              </a:rPr>
              <a:t>約書亞對以色列人說：「耶和華－你們列祖的上帝所賜給你們的地，你們躭延不去得，要到幾時呢</a:t>
            </a:r>
            <a:r>
              <a:rPr lang="en-US" sz="2000" dirty="0">
                <a:latin typeface="ArialMT"/>
              </a:rPr>
              <a:t>？ 4</a:t>
            </a:r>
            <a:r>
              <a:rPr lang="ja-JP" altLang="en-US" sz="2000">
                <a:latin typeface="ArialMT"/>
                <a:ea typeface="ＭＳ ゴシック"/>
              </a:rPr>
              <a:t>你們每支派當選舉三個人，我要打發他們去，他們就要起身走遍那地，按着各支派</a:t>
            </a:r>
            <a:r>
              <a:rPr lang="ja-JP" altLang="en-US" sz="2000" i="1">
                <a:latin typeface="ArialMT"/>
                <a:ea typeface="ＭＳ ゴシック"/>
              </a:rPr>
              <a:t>應得的</a:t>
            </a:r>
            <a:r>
              <a:rPr lang="ja-JP" altLang="en-US" sz="2000">
                <a:latin typeface="ArialMT"/>
                <a:ea typeface="ＭＳ ゴシック"/>
              </a:rPr>
              <a:t>地業寫明，就回到我這裏來</a:t>
            </a:r>
            <a:r>
              <a:rPr lang="en-US" sz="2000" dirty="0">
                <a:latin typeface="ArialMT"/>
              </a:rPr>
              <a:t>。 5</a:t>
            </a:r>
            <a:r>
              <a:rPr lang="ja-JP" altLang="en-US" sz="2000">
                <a:latin typeface="ArialMT"/>
                <a:ea typeface="ＭＳ ゴシック"/>
              </a:rPr>
              <a:t>他們要將地分做七分；猶大仍在南方，住在他的境內。約瑟家仍在北方，住在他的境內</a:t>
            </a:r>
            <a:r>
              <a:rPr lang="en-US" sz="2000" dirty="0">
                <a:latin typeface="ArialMT"/>
              </a:rPr>
              <a:t>。 </a:t>
            </a:r>
            <a:endParaRPr lang="en-US" sz="2000">
              <a:latin typeface="Garamond" panose="02020404030301010803"/>
            </a:endParaRPr>
          </a:p>
          <a:p>
            <a:r>
              <a:rPr lang="en-US" sz="2000" dirty="0">
                <a:latin typeface="ArialMT"/>
              </a:rPr>
              <a:t>9</a:t>
            </a:r>
            <a:r>
              <a:rPr lang="ja-JP" altLang="en-US" sz="2000">
                <a:latin typeface="ArialMT"/>
                <a:ea typeface="ＭＳ ゴシック"/>
              </a:rPr>
              <a:t>他們就去了，走遍那地，按着城邑分做七分，寫在冊子上，回到示羅營中見約書亞</a:t>
            </a:r>
            <a:r>
              <a:rPr lang="en-US" sz="2000" dirty="0">
                <a:latin typeface="ArialMT"/>
              </a:rPr>
              <a:t>。 10</a:t>
            </a:r>
            <a:r>
              <a:rPr lang="ja-JP" altLang="en-US" sz="2000">
                <a:latin typeface="ArialMT"/>
                <a:ea typeface="ＭＳ ゴシック"/>
              </a:rPr>
              <a:t>約書亞就在示羅，耶和華面前，為他們拈鬮。約書亞在那裏，按着以色列人的支派，將地分給他們</a:t>
            </a:r>
            <a:r>
              <a:rPr lang="en-US" sz="2000" dirty="0">
                <a:latin typeface="ArialMT"/>
              </a:rPr>
              <a:t>。</a:t>
            </a:r>
          </a:p>
          <a:p>
            <a:endParaRPr lang="en-US" sz="2000" dirty="0">
              <a:solidFill>
                <a:srgbClr val="000000"/>
              </a:solidFill>
              <a:latin typeface="ArialMT"/>
              <a:ea typeface="+mn-lt"/>
              <a:cs typeface="+mn-lt"/>
            </a:endParaRPr>
          </a:p>
          <a:p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28</a:t>
            </a:r>
            <a:r>
              <a:rPr lang="ja-JP" altLang="en-US" sz="2000">
                <a:solidFill>
                  <a:srgbClr val="C00000"/>
                </a:solidFill>
                <a:ea typeface="+mn-lt"/>
                <a:cs typeface="+mn-lt"/>
              </a:rPr>
              <a:t>及至</a:t>
            </a:r>
            <a:r>
              <a:rPr lang="ja-JP" altLang="en-US" sz="2000" u="sng">
                <a:solidFill>
                  <a:srgbClr val="C00000"/>
                </a:solidFill>
                <a:ea typeface="+mn-lt"/>
                <a:cs typeface="+mn-lt"/>
              </a:rPr>
              <a:t>以色列</a:t>
            </a:r>
            <a:r>
              <a:rPr lang="ja-JP" altLang="en-US" sz="2000">
                <a:solidFill>
                  <a:srgbClr val="C00000"/>
                </a:solidFill>
                <a:ea typeface="+mn-lt"/>
                <a:cs typeface="+mn-lt"/>
              </a:rPr>
              <a:t>強盛了，就使</a:t>
            </a:r>
            <a:r>
              <a:rPr lang="ja-JP" altLang="en-US" sz="2000" u="sng">
                <a:solidFill>
                  <a:srgbClr val="C00000"/>
                </a:solidFill>
                <a:ea typeface="+mn-lt"/>
                <a:cs typeface="+mn-lt"/>
              </a:rPr>
              <a:t>迦南</a:t>
            </a:r>
            <a:r>
              <a:rPr lang="ja-JP" altLang="en-US" sz="2000">
                <a:solidFill>
                  <a:srgbClr val="C00000"/>
                </a:solidFill>
                <a:ea typeface="+mn-lt"/>
                <a:cs typeface="+mn-lt"/>
              </a:rPr>
              <a:t>人做苦工，沒有把他們全然趕出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。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65AA8D-40F7-4C88-A2D0-65A2E69890B4}"/>
              </a:ext>
            </a:extLst>
          </p:cNvPr>
          <p:cNvSpPr txBox="1"/>
          <p:nvPr/>
        </p:nvSpPr>
        <p:spPr>
          <a:xfrm flipV="1">
            <a:off x="1278339" y="578597"/>
            <a:ext cx="7463051" cy="1211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3D54DE-D371-47CE-9A20-C7D0727AB1C3}"/>
              </a:ext>
            </a:extLst>
          </p:cNvPr>
          <p:cNvSpPr txBox="1"/>
          <p:nvPr/>
        </p:nvSpPr>
        <p:spPr>
          <a:xfrm>
            <a:off x="4867275" y="334327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D86CC9-C7FF-4A1B-9539-A26EFA08503C}"/>
              </a:ext>
            </a:extLst>
          </p:cNvPr>
          <p:cNvSpPr txBox="1"/>
          <p:nvPr/>
        </p:nvSpPr>
        <p:spPr>
          <a:xfrm>
            <a:off x="5010150" y="2064508"/>
            <a:ext cx="24929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884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91" y="380492"/>
            <a:ext cx="11615849" cy="149356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PMingLiU"/>
                <a:ea typeface="PMingLiU"/>
              </a:rPr>
              <a:t> </a:t>
            </a:r>
            <a:r>
              <a:rPr lang="en-US" altLang="zh-TW" b="1" dirty="0">
                <a:latin typeface="PMingLiU"/>
                <a:ea typeface="PMingLiU"/>
              </a:rPr>
              <a:t>                                         </a:t>
            </a:r>
            <a:r>
              <a:rPr lang="zh-TW" altLang="en-US" b="1" dirty="0">
                <a:latin typeface="PMingLiU"/>
                <a:ea typeface="PMingLiU"/>
              </a:rPr>
              <a:t>約書亞的地業            </a:t>
            </a:r>
            <a:r>
              <a:rPr lang="zh-TW" altLang="en-US" sz="2400" b="1" dirty="0">
                <a:latin typeface="PMingLiU"/>
                <a:ea typeface="PMingLiU"/>
              </a:rPr>
              <a:t>（約書亞記</a:t>
            </a:r>
            <a:r>
              <a:rPr lang="en-US" sz="2400" b="1" dirty="0">
                <a:latin typeface="PMingLiU"/>
                <a:ea typeface="PMingLiU"/>
              </a:rPr>
              <a:t>19:49-50  )</a:t>
            </a:r>
            <a:br>
              <a:rPr lang="en-US" altLang="zh-TW" sz="2400" b="1" dirty="0">
                <a:latin typeface="PMingLiU"/>
                <a:ea typeface="PMingLiU"/>
              </a:rPr>
            </a:br>
            <a:br>
              <a:rPr lang="zh-TW" altLang="en-US" sz="2400" b="1" dirty="0">
                <a:latin typeface="PMingLiU"/>
                <a:ea typeface="PMingLiU"/>
              </a:rPr>
            </a:br>
            <a:r>
              <a:rPr lang="zh-TW" altLang="en-US" sz="2400" b="1" dirty="0">
                <a:latin typeface="PMingLiU"/>
                <a:ea typeface="PMingLiU"/>
              </a:rPr>
              <a:t>                                                   </a:t>
            </a:r>
            <a:r>
              <a:rPr lang="zh-TW" altLang="en-US" sz="3300" b="1" dirty="0">
                <a:latin typeface="PMingLiU"/>
                <a:ea typeface="PMingLiU"/>
              </a:rPr>
              <a:t>     </a:t>
            </a:r>
            <a:r>
              <a:rPr lang="ja-JP" altLang="en-US" sz="3300" b="1">
                <a:latin typeface="Garamond"/>
                <a:ea typeface="PMingLiU"/>
              </a:rPr>
              <a:t>利</a:t>
            </a:r>
            <a:r>
              <a:rPr lang="ja-JP" altLang="en-US" sz="3300" b="1" dirty="0">
                <a:latin typeface="Garamond"/>
                <a:ea typeface="PMingLiU"/>
              </a:rPr>
              <a:t>未支派</a:t>
            </a:r>
            <a:r>
              <a:rPr lang="zh-TW" sz="3300" b="1" dirty="0">
                <a:latin typeface="Garamond"/>
                <a:ea typeface="PMingLiU"/>
              </a:rPr>
              <a:t>沒有地業</a:t>
            </a:r>
            <a:r>
              <a:rPr lang="zh-TW" altLang="en-US" sz="3100" b="1" dirty="0">
                <a:latin typeface="PMingLiU"/>
                <a:ea typeface="PMingLiU"/>
              </a:rPr>
              <a:t> </a:t>
            </a:r>
            <a:r>
              <a:rPr lang="zh-TW" altLang="en-US" sz="2400" b="1" dirty="0">
                <a:latin typeface="PMingLiU"/>
                <a:ea typeface="PMingLiU"/>
              </a:rPr>
              <a:t> </a:t>
            </a:r>
            <a:r>
              <a:rPr lang="zh-TW" altLang="en-US" sz="2400" b="1" dirty="0">
                <a:latin typeface="PMingLiU"/>
                <a:ea typeface="PMingLiU"/>
                <a:cs typeface="+mj-lt"/>
              </a:rPr>
              <a:t>   </a:t>
            </a:r>
            <a:r>
              <a:rPr lang="zh-TW" sz="2400" b="1" dirty="0">
                <a:ea typeface="+mj-lt"/>
                <a:cs typeface="+mj-lt"/>
              </a:rPr>
              <a:t>（約書記</a:t>
            </a:r>
            <a:r>
              <a:rPr lang="zh-TW" altLang="en-US" sz="2400" b="1" dirty="0">
                <a:latin typeface="PMingLiU"/>
                <a:ea typeface="PMingLiU"/>
              </a:rPr>
              <a:t>  13:33,   21:41-45)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771" y="1716483"/>
            <a:ext cx="10407429" cy="47674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2" charset="2"/>
              <a:buChar char="v"/>
            </a:pPr>
            <a:endParaRPr lang="zh-TW" altLang="en-US" sz="2600" b="1">
              <a:latin typeface="新細明體"/>
              <a:ea typeface="新細明體"/>
            </a:endParaRPr>
          </a:p>
          <a:p>
            <a:pPr marL="0" indent="0">
              <a:buNone/>
            </a:pPr>
            <a:r>
              <a:rPr lang="en-US" altLang="zh-TW" sz="2600" b="1">
                <a:latin typeface="新細明體"/>
                <a:ea typeface="新細明體"/>
              </a:rPr>
              <a:t>	</a:t>
            </a:r>
            <a:endParaRPr lang="zh-TW" altLang="en-US" sz="2900" b="1">
              <a:latin typeface="+mn-ea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17392-CE66-47B6-9C25-76FDE87B3775}"/>
              </a:ext>
            </a:extLst>
          </p:cNvPr>
          <p:cNvSpPr txBox="1"/>
          <p:nvPr/>
        </p:nvSpPr>
        <p:spPr>
          <a:xfrm>
            <a:off x="515422" y="1753366"/>
            <a:ext cx="11161156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49</a:t>
            </a:r>
            <a:r>
              <a:rPr lang="en-US" altLang="ja-JP" sz="2400" dirty="0">
                <a:ea typeface="+mn-lt"/>
                <a:cs typeface="+mn-lt"/>
              </a:rPr>
              <a:t> </a:t>
            </a:r>
            <a:r>
              <a:rPr lang="ja-JP" altLang="en-US" sz="2400" u="sng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以色列</a:t>
            </a:r>
            <a:r>
              <a:rPr lang="ja-JP" altLang="en-US" sz="240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人按着境界分完了地業，就在他們中間將地給</a:t>
            </a:r>
            <a:r>
              <a:rPr lang="ja-JP" altLang="en-US" sz="2400" u="sng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嫩</a:t>
            </a:r>
            <a:r>
              <a:rPr lang="ja-JP" altLang="en-US" sz="240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的兒子</a:t>
            </a:r>
            <a:r>
              <a:rPr lang="ja-JP" altLang="en-US" sz="2400" u="sng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約書亞</a:t>
            </a:r>
            <a:r>
              <a:rPr lang="ja-JP" altLang="en-US" sz="240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為業</a:t>
            </a:r>
            <a:r>
              <a:rPr lang="en-US" sz="2400" dirty="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， 50</a:t>
            </a:r>
            <a:r>
              <a:rPr lang="ja-JP" altLang="en-US" sz="240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是照耶和華的吩咐，將</a:t>
            </a:r>
            <a:r>
              <a:rPr lang="ja-JP" altLang="en-US" sz="2400" u="sng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約書亞</a:t>
            </a:r>
            <a:r>
              <a:rPr lang="ja-JP" altLang="en-US" sz="240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所求的城，就是</a:t>
            </a:r>
            <a:r>
              <a:rPr lang="ja-JP" altLang="en-US" sz="2400" u="sng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以法蓮</a:t>
            </a:r>
            <a:r>
              <a:rPr lang="ja-JP" altLang="en-US" sz="240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山地的</a:t>
            </a:r>
            <a:r>
              <a:rPr lang="ja-JP" altLang="en-US" sz="2400" u="sng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亭拿</a:t>
            </a:r>
            <a:r>
              <a:rPr lang="en-US" sz="2400" u="sng" dirty="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‧</a:t>
            </a:r>
            <a:r>
              <a:rPr lang="ja-JP" altLang="en-US" sz="2400" u="sng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西拉</a:t>
            </a:r>
            <a:r>
              <a:rPr lang="ja-JP" altLang="en-US" sz="240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城，給了他。他就修那城，住在其中</a:t>
            </a:r>
            <a:r>
              <a:rPr lang="en-US" sz="2400" dirty="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。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  <a:cs typeface="+mn-lt"/>
            </a:endParaRPr>
          </a:p>
          <a:p>
            <a:endParaRPr lang="en-US" sz="2400" dirty="0">
              <a:latin typeface="STKaiti" panose="02010600040101010101" pitchFamily="2" charset="-122"/>
              <a:ea typeface="STKaiti" panose="02010600040101010101" pitchFamily="2" charset="-122"/>
              <a:cs typeface="+mn-lt"/>
            </a:endParaRPr>
          </a:p>
          <a:p>
            <a:r>
              <a:rPr lang="en-US" sz="2400" dirty="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33</a:t>
            </a:r>
            <a:r>
              <a:rPr lang="ja-JP" altLang="en-US" sz="240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只是</a:t>
            </a:r>
            <a:r>
              <a:rPr lang="ja-JP" altLang="en-US" sz="2400" u="sng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利未</a:t>
            </a:r>
            <a:r>
              <a:rPr lang="ja-JP" altLang="en-US" sz="240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支派，</a:t>
            </a:r>
            <a:r>
              <a:rPr lang="ja-JP" altLang="en-US" sz="2400" u="sng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摩西</a:t>
            </a:r>
            <a:r>
              <a:rPr lang="ja-JP" altLang="en-US" sz="240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沒有把產業分給他們。耶和華－</a:t>
            </a:r>
            <a:r>
              <a:rPr lang="ja-JP" altLang="en-US" sz="2400" u="sng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以色列</a:t>
            </a:r>
            <a:r>
              <a:rPr lang="ja-JP" altLang="en-US" sz="240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的上帝是他們的產業，正如耶和華所應許他們的</a:t>
            </a:r>
            <a:r>
              <a:rPr lang="en-US" sz="2400" dirty="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。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endParaRPr lang="en-US" sz="2400" dirty="0">
              <a:latin typeface="STKaiti" panose="02010600040101010101" pitchFamily="2" charset="-122"/>
              <a:ea typeface="STKaiti" panose="02010600040101010101" pitchFamily="2" charset="-122"/>
              <a:cs typeface="+mn-lt"/>
            </a:endParaRPr>
          </a:p>
          <a:p>
            <a:r>
              <a:rPr lang="en-US" sz="2400" dirty="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41</a:t>
            </a:r>
            <a:r>
              <a:rPr lang="en-US" altLang="ja-JP" sz="2400" dirty="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 </a:t>
            </a:r>
            <a:r>
              <a:rPr lang="ja-JP" altLang="en-US" sz="2400" u="sng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利未</a:t>
            </a:r>
            <a:r>
              <a:rPr lang="ja-JP" altLang="en-US" sz="240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人在</a:t>
            </a:r>
            <a:r>
              <a:rPr lang="ja-JP" altLang="en-US" sz="2400" u="sng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以色列</a:t>
            </a:r>
            <a:r>
              <a:rPr lang="ja-JP" altLang="en-US" sz="240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人的地業中所得的城，共四十八座，</a:t>
            </a:r>
            <a:r>
              <a:rPr lang="ja-JP" altLang="en-US" sz="240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並有屬城的郊野</a:t>
            </a:r>
            <a:r>
              <a:rPr lang="en-US" sz="2400" dirty="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。 42</a:t>
            </a:r>
            <a:r>
              <a:rPr lang="ja-JP" altLang="en-US" sz="240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這些城四圍都有屬城的郊野，城城都是如此。以色列人得地為業</a:t>
            </a:r>
            <a:endParaRPr lang="en-US" sz="24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r>
              <a:rPr lang="en-US" sz="2400" dirty="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43</a:t>
            </a:r>
            <a:r>
              <a:rPr lang="ja-JP" altLang="en-US" sz="240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這樣，耶和華將從前向他們列祖起誓所應許的全地賜給</a:t>
            </a:r>
            <a:r>
              <a:rPr lang="ja-JP" altLang="en-US" sz="2400" u="sng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以色列</a:t>
            </a:r>
            <a:r>
              <a:rPr lang="ja-JP" altLang="en-US" sz="240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人，他們就得了為業，住在其中</a:t>
            </a:r>
            <a:r>
              <a:rPr lang="en-US" sz="2400" dirty="0"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。 44</a:t>
            </a:r>
            <a:r>
              <a:rPr lang="ja-JP" altLang="en-US" sz="240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耶和華照着向他們列祖起誓所應許的一切話，使他們四境平安；他們一切仇敵中，沒有一人在他們面前站立得住。耶和華把一切仇敵都交在他們手中</a:t>
            </a:r>
            <a:r>
              <a:rPr lang="en-US" sz="24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。 45</a:t>
            </a:r>
            <a:r>
              <a:rPr lang="ja-JP" altLang="en-US" sz="240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耶和華應許賜福給</a:t>
            </a:r>
            <a:r>
              <a:rPr lang="ja-JP" altLang="en-US" sz="2400" u="sng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以色列</a:t>
            </a:r>
            <a:r>
              <a:rPr lang="ja-JP" altLang="en-US" sz="240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家的話一句也沒有落空，都應驗了</a:t>
            </a:r>
            <a:r>
              <a:rPr lang="en-US" sz="2400" dirty="0">
                <a:solidFill>
                  <a:srgbClr val="C00000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n-lt"/>
              </a:rPr>
              <a:t>。</a:t>
            </a:r>
            <a:endParaRPr lang="en-US" sz="2400" dirty="0">
              <a:solidFill>
                <a:srgbClr val="C0000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5519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86271"/>
            <a:ext cx="5407573" cy="714705"/>
          </a:xfrm>
        </p:spPr>
        <p:txBody>
          <a:bodyPr>
            <a:normAutofit/>
          </a:bodyPr>
          <a:lstStyle/>
          <a:p>
            <a:r>
              <a:rPr lang="zh-TW" altLang="en-US" b="1">
                <a:ea typeface="+mj-lt"/>
                <a:cs typeface="+mj-lt"/>
              </a:rPr>
              <a:t>  設立逃城</a:t>
            </a:r>
            <a:r>
              <a:rPr lang="zh-TW" altLang="en-US" sz="3100" b="1">
                <a:ea typeface="+mj-lt"/>
                <a:cs typeface="+mj-lt"/>
              </a:rPr>
              <a:t>（約</a:t>
            </a:r>
            <a:r>
              <a:rPr lang="zh-TW" sz="3100" b="1">
                <a:ea typeface="+mj-lt"/>
                <a:cs typeface="+mj-lt"/>
              </a:rPr>
              <a:t>書亞記</a:t>
            </a:r>
            <a:r>
              <a:rPr lang="en-US" altLang="zh-TW" sz="3100" b="1">
                <a:ea typeface="+mj-lt"/>
                <a:cs typeface="+mj-lt"/>
              </a:rPr>
              <a:t>20:1-8</a:t>
            </a:r>
            <a:r>
              <a:rPr lang="zh-TW" altLang="en-US" sz="3100" b="1">
                <a:ea typeface="+mj-lt"/>
                <a:cs typeface="+mj-lt"/>
              </a:rPr>
              <a:t>）</a:t>
            </a:r>
            <a:endParaRPr lang="en-US" sz="3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772" y="1567849"/>
            <a:ext cx="5758785" cy="44678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zh-TW" altLang="en-US" b="1">
              <a:ea typeface="新細明體"/>
            </a:endParaRPr>
          </a:p>
          <a:p>
            <a:pPr marL="0" indent="0">
              <a:buNone/>
            </a:pPr>
            <a:br>
              <a:rPr lang="zh-TW" altLang="en-US"/>
            </a:br>
            <a:endParaRPr lang="zh-TW" altLang="en-US"/>
          </a:p>
          <a:p>
            <a:pPr marL="0" indent="0">
              <a:buNone/>
            </a:pPr>
            <a:br>
              <a:rPr lang="zh-TW" altLang="en-US"/>
            </a:br>
            <a:endParaRPr lang="en-US" altLang="zh-TW"/>
          </a:p>
          <a:p>
            <a:endParaRPr lang="zh-TW" altLang="en-US"/>
          </a:p>
          <a:p>
            <a:endParaRPr lang="zh-TW" altLang="en-US"/>
          </a:p>
          <a:p>
            <a:endParaRPr lang="en-US" altLang="zh-TW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E7916-7F88-2949-8F24-851F3C3AD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958" y="183526"/>
            <a:ext cx="4529275" cy="5466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53B2C3-B6E4-4FC4-AD83-2A6292A2EE1B}"/>
              </a:ext>
            </a:extLst>
          </p:cNvPr>
          <p:cNvSpPr txBox="1"/>
          <p:nvPr/>
        </p:nvSpPr>
        <p:spPr>
          <a:xfrm>
            <a:off x="783021" y="1282264"/>
            <a:ext cx="6579476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121212"/>
                </a:solidFill>
                <a:latin typeface="ArialMT"/>
              </a:rPr>
              <a:t>1</a:t>
            </a:r>
            <a:r>
              <a:rPr lang="ja-JP" altLang="en-US" sz="2000">
                <a:solidFill>
                  <a:srgbClr val="121212"/>
                </a:solidFill>
                <a:latin typeface="ArialMT"/>
                <a:ea typeface="ＭＳ ゴシック"/>
              </a:rPr>
              <a:t>耶和華曉諭約書亞說</a:t>
            </a:r>
            <a:r>
              <a:rPr lang="en-US" sz="2000">
                <a:solidFill>
                  <a:srgbClr val="121212"/>
                </a:solidFill>
                <a:latin typeface="ArialMT"/>
              </a:rPr>
              <a:t>： 2</a:t>
            </a:r>
            <a:r>
              <a:rPr lang="ja-JP" altLang="en-US" sz="2000">
                <a:solidFill>
                  <a:srgbClr val="121212"/>
                </a:solidFill>
                <a:latin typeface="ArialMT"/>
                <a:ea typeface="ＭＳ ゴシック"/>
              </a:rPr>
              <a:t>「你吩咐以色列人說：你們要照着我藉摩西所曉諭你們的，</a:t>
            </a:r>
            <a:r>
              <a:rPr lang="ja-JP" altLang="en-US" sz="2000" b="1">
                <a:solidFill>
                  <a:srgbClr val="C00000"/>
                </a:solidFill>
                <a:latin typeface="ArialMT"/>
                <a:ea typeface="ＭＳ ゴシック"/>
              </a:rPr>
              <a:t>為自己設立逃城</a:t>
            </a:r>
            <a:r>
              <a:rPr lang="en-US" sz="2000" b="1">
                <a:solidFill>
                  <a:srgbClr val="C00000"/>
                </a:solidFill>
                <a:latin typeface="ArialMT"/>
              </a:rPr>
              <a:t>， 3</a:t>
            </a:r>
            <a:r>
              <a:rPr lang="ja-JP" altLang="en-US" sz="2000" b="1">
                <a:solidFill>
                  <a:srgbClr val="C00000"/>
                </a:solidFill>
                <a:latin typeface="ArialMT"/>
                <a:ea typeface="ＭＳ ゴシック"/>
              </a:rPr>
              <a:t>使那無心而誤殺人的，可以逃到那裏。這些城可以作你們逃避報血仇人的地方</a:t>
            </a:r>
            <a:r>
              <a:rPr lang="en-US" sz="2000" b="1">
                <a:solidFill>
                  <a:srgbClr val="C00000"/>
                </a:solidFill>
                <a:latin typeface="ArialMT"/>
              </a:rPr>
              <a:t>。</a:t>
            </a:r>
            <a:r>
              <a:rPr lang="en-US" sz="2000">
                <a:solidFill>
                  <a:srgbClr val="121212"/>
                </a:solidFill>
                <a:latin typeface="ArialMT"/>
              </a:rPr>
              <a:t> 4</a:t>
            </a:r>
            <a:r>
              <a:rPr lang="ja-JP" altLang="en-US" sz="2000">
                <a:solidFill>
                  <a:srgbClr val="121212"/>
                </a:solidFill>
                <a:latin typeface="ArialMT"/>
                <a:ea typeface="ＭＳ ゴシック"/>
              </a:rPr>
              <a:t>那殺人的要逃到這些城中的一座城，站在城門口，將他的事情說給城內的長老們聽。他們就把他收進城裏，給他地方，使他住在他們中間</a:t>
            </a:r>
            <a:r>
              <a:rPr lang="en-US" sz="2000">
                <a:solidFill>
                  <a:srgbClr val="121212"/>
                </a:solidFill>
                <a:latin typeface="ArialMT"/>
              </a:rPr>
              <a:t>。 5</a:t>
            </a:r>
            <a:r>
              <a:rPr lang="ja-JP" altLang="en-US" sz="2000">
                <a:solidFill>
                  <a:srgbClr val="121212"/>
                </a:solidFill>
                <a:latin typeface="ArialMT"/>
                <a:ea typeface="ＭＳ ゴシック"/>
              </a:rPr>
              <a:t>若是報血仇的追了他來，長老不可將他交在報血仇的手裏；因為他是素無仇恨，無心殺了人的</a:t>
            </a:r>
            <a:r>
              <a:rPr lang="en-US" sz="2000">
                <a:solidFill>
                  <a:srgbClr val="121212"/>
                </a:solidFill>
                <a:latin typeface="ArialMT"/>
              </a:rPr>
              <a:t>。 6</a:t>
            </a:r>
            <a:r>
              <a:rPr lang="ja-JP" altLang="en-US" sz="2000">
                <a:solidFill>
                  <a:srgbClr val="121212"/>
                </a:solidFill>
                <a:latin typeface="ArialMT"/>
                <a:ea typeface="ＭＳ ゴシック"/>
              </a:rPr>
              <a:t>他要住在那城裏，站在會眾面前聽審判，</a:t>
            </a:r>
            <a:r>
              <a:rPr lang="ja-JP" altLang="en-US" sz="2000" b="1">
                <a:solidFill>
                  <a:srgbClr val="C00000"/>
                </a:solidFill>
                <a:latin typeface="ArialMT"/>
                <a:ea typeface="ＭＳ ゴシック"/>
              </a:rPr>
              <a:t>等到那時的大祭司死了，殺人的才可以回到本城本家，就是他所逃出來的那城</a:t>
            </a:r>
            <a:r>
              <a:rPr lang="en-US" sz="2000" b="1">
                <a:solidFill>
                  <a:srgbClr val="C00000"/>
                </a:solidFill>
                <a:latin typeface="ArialMT"/>
              </a:rPr>
              <a:t>。」 </a:t>
            </a:r>
            <a:r>
              <a:rPr lang="en-US" sz="2000">
                <a:solidFill>
                  <a:srgbClr val="121212"/>
                </a:solidFill>
                <a:latin typeface="ArialMT"/>
              </a:rPr>
              <a:t>7</a:t>
            </a:r>
            <a:r>
              <a:rPr lang="ja-JP" altLang="en-US" sz="2000">
                <a:solidFill>
                  <a:srgbClr val="121212"/>
                </a:solidFill>
                <a:latin typeface="ArialMT"/>
                <a:ea typeface="ＭＳ ゴシック"/>
              </a:rPr>
              <a:t>於是，以色列人在拿弗他利山地分定加利利的基低斯；在以法蓮山地分定示劍；在猶大山地分定基列</a:t>
            </a:r>
            <a:r>
              <a:rPr lang="en-US" sz="2000">
                <a:solidFill>
                  <a:srgbClr val="121212"/>
                </a:solidFill>
                <a:latin typeface="ArialMT"/>
              </a:rPr>
              <a:t>‧</a:t>
            </a:r>
            <a:r>
              <a:rPr lang="ja-JP" altLang="en-US" sz="2000">
                <a:solidFill>
                  <a:srgbClr val="121212"/>
                </a:solidFill>
                <a:latin typeface="ArialMT"/>
                <a:ea typeface="ＭＳ ゴシック"/>
              </a:rPr>
              <a:t>亞巴（基列</a:t>
            </a:r>
            <a:r>
              <a:rPr lang="en-US" sz="2000">
                <a:solidFill>
                  <a:srgbClr val="121212"/>
                </a:solidFill>
                <a:latin typeface="ArialMT"/>
              </a:rPr>
              <a:t>‧</a:t>
            </a:r>
            <a:r>
              <a:rPr lang="ja-JP" altLang="en-US" sz="2000">
                <a:solidFill>
                  <a:srgbClr val="121212"/>
                </a:solidFill>
                <a:latin typeface="ArialMT"/>
                <a:ea typeface="ＭＳ ゴシック"/>
              </a:rPr>
              <a:t>亞巴就是希伯崙</a:t>
            </a:r>
            <a:r>
              <a:rPr lang="en-US" sz="2000">
                <a:solidFill>
                  <a:srgbClr val="121212"/>
                </a:solidFill>
                <a:latin typeface="ArialMT"/>
              </a:rPr>
              <a:t>）； 8</a:t>
            </a:r>
            <a:r>
              <a:rPr lang="ja-JP" altLang="en-US" sz="2000">
                <a:solidFill>
                  <a:srgbClr val="121212"/>
                </a:solidFill>
                <a:latin typeface="ArialMT"/>
                <a:ea typeface="ＭＳ ゴシック"/>
              </a:rPr>
              <a:t>又在約旦河外耶利哥東，從呂便支派中，在曠野的平原，設立比悉；從迦得支派中設立基列的拉末；從瑪拿西支派中設立巴珊的哥蘭</a:t>
            </a:r>
            <a:r>
              <a:rPr lang="en-US" sz="2000">
                <a:solidFill>
                  <a:srgbClr val="121212"/>
                </a:solidFill>
                <a:latin typeface="ArialMT"/>
              </a:rPr>
              <a:t>。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11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524020-AE8A-E646-B494-980C7A6FE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2323"/>
          <a:stretch/>
        </p:blipFill>
        <p:spPr>
          <a:xfrm>
            <a:off x="77512" y="-154984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480" y="-5674"/>
            <a:ext cx="7079794" cy="15990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sz="3700" b="1">
                <a:solidFill>
                  <a:schemeClr val="bg1"/>
                </a:solidFill>
                <a:ea typeface="+mj-lt"/>
                <a:cs typeface="+mj-lt"/>
              </a:rPr>
              <a:t>最後的囑咐、勸勉</a:t>
            </a:r>
            <a:br>
              <a:rPr lang="zh-TW" sz="3700" b="1" dirty="0">
                <a:ea typeface="+mj-lt"/>
                <a:cs typeface="+mj-lt"/>
              </a:rPr>
            </a:br>
            <a:r>
              <a:rPr lang="zh-TW" sz="3700" b="1">
                <a:solidFill>
                  <a:schemeClr val="bg1"/>
                </a:solidFill>
                <a:ea typeface="+mj-lt"/>
                <a:cs typeface="+mj-lt"/>
              </a:rPr>
              <a:t>及祝福以色列百姓</a:t>
            </a:r>
            <a:endParaRPr lang="zh-TW" altLang="en-US" sz="3200" b="1">
              <a:solidFill>
                <a:schemeClr val="bg1"/>
              </a:solidFill>
              <a:ea typeface="新細明體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C08E41-7F51-43C8-AAFB-BE01A56BD589}"/>
              </a:ext>
            </a:extLst>
          </p:cNvPr>
          <p:cNvSpPr txBox="1"/>
          <p:nvPr/>
        </p:nvSpPr>
        <p:spPr>
          <a:xfrm>
            <a:off x="402609" y="3280012"/>
            <a:ext cx="112503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121212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599762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626" y="3154408"/>
            <a:ext cx="10967547" cy="2724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zh-TW" altLang="en-US">
              <a:ea typeface="新細明體" panose="02020500000000000000" pitchFamily="18" charset="-120"/>
            </a:endParaRPr>
          </a:p>
          <a:p>
            <a:endParaRPr lang="zh-TW" altLang="en-US"/>
          </a:p>
          <a:p>
            <a:pPr marL="0" indent="0">
              <a:buNone/>
            </a:pPr>
            <a:br>
              <a:rPr lang="zh-TW" altLang="en-US"/>
            </a:br>
            <a:endParaRPr lang="zh-TW" altLang="en-US"/>
          </a:p>
          <a:p>
            <a:pPr marL="0" indent="0">
              <a:buNone/>
            </a:pPr>
            <a:br>
              <a:rPr lang="zh-TW" altLang="en-US"/>
            </a:br>
            <a:endParaRPr lang="en-US" altLang="zh-TW"/>
          </a:p>
          <a:p>
            <a:endParaRPr lang="zh-TW" altLang="en-US"/>
          </a:p>
          <a:p>
            <a:endParaRPr lang="zh-TW" altLang="en-US"/>
          </a:p>
          <a:p>
            <a:endParaRPr lang="en-US" altLang="zh-TW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C08E41-7F51-43C8-AAFB-BE01A56BD589}"/>
              </a:ext>
            </a:extLst>
          </p:cNvPr>
          <p:cNvSpPr txBox="1"/>
          <p:nvPr/>
        </p:nvSpPr>
        <p:spPr>
          <a:xfrm>
            <a:off x="504967" y="539085"/>
            <a:ext cx="10965976" cy="58477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3200" cap="all">
                <a:ea typeface="ＭＳ ゴシック"/>
              </a:rPr>
              <a:t>約書亞記 23:6-16, 24:13-16, 25 )</a:t>
            </a:r>
            <a:endParaRPr lang="en-US" sz="3200"/>
          </a:p>
          <a:p>
            <a:pPr algn="ctr"/>
            <a:endParaRPr lang="ja-JP" altLang="en-US" cap="all" dirty="0">
              <a:ea typeface="ＭＳ ゴシック"/>
            </a:endParaRPr>
          </a:p>
          <a:p>
            <a:r>
              <a:rPr lang="en-US" dirty="0">
                <a:ea typeface="+mn-lt"/>
                <a:cs typeface="+mn-lt"/>
              </a:rPr>
              <a:t>1</a:t>
            </a:r>
            <a:r>
              <a:rPr lang="ja-JP" altLang="en-US">
                <a:ea typeface="+mn-lt"/>
                <a:cs typeface="+mn-lt"/>
              </a:rPr>
              <a:t>耶和華使</a:t>
            </a:r>
            <a:r>
              <a:rPr lang="ja-JP" altLang="en-US" u="sng">
                <a:ea typeface="+mn-lt"/>
                <a:cs typeface="+mn-lt"/>
              </a:rPr>
              <a:t>以色列</a:t>
            </a:r>
            <a:r>
              <a:rPr lang="ja-JP" altLang="en-US">
                <a:ea typeface="+mn-lt"/>
                <a:cs typeface="+mn-lt"/>
              </a:rPr>
              <a:t>人安靜，不與四圍的一切仇敵爭戰，已經多日。</a:t>
            </a:r>
            <a:r>
              <a:rPr lang="ja-JP" altLang="en-US" u="sng">
                <a:ea typeface="+mn-lt"/>
                <a:cs typeface="+mn-lt"/>
              </a:rPr>
              <a:t>約書亞</a:t>
            </a:r>
            <a:r>
              <a:rPr lang="ja-JP" altLang="en-US">
                <a:ea typeface="+mn-lt"/>
                <a:cs typeface="+mn-lt"/>
              </a:rPr>
              <a:t>年紀老邁</a:t>
            </a:r>
            <a:r>
              <a:rPr lang="en-US" dirty="0">
                <a:ea typeface="+mn-lt"/>
                <a:cs typeface="+mn-lt"/>
              </a:rPr>
              <a:t>， 2</a:t>
            </a:r>
            <a:r>
              <a:rPr lang="ja-JP" altLang="en-US">
                <a:ea typeface="+mn-lt"/>
                <a:cs typeface="+mn-lt"/>
              </a:rPr>
              <a:t>就把</a:t>
            </a:r>
            <a:r>
              <a:rPr lang="ja-JP" altLang="en-US" u="sng">
                <a:ea typeface="+mn-lt"/>
                <a:cs typeface="+mn-lt"/>
              </a:rPr>
              <a:t>以色列</a:t>
            </a:r>
            <a:r>
              <a:rPr lang="ja-JP" altLang="en-US">
                <a:ea typeface="+mn-lt"/>
                <a:cs typeface="+mn-lt"/>
              </a:rPr>
              <a:t>眾人的長老、族長、審判官，並官長都召了來，對他們說：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「我年紀已經老邁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。 3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耶和華－你們的上帝因你們的緣故向那些國所行的一切事，你們親眼看見了，因那為你們爭戰的是耶和華－你們的上帝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。</a:t>
            </a:r>
          </a:p>
          <a:p>
            <a:r>
              <a:rPr lang="en-US" dirty="0">
                <a:ea typeface="+mn-lt"/>
                <a:cs typeface="+mn-lt"/>
              </a:rPr>
              <a:t>6</a:t>
            </a:r>
            <a:r>
              <a:rPr lang="ja-JP" altLang="en-US">
                <a:ea typeface="+mn-lt"/>
                <a:cs typeface="+mn-lt"/>
              </a:rPr>
              <a:t>所以，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你們要大大壯膽，謹守遵行寫在</a:t>
            </a:r>
            <a:r>
              <a:rPr lang="ja-JP" altLang="en-US" u="sng">
                <a:solidFill>
                  <a:srgbClr val="C00000"/>
                </a:solidFill>
                <a:ea typeface="+mn-lt"/>
                <a:cs typeface="+mn-lt"/>
              </a:rPr>
              <a:t>摩西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律法書上的一切話，不可偏離左右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。</a:t>
            </a:r>
            <a:r>
              <a:rPr lang="en-US" dirty="0">
                <a:ea typeface="+mn-lt"/>
                <a:cs typeface="+mn-lt"/>
              </a:rPr>
              <a:t> 7</a:t>
            </a:r>
            <a:r>
              <a:rPr lang="ja-JP" altLang="en-US">
                <a:ea typeface="+mn-lt"/>
                <a:cs typeface="+mn-lt"/>
              </a:rPr>
              <a:t>不可與你們中間所剩下的這些國民攙雜。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他們的神，你們不可提他的名，不可指着他起誓，也不可事奉、叩拜</a:t>
            </a:r>
            <a:r>
              <a:rPr lang="en-US" dirty="0">
                <a:ea typeface="+mn-lt"/>
                <a:cs typeface="+mn-lt"/>
              </a:rPr>
              <a:t>； 8</a:t>
            </a:r>
            <a:r>
              <a:rPr lang="ja-JP" altLang="en-US">
                <a:ea typeface="+mn-lt"/>
                <a:cs typeface="+mn-lt"/>
              </a:rPr>
              <a:t>只要照着你們到今日所行的，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專靠耶和華－你們的上帝</a:t>
            </a:r>
            <a:r>
              <a:rPr lang="en-US" dirty="0">
                <a:ea typeface="+mn-lt"/>
                <a:cs typeface="+mn-lt"/>
              </a:rPr>
              <a:t>。 9</a:t>
            </a:r>
            <a:r>
              <a:rPr lang="ja-JP" altLang="en-US">
                <a:ea typeface="+mn-lt"/>
                <a:cs typeface="+mn-lt"/>
              </a:rPr>
              <a:t>因為耶和華已經把又大又強的國民從你們面前趕出；直到今日，沒有一人在你們面前站立得住</a:t>
            </a:r>
            <a:r>
              <a:rPr lang="en-US" dirty="0">
                <a:ea typeface="+mn-lt"/>
                <a:cs typeface="+mn-lt"/>
              </a:rPr>
              <a:t>。 10</a:t>
            </a:r>
            <a:r>
              <a:rPr lang="ja-JP" altLang="en-US">
                <a:ea typeface="+mn-lt"/>
                <a:cs typeface="+mn-lt"/>
              </a:rPr>
              <a:t>你們一人必追趕千人，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因耶和華－你們的上帝照他所應許的，為你們爭戰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。 11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你們要分外謹慎，愛耶和華－你們的上帝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。 </a:t>
            </a:r>
            <a:r>
              <a:rPr lang="en-US" dirty="0">
                <a:ea typeface="+mn-lt"/>
                <a:cs typeface="+mn-lt"/>
              </a:rPr>
              <a:t>12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你們若稍微轉去，與你們中間所剩下的這些國民聯絡，彼此結親，互相往來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， 13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你們要確實知道，耶和華－你們的上帝必不再將他們從你們眼前趕出；他們卻要成為你們的網羅、機檻、肋上的鞭、眼中的刺，直到你們在耶和華－你們上帝所賜的這美地上滅亡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。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>
                <a:ea typeface="+mn-lt"/>
                <a:cs typeface="+mn-lt"/>
              </a:rPr>
              <a:t>13</a:t>
            </a:r>
            <a:r>
              <a:rPr lang="ja-JP" altLang="en-US">
                <a:ea typeface="+mn-lt"/>
                <a:cs typeface="+mn-lt"/>
              </a:rPr>
              <a:t>我賜給你們地土，非你們所修治的；我賜給你們城邑，非你們所建造的。你們就住在其中，又得吃非你們所栽種的葡萄園、橄欖園的果子</a:t>
            </a:r>
            <a:r>
              <a:rPr lang="en-US">
                <a:ea typeface="+mn-lt"/>
                <a:cs typeface="+mn-lt"/>
              </a:rPr>
              <a:t>。』14</a:t>
            </a:r>
            <a:r>
              <a:rPr lang="ja-JP" altLang="en-US">
                <a:ea typeface="+mn-lt"/>
                <a:cs typeface="+mn-lt"/>
              </a:rPr>
              <a:t>「現在你們要敬畏耶和華，誠心實意地事奉他，將你們列祖在大河那邊和在</a:t>
            </a:r>
            <a:r>
              <a:rPr lang="ja-JP" altLang="en-US" u="sng">
                <a:ea typeface="+mn-lt"/>
                <a:cs typeface="+mn-lt"/>
              </a:rPr>
              <a:t>埃及</a:t>
            </a:r>
            <a:r>
              <a:rPr lang="ja-JP" altLang="en-US">
                <a:ea typeface="+mn-lt"/>
                <a:cs typeface="+mn-lt"/>
              </a:rPr>
              <a:t>所事奉的神除掉，去事奉耶和華</a:t>
            </a:r>
            <a:r>
              <a:rPr lang="en-US">
                <a:ea typeface="+mn-lt"/>
                <a:cs typeface="+mn-lt"/>
              </a:rPr>
              <a:t>。 15</a:t>
            </a:r>
            <a:r>
              <a:rPr lang="ja-JP" altLang="en-US">
                <a:ea typeface="+mn-lt"/>
                <a:cs typeface="+mn-lt"/>
              </a:rPr>
              <a:t>若是你們以事奉耶和華為不好，今日就可以選擇所要事奉的：是你們列祖在大河那邊所事奉的神呢？是你們所住這地的</a:t>
            </a:r>
            <a:r>
              <a:rPr lang="ja-JP" altLang="en-US" u="sng">
                <a:ea typeface="+mn-lt"/>
                <a:cs typeface="+mn-lt"/>
              </a:rPr>
              <a:t>亞摩利</a:t>
            </a:r>
            <a:r>
              <a:rPr lang="ja-JP" altLang="en-US">
                <a:ea typeface="+mn-lt"/>
                <a:cs typeface="+mn-lt"/>
              </a:rPr>
              <a:t>人的神呢？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至於我和我家，我們必定事奉耶和華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。」16</a:t>
            </a:r>
            <a:r>
              <a:rPr lang="ja-JP" altLang="en-US">
                <a:solidFill>
                  <a:srgbClr val="C00000"/>
                </a:solidFill>
                <a:ea typeface="+mn-lt"/>
                <a:cs typeface="+mn-lt"/>
              </a:rPr>
              <a:t>百姓回答說：「我們斷不敢離棄耶和華去事奉別神</a:t>
            </a:r>
            <a:r>
              <a:rPr lang="en-US">
                <a:solidFill>
                  <a:srgbClr val="C00000"/>
                </a:solidFill>
                <a:ea typeface="+mn-lt"/>
                <a:cs typeface="+mn-lt"/>
              </a:rPr>
              <a:t>；</a:t>
            </a:r>
            <a:endParaRPr lang="en-US">
              <a:solidFill>
                <a:srgbClr val="C00000"/>
              </a:solidFill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25</a:t>
            </a:r>
            <a:r>
              <a:rPr lang="ja-JP" altLang="en-US">
                <a:ea typeface="+mn-lt"/>
                <a:cs typeface="+mn-lt"/>
              </a:rPr>
              <a:t>當日，</a:t>
            </a:r>
            <a:r>
              <a:rPr lang="ja-JP" altLang="en-US" u="sng">
                <a:ea typeface="+mn-lt"/>
                <a:cs typeface="+mn-lt"/>
              </a:rPr>
              <a:t>約書亞</a:t>
            </a:r>
            <a:r>
              <a:rPr lang="ja-JP" altLang="en-US">
                <a:ea typeface="+mn-lt"/>
                <a:cs typeface="+mn-lt"/>
              </a:rPr>
              <a:t>就與百姓立約，在</a:t>
            </a:r>
            <a:r>
              <a:rPr lang="ja-JP" altLang="en-US" u="sng">
                <a:ea typeface="+mn-lt"/>
                <a:cs typeface="+mn-lt"/>
              </a:rPr>
              <a:t>示劍</a:t>
            </a:r>
            <a:r>
              <a:rPr lang="ja-JP" altLang="en-US">
                <a:ea typeface="+mn-lt"/>
                <a:cs typeface="+mn-lt"/>
              </a:rPr>
              <a:t>為他們立定律例典章</a:t>
            </a:r>
            <a:r>
              <a:rPr lang="en-US">
                <a:ea typeface="+mn-lt"/>
                <a:cs typeface="+mn-lt"/>
              </a:rPr>
              <a:t>。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D54D2F-45A3-465D-980C-48668DFC3A87}"/>
              </a:ext>
            </a:extLst>
          </p:cNvPr>
          <p:cNvSpPr txBox="1"/>
          <p:nvPr/>
        </p:nvSpPr>
        <p:spPr>
          <a:xfrm flipH="1">
            <a:off x="4226256" y="481633"/>
            <a:ext cx="3716742" cy="15635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zh-TW" altLang="en-US" b="1" dirty="0">
              <a:solidFill>
                <a:srgbClr val="FFFFFF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720604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87" y="588629"/>
            <a:ext cx="10058400" cy="984914"/>
          </a:xfrm>
        </p:spPr>
        <p:txBody>
          <a:bodyPr/>
          <a:lstStyle/>
          <a:p>
            <a:r>
              <a:rPr lang="zh-TW" b="1">
                <a:latin typeface="KaiTi"/>
                <a:ea typeface="KaiTi"/>
                <a:cs typeface="+mj-lt"/>
              </a:rPr>
              <a:t>約書亞的死與埋葬</a:t>
            </a:r>
            <a:r>
              <a:rPr lang="zh-TW" sz="2800" b="1">
                <a:latin typeface="KaiTi"/>
                <a:ea typeface="KaiTi"/>
                <a:cs typeface="+mj-lt"/>
              </a:rPr>
              <a:t>（約書亞記</a:t>
            </a:r>
            <a:r>
              <a:rPr lang="en-US" altLang="zh-TW" sz="2800" b="1">
                <a:latin typeface="KaiTi"/>
                <a:ea typeface="+mj-lt"/>
                <a:cs typeface="+mj-lt"/>
              </a:rPr>
              <a:t>24:29-33</a:t>
            </a:r>
            <a:r>
              <a:rPr lang="zh-TW" sz="2800" b="1">
                <a:latin typeface="KaiTi"/>
                <a:ea typeface="KaiTi"/>
                <a:cs typeface="+mj-lt"/>
              </a:rPr>
              <a:t>）</a:t>
            </a:r>
            <a:endParaRPr lang="zh-TW" altLang="en-US" sz="2800">
              <a:latin typeface="Garamond" panose="02020404030301010803"/>
              <a:ea typeface="新細明體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4" y="1710022"/>
            <a:ext cx="7237159" cy="462391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br>
              <a:rPr lang="zh-TW" altLang="en-US"/>
            </a:br>
            <a:r>
              <a:rPr lang="en-US" altLang="zh-TW" sz="2000">
                <a:latin typeface="KaiTi"/>
                <a:ea typeface="+mn-lt"/>
                <a:cs typeface="+mn-lt"/>
              </a:rPr>
              <a:t>2</a:t>
            </a:r>
            <a:r>
              <a:rPr lang="en-US" altLang="zh-TW" sz="2400">
                <a:latin typeface="KaiTi"/>
                <a:ea typeface="+mn-lt"/>
                <a:cs typeface="+mn-lt"/>
              </a:rPr>
              <a:t>9</a:t>
            </a:r>
            <a:r>
              <a:rPr lang="zh-TW" altLang="en-US" sz="2400">
                <a:latin typeface="KaiTi"/>
                <a:ea typeface="KaiTi"/>
                <a:cs typeface="+mn-lt"/>
              </a:rPr>
              <a:t>這些事以後，耶和華的僕人</a:t>
            </a:r>
            <a:r>
              <a:rPr lang="zh-TW" altLang="en-US" sz="2400" u="sng">
                <a:latin typeface="KaiTi"/>
                <a:ea typeface="KaiTi"/>
                <a:cs typeface="+mn-lt"/>
              </a:rPr>
              <a:t>嫩</a:t>
            </a:r>
            <a:r>
              <a:rPr lang="zh-TW" altLang="en-US" sz="2400">
                <a:latin typeface="KaiTi"/>
                <a:ea typeface="KaiTi"/>
                <a:cs typeface="+mn-lt"/>
              </a:rPr>
              <a:t>的兒子</a:t>
            </a:r>
            <a:r>
              <a:rPr lang="zh-TW" altLang="en-US" sz="2400" u="sng">
                <a:latin typeface="KaiTi"/>
                <a:ea typeface="KaiTi"/>
                <a:cs typeface="+mn-lt"/>
              </a:rPr>
              <a:t>約書亞</a:t>
            </a:r>
            <a:r>
              <a:rPr lang="zh-TW" altLang="en-US" sz="2400">
                <a:latin typeface="KaiTi"/>
                <a:ea typeface="KaiTi"/>
                <a:cs typeface="+mn-lt"/>
              </a:rPr>
              <a:t>，正一百一十歲，就死了。 </a:t>
            </a:r>
            <a:r>
              <a:rPr lang="en-US" altLang="zh-TW" sz="2400">
                <a:latin typeface="KaiTi"/>
                <a:ea typeface="+mn-lt"/>
                <a:cs typeface="+mn-lt"/>
              </a:rPr>
              <a:t>30</a:t>
            </a:r>
            <a:r>
              <a:rPr lang="zh-TW" altLang="en-US" sz="2400" u="sng">
                <a:latin typeface="KaiTi"/>
                <a:ea typeface="KaiTi"/>
                <a:cs typeface="+mn-lt"/>
              </a:rPr>
              <a:t>以色列</a:t>
            </a:r>
            <a:r>
              <a:rPr lang="zh-TW" altLang="en-US" sz="2400">
                <a:latin typeface="KaiTi"/>
                <a:ea typeface="KaiTi"/>
                <a:cs typeface="+mn-lt"/>
              </a:rPr>
              <a:t>人將他</a:t>
            </a:r>
            <a:r>
              <a:rPr lang="zh-TW" altLang="en-US" sz="2400" b="1">
                <a:solidFill>
                  <a:srgbClr val="C00000"/>
                </a:solidFill>
                <a:latin typeface="KaiTi"/>
                <a:ea typeface="KaiTi"/>
                <a:cs typeface="+mn-lt"/>
              </a:rPr>
              <a:t>葬在他地業的境內，就是在</a:t>
            </a:r>
            <a:r>
              <a:rPr lang="zh-TW" altLang="en-US" sz="2400" b="1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以法蓮</a:t>
            </a:r>
            <a:r>
              <a:rPr lang="zh-TW" altLang="en-US" sz="2400" b="1">
                <a:solidFill>
                  <a:srgbClr val="C00000"/>
                </a:solidFill>
                <a:latin typeface="KaiTi"/>
                <a:ea typeface="KaiTi"/>
                <a:cs typeface="+mn-lt"/>
              </a:rPr>
              <a:t>山地的</a:t>
            </a:r>
            <a:r>
              <a:rPr lang="zh-TW" altLang="en-US" sz="2400" b="1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亭拿</a:t>
            </a:r>
            <a:r>
              <a:rPr lang="en-US" altLang="zh-TW" sz="2400" b="1" u="sng">
                <a:solidFill>
                  <a:srgbClr val="C00000"/>
                </a:solidFill>
                <a:latin typeface="KaiTi"/>
                <a:ea typeface="+mn-lt"/>
                <a:cs typeface="+mn-lt"/>
              </a:rPr>
              <a:t>‧</a:t>
            </a:r>
            <a:r>
              <a:rPr lang="zh-TW" altLang="en-US" sz="2400" b="1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西拉</a:t>
            </a:r>
            <a:r>
              <a:rPr lang="zh-TW" altLang="en-US" sz="2400">
                <a:latin typeface="KaiTi"/>
                <a:ea typeface="KaiTi"/>
                <a:cs typeface="+mn-lt"/>
              </a:rPr>
              <a:t>，在</a:t>
            </a:r>
            <a:r>
              <a:rPr lang="zh-TW" altLang="en-US" sz="2400" u="sng">
                <a:latin typeface="KaiTi"/>
                <a:ea typeface="KaiTi"/>
                <a:cs typeface="+mn-lt"/>
              </a:rPr>
              <a:t>迦實山</a:t>
            </a:r>
            <a:r>
              <a:rPr lang="zh-TW" altLang="en-US" sz="2400">
                <a:latin typeface="KaiTi"/>
                <a:ea typeface="KaiTi"/>
                <a:cs typeface="+mn-lt"/>
              </a:rPr>
              <a:t>的北邊。</a:t>
            </a:r>
            <a:endParaRPr lang="en-US" altLang="zh-TW" sz="2400">
              <a:latin typeface="KaiTi"/>
              <a:ea typeface="KaiTi"/>
            </a:endParaRPr>
          </a:p>
          <a:p>
            <a:pPr>
              <a:buNone/>
            </a:pPr>
            <a:r>
              <a:rPr lang="en-US" altLang="zh-TW" sz="2400">
                <a:latin typeface="KaiTi"/>
                <a:ea typeface="+mn-lt"/>
                <a:cs typeface="+mn-lt"/>
              </a:rPr>
              <a:t>31</a:t>
            </a:r>
            <a:r>
              <a:rPr lang="zh-TW" altLang="en-US" sz="2400">
                <a:latin typeface="KaiTi"/>
                <a:ea typeface="KaiTi"/>
                <a:cs typeface="+mn-lt"/>
              </a:rPr>
              <a:t> </a:t>
            </a:r>
            <a:r>
              <a:rPr lang="zh-TW" altLang="en-US" sz="2400" b="1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約書亞</a:t>
            </a:r>
            <a:r>
              <a:rPr lang="zh-TW" altLang="en-US" sz="2400" b="1">
                <a:solidFill>
                  <a:srgbClr val="C00000"/>
                </a:solidFill>
                <a:latin typeface="KaiTi"/>
                <a:ea typeface="KaiTi"/>
                <a:cs typeface="+mn-lt"/>
              </a:rPr>
              <a:t>在世和</a:t>
            </a:r>
            <a:r>
              <a:rPr lang="zh-TW" altLang="en-US" sz="2400" b="1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約書亞</a:t>
            </a:r>
            <a:r>
              <a:rPr lang="zh-TW" altLang="en-US" sz="2400" b="1">
                <a:solidFill>
                  <a:srgbClr val="C00000"/>
                </a:solidFill>
                <a:latin typeface="KaiTi"/>
                <a:ea typeface="KaiTi"/>
                <a:cs typeface="+mn-lt"/>
              </a:rPr>
              <a:t>死後，那些知道耶和華為</a:t>
            </a:r>
            <a:r>
              <a:rPr lang="zh-TW" altLang="en-US" sz="2400" b="1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以色列</a:t>
            </a:r>
            <a:r>
              <a:rPr lang="zh-TW" altLang="en-US" sz="2400" b="1">
                <a:solidFill>
                  <a:srgbClr val="C00000"/>
                </a:solidFill>
                <a:latin typeface="KaiTi"/>
                <a:ea typeface="KaiTi"/>
                <a:cs typeface="+mn-lt"/>
              </a:rPr>
              <a:t>人所行諸事的長老還在的時候，</a:t>
            </a:r>
            <a:r>
              <a:rPr lang="zh-TW" altLang="en-US" sz="2400" b="1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以色列</a:t>
            </a:r>
            <a:r>
              <a:rPr lang="zh-TW" altLang="en-US" sz="2400" b="1">
                <a:solidFill>
                  <a:srgbClr val="C00000"/>
                </a:solidFill>
                <a:latin typeface="KaiTi"/>
                <a:ea typeface="KaiTi"/>
                <a:cs typeface="+mn-lt"/>
              </a:rPr>
              <a:t>人事奉耶和華。</a:t>
            </a:r>
            <a:endParaRPr lang="en-US" sz="2400" b="1">
              <a:solidFill>
                <a:srgbClr val="C00000"/>
              </a:solidFill>
              <a:latin typeface="KaiTi"/>
              <a:ea typeface="KaiTi"/>
            </a:endParaRPr>
          </a:p>
          <a:p>
            <a:pPr>
              <a:buNone/>
            </a:pPr>
            <a:r>
              <a:rPr lang="en-US" altLang="zh-TW" sz="2400">
                <a:latin typeface="KaiTi"/>
                <a:ea typeface="+mn-lt"/>
                <a:cs typeface="+mn-lt"/>
              </a:rPr>
              <a:t>32</a:t>
            </a:r>
            <a:r>
              <a:rPr lang="zh-TW" altLang="en-US" sz="2400">
                <a:latin typeface="KaiTi"/>
                <a:ea typeface="KaiTi"/>
                <a:cs typeface="+mn-lt"/>
              </a:rPr>
              <a:t> </a:t>
            </a:r>
            <a:r>
              <a:rPr lang="zh-TW" altLang="en-US" sz="2400" u="sng">
                <a:latin typeface="KaiTi"/>
                <a:ea typeface="KaiTi"/>
                <a:cs typeface="+mn-lt"/>
              </a:rPr>
              <a:t>以色列</a:t>
            </a:r>
            <a:r>
              <a:rPr lang="zh-TW" altLang="en-US" sz="2400">
                <a:latin typeface="KaiTi"/>
                <a:ea typeface="KaiTi"/>
                <a:cs typeface="+mn-lt"/>
              </a:rPr>
              <a:t>人從</a:t>
            </a:r>
            <a:r>
              <a:rPr lang="zh-TW" altLang="en-US" sz="2400" u="sng">
                <a:latin typeface="KaiTi"/>
                <a:ea typeface="KaiTi"/>
                <a:cs typeface="+mn-lt"/>
              </a:rPr>
              <a:t>埃及</a:t>
            </a:r>
            <a:r>
              <a:rPr lang="zh-TW" altLang="en-US" sz="2400">
                <a:latin typeface="KaiTi"/>
                <a:ea typeface="KaiTi"/>
                <a:cs typeface="+mn-lt"/>
              </a:rPr>
              <a:t>所帶來</a:t>
            </a:r>
            <a:r>
              <a:rPr lang="zh-TW" altLang="en-US" sz="2400" b="1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約瑟</a:t>
            </a:r>
            <a:r>
              <a:rPr lang="zh-TW" altLang="en-US" sz="2400" b="1">
                <a:solidFill>
                  <a:srgbClr val="C00000"/>
                </a:solidFill>
                <a:latin typeface="KaiTi"/>
                <a:ea typeface="KaiTi"/>
                <a:cs typeface="+mn-lt"/>
              </a:rPr>
              <a:t>的骸骨</a:t>
            </a:r>
            <a:r>
              <a:rPr lang="zh-TW" altLang="en-US" sz="2400">
                <a:latin typeface="KaiTi"/>
                <a:ea typeface="KaiTi"/>
                <a:cs typeface="+mn-lt"/>
              </a:rPr>
              <a:t>，葬埋在</a:t>
            </a:r>
            <a:r>
              <a:rPr lang="zh-TW" altLang="en-US" sz="2400" u="sng">
                <a:latin typeface="KaiTi"/>
                <a:ea typeface="KaiTi"/>
                <a:cs typeface="+mn-lt"/>
              </a:rPr>
              <a:t>示劍</a:t>
            </a:r>
            <a:r>
              <a:rPr lang="zh-TW" altLang="en-US" sz="2400">
                <a:latin typeface="KaiTi"/>
                <a:ea typeface="KaiTi"/>
                <a:cs typeface="+mn-lt"/>
              </a:rPr>
              <a:t>，就是在</a:t>
            </a:r>
            <a:r>
              <a:rPr lang="zh-TW" altLang="en-US" sz="2400" u="sng">
                <a:latin typeface="KaiTi"/>
                <a:ea typeface="KaiTi"/>
                <a:cs typeface="+mn-lt"/>
              </a:rPr>
              <a:t>雅各</a:t>
            </a:r>
            <a:r>
              <a:rPr lang="zh-TW" altLang="en-US" sz="2400">
                <a:latin typeface="KaiTi"/>
                <a:ea typeface="KaiTi"/>
                <a:cs typeface="+mn-lt"/>
              </a:rPr>
              <a:t>從前用一百塊</a:t>
            </a:r>
            <a:r>
              <a:rPr lang="zh-TW" altLang="en-US" sz="2400" i="1">
                <a:latin typeface="KaiTi"/>
                <a:ea typeface="KaiTi"/>
                <a:cs typeface="+mn-lt"/>
              </a:rPr>
              <a:t>銀子</a:t>
            </a:r>
            <a:r>
              <a:rPr lang="zh-TW" altLang="en-US" sz="2400">
                <a:latin typeface="KaiTi"/>
                <a:ea typeface="KaiTi"/>
                <a:cs typeface="+mn-lt"/>
              </a:rPr>
              <a:t>向</a:t>
            </a:r>
            <a:r>
              <a:rPr lang="zh-TW" altLang="en-US" sz="2400" u="sng">
                <a:latin typeface="KaiTi"/>
                <a:ea typeface="KaiTi"/>
                <a:cs typeface="+mn-lt"/>
              </a:rPr>
              <a:t>示劍</a:t>
            </a:r>
            <a:r>
              <a:rPr lang="zh-TW" altLang="en-US" sz="2400">
                <a:latin typeface="KaiTi"/>
                <a:ea typeface="KaiTi"/>
                <a:cs typeface="+mn-lt"/>
              </a:rPr>
              <a:t>的父親、</a:t>
            </a:r>
            <a:r>
              <a:rPr lang="zh-TW" altLang="en-US" sz="2400" u="sng">
                <a:latin typeface="KaiTi"/>
                <a:ea typeface="KaiTi"/>
                <a:cs typeface="+mn-lt"/>
              </a:rPr>
              <a:t>哈抹</a:t>
            </a:r>
            <a:r>
              <a:rPr lang="zh-TW" altLang="en-US" sz="2400">
                <a:latin typeface="KaiTi"/>
                <a:ea typeface="KaiTi"/>
                <a:cs typeface="+mn-lt"/>
              </a:rPr>
              <a:t>的子孫所買的那塊地裏；這就作了</a:t>
            </a:r>
            <a:r>
              <a:rPr lang="zh-TW" altLang="en-US" sz="2400" u="sng">
                <a:latin typeface="KaiTi"/>
                <a:ea typeface="KaiTi"/>
                <a:cs typeface="+mn-lt"/>
              </a:rPr>
              <a:t>約瑟</a:t>
            </a:r>
            <a:r>
              <a:rPr lang="zh-TW" altLang="en-US" sz="2400">
                <a:latin typeface="KaiTi"/>
                <a:ea typeface="KaiTi"/>
                <a:cs typeface="+mn-lt"/>
              </a:rPr>
              <a:t>子孫的產業。</a:t>
            </a:r>
            <a:endParaRPr lang="en-US" sz="2400">
              <a:latin typeface="KaiTi"/>
              <a:ea typeface="KaiTi"/>
            </a:endParaRPr>
          </a:p>
          <a:p>
            <a:pPr>
              <a:buNone/>
            </a:pPr>
            <a:r>
              <a:rPr lang="en-US" altLang="zh-TW" sz="2400">
                <a:latin typeface="KaiTi"/>
                <a:ea typeface="+mn-lt"/>
                <a:cs typeface="+mn-lt"/>
              </a:rPr>
              <a:t>33</a:t>
            </a:r>
            <a:r>
              <a:rPr lang="zh-TW" altLang="en-US" sz="2400">
                <a:latin typeface="KaiTi"/>
                <a:ea typeface="KaiTi"/>
                <a:cs typeface="+mn-lt"/>
              </a:rPr>
              <a:t> </a:t>
            </a:r>
            <a:r>
              <a:rPr lang="zh-TW" altLang="en-US" sz="2400" u="sng">
                <a:latin typeface="KaiTi"/>
                <a:ea typeface="KaiTi"/>
                <a:cs typeface="+mn-lt"/>
              </a:rPr>
              <a:t>亞倫</a:t>
            </a:r>
            <a:r>
              <a:rPr lang="zh-TW" altLang="en-US" sz="2400">
                <a:latin typeface="KaiTi"/>
                <a:ea typeface="KaiTi"/>
                <a:cs typeface="+mn-lt"/>
              </a:rPr>
              <a:t>的兒子</a:t>
            </a:r>
            <a:r>
              <a:rPr lang="zh-TW" altLang="en-US" sz="2400" b="1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以利亞撒</a:t>
            </a:r>
            <a:r>
              <a:rPr lang="zh-TW" altLang="en-US" sz="2400" b="1">
                <a:solidFill>
                  <a:srgbClr val="C00000"/>
                </a:solidFill>
                <a:latin typeface="KaiTi"/>
                <a:ea typeface="KaiTi"/>
                <a:cs typeface="+mn-lt"/>
              </a:rPr>
              <a:t>也死了</a:t>
            </a:r>
            <a:r>
              <a:rPr lang="zh-TW" altLang="en-US" sz="2400">
                <a:latin typeface="KaiTi"/>
                <a:ea typeface="KaiTi"/>
                <a:cs typeface="+mn-lt"/>
              </a:rPr>
              <a:t>，就把他葬在他兒子</a:t>
            </a:r>
            <a:r>
              <a:rPr lang="zh-TW" altLang="en-US" sz="2400" u="sng">
                <a:latin typeface="KaiTi"/>
                <a:ea typeface="KaiTi"/>
                <a:cs typeface="+mn-lt"/>
              </a:rPr>
              <a:t>非尼哈</a:t>
            </a:r>
            <a:r>
              <a:rPr lang="zh-TW" altLang="en-US" sz="2400">
                <a:latin typeface="KaiTi"/>
                <a:ea typeface="KaiTi"/>
                <a:cs typeface="+mn-lt"/>
              </a:rPr>
              <a:t>所得</a:t>
            </a:r>
            <a:r>
              <a:rPr lang="zh-TW" altLang="en-US" sz="2400" u="sng">
                <a:latin typeface="KaiTi"/>
                <a:ea typeface="KaiTi"/>
                <a:cs typeface="+mn-lt"/>
              </a:rPr>
              <a:t>以法蓮</a:t>
            </a:r>
            <a:r>
              <a:rPr lang="zh-TW" altLang="en-US" sz="2400">
                <a:latin typeface="KaiTi"/>
                <a:ea typeface="KaiTi"/>
                <a:cs typeface="+mn-lt"/>
              </a:rPr>
              <a:t>山地的小山上。</a:t>
            </a:r>
            <a:endParaRPr lang="en-US" sz="2400">
              <a:latin typeface="KaiTi"/>
              <a:ea typeface="KaiTi"/>
            </a:endParaRPr>
          </a:p>
          <a:p>
            <a:endParaRPr lang="zh-TW" altLang="en-US">
              <a:ea typeface="新細明體" panose="02020500000000000000" pitchFamily="18" charset="-120"/>
            </a:endParaRPr>
          </a:p>
          <a:p>
            <a:endParaRPr lang="zh-TW" altLang="en-US"/>
          </a:p>
          <a:p>
            <a:endParaRPr lang="en-US" altLang="zh-TW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3C937-32E8-0D40-A7B0-3BFB8FE6B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493" y="592256"/>
            <a:ext cx="3628353" cy="2008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60CDF0-9279-BE4A-8D3C-AF5B43AF0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417" y="2735644"/>
            <a:ext cx="3587117" cy="19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38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C3ACC-E7EE-6647-B663-4E221A4AF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D3B5AA-B6FD-BD46-93C8-700949AA83C2}"/>
              </a:ext>
            </a:extLst>
          </p:cNvPr>
          <p:cNvSpPr txBox="1">
            <a:spLocks/>
          </p:cNvSpPr>
          <p:nvPr/>
        </p:nvSpPr>
        <p:spPr>
          <a:xfrm>
            <a:off x="962025" y="531495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>
                <a:solidFill>
                  <a:schemeClr val="accent5">
                    <a:lumMod val="50000"/>
                  </a:schemeClr>
                </a:solidFill>
                <a:latin typeface="LiSong Pro Light" panose="02020300000000000000" pitchFamily="18" charset="-120"/>
                <a:ea typeface="LiSong Pro Light" panose="02020300000000000000" pitchFamily="18" charset="-120"/>
              </a:rPr>
              <a:t>地圖 </a:t>
            </a:r>
            <a:r>
              <a:rPr lang="en-US" altLang="zh-TW">
                <a:solidFill>
                  <a:schemeClr val="accent5">
                    <a:lumMod val="50000"/>
                  </a:schemeClr>
                </a:solidFill>
                <a:latin typeface="LiSong Pro Light" panose="02020300000000000000" pitchFamily="18" charset="-120"/>
                <a:ea typeface="LiSong Pro Light" panose="02020300000000000000" pitchFamily="18" charset="-120"/>
              </a:rPr>
              <a:t>–</a:t>
            </a:r>
            <a:r>
              <a:rPr lang="zh-TW" altLang="en-US">
                <a:solidFill>
                  <a:schemeClr val="accent5">
                    <a:lumMod val="50000"/>
                  </a:schemeClr>
                </a:solidFill>
                <a:latin typeface="LiSong Pro Light" panose="02020300000000000000" pitchFamily="18" charset="-120"/>
                <a:ea typeface="LiSong Pro Light" panose="02020300000000000000" pitchFamily="18" charset="-120"/>
              </a:rPr>
              <a:t> 伊甸園的位置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8BBF49-5741-554F-BE2A-6DBAF6105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0271"/>
            <a:ext cx="11125200" cy="60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14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86271"/>
            <a:ext cx="5588759" cy="723332"/>
          </a:xfrm>
        </p:spPr>
        <p:txBody>
          <a:bodyPr/>
          <a:lstStyle/>
          <a:p>
            <a:r>
              <a:rPr lang="zh-TW" altLang="en-US" b="1">
                <a:latin typeface="KaiTi"/>
                <a:ea typeface="KaiTi"/>
              </a:rPr>
              <a:t>屬靈生活的認知與應用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473" y="1416856"/>
            <a:ext cx="6652932" cy="49548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TW" altLang="en-US" dirty="0">
                <a:ea typeface="新細明體"/>
              </a:rPr>
              <a:t>  </a:t>
            </a:r>
            <a:br>
              <a:rPr lang="zh-TW" altLang="en-US" dirty="0"/>
            </a:br>
            <a:r>
              <a:rPr lang="zh-TW" altLang="en-US" sz="2600">
                <a:latin typeface="KaiTi"/>
                <a:ea typeface="KaiTi"/>
              </a:rPr>
              <a:t>「約書亞」一名，意思是「耶和華拯救」或「耶和華救恩」。 這個希伯來文的名字，等於希臘文的「耶穌」。</a:t>
            </a:r>
          </a:p>
          <a:p>
            <a:pPr marL="0" indent="0">
              <a:buNone/>
            </a:pPr>
            <a:r>
              <a:rPr lang="zh-TW" altLang="en-US" sz="2600">
                <a:latin typeface="KaiTi"/>
                <a:ea typeface="KaiTi"/>
              </a:rPr>
              <a:t>他將要生一個兒子．你要給他起名叫耶穌．因他要將自己的百姓從罪惡裡救出來。（馬太福音</a:t>
            </a:r>
            <a:r>
              <a:rPr lang="en-US" altLang="zh-TW" sz="2600" dirty="0">
                <a:latin typeface="KaiTi"/>
                <a:ea typeface="新細明體"/>
              </a:rPr>
              <a:t>1:22</a:t>
            </a:r>
            <a:r>
              <a:rPr lang="zh-TW" altLang="en-US" sz="2600">
                <a:latin typeface="KaiTi"/>
                <a:ea typeface="KaiTi"/>
              </a:rPr>
              <a:t>）</a:t>
            </a:r>
          </a:p>
          <a:p>
            <a:pPr marL="0" indent="0">
              <a:buNone/>
            </a:pPr>
            <a:r>
              <a:rPr lang="zh-TW" altLang="en-US" sz="2600">
                <a:latin typeface="KaiTi"/>
                <a:ea typeface="KaiTi"/>
              </a:rPr>
              <a:t>所以約書亞豫表新約時代的主耶穌。約書亞將以色列人領進迦南美地，是預表耶穌把神的子民帶進</a:t>
            </a:r>
            <a:r>
              <a:rPr lang="zh-TW" sz="2600">
                <a:latin typeface="KaiTi"/>
                <a:ea typeface="KaiTi"/>
              </a:rPr>
              <a:t>在主</a:t>
            </a:r>
            <a:r>
              <a:rPr lang="zh-TW" altLang="en-US" sz="2200" b="1">
                <a:ea typeface="+mn-lt"/>
                <a:cs typeface="+mn-lt"/>
              </a:rPr>
              <a:t>屬靈</a:t>
            </a:r>
            <a:r>
              <a:rPr lang="zh-TW" sz="2600">
                <a:latin typeface="KaiTi"/>
                <a:ea typeface="KaiTi"/>
              </a:rPr>
              <a:t>裏一切的豐盛。</a:t>
            </a:r>
            <a:br>
              <a:rPr lang="zh-TW" sz="2600" dirty="0">
                <a:latin typeface="KaiTi"/>
                <a:ea typeface="KaiTi"/>
              </a:rPr>
            </a:br>
            <a:endParaRPr lang="zh-TW" altLang="en-US" sz="2600">
              <a:latin typeface="KaiTi"/>
              <a:ea typeface="KaiTi"/>
            </a:endParaRPr>
          </a:p>
          <a:p>
            <a:pPr marL="0" indent="0">
              <a:buNone/>
            </a:pPr>
            <a:endParaRPr lang="zh-TW" altLang="en-US" sz="2600" dirty="0">
              <a:latin typeface="KaiTi"/>
              <a:ea typeface="KaiTi"/>
            </a:endParaRPr>
          </a:p>
          <a:p>
            <a:endParaRPr lang="zh-TW" altLang="en-US"/>
          </a:p>
          <a:p>
            <a:endParaRPr lang="en-US" altLang="zh-TW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9FA8A3-2B26-BB4A-81B0-939D3A67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345" y="552584"/>
            <a:ext cx="4316738" cy="243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99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86271"/>
            <a:ext cx="10058400" cy="1371600"/>
          </a:xfrm>
        </p:spPr>
        <p:txBody>
          <a:bodyPr/>
          <a:lstStyle/>
          <a:p>
            <a:r>
              <a:rPr lang="zh-TW" altLang="en-US" b="1">
                <a:latin typeface="KaiTi"/>
                <a:ea typeface="KaiTi"/>
              </a:rPr>
              <a:t>約書亞得勝的秘訣 </a:t>
            </a:r>
            <a:r>
              <a:rPr lang="en-US" altLang="zh-TW" b="1">
                <a:latin typeface="KaiTi"/>
                <a:ea typeface="新細明體"/>
              </a:rPr>
              <a:t>- </a:t>
            </a:r>
            <a:r>
              <a:rPr lang="zh-TW" altLang="en-US" b="1">
                <a:latin typeface="KaiTi"/>
                <a:ea typeface="KaiTi"/>
              </a:rPr>
              <a:t>對神的信心和順服：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129" y="1981348"/>
            <a:ext cx="10355962" cy="43903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TW" altLang="en-US" sz="2800" b="1">
                <a:latin typeface="KaiTi"/>
                <a:ea typeface="KaiTi"/>
              </a:rPr>
              <a:t>耶和華怎樣吩咐他僕人摩西、摩西就照樣吩咐約書亞、約書亞也照樣行．凡耶和華所吩咐摩西的、約書亞沒有一件懈怠不行的。（約書亞記</a:t>
            </a:r>
            <a:r>
              <a:rPr lang="en-US" altLang="zh-TW" sz="2800" b="1">
                <a:latin typeface="KaiTi"/>
                <a:ea typeface="新細明體"/>
              </a:rPr>
              <a:t>11:15</a:t>
            </a:r>
            <a:r>
              <a:rPr lang="zh-TW" altLang="en-US" sz="2800" b="1">
                <a:latin typeface="KaiTi"/>
                <a:ea typeface="KaiTi"/>
              </a:rPr>
              <a:t>）</a:t>
            </a:r>
            <a:endParaRPr lang="zh-TW" altLang="en-US" sz="2800">
              <a:latin typeface="KaiTi"/>
              <a:ea typeface="KaiTi"/>
            </a:endParaRPr>
          </a:p>
          <a:p>
            <a:pPr marL="342900" indent="-342900"/>
            <a:r>
              <a:rPr lang="zh-TW" altLang="en-US" sz="2400" b="1">
                <a:latin typeface="KaiTi"/>
                <a:ea typeface="KaiTi"/>
              </a:rPr>
              <a:t> 神自己是我們的领袖。知道是神為我們爭戰。</a:t>
            </a:r>
          </a:p>
          <a:p>
            <a:pPr marL="342900" indent="-342900"/>
            <a:r>
              <a:rPr lang="zh-TW" altLang="en-US" sz="2400" b="1">
                <a:latin typeface="KaiTi"/>
                <a:ea typeface="KaiTi"/>
              </a:rPr>
              <a:t>謹守遵行神的律法。有神應許的同在。</a:t>
            </a:r>
            <a:endParaRPr lang="zh-TW" altLang="en-US" sz="2400">
              <a:latin typeface="KaiTi"/>
              <a:ea typeface="KaiTi"/>
            </a:endParaRPr>
          </a:p>
          <a:p>
            <a:pPr marL="342900" indent="-342900"/>
            <a:r>
              <a:rPr lang="zh-TW" altLang="en-US" sz="2400" b="1">
                <a:latin typeface="KaiTi"/>
                <a:ea typeface="KaiTi"/>
              </a:rPr>
              <a:t>自己是神的僕人。為人謙和。</a:t>
            </a:r>
            <a:endParaRPr lang="zh-TW" altLang="en-US" sz="2400">
              <a:latin typeface="KaiTi"/>
              <a:ea typeface="KaiTi"/>
            </a:endParaRPr>
          </a:p>
          <a:p>
            <a:pPr marL="342900" indent="-342900"/>
            <a:r>
              <a:rPr lang="zh-TW" altLang="en-US" sz="2400" b="1">
                <a:latin typeface="KaiTi"/>
                <a:ea typeface="KaiTi"/>
              </a:rPr>
              <a:t>正視罪與聖潔。與神親近。</a:t>
            </a:r>
            <a:endParaRPr lang="zh-TW" altLang="en-US" sz="2400">
              <a:latin typeface="KaiTi"/>
              <a:ea typeface="KaiTi"/>
            </a:endParaRPr>
          </a:p>
          <a:p>
            <a:pPr marL="342900" indent="-342900"/>
            <a:r>
              <a:rPr lang="zh-TW" altLang="en-US" sz="2400" b="1">
                <a:latin typeface="KaiTi"/>
                <a:ea typeface="KaiTi"/>
              </a:rPr>
              <a:t>全家事奉神的榜樣。</a:t>
            </a:r>
            <a:endParaRPr lang="zh-TW" altLang="en-US" sz="2400">
              <a:latin typeface="KaiTi"/>
              <a:ea typeface="KaiTi"/>
            </a:endParaRPr>
          </a:p>
          <a:p>
            <a:endParaRPr lang="zh-TW" altLang="en-US" sz="2300">
              <a:latin typeface="PMingLiU24"/>
              <a:ea typeface="新細明體"/>
            </a:endParaRPr>
          </a:p>
          <a:p>
            <a:pPr marL="0" indent="0">
              <a:buNone/>
            </a:pPr>
            <a:endParaRPr lang="zh-TW" altLang="en-US"/>
          </a:p>
          <a:p>
            <a:endParaRPr lang="zh-TW" altLang="en-US"/>
          </a:p>
          <a:p>
            <a:endParaRPr lang="en-US" altLang="zh-TW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D2189C-EAB0-4C00-9FAA-71533C2F0910}"/>
              </a:ext>
            </a:extLst>
          </p:cNvPr>
          <p:cNvSpPr txBox="1"/>
          <p:nvPr/>
        </p:nvSpPr>
        <p:spPr>
          <a:xfrm>
            <a:off x="4724400" y="32003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83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 </a:t>
            </a:r>
            <a:r>
              <a:rPr lang="en-US" b="1" err="1">
                <a:ea typeface="+mj-lt"/>
                <a:cs typeface="+mj-lt"/>
              </a:rPr>
              <a:t>討論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255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2800" b="1" dirty="0">
                <a:latin typeface="KaiTi"/>
                <a:ea typeface="KaiTi"/>
              </a:rPr>
              <a:t>目前我們個人所面臨的爭戰有那些？</a:t>
            </a:r>
            <a:br>
              <a:rPr lang="zh-TW" altLang="en-US" sz="2800" b="1" dirty="0">
                <a:latin typeface="KaiTi"/>
                <a:ea typeface="KaiTi"/>
              </a:rPr>
            </a:br>
            <a:r>
              <a:rPr lang="zh-TW" altLang="en-US" sz="2800" b="1" dirty="0">
                <a:latin typeface="KaiTi"/>
                <a:ea typeface="KaiTi"/>
              </a:rPr>
              <a:t>(例如：家庭擔子，工作壓力，教會服事，靈修生活，十一奉獻，人際關係，身體健康，不良習慣，其它？）</a:t>
            </a:r>
            <a:endParaRPr lang="en-US" altLang="zh-TW" sz="2800" b="1" dirty="0">
              <a:latin typeface="KaiTi"/>
              <a:ea typeface="KaiTi"/>
            </a:endParaRPr>
          </a:p>
          <a:p>
            <a:pPr>
              <a:buClr>
                <a:srgbClr val="262626"/>
              </a:buClr>
            </a:pPr>
            <a:r>
              <a:rPr lang="zh-TW" sz="2800" b="1" dirty="0">
                <a:latin typeface="KaiTi"/>
                <a:ea typeface="KaiTi"/>
                <a:cs typeface="+mn-lt"/>
              </a:rPr>
              <a:t>約書亞得</a:t>
            </a:r>
            <a:r>
              <a:rPr lang="zh-TW" altLang="en-US" sz="2800" b="1" dirty="0">
                <a:latin typeface="KaiTi"/>
                <a:ea typeface="KaiTi"/>
                <a:cs typeface="+mn-lt"/>
              </a:rPr>
              <a:t>勝的秘訣如何幫助我們也可以</a:t>
            </a:r>
            <a:r>
              <a:rPr lang="zh-TW" sz="2500" b="1" dirty="0">
                <a:latin typeface="KaiTi"/>
                <a:ea typeface="KaiTi"/>
                <a:cs typeface="+mn-lt"/>
              </a:rPr>
              <a:t>爭戰</a:t>
            </a:r>
            <a:r>
              <a:rPr lang="zh-TW" altLang="en-US" sz="2800" b="1" dirty="0">
                <a:latin typeface="KaiTi"/>
                <a:ea typeface="KaiTi"/>
                <a:cs typeface="+mn-lt"/>
              </a:rPr>
              <a:t>得勝？</a:t>
            </a:r>
            <a:endParaRPr lang="en-US" altLang="zh-TW" sz="2800" b="1" dirty="0">
              <a:latin typeface="KaiTi"/>
              <a:ea typeface="KaiTi"/>
            </a:endParaRPr>
          </a:p>
        </p:txBody>
      </p:sp>
    </p:spTree>
    <p:extLst>
      <p:ext uri="{BB962C8B-B14F-4D97-AF65-F5344CB8AC3E}">
        <p14:creationId xmlns:p14="http://schemas.microsoft.com/office/powerpoint/2010/main" val="3329477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681" y="1017907"/>
            <a:ext cx="10092519" cy="9962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z="4000">
                <a:solidFill>
                  <a:schemeClr val="accent5">
                    <a:lumMod val="50000"/>
                  </a:schemeClr>
                </a:solidFill>
                <a:latin typeface="LiSong Pro Light" panose="02020300000000000000" pitchFamily="18" charset="-120"/>
                <a:ea typeface="LiSong Pro Light"/>
              </a:rPr>
              <a:t>約書亞記大綱</a:t>
            </a:r>
            <a:br>
              <a:rPr lang="zh-TW" altLang="en-US" sz="4000">
                <a:latin typeface="LiSong Pro Light" panose="02020300000000000000" pitchFamily="18" charset="-120"/>
                <a:ea typeface="LiSong Pro Light" panose="02020300000000000000" pitchFamily="18" charset="-120"/>
              </a:rPr>
            </a:br>
            <a:endParaRPr lang="zh-TW" altLang="en-US" sz="4800">
              <a:solidFill>
                <a:schemeClr val="accent5">
                  <a:lumMod val="50000"/>
                </a:schemeClr>
              </a:solidFill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04" y="2467060"/>
            <a:ext cx="9933296" cy="35679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b="1">
                <a:latin typeface="+mn-ea"/>
              </a:rPr>
              <a:t>A. </a:t>
            </a:r>
            <a:r>
              <a:rPr lang="zh-TW" altLang="en-US" sz="2800" b="1">
                <a:latin typeface="新細明體"/>
                <a:ea typeface="新細明體"/>
              </a:rPr>
              <a:t>進入應許之地 （</a:t>
            </a:r>
            <a:r>
              <a:rPr lang="en-US" altLang="zh-TW" sz="2800" b="1">
                <a:latin typeface="新細明體"/>
                <a:ea typeface="新細明體"/>
              </a:rPr>
              <a:t>1-5 </a:t>
            </a:r>
            <a:r>
              <a:rPr lang="zh-TW" altLang="en-US" sz="2800" b="1">
                <a:latin typeface="新細明體"/>
                <a:ea typeface="新細明體"/>
              </a:rPr>
              <a:t>章）</a:t>
            </a:r>
            <a:endParaRPr lang="zh-TW" altLang="en-US" sz="2800">
              <a:latin typeface="新細明體"/>
              <a:ea typeface="新細明體"/>
            </a:endParaRPr>
          </a:p>
          <a:p>
            <a:pPr marL="0" indent="0">
              <a:buNone/>
            </a:pPr>
            <a:r>
              <a:rPr lang="en-US" sz="2800" b="1">
                <a:latin typeface="+mn-ea"/>
              </a:rPr>
              <a:t>B. </a:t>
            </a:r>
            <a:r>
              <a:rPr lang="zh-TW" altLang="en-US" sz="2800" b="1">
                <a:latin typeface="新細明體"/>
                <a:ea typeface="新細明體"/>
              </a:rPr>
              <a:t>征服應許之地 （</a:t>
            </a:r>
            <a:r>
              <a:rPr lang="en-US" altLang="zh-TW" sz="2800" b="1">
                <a:latin typeface="新細明體"/>
                <a:ea typeface="新細明體"/>
              </a:rPr>
              <a:t>6-12</a:t>
            </a:r>
            <a:r>
              <a:rPr lang="zh-TW" altLang="en-US" sz="2800" b="1">
                <a:latin typeface="新細明體"/>
                <a:ea typeface="新細明體"/>
              </a:rPr>
              <a:t>章）</a:t>
            </a:r>
            <a:endParaRPr lang="zh-TW" altLang="en-US" sz="2800">
              <a:latin typeface="新細明體"/>
              <a:ea typeface="新細明體"/>
            </a:endParaRPr>
          </a:p>
          <a:p>
            <a:pPr marL="0" indent="0">
              <a:buNone/>
            </a:pPr>
            <a:r>
              <a:rPr lang="en-US" sz="2800" b="1">
                <a:latin typeface="+mn-ea"/>
              </a:rPr>
              <a:t>C. </a:t>
            </a:r>
            <a:r>
              <a:rPr lang="zh-TW" altLang="en-US" sz="2800" b="1">
                <a:latin typeface="新細明體"/>
                <a:ea typeface="新細明體"/>
              </a:rPr>
              <a:t>分配應許之地 （</a:t>
            </a:r>
            <a:r>
              <a:rPr lang="en-US" altLang="zh-TW" sz="2800" b="1">
                <a:latin typeface="新細明體"/>
                <a:ea typeface="新細明體"/>
              </a:rPr>
              <a:t>13-22</a:t>
            </a:r>
            <a:r>
              <a:rPr lang="zh-TW" altLang="en-US" sz="2800" b="1">
                <a:latin typeface="新細明體"/>
                <a:ea typeface="新細明體"/>
              </a:rPr>
              <a:t>章）</a:t>
            </a:r>
            <a:endParaRPr lang="zh-TW" altLang="en-US" sz="2800">
              <a:latin typeface="新細明體"/>
              <a:ea typeface="新細明體"/>
            </a:endParaRPr>
          </a:p>
          <a:p>
            <a:pPr marL="0" indent="0">
              <a:buNone/>
            </a:pPr>
            <a:r>
              <a:rPr lang="en-US" sz="2800" b="1">
                <a:latin typeface="+mn-ea"/>
              </a:rPr>
              <a:t>D. </a:t>
            </a:r>
            <a:r>
              <a:rPr lang="zh-TW" altLang="en-US" sz="2800" b="1">
                <a:latin typeface="新細明體"/>
                <a:ea typeface="新細明體"/>
              </a:rPr>
              <a:t>立約事奉獨一真神 （</a:t>
            </a:r>
            <a:r>
              <a:rPr lang="en-US" altLang="zh-TW" sz="2800" b="1">
                <a:latin typeface="新細明體"/>
                <a:ea typeface="新細明體"/>
              </a:rPr>
              <a:t>23-24</a:t>
            </a:r>
            <a:r>
              <a:rPr lang="zh-TW" altLang="en-US" sz="2800" b="1">
                <a:latin typeface="新細明體"/>
                <a:ea typeface="新細明體"/>
              </a:rPr>
              <a:t>章）</a:t>
            </a:r>
            <a:endParaRPr lang="zh-TW" altLang="en-US" sz="2800">
              <a:latin typeface="新細明體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401702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787" y="494744"/>
            <a:ext cx="5065592" cy="28273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altLang="en-US" sz="2800" b="1">
                <a:ea typeface="+mj-lt"/>
                <a:cs typeface="+mj-lt"/>
              </a:rPr>
              <a:t>約書亞蒙神曉諭吩咐</a:t>
            </a:r>
            <a:br>
              <a:rPr lang="zh-TW" altLang="en-US" sz="2800" b="1">
                <a:ea typeface="+mj-lt"/>
                <a:cs typeface="+mj-lt"/>
              </a:rPr>
            </a:br>
            <a:r>
              <a:rPr lang="zh-TW" altLang="en-US" sz="2800" b="1">
                <a:ea typeface="+mj-lt"/>
                <a:cs typeface="+mj-lt"/>
              </a:rPr>
              <a:t>帶以色列人進迦南地</a:t>
            </a:r>
            <a:endParaRPr lang="en-US" altLang="zh-TW" sz="2800" b="1"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sz="2400" b="1">
                <a:ea typeface="+mj-lt"/>
                <a:cs typeface="+mj-lt"/>
              </a:rPr>
              <a:t>（約書亞記</a:t>
            </a:r>
            <a:r>
              <a:rPr lang="en-US" altLang="zh-TW" sz="2400" b="1">
                <a:ea typeface="+mj-lt"/>
                <a:cs typeface="+mj-lt"/>
              </a:rPr>
              <a:t>1:1-9</a:t>
            </a:r>
            <a:r>
              <a:rPr lang="zh-TW" sz="2400" b="1">
                <a:ea typeface="+mj-lt"/>
                <a:cs typeface="+mj-lt"/>
              </a:rPr>
              <a:t>）</a:t>
            </a:r>
            <a:endParaRPr lang="zh-TW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2" charset="2"/>
              <a:buChar char="v"/>
            </a:pPr>
            <a:endParaRPr lang="zh-TW" altLang="en-US">
              <a:latin typeface="Garamond"/>
              <a:ea typeface="新細明體"/>
            </a:endParaRPr>
          </a:p>
          <a:p>
            <a:pPr>
              <a:buFont typeface="Wingdings" pitchFamily="2" charset="2"/>
              <a:buChar char="v"/>
            </a:pPr>
            <a:endParaRPr lang="en-US"/>
          </a:p>
          <a:p>
            <a:pPr>
              <a:buFont typeface="Wingdings" pitchFamily="2" charset="2"/>
              <a:buChar char="v"/>
            </a:pPr>
            <a:endParaRPr lang="en-US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84C2AFBF-6516-1C43-91FC-90158725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791" y="232384"/>
            <a:ext cx="6533254" cy="314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76DEE-FC55-3543-A442-BB40D00FF569}"/>
              </a:ext>
            </a:extLst>
          </p:cNvPr>
          <p:cNvSpPr txBox="1"/>
          <p:nvPr/>
        </p:nvSpPr>
        <p:spPr>
          <a:xfrm>
            <a:off x="416959" y="3600916"/>
            <a:ext cx="11397896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dirty="0">
                <a:latin typeface="KaiTi"/>
                <a:ea typeface="+mn-lt"/>
                <a:cs typeface="+mn-lt"/>
              </a:rPr>
              <a:t>1</a:t>
            </a:r>
            <a:r>
              <a:rPr lang="zh-TW">
                <a:solidFill>
                  <a:srgbClr val="C00000"/>
                </a:solidFill>
                <a:latin typeface="KaiTi"/>
                <a:ea typeface="KaiTi"/>
                <a:cs typeface="+mn-lt"/>
              </a:rPr>
              <a:t>耶和華的僕人</a:t>
            </a:r>
            <a:r>
              <a:rPr lang="zh-TW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摩西</a:t>
            </a:r>
            <a:r>
              <a:rPr lang="zh-TW">
                <a:solidFill>
                  <a:srgbClr val="C00000"/>
                </a:solidFill>
                <a:latin typeface="KaiTi"/>
                <a:ea typeface="KaiTi"/>
                <a:cs typeface="+mn-lt"/>
              </a:rPr>
              <a:t>死了以後，耶和華曉諭</a:t>
            </a:r>
            <a:r>
              <a:rPr lang="zh-TW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摩西</a:t>
            </a:r>
            <a:r>
              <a:rPr lang="zh-TW">
                <a:solidFill>
                  <a:srgbClr val="C00000"/>
                </a:solidFill>
                <a:latin typeface="KaiTi"/>
                <a:ea typeface="KaiTi"/>
                <a:cs typeface="+mn-lt"/>
              </a:rPr>
              <a:t>的幫手，</a:t>
            </a:r>
            <a:r>
              <a:rPr lang="zh-TW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嫩</a:t>
            </a:r>
            <a:r>
              <a:rPr lang="zh-TW">
                <a:solidFill>
                  <a:srgbClr val="C00000"/>
                </a:solidFill>
                <a:latin typeface="KaiTi"/>
                <a:ea typeface="KaiTi"/>
                <a:cs typeface="+mn-lt"/>
              </a:rPr>
              <a:t>的兒子</a:t>
            </a:r>
            <a:r>
              <a:rPr lang="zh-TW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約書亞</a:t>
            </a:r>
            <a:r>
              <a:rPr lang="zh-TW">
                <a:solidFill>
                  <a:srgbClr val="C00000"/>
                </a:solidFill>
                <a:latin typeface="KaiTi"/>
                <a:ea typeface="KaiTi"/>
                <a:cs typeface="+mn-lt"/>
              </a:rPr>
              <a:t>，</a:t>
            </a:r>
            <a:r>
              <a:rPr lang="zh-TW" altLang="en-US">
                <a:solidFill>
                  <a:srgbClr val="C00000"/>
                </a:solidFill>
                <a:latin typeface="KaiTi"/>
                <a:ea typeface="KaiTi"/>
                <a:cs typeface="+mn-lt"/>
              </a:rPr>
              <a:t>說</a:t>
            </a:r>
            <a:r>
              <a:rPr lang="zh-TW">
                <a:solidFill>
                  <a:srgbClr val="C00000"/>
                </a:solidFill>
                <a:latin typeface="KaiTi"/>
                <a:ea typeface="KaiTi"/>
                <a:cs typeface="+mn-lt"/>
              </a:rPr>
              <a:t>：</a:t>
            </a:r>
            <a:r>
              <a:rPr lang="zh-TW" altLang="en-US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 </a:t>
            </a:r>
            <a:r>
              <a:rPr lang="en-US" altLang="zh-TW" dirty="0">
                <a:solidFill>
                  <a:srgbClr val="C00000"/>
                </a:solidFill>
                <a:latin typeface="KaiTi"/>
                <a:ea typeface="+mn-lt"/>
                <a:cs typeface="+mn-lt"/>
              </a:rPr>
              <a:t>2</a:t>
            </a:r>
            <a:r>
              <a:rPr lang="zh-TW">
                <a:solidFill>
                  <a:srgbClr val="C00000"/>
                </a:solidFill>
                <a:latin typeface="KaiTi"/>
                <a:ea typeface="KaiTi"/>
                <a:cs typeface="+mn-lt"/>
              </a:rPr>
              <a:t>「我的僕人</a:t>
            </a:r>
            <a:r>
              <a:rPr lang="zh-TW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摩西</a:t>
            </a:r>
            <a:r>
              <a:rPr lang="zh-TW">
                <a:solidFill>
                  <a:srgbClr val="C00000"/>
                </a:solidFill>
                <a:latin typeface="KaiTi"/>
                <a:ea typeface="KaiTi"/>
                <a:cs typeface="+mn-lt"/>
              </a:rPr>
              <a:t>死了。現在你要起來，和眾百姓過這</a:t>
            </a:r>
            <a:r>
              <a:rPr lang="zh-TW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約旦河</a:t>
            </a:r>
            <a:r>
              <a:rPr lang="zh-TW">
                <a:solidFill>
                  <a:srgbClr val="C00000"/>
                </a:solidFill>
                <a:latin typeface="KaiTi"/>
                <a:ea typeface="KaiTi"/>
                <a:cs typeface="+mn-lt"/>
              </a:rPr>
              <a:t>，往我所要賜給</a:t>
            </a:r>
            <a:r>
              <a:rPr lang="zh-TW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以色列</a:t>
            </a:r>
            <a:r>
              <a:rPr lang="zh-TW">
                <a:solidFill>
                  <a:srgbClr val="C00000"/>
                </a:solidFill>
                <a:latin typeface="KaiTi"/>
                <a:ea typeface="KaiTi"/>
                <a:cs typeface="+mn-lt"/>
              </a:rPr>
              <a:t>人的地去。</a:t>
            </a:r>
            <a:r>
              <a:rPr lang="zh-TW" altLang="en-US" dirty="0">
                <a:latin typeface="KaiTi"/>
                <a:ea typeface="KaiTi"/>
                <a:cs typeface="+mn-lt"/>
              </a:rPr>
              <a:t> </a:t>
            </a:r>
            <a:r>
              <a:rPr lang="en-US" altLang="zh-TW" dirty="0">
                <a:latin typeface="KaiTi"/>
                <a:ea typeface="+mn-lt"/>
                <a:cs typeface="+mn-lt"/>
              </a:rPr>
              <a:t>3</a:t>
            </a:r>
            <a:r>
              <a:rPr lang="zh-TW">
                <a:latin typeface="KaiTi"/>
                <a:ea typeface="KaiTi"/>
                <a:cs typeface="+mn-lt"/>
              </a:rPr>
              <a:t>凡你們腳掌所踏之地，我都照着我所應許</a:t>
            </a:r>
            <a:r>
              <a:rPr lang="zh-TW" u="sng">
                <a:latin typeface="KaiTi"/>
                <a:ea typeface="KaiTi"/>
                <a:cs typeface="+mn-lt"/>
              </a:rPr>
              <a:t>摩西</a:t>
            </a:r>
            <a:r>
              <a:rPr lang="zh-TW">
                <a:latin typeface="KaiTi"/>
                <a:ea typeface="KaiTi"/>
                <a:cs typeface="+mn-lt"/>
              </a:rPr>
              <a:t>的話賜給你們了。</a:t>
            </a:r>
            <a:r>
              <a:rPr lang="zh-TW" altLang="en-US" dirty="0">
                <a:latin typeface="KaiTi"/>
                <a:ea typeface="KaiTi"/>
                <a:cs typeface="+mn-lt"/>
              </a:rPr>
              <a:t> </a:t>
            </a:r>
            <a:r>
              <a:rPr lang="en-US" altLang="zh-TW" dirty="0">
                <a:latin typeface="KaiTi"/>
                <a:ea typeface="+mn-lt"/>
                <a:cs typeface="+mn-lt"/>
              </a:rPr>
              <a:t>4</a:t>
            </a:r>
            <a:r>
              <a:rPr lang="zh-TW">
                <a:latin typeface="KaiTi"/>
                <a:ea typeface="KaiTi"/>
                <a:cs typeface="+mn-lt"/>
              </a:rPr>
              <a:t>從曠野和這</a:t>
            </a:r>
            <a:r>
              <a:rPr lang="zh-TW" u="sng">
                <a:latin typeface="KaiTi"/>
                <a:ea typeface="KaiTi"/>
                <a:cs typeface="+mn-lt"/>
              </a:rPr>
              <a:t>黎巴嫩</a:t>
            </a:r>
            <a:r>
              <a:rPr lang="zh-TW">
                <a:latin typeface="KaiTi"/>
                <a:ea typeface="KaiTi"/>
                <a:cs typeface="+mn-lt"/>
              </a:rPr>
              <a:t>，直到</a:t>
            </a:r>
            <a:r>
              <a:rPr lang="zh-TW" u="sng">
                <a:latin typeface="KaiTi"/>
                <a:ea typeface="KaiTi"/>
                <a:cs typeface="+mn-lt"/>
              </a:rPr>
              <a:t>幼發拉底</a:t>
            </a:r>
            <a:r>
              <a:rPr lang="zh-TW">
                <a:latin typeface="KaiTi"/>
                <a:ea typeface="KaiTi"/>
                <a:cs typeface="+mn-lt"/>
              </a:rPr>
              <a:t>大河，</a:t>
            </a:r>
            <a:r>
              <a:rPr lang="zh-TW" u="sng">
                <a:latin typeface="KaiTi"/>
                <a:ea typeface="KaiTi"/>
                <a:cs typeface="+mn-lt"/>
              </a:rPr>
              <a:t>赫</a:t>
            </a:r>
            <a:r>
              <a:rPr lang="zh-TW">
                <a:latin typeface="KaiTi"/>
                <a:ea typeface="KaiTi"/>
                <a:cs typeface="+mn-lt"/>
              </a:rPr>
              <a:t>人的全地，又到大海日落之處，都要作你們的境界。</a:t>
            </a:r>
            <a:r>
              <a:rPr lang="zh-TW" altLang="en-US" dirty="0">
                <a:latin typeface="KaiTi"/>
                <a:ea typeface="KaiTi"/>
                <a:cs typeface="+mn-lt"/>
              </a:rPr>
              <a:t> </a:t>
            </a:r>
            <a:r>
              <a:rPr lang="en-US" altLang="zh-TW" dirty="0">
                <a:latin typeface="KaiTi"/>
                <a:ea typeface="+mn-lt"/>
                <a:cs typeface="+mn-lt"/>
              </a:rPr>
              <a:t>5</a:t>
            </a:r>
            <a:r>
              <a:rPr lang="zh-TW">
                <a:latin typeface="KaiTi"/>
                <a:ea typeface="KaiTi"/>
                <a:cs typeface="+mn-lt"/>
              </a:rPr>
              <a:t>你平生的日子，必無一人能在你面前站立得住。我怎樣與</a:t>
            </a:r>
            <a:r>
              <a:rPr lang="zh-TW" u="sng">
                <a:latin typeface="KaiTi"/>
                <a:ea typeface="KaiTi"/>
                <a:cs typeface="+mn-lt"/>
              </a:rPr>
              <a:t>摩西</a:t>
            </a:r>
            <a:r>
              <a:rPr lang="zh-TW">
                <a:latin typeface="KaiTi"/>
                <a:ea typeface="KaiTi"/>
                <a:cs typeface="+mn-lt"/>
              </a:rPr>
              <a:t>同在，也必照樣與你同在；我必不撇下你，也不丟棄你。</a:t>
            </a:r>
            <a:r>
              <a:rPr lang="zh-TW" altLang="en-US" dirty="0">
                <a:latin typeface="KaiTi"/>
                <a:ea typeface="KaiTi"/>
                <a:cs typeface="+mn-lt"/>
              </a:rPr>
              <a:t> </a:t>
            </a:r>
            <a:r>
              <a:rPr lang="en-US" altLang="zh-TW" dirty="0">
                <a:latin typeface="KaiTi"/>
                <a:ea typeface="+mn-lt"/>
                <a:cs typeface="+mn-lt"/>
              </a:rPr>
              <a:t>6</a:t>
            </a:r>
            <a:r>
              <a:rPr lang="zh-TW">
                <a:latin typeface="KaiTi"/>
                <a:ea typeface="KaiTi"/>
                <a:cs typeface="+mn-lt"/>
              </a:rPr>
              <a:t>你當剛強壯膽！因為你必使這百姓承受那地為業，就是我向他們列祖起誓應許賜給他們的地。</a:t>
            </a:r>
            <a:r>
              <a:rPr lang="zh-TW" altLang="en-US" dirty="0">
                <a:latin typeface="KaiTi"/>
                <a:ea typeface="KaiTi"/>
                <a:cs typeface="+mn-lt"/>
              </a:rPr>
              <a:t> </a:t>
            </a:r>
            <a:r>
              <a:rPr lang="en-US" altLang="zh-TW" dirty="0">
                <a:latin typeface="KaiTi"/>
                <a:ea typeface="+mn-lt"/>
                <a:cs typeface="+mn-lt"/>
              </a:rPr>
              <a:t>7</a:t>
            </a:r>
            <a:r>
              <a:rPr lang="zh-TW">
                <a:solidFill>
                  <a:srgbClr val="C00000"/>
                </a:solidFill>
                <a:latin typeface="KaiTi"/>
                <a:ea typeface="KaiTi"/>
                <a:cs typeface="+mn-lt"/>
              </a:rPr>
              <a:t>只要剛強，大大壯膽，謹守遵行我僕人</a:t>
            </a:r>
            <a:r>
              <a:rPr lang="zh-TW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摩西</a:t>
            </a:r>
            <a:r>
              <a:rPr lang="zh-TW">
                <a:solidFill>
                  <a:srgbClr val="C00000"/>
                </a:solidFill>
                <a:latin typeface="KaiTi"/>
                <a:ea typeface="KaiTi"/>
                <a:cs typeface="+mn-lt"/>
              </a:rPr>
              <a:t>所吩咐你的一切律法，不可偏離左右，使你無論往哪裏去，都可以順利。</a:t>
            </a:r>
            <a:r>
              <a:rPr lang="zh-TW" altLang="en-US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 </a:t>
            </a:r>
            <a:r>
              <a:rPr lang="en-US" altLang="zh-TW" dirty="0">
                <a:solidFill>
                  <a:srgbClr val="C00000"/>
                </a:solidFill>
                <a:latin typeface="KaiTi"/>
                <a:ea typeface="+mn-lt"/>
                <a:cs typeface="+mn-lt"/>
              </a:rPr>
              <a:t>8</a:t>
            </a:r>
            <a:r>
              <a:rPr lang="zh-TW">
                <a:solidFill>
                  <a:srgbClr val="C00000"/>
                </a:solidFill>
                <a:latin typeface="KaiTi"/>
                <a:ea typeface="KaiTi"/>
                <a:cs typeface="+mn-lt"/>
              </a:rPr>
              <a:t>這律法書不可離開你的口，總要晝夜思想，好使你謹守遵行這書上所寫的一切話。</a:t>
            </a:r>
            <a:r>
              <a:rPr lang="zh-TW">
                <a:latin typeface="KaiTi"/>
                <a:ea typeface="KaiTi"/>
                <a:cs typeface="+mn-lt"/>
              </a:rPr>
              <a:t>如此，你的道路就可以亨通，凡事順利。</a:t>
            </a:r>
            <a:r>
              <a:rPr lang="zh-TW" altLang="en-US" dirty="0">
                <a:latin typeface="KaiTi"/>
                <a:ea typeface="KaiTi"/>
                <a:cs typeface="+mn-lt"/>
              </a:rPr>
              <a:t> </a:t>
            </a:r>
            <a:r>
              <a:rPr lang="en-US" altLang="zh-TW" dirty="0">
                <a:latin typeface="KaiTi"/>
                <a:ea typeface="+mn-lt"/>
                <a:cs typeface="+mn-lt"/>
              </a:rPr>
              <a:t>9</a:t>
            </a:r>
            <a:r>
              <a:rPr lang="zh-TW">
                <a:latin typeface="KaiTi"/>
                <a:ea typeface="KaiTi"/>
                <a:cs typeface="+mn-lt"/>
              </a:rPr>
              <a:t>我豈沒有吩咐你嗎？你當剛強壯膽！不要懼怕，也不要驚惶；因為你無論往哪裏去，耶和華－你的上帝必與你同在。」</a:t>
            </a:r>
            <a:endParaRPr lang="zh-TW" altLang="en-US">
              <a:latin typeface="KaiTi"/>
              <a:ea typeface="KaiTi"/>
            </a:endParaRPr>
          </a:p>
        </p:txBody>
      </p:sp>
    </p:spTree>
    <p:extLst>
      <p:ext uri="{BB962C8B-B14F-4D97-AF65-F5344CB8AC3E}">
        <p14:creationId xmlns:p14="http://schemas.microsoft.com/office/powerpoint/2010/main" val="3373910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altLang="en-US" b="1">
                <a:ea typeface="+mj-lt"/>
                <a:cs typeface="+mj-lt"/>
              </a:rPr>
              <a:t>挑戰二支派半一同進攻迦南</a:t>
            </a:r>
            <a:endParaRPr lang="en-US" altLang="ja-JP" b="1"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altLang="en-US" sz="2800" b="1">
                <a:ea typeface="+mj-lt"/>
                <a:cs typeface="+mj-lt"/>
              </a:rPr>
              <a:t>（約書亞記</a:t>
            </a:r>
            <a:r>
              <a:rPr lang="en-US" altLang="ja-JP" sz="2800" b="1">
                <a:ea typeface="+mj-lt"/>
                <a:cs typeface="+mj-lt"/>
              </a:rPr>
              <a:t>1:11-16</a:t>
            </a:r>
            <a:r>
              <a:rPr lang="zh-TW" altLang="en-US" sz="2800" b="1">
                <a:ea typeface="+mj-lt"/>
                <a:cs typeface="+mj-lt"/>
              </a:rPr>
              <a:t>）</a:t>
            </a:r>
            <a:endParaRPr lang="ja-JP" sz="2800" b="1">
              <a:ea typeface="ＭＳ ゴシック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19" y="2229313"/>
            <a:ext cx="7092374" cy="403291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zh-TW">
                <a:ea typeface="+mn-lt"/>
                <a:cs typeface="+mn-lt"/>
              </a:rPr>
              <a:t>11“你們要走遍營中，吩咐人民說：‘你們要預備糧食，因為三天之內，你們要過這約旦河，</a:t>
            </a:r>
            <a:r>
              <a:rPr lang="zh-TW">
                <a:solidFill>
                  <a:srgbClr val="C00000"/>
                </a:solidFill>
                <a:ea typeface="+mn-lt"/>
                <a:cs typeface="+mn-lt"/>
              </a:rPr>
              <a:t>進去得耶和華你們的　神要賜給你們作產業的地。’”</a:t>
            </a:r>
            <a:endParaRPr lang="en-US" altLang="zh-TW">
              <a:solidFill>
                <a:srgbClr val="C00000"/>
              </a:solidFill>
              <a:ea typeface="新細明體"/>
            </a:endParaRPr>
          </a:p>
          <a:p>
            <a:pPr>
              <a:buNone/>
            </a:pPr>
            <a:r>
              <a:rPr lang="zh-TW">
                <a:ea typeface="+mn-lt"/>
                <a:cs typeface="+mn-lt"/>
              </a:rPr>
              <a:t>12約書亞又對流本人、迦得人和瑪拿西半個支派的人說：13“你們要記住耶和華的僕人摩西吩咐你們的話：‘耶和華你們的　神賜你們安息，他必把這地賜給你們。’14你們的妻子、孩子和牲畜，都可以留在約旦河東邊、摩西賜給你們的地上；但你們所有英勇的戰士，都要拿起武器，在你們的兄弟前面過河去，幫助他們；15等到耶和華使你們的兄弟可以和你們一樣安居，同樣得著耶和華你們的　神要賜給他們作產業的地，你們才可以回到你們所得的地，以它作你們的產業，就是耶和華的僕人摩西在約旦河東邊日出之地賜給你們的地方。”1</a:t>
            </a:r>
            <a:r>
              <a:rPr lang="zh-TW">
                <a:solidFill>
                  <a:srgbClr val="C00000"/>
                </a:solidFill>
                <a:ea typeface="+mn-lt"/>
                <a:cs typeface="+mn-lt"/>
              </a:rPr>
              <a:t>6他們回答約書亞，說：“你吩咐我們的一切，我們都必遵行；無論你差派我們到哪裡去，我們都一定去</a:t>
            </a:r>
            <a:r>
              <a:rPr lang="zh-TW" altLang="en-US">
                <a:solidFill>
                  <a:srgbClr val="C00000"/>
                </a:solidFill>
                <a:ea typeface="+mn-lt"/>
                <a:cs typeface="+mn-lt"/>
              </a:rPr>
              <a:t>。</a:t>
            </a:r>
            <a:r>
              <a:rPr lang="zh-TW">
                <a:solidFill>
                  <a:srgbClr val="FF0000"/>
                </a:solidFill>
                <a:ea typeface="+mn-lt"/>
                <a:cs typeface="+mn-lt"/>
              </a:rPr>
              <a:t>”</a:t>
            </a:r>
            <a:endParaRPr lang="zh-TW">
              <a:solidFill>
                <a:srgbClr val="FF0000"/>
              </a:solidFill>
              <a:ea typeface="新細明體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76DEE-FC55-3543-A442-BB40D00FF569}"/>
              </a:ext>
            </a:extLst>
          </p:cNvPr>
          <p:cNvSpPr txBox="1"/>
          <p:nvPr/>
        </p:nvSpPr>
        <p:spPr>
          <a:xfrm>
            <a:off x="511961" y="3146961"/>
            <a:ext cx="710012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zh-TW" altLang="en-US" sz="1600">
              <a:latin typeface="新細明體"/>
              <a:ea typeface="新細明體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224604A4-0084-EF4B-A853-10AF36682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64" y="430067"/>
            <a:ext cx="3870284" cy="593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776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919" y="767699"/>
            <a:ext cx="10058400" cy="13716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altLang="en-US" sz="2800" b="1">
                <a:ea typeface="+mj-lt"/>
                <a:cs typeface="+mj-lt"/>
              </a:rPr>
              <a:t>派兩名探子窺探迦南地及耶利哥城</a:t>
            </a:r>
            <a:endParaRPr lang="en-US" altLang="zh-TW" sz="2800" b="1"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altLang="en-US" sz="2800" b="1">
                <a:ea typeface="+mj-lt"/>
                <a:cs typeface="+mj-lt"/>
              </a:rPr>
              <a:t>（約書亞記 </a:t>
            </a:r>
            <a:r>
              <a:rPr lang="en-US" sz="2800" b="1">
                <a:ea typeface="+mj-lt"/>
                <a:cs typeface="+mj-lt"/>
              </a:rPr>
              <a:t>2:1</a:t>
            </a:r>
            <a:r>
              <a:rPr lang="zh-TW" altLang="en-US" sz="2800" b="1">
                <a:ea typeface="+mj-lt"/>
                <a:cs typeface="+mj-lt"/>
              </a:rPr>
              <a:t>，</a:t>
            </a:r>
            <a:r>
              <a:rPr lang="en-US" sz="2800" b="1">
                <a:ea typeface="+mj-lt"/>
                <a:cs typeface="+mj-lt"/>
              </a:rPr>
              <a:t>8-15</a:t>
            </a:r>
            <a:r>
              <a:rPr lang="en-US" altLang="zh-TW" sz="2800" b="1">
                <a:ea typeface="+mj-lt"/>
                <a:cs typeface="+mj-lt"/>
              </a:rPr>
              <a:t>, 21</a:t>
            </a:r>
            <a:r>
              <a:rPr lang="zh-TW" altLang="en-US" sz="2800" b="1" dirty="0">
                <a:ea typeface="+mj-lt"/>
                <a:cs typeface="+mj-lt"/>
              </a:rPr>
              <a:t>）</a:t>
            </a:r>
          </a:p>
          <a:p>
            <a:endParaRPr lang="en-US" sz="2800" b="1">
              <a:solidFill>
                <a:schemeClr val="accent5">
                  <a:lumMod val="50000"/>
                </a:schemeClr>
              </a:solidFill>
              <a:latin typeface="LiSong Pro Light" panose="02020300000000000000" pitchFamily="18" charset="-120"/>
              <a:ea typeface="LiSong Pro Light" panose="02020300000000000000" pitchFamily="18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19" y="2195194"/>
            <a:ext cx="4874614" cy="13488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zh-TW" sz="2000">
                <a:latin typeface="KaiTi"/>
                <a:ea typeface="KaiTi"/>
                <a:cs typeface="+mn-lt"/>
              </a:rPr>
              <a:t>1</a:t>
            </a:r>
            <a:r>
              <a:rPr lang="zh-TW" altLang="en-US" sz="2000">
                <a:latin typeface="KaiTi"/>
                <a:ea typeface="KaiTi"/>
                <a:cs typeface="+mn-lt"/>
              </a:rPr>
              <a:t>當下</a:t>
            </a:r>
            <a:r>
              <a:rPr lang="zh-TW" sz="2000">
                <a:latin typeface="KaiTi"/>
                <a:ea typeface="KaiTi"/>
                <a:cs typeface="+mn-lt"/>
              </a:rPr>
              <a:t>，</a:t>
            </a:r>
            <a:r>
              <a:rPr lang="zh-TW" sz="2000" u="sng">
                <a:latin typeface="KaiTi"/>
                <a:ea typeface="KaiTi"/>
                <a:cs typeface="+mn-lt"/>
              </a:rPr>
              <a:t>嫩</a:t>
            </a:r>
            <a:r>
              <a:rPr lang="zh-TW" sz="2000">
                <a:latin typeface="KaiTi"/>
                <a:ea typeface="KaiTi"/>
                <a:cs typeface="+mn-lt"/>
              </a:rPr>
              <a:t>的兒子</a:t>
            </a:r>
            <a:r>
              <a:rPr lang="zh-TW" sz="2000" u="sng">
                <a:latin typeface="KaiTi"/>
                <a:ea typeface="KaiTi"/>
                <a:cs typeface="+mn-lt"/>
              </a:rPr>
              <a:t>約書亞</a:t>
            </a:r>
            <a:r>
              <a:rPr lang="zh-TW" sz="2000">
                <a:latin typeface="KaiTi"/>
                <a:ea typeface="KaiTi"/>
                <a:cs typeface="+mn-lt"/>
              </a:rPr>
              <a:t>從</a:t>
            </a:r>
            <a:r>
              <a:rPr lang="zh-TW" sz="2000" u="sng">
                <a:latin typeface="KaiTi"/>
                <a:ea typeface="KaiTi"/>
                <a:cs typeface="+mn-lt"/>
              </a:rPr>
              <a:t>什亭</a:t>
            </a:r>
            <a:r>
              <a:rPr lang="zh-TW" altLang="en-US" sz="2000">
                <a:latin typeface="KaiTi"/>
                <a:ea typeface="KaiTi"/>
                <a:cs typeface="+mn-lt"/>
              </a:rPr>
              <a:t>暗暗打發</a:t>
            </a:r>
            <a:r>
              <a:rPr lang="zh-TW" sz="2000">
                <a:latin typeface="KaiTi"/>
                <a:ea typeface="KaiTi"/>
                <a:cs typeface="+mn-lt"/>
              </a:rPr>
              <a:t>兩個</a:t>
            </a:r>
            <a:r>
              <a:rPr lang="zh-TW" altLang="en-US" sz="2000">
                <a:latin typeface="KaiTi"/>
                <a:ea typeface="KaiTi"/>
                <a:cs typeface="+mn-lt"/>
              </a:rPr>
              <a:t>人作</a:t>
            </a:r>
            <a:r>
              <a:rPr lang="zh-TW" sz="2000">
                <a:latin typeface="KaiTi"/>
                <a:ea typeface="KaiTi"/>
                <a:cs typeface="+mn-lt"/>
              </a:rPr>
              <a:t>探子，</a:t>
            </a:r>
            <a:r>
              <a:rPr lang="zh-TW" altLang="en-US" sz="2000">
                <a:latin typeface="KaiTi"/>
                <a:ea typeface="KaiTi"/>
                <a:cs typeface="+mn-lt"/>
              </a:rPr>
              <a:t>吩咐</a:t>
            </a:r>
            <a:r>
              <a:rPr lang="zh-TW" sz="2000">
                <a:latin typeface="KaiTi"/>
                <a:ea typeface="KaiTi"/>
                <a:cs typeface="+mn-lt"/>
              </a:rPr>
              <a:t>說：</a:t>
            </a:r>
            <a:r>
              <a:rPr lang="zh-TW" altLang="en-US" sz="2000">
                <a:latin typeface="KaiTi"/>
                <a:ea typeface="KaiTi"/>
                <a:cs typeface="+mn-lt"/>
              </a:rPr>
              <a:t>「</a:t>
            </a:r>
            <a:r>
              <a:rPr lang="zh-TW" sz="2000">
                <a:latin typeface="KaiTi"/>
                <a:ea typeface="KaiTi"/>
                <a:cs typeface="+mn-lt"/>
              </a:rPr>
              <a:t>你們去窺探那地</a:t>
            </a:r>
            <a:r>
              <a:rPr lang="zh-TW" altLang="en-US" sz="2000">
                <a:latin typeface="KaiTi"/>
                <a:ea typeface="KaiTi"/>
                <a:cs typeface="+mn-lt"/>
              </a:rPr>
              <a:t>和</a:t>
            </a:r>
            <a:r>
              <a:rPr lang="zh-TW" sz="2000" u="sng">
                <a:latin typeface="KaiTi"/>
                <a:ea typeface="KaiTi"/>
                <a:cs typeface="+mn-lt"/>
              </a:rPr>
              <a:t>耶利哥</a:t>
            </a:r>
            <a:r>
              <a:rPr lang="zh-TW" sz="2000">
                <a:latin typeface="KaiTi"/>
                <a:ea typeface="KaiTi"/>
                <a:cs typeface="+mn-lt"/>
              </a:rPr>
              <a:t>。</a:t>
            </a:r>
            <a:r>
              <a:rPr lang="zh-TW" altLang="en-US" sz="2000">
                <a:latin typeface="KaiTi"/>
                <a:ea typeface="KaiTi"/>
                <a:cs typeface="+mn-lt"/>
              </a:rPr>
              <a:t>」於是</a:t>
            </a:r>
            <a:r>
              <a:rPr lang="zh-TW" sz="2000">
                <a:latin typeface="KaiTi"/>
                <a:ea typeface="KaiTi"/>
                <a:cs typeface="+mn-lt"/>
              </a:rPr>
              <a:t>二人去了，來到一個</a:t>
            </a:r>
            <a:r>
              <a:rPr lang="zh-TW" altLang="en-US" sz="2000">
                <a:latin typeface="KaiTi"/>
                <a:ea typeface="KaiTi"/>
                <a:cs typeface="+mn-lt"/>
              </a:rPr>
              <a:t>妓女</a:t>
            </a:r>
            <a:r>
              <a:rPr lang="zh-TW" sz="2000">
                <a:latin typeface="KaiTi"/>
                <a:ea typeface="KaiTi"/>
                <a:cs typeface="+mn-lt"/>
              </a:rPr>
              <a:t>名叫</a:t>
            </a:r>
            <a:r>
              <a:rPr lang="zh-TW" sz="2000" u="sng">
                <a:latin typeface="KaiTi"/>
                <a:ea typeface="KaiTi"/>
                <a:cs typeface="+mn-lt"/>
              </a:rPr>
              <a:t>喇合</a:t>
            </a:r>
            <a:r>
              <a:rPr lang="zh-TW" sz="2000">
                <a:latin typeface="KaiTi"/>
                <a:ea typeface="KaiTi"/>
                <a:cs typeface="+mn-lt"/>
              </a:rPr>
              <a:t>的家</a:t>
            </a:r>
            <a:r>
              <a:rPr lang="zh-TW" altLang="en-US" sz="2000">
                <a:latin typeface="KaiTi"/>
                <a:ea typeface="KaiTi"/>
                <a:cs typeface="+mn-lt"/>
              </a:rPr>
              <a:t>裏</a:t>
            </a:r>
            <a:r>
              <a:rPr lang="zh-TW" sz="2000">
                <a:latin typeface="KaiTi"/>
                <a:ea typeface="KaiTi"/>
                <a:cs typeface="+mn-lt"/>
              </a:rPr>
              <a:t>，就在那</a:t>
            </a:r>
            <a:r>
              <a:rPr lang="zh-TW" altLang="en-US" sz="2000">
                <a:latin typeface="KaiTi"/>
                <a:ea typeface="KaiTi"/>
                <a:cs typeface="+mn-lt"/>
              </a:rPr>
              <a:t>裏躺臥</a:t>
            </a:r>
            <a:r>
              <a:rPr lang="zh-TW" sz="2000">
                <a:latin typeface="KaiTi"/>
                <a:ea typeface="KaiTi"/>
                <a:cs typeface="+mn-lt"/>
              </a:rPr>
              <a:t>。</a:t>
            </a:r>
            <a:endParaRPr lang="en-US">
              <a:latin typeface="KaiTi"/>
              <a:ea typeface="KaiTi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76DEE-FC55-3543-A442-BB40D00FF569}"/>
              </a:ext>
            </a:extLst>
          </p:cNvPr>
          <p:cNvSpPr txBox="1"/>
          <p:nvPr/>
        </p:nvSpPr>
        <p:spPr>
          <a:xfrm>
            <a:off x="412263" y="3689266"/>
            <a:ext cx="11494138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dirty="0">
                <a:latin typeface="KaiTi"/>
                <a:ea typeface="+mn-lt"/>
                <a:cs typeface="+mn-lt"/>
              </a:rPr>
              <a:t>8</a:t>
            </a:r>
            <a:r>
              <a:rPr lang="zh-TW" altLang="en-US">
                <a:latin typeface="KaiTi"/>
                <a:ea typeface="KaiTi"/>
                <a:cs typeface="+mn-lt"/>
              </a:rPr>
              <a:t>二人還沒有躺臥，女人就上房頂，到他們那裏， </a:t>
            </a:r>
            <a:r>
              <a:rPr lang="en-US" altLang="zh-TW" dirty="0">
                <a:latin typeface="KaiTi"/>
                <a:ea typeface="+mn-lt"/>
                <a:cs typeface="+mn-lt"/>
              </a:rPr>
              <a:t>9</a:t>
            </a:r>
            <a:r>
              <a:rPr lang="zh-TW" altLang="en-US">
                <a:latin typeface="KaiTi"/>
                <a:ea typeface="KaiTi"/>
                <a:cs typeface="+mn-lt"/>
              </a:rPr>
              <a:t>對他們說：</a:t>
            </a:r>
            <a:r>
              <a:rPr lang="zh-TW" altLang="en-US" b="1">
                <a:latin typeface="KaiTi"/>
                <a:ea typeface="KaiTi"/>
                <a:cs typeface="+mn-lt"/>
              </a:rPr>
              <a:t>「</a:t>
            </a:r>
            <a:r>
              <a:rPr lang="zh-TW" altLang="en-US">
                <a:solidFill>
                  <a:srgbClr val="C00000"/>
                </a:solidFill>
                <a:latin typeface="KaiTi"/>
                <a:ea typeface="KaiTi"/>
                <a:cs typeface="+mn-lt"/>
              </a:rPr>
              <a:t>我知道耶和華已經把這地賜給你們，並且因你們的緣故我們都驚慌了。這地的一切居民在你們面前</a:t>
            </a:r>
            <a:r>
              <a:rPr lang="zh-TW" altLang="en-US" i="1">
                <a:solidFill>
                  <a:srgbClr val="C00000"/>
                </a:solidFill>
                <a:latin typeface="KaiTi"/>
                <a:ea typeface="KaiTi"/>
                <a:cs typeface="+mn-lt"/>
              </a:rPr>
              <a:t>心</a:t>
            </a:r>
            <a:r>
              <a:rPr lang="zh-TW" altLang="en-US">
                <a:solidFill>
                  <a:srgbClr val="C00000"/>
                </a:solidFill>
                <a:latin typeface="KaiTi"/>
                <a:ea typeface="KaiTi"/>
                <a:cs typeface="+mn-lt"/>
              </a:rPr>
              <a:t>都消化了； </a:t>
            </a:r>
            <a:r>
              <a:rPr lang="en-US" altLang="zh-TW" dirty="0">
                <a:solidFill>
                  <a:srgbClr val="C00000"/>
                </a:solidFill>
                <a:latin typeface="KaiTi"/>
                <a:ea typeface="+mn-lt"/>
                <a:cs typeface="+mn-lt"/>
              </a:rPr>
              <a:t>10</a:t>
            </a:r>
            <a:r>
              <a:rPr lang="zh-TW" altLang="en-US">
                <a:solidFill>
                  <a:srgbClr val="C00000"/>
                </a:solidFill>
                <a:latin typeface="KaiTi"/>
                <a:ea typeface="KaiTi"/>
                <a:cs typeface="+mn-lt"/>
              </a:rPr>
              <a:t>因為我們聽見你們出</a:t>
            </a:r>
            <a:r>
              <a:rPr lang="zh-TW" altLang="en-US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埃及</a:t>
            </a:r>
            <a:r>
              <a:rPr lang="zh-TW" altLang="en-US">
                <a:solidFill>
                  <a:srgbClr val="C00000"/>
                </a:solidFill>
                <a:latin typeface="KaiTi"/>
                <a:ea typeface="KaiTi"/>
                <a:cs typeface="+mn-lt"/>
              </a:rPr>
              <a:t>的時候，耶和華怎樣在你們前面使</a:t>
            </a:r>
            <a:r>
              <a:rPr lang="zh-TW" altLang="en-US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紅海</a:t>
            </a:r>
            <a:r>
              <a:rPr lang="zh-TW" altLang="en-US">
                <a:solidFill>
                  <a:srgbClr val="C00000"/>
                </a:solidFill>
                <a:latin typeface="KaiTi"/>
                <a:ea typeface="KaiTi"/>
                <a:cs typeface="+mn-lt"/>
              </a:rPr>
              <a:t>的水乾了，並且你們怎樣待</a:t>
            </a:r>
            <a:r>
              <a:rPr lang="zh-TW" altLang="en-US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約旦河</a:t>
            </a:r>
            <a:r>
              <a:rPr lang="zh-TW" altLang="en-US">
                <a:solidFill>
                  <a:srgbClr val="C00000"/>
                </a:solidFill>
                <a:latin typeface="KaiTi"/>
                <a:ea typeface="KaiTi"/>
                <a:cs typeface="+mn-lt"/>
              </a:rPr>
              <a:t>東的兩個</a:t>
            </a:r>
            <a:r>
              <a:rPr lang="zh-TW" altLang="en-US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亞摩利</a:t>
            </a:r>
            <a:r>
              <a:rPr lang="zh-TW" altLang="en-US">
                <a:solidFill>
                  <a:srgbClr val="C00000"/>
                </a:solidFill>
                <a:latin typeface="KaiTi"/>
                <a:ea typeface="KaiTi"/>
                <a:cs typeface="+mn-lt"/>
              </a:rPr>
              <a:t>王</a:t>
            </a:r>
            <a:r>
              <a:rPr lang="zh-TW" altLang="en-US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西宏</a:t>
            </a:r>
            <a:r>
              <a:rPr lang="zh-TW" altLang="en-US">
                <a:solidFill>
                  <a:srgbClr val="C00000"/>
                </a:solidFill>
                <a:latin typeface="KaiTi"/>
                <a:ea typeface="KaiTi"/>
                <a:cs typeface="+mn-lt"/>
              </a:rPr>
              <a:t>和</a:t>
            </a:r>
            <a:r>
              <a:rPr lang="zh-TW" altLang="en-US" u="sng">
                <a:solidFill>
                  <a:srgbClr val="C00000"/>
                </a:solidFill>
                <a:latin typeface="KaiTi"/>
                <a:ea typeface="KaiTi"/>
                <a:cs typeface="+mn-lt"/>
              </a:rPr>
              <a:t>噩</a:t>
            </a:r>
            <a:r>
              <a:rPr lang="zh-TW" altLang="en-US">
                <a:solidFill>
                  <a:srgbClr val="C00000"/>
                </a:solidFill>
                <a:latin typeface="KaiTi"/>
                <a:ea typeface="KaiTi"/>
                <a:cs typeface="+mn-lt"/>
              </a:rPr>
              <a:t>，將他們盡行毀滅。</a:t>
            </a:r>
            <a:r>
              <a:rPr lang="zh-TW" altLang="en-US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 </a:t>
            </a:r>
            <a:r>
              <a:rPr lang="en-US" altLang="zh-TW" dirty="0">
                <a:solidFill>
                  <a:srgbClr val="C00000"/>
                </a:solidFill>
                <a:latin typeface="KaiTi"/>
                <a:ea typeface="+mn-lt"/>
                <a:cs typeface="+mn-lt"/>
              </a:rPr>
              <a:t>1</a:t>
            </a:r>
            <a:r>
              <a:rPr lang="en-US" altLang="zh-TW" dirty="0">
                <a:latin typeface="KaiTi"/>
                <a:ea typeface="+mn-lt"/>
                <a:cs typeface="+mn-lt"/>
              </a:rPr>
              <a:t>1</a:t>
            </a:r>
            <a:r>
              <a:rPr lang="zh-TW" altLang="en-US">
                <a:latin typeface="KaiTi"/>
                <a:ea typeface="KaiTi"/>
                <a:cs typeface="+mn-lt"/>
              </a:rPr>
              <a:t>我們一聽見這些事，心就消化了。因你們的緣故，並無一人有膽氣。耶和華－你們的上帝本是上天下地的上帝。 </a:t>
            </a:r>
            <a:r>
              <a:rPr lang="en-US" altLang="zh-TW" dirty="0">
                <a:latin typeface="KaiTi"/>
                <a:ea typeface="+mn-lt"/>
                <a:cs typeface="+mn-lt"/>
              </a:rPr>
              <a:t>12</a:t>
            </a:r>
            <a:r>
              <a:rPr lang="zh-TW" altLang="en-US">
                <a:latin typeface="KaiTi"/>
                <a:ea typeface="KaiTi"/>
                <a:cs typeface="+mn-lt"/>
              </a:rPr>
              <a:t>現在我既是恩待你們，求你們指着耶和華向我起誓，也要恩待我父家，並給我一個實在的證據， </a:t>
            </a:r>
            <a:r>
              <a:rPr lang="en-US" altLang="zh-TW" dirty="0">
                <a:latin typeface="KaiTi"/>
                <a:ea typeface="+mn-lt"/>
                <a:cs typeface="+mn-lt"/>
              </a:rPr>
              <a:t>13</a:t>
            </a:r>
            <a:r>
              <a:rPr lang="zh-TW" altLang="en-US">
                <a:latin typeface="KaiTi"/>
                <a:ea typeface="KaiTi"/>
                <a:cs typeface="+mn-lt"/>
              </a:rPr>
              <a:t>要救活我的父母、弟兄、姊妹，和一切屬他們的，拯救我們性命不死。」 </a:t>
            </a:r>
            <a:r>
              <a:rPr lang="en-US" altLang="zh-TW" dirty="0">
                <a:latin typeface="KaiTi"/>
                <a:ea typeface="+mn-lt"/>
                <a:cs typeface="+mn-lt"/>
              </a:rPr>
              <a:t>14</a:t>
            </a:r>
            <a:r>
              <a:rPr lang="zh-TW" altLang="en-US">
                <a:latin typeface="KaiTi"/>
                <a:ea typeface="KaiTi"/>
                <a:cs typeface="+mn-lt"/>
              </a:rPr>
              <a:t>二人對她說：「你若不洩漏我們這件事，我們情願替你們死。耶和華將這地賜給我們的時候，我們必以慈愛誠實待你。」 </a:t>
            </a:r>
            <a:r>
              <a:rPr lang="en-US" altLang="zh-TW" dirty="0">
                <a:latin typeface="KaiTi"/>
                <a:ea typeface="+mn-lt"/>
                <a:cs typeface="+mn-lt"/>
              </a:rPr>
              <a:t>15</a:t>
            </a:r>
            <a:r>
              <a:rPr lang="zh-TW" altLang="en-US">
                <a:latin typeface="KaiTi"/>
                <a:ea typeface="KaiTi"/>
                <a:cs typeface="+mn-lt"/>
              </a:rPr>
              <a:t>於是女人用繩子將二人從窗戶裏縋下去；因她的房子是在城牆邊上，她也住在城牆上。 </a:t>
            </a:r>
            <a:endParaRPr lang="zh-TW" altLang="en-US">
              <a:latin typeface="KaiTi"/>
              <a:ea typeface="KaiTi"/>
            </a:endParaRPr>
          </a:p>
          <a:p>
            <a:r>
              <a:rPr lang="zh-TW" b="1" dirty="0">
                <a:ea typeface="+mn-lt"/>
                <a:cs typeface="+mn-lt"/>
              </a:rPr>
              <a:t>21</a:t>
            </a:r>
            <a:r>
              <a:rPr lang="zh-TW" dirty="0">
                <a:latin typeface="KaiTi"/>
                <a:ea typeface="KaiTi"/>
                <a:cs typeface="+mn-lt"/>
              </a:rPr>
              <a:t> </a:t>
            </a:r>
            <a:r>
              <a:rPr lang="zh-TW" altLang="en-US">
                <a:solidFill>
                  <a:srgbClr val="C00000"/>
                </a:solidFill>
                <a:latin typeface="KaiTi"/>
                <a:ea typeface="KaiTi"/>
                <a:cs typeface="+mn-lt"/>
              </a:rPr>
              <a:t>女 </a:t>
            </a:r>
            <a:r>
              <a:rPr lang="zh-TW">
                <a:solidFill>
                  <a:srgbClr val="C00000"/>
                </a:solidFill>
                <a:latin typeface="KaiTi"/>
                <a:ea typeface="KaiTi"/>
                <a:cs typeface="+mn-lt"/>
              </a:rPr>
              <a:t>人 說 ：照 你 們 的 話 行 罷！於 是 打 發 他 們 去 了，又 把 朱 紅 線 繩 繫 在 窗 戶 上 。</a:t>
            </a:r>
            <a:endParaRPr lang="zh-TW">
              <a:solidFill>
                <a:srgbClr val="C00000"/>
              </a:solidFill>
              <a:latin typeface="KaiTi"/>
              <a:ea typeface="KaiTi"/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928F9757-668B-E541-BA55-8077C9839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3818"/>
            <a:ext cx="5815858" cy="326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908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ky, nature&#10;&#10;Description automatically generated">
            <a:extLst>
              <a:ext uri="{FF2B5EF4-FFF2-40B4-BE49-F238E27FC236}">
                <a16:creationId xmlns:a16="http://schemas.microsoft.com/office/drawing/2014/main" id="{C42F684F-B99C-4227-B13D-3E08CF8EB61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39118" y="2014916"/>
            <a:ext cx="5916935" cy="382996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A0088F6-7BE5-4256-933B-AD0EBCC4FE36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6352557" y="2011363"/>
            <a:ext cx="5477816" cy="392747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BBB97DF-120D-47C0-90A7-D958CE97A2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42938"/>
            <a:ext cx="12176501" cy="1371600"/>
          </a:xfrm>
        </p:spPr>
        <p:txBody>
          <a:bodyPr/>
          <a:lstStyle/>
          <a:p>
            <a:pPr algn="ctr"/>
            <a:r>
              <a:rPr lang="ja-JP" altLang="en-US">
                <a:latin typeface="KaiTi"/>
                <a:ea typeface="KaiTi"/>
              </a:rPr>
              <a:t>約旦河兩岸</a:t>
            </a:r>
            <a:endParaRPr lang="en-US">
              <a:latin typeface="KaiTi"/>
              <a:ea typeface="KaiTi"/>
            </a:endParaRPr>
          </a:p>
        </p:txBody>
      </p:sp>
    </p:spTree>
    <p:extLst>
      <p:ext uri="{BB962C8B-B14F-4D97-AF65-F5344CB8AC3E}">
        <p14:creationId xmlns:p14="http://schemas.microsoft.com/office/powerpoint/2010/main" val="3576113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A169-18A0-1449-823D-53CBC67A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368" y="460624"/>
            <a:ext cx="10467832" cy="155357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TW" altLang="en-US" sz="3200" b="1">
                <a:ea typeface="+mj-lt"/>
                <a:cs typeface="+mj-lt"/>
              </a:rPr>
              <a:t>領以色列百姓過約旦河  </a:t>
            </a:r>
            <a:r>
              <a:rPr lang="zh-TW" sz="2400" b="1">
                <a:ea typeface="+mj-lt"/>
                <a:cs typeface="+mj-lt"/>
              </a:rPr>
              <a:t>（約書亞記</a:t>
            </a:r>
            <a:r>
              <a:rPr lang="en-US" altLang="zh-TW" sz="2400" b="1">
                <a:ea typeface="+mj-lt"/>
                <a:cs typeface="+mj-lt"/>
              </a:rPr>
              <a:t>3:1-5, 14-17</a:t>
            </a:r>
            <a:r>
              <a:rPr lang="zh-TW" sz="2400" b="1">
                <a:ea typeface="+mj-lt"/>
                <a:cs typeface="+mj-lt"/>
              </a:rPr>
              <a:t>）</a:t>
            </a:r>
            <a:endParaRPr lang="en-US" altLang="zh-TW" sz="2400" b="1"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endParaRPr lang="zh-TW" altLang="en-US" sz="28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4968-07FD-AA42-9B13-2599C4365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46" y="1626538"/>
            <a:ext cx="7558673" cy="47039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zh-TW" sz="2100">
                <a:ea typeface="+mn-lt"/>
                <a:cs typeface="+mn-lt"/>
              </a:rPr>
              <a:t>1 </a:t>
            </a:r>
            <a:r>
              <a:rPr lang="zh-TW" sz="2100" u="sng">
                <a:ea typeface="+mn-lt"/>
                <a:cs typeface="+mn-lt"/>
              </a:rPr>
              <a:t>約書亞</a:t>
            </a:r>
            <a:r>
              <a:rPr lang="zh-TW" sz="2100">
                <a:ea typeface="+mn-lt"/>
                <a:cs typeface="+mn-lt"/>
              </a:rPr>
              <a:t>清早起來，和</a:t>
            </a:r>
            <a:r>
              <a:rPr lang="zh-TW" sz="2100" u="sng">
                <a:ea typeface="+mn-lt"/>
                <a:cs typeface="+mn-lt"/>
              </a:rPr>
              <a:t>以色列</a:t>
            </a:r>
            <a:r>
              <a:rPr lang="zh-TW" sz="2100">
                <a:ea typeface="+mn-lt"/>
                <a:cs typeface="+mn-lt"/>
              </a:rPr>
              <a:t>眾人都離開</a:t>
            </a:r>
            <a:r>
              <a:rPr lang="zh-TW" sz="2100" u="sng">
                <a:ea typeface="+mn-lt"/>
                <a:cs typeface="+mn-lt"/>
              </a:rPr>
              <a:t>什亭</a:t>
            </a:r>
            <a:r>
              <a:rPr lang="zh-TW" sz="2100">
                <a:ea typeface="+mn-lt"/>
                <a:cs typeface="+mn-lt"/>
              </a:rPr>
              <a:t>，來到</a:t>
            </a:r>
            <a:r>
              <a:rPr lang="zh-TW" sz="2100" u="sng">
                <a:ea typeface="+mn-lt"/>
                <a:cs typeface="+mn-lt"/>
              </a:rPr>
              <a:t>約旦河</a:t>
            </a:r>
            <a:r>
              <a:rPr lang="zh-TW" sz="2100">
                <a:ea typeface="+mn-lt"/>
                <a:cs typeface="+mn-lt"/>
              </a:rPr>
              <a:t>，就住在那裏，等候過河。 2過了三天，官長走遍營中， 3吩咐百姓說：「你們看見耶和華－你們上帝的約櫃，又見祭司</a:t>
            </a:r>
            <a:r>
              <a:rPr lang="zh-TW" sz="2100" u="sng">
                <a:ea typeface="+mn-lt"/>
                <a:cs typeface="+mn-lt"/>
              </a:rPr>
              <a:t>利未</a:t>
            </a:r>
            <a:r>
              <a:rPr lang="zh-TW" sz="2100">
                <a:ea typeface="+mn-lt"/>
                <a:cs typeface="+mn-lt"/>
              </a:rPr>
              <a:t>人擡着，就要離開所住的地方，跟着約櫃去。 4</a:t>
            </a:r>
            <a:r>
              <a:rPr lang="zh-TW" sz="2100" b="1">
                <a:solidFill>
                  <a:srgbClr val="C00000"/>
                </a:solidFill>
                <a:ea typeface="+mn-lt"/>
                <a:cs typeface="+mn-lt"/>
              </a:rPr>
              <a:t>只是你們和約櫃相離要量二千肘，不可與約櫃相近，使你們知道所當走的路，因為這條路你們向來沒有走過。」</a:t>
            </a:r>
            <a:r>
              <a:rPr lang="zh-TW" sz="2100">
                <a:solidFill>
                  <a:srgbClr val="FF0000"/>
                </a:solidFill>
                <a:ea typeface="+mn-lt"/>
                <a:cs typeface="+mn-lt"/>
              </a:rPr>
              <a:t> </a:t>
            </a:r>
            <a:r>
              <a:rPr lang="zh-TW" sz="2100" b="1">
                <a:solidFill>
                  <a:srgbClr val="C00000"/>
                </a:solidFill>
                <a:ea typeface="+mn-lt"/>
                <a:cs typeface="+mn-lt"/>
              </a:rPr>
              <a:t>5</a:t>
            </a:r>
            <a:r>
              <a:rPr lang="zh-TW" sz="2100" b="1" u="sng">
                <a:solidFill>
                  <a:srgbClr val="C00000"/>
                </a:solidFill>
                <a:ea typeface="+mn-lt"/>
                <a:cs typeface="+mn-lt"/>
              </a:rPr>
              <a:t>約書亞</a:t>
            </a:r>
            <a:r>
              <a:rPr lang="zh-TW" sz="2100" b="1">
                <a:solidFill>
                  <a:srgbClr val="C00000"/>
                </a:solidFill>
                <a:ea typeface="+mn-lt"/>
                <a:cs typeface="+mn-lt"/>
              </a:rPr>
              <a:t>吩咐百姓說：「你們要自潔，因為明天耶和華必在你們中</a:t>
            </a:r>
            <a:r>
              <a:rPr lang="zh-TW" altLang="en-US" sz="2100" b="1">
                <a:solidFill>
                  <a:srgbClr val="C00000"/>
                </a:solidFill>
                <a:ea typeface="+mn-lt"/>
                <a:cs typeface="+mn-lt"/>
              </a:rPr>
              <a:t>間行奇事。」</a:t>
            </a:r>
            <a:endParaRPr lang="en-US" altLang="zh-TW" sz="2100">
              <a:solidFill>
                <a:srgbClr val="000000"/>
              </a:solidFill>
              <a:ea typeface="新細明體"/>
              <a:cs typeface="+mn-lt"/>
            </a:endParaRPr>
          </a:p>
          <a:p>
            <a:pPr marL="0" indent="0">
              <a:buNone/>
            </a:pPr>
            <a:r>
              <a:rPr lang="en-US" altLang="zh-TW" sz="2100">
                <a:ea typeface="+mn-lt"/>
                <a:cs typeface="+mn-lt"/>
              </a:rPr>
              <a:t>14</a:t>
            </a:r>
            <a:r>
              <a:rPr lang="zh-TW" altLang="en-US" sz="2100">
                <a:ea typeface="+mn-lt"/>
                <a:cs typeface="+mn-lt"/>
              </a:rPr>
              <a:t>百姓離開帳棚要過</a:t>
            </a:r>
            <a:r>
              <a:rPr lang="zh-TW" altLang="en-US" sz="2100" u="sng">
                <a:ea typeface="+mn-lt"/>
                <a:cs typeface="+mn-lt"/>
              </a:rPr>
              <a:t>約旦河</a:t>
            </a:r>
            <a:r>
              <a:rPr lang="zh-TW" altLang="en-US" sz="2100">
                <a:ea typeface="+mn-lt"/>
                <a:cs typeface="+mn-lt"/>
              </a:rPr>
              <a:t>的時候，擡約櫃的祭司乃在百姓的前頭。 </a:t>
            </a:r>
            <a:r>
              <a:rPr lang="en-US" altLang="zh-TW" sz="2100">
                <a:ea typeface="+mn-lt"/>
                <a:cs typeface="+mn-lt"/>
              </a:rPr>
              <a:t>15</a:t>
            </a:r>
            <a:r>
              <a:rPr lang="zh-TW" altLang="en-US" sz="2100" b="1">
                <a:solidFill>
                  <a:srgbClr val="C00000"/>
                </a:solidFill>
                <a:ea typeface="+mn-lt"/>
                <a:cs typeface="+mn-lt"/>
              </a:rPr>
              <a:t>他們到了</a:t>
            </a:r>
            <a:r>
              <a:rPr lang="zh-TW" altLang="en-US" sz="2100" b="1" u="sng">
                <a:solidFill>
                  <a:srgbClr val="C00000"/>
                </a:solidFill>
                <a:ea typeface="+mn-lt"/>
                <a:cs typeface="+mn-lt"/>
              </a:rPr>
              <a:t>約旦河</a:t>
            </a:r>
            <a:r>
              <a:rPr lang="zh-TW" altLang="en-US" sz="2100" b="1">
                <a:solidFill>
                  <a:srgbClr val="C00000"/>
                </a:solidFill>
                <a:ea typeface="+mn-lt"/>
                <a:cs typeface="+mn-lt"/>
              </a:rPr>
              <a:t>，腳一入水（原來</a:t>
            </a:r>
            <a:r>
              <a:rPr lang="zh-TW" altLang="en-US" sz="2100" b="1" u="sng">
                <a:solidFill>
                  <a:srgbClr val="C00000"/>
                </a:solidFill>
                <a:ea typeface="+mn-lt"/>
                <a:cs typeface="+mn-lt"/>
              </a:rPr>
              <a:t>約旦河</a:t>
            </a:r>
            <a:r>
              <a:rPr lang="zh-TW" altLang="en-US" sz="2100" b="1">
                <a:solidFill>
                  <a:srgbClr val="C00000"/>
                </a:solidFill>
                <a:ea typeface="+mn-lt"/>
                <a:cs typeface="+mn-lt"/>
              </a:rPr>
              <a:t>水在收割的日子漲過兩岸）， </a:t>
            </a:r>
            <a:r>
              <a:rPr lang="en-US" altLang="zh-TW" sz="2100" b="1">
                <a:solidFill>
                  <a:srgbClr val="C00000"/>
                </a:solidFill>
                <a:ea typeface="+mn-lt"/>
                <a:cs typeface="+mn-lt"/>
              </a:rPr>
              <a:t>16</a:t>
            </a:r>
            <a:r>
              <a:rPr lang="zh-TW" altLang="en-US" sz="2100" b="1">
                <a:solidFill>
                  <a:srgbClr val="C00000"/>
                </a:solidFill>
                <a:ea typeface="+mn-lt"/>
                <a:cs typeface="+mn-lt"/>
              </a:rPr>
              <a:t>那從上往下流的水便在極遠之地、</a:t>
            </a:r>
            <a:r>
              <a:rPr lang="zh-TW" altLang="en-US" sz="2100" b="1" u="sng">
                <a:solidFill>
                  <a:srgbClr val="C00000"/>
                </a:solidFill>
                <a:ea typeface="+mn-lt"/>
                <a:cs typeface="+mn-lt"/>
              </a:rPr>
              <a:t>撒拉但</a:t>
            </a:r>
            <a:r>
              <a:rPr lang="zh-TW" altLang="en-US" sz="2100" b="1">
                <a:solidFill>
                  <a:srgbClr val="C00000"/>
                </a:solidFill>
                <a:ea typeface="+mn-lt"/>
                <a:cs typeface="+mn-lt"/>
              </a:rPr>
              <a:t>旁的</a:t>
            </a:r>
            <a:r>
              <a:rPr lang="zh-TW" altLang="en-US" sz="2100" b="1" u="sng">
                <a:solidFill>
                  <a:srgbClr val="C00000"/>
                </a:solidFill>
                <a:ea typeface="+mn-lt"/>
                <a:cs typeface="+mn-lt"/>
              </a:rPr>
              <a:t>亞當</a:t>
            </a:r>
            <a:r>
              <a:rPr lang="zh-TW" altLang="en-US" sz="2100" b="1">
                <a:solidFill>
                  <a:srgbClr val="C00000"/>
                </a:solidFill>
                <a:ea typeface="+mn-lt"/>
                <a:cs typeface="+mn-lt"/>
              </a:rPr>
              <a:t>城那裏停住，立起成壘；那往</a:t>
            </a:r>
            <a:r>
              <a:rPr lang="zh-TW" altLang="en-US" sz="2100" b="1" u="sng">
                <a:solidFill>
                  <a:srgbClr val="C00000"/>
                </a:solidFill>
                <a:ea typeface="+mn-lt"/>
                <a:cs typeface="+mn-lt"/>
              </a:rPr>
              <a:t>亞拉巴</a:t>
            </a:r>
            <a:r>
              <a:rPr lang="zh-TW" altLang="en-US" sz="2100" b="1">
                <a:solidFill>
                  <a:srgbClr val="C00000"/>
                </a:solidFill>
                <a:ea typeface="+mn-lt"/>
                <a:cs typeface="+mn-lt"/>
              </a:rPr>
              <a:t>的海，就是</a:t>
            </a:r>
            <a:r>
              <a:rPr lang="zh-TW" altLang="en-US" sz="2100" b="1" u="sng">
                <a:solidFill>
                  <a:srgbClr val="C00000"/>
                </a:solidFill>
                <a:ea typeface="+mn-lt"/>
                <a:cs typeface="+mn-lt"/>
              </a:rPr>
              <a:t>鹽海</a:t>
            </a:r>
            <a:r>
              <a:rPr lang="zh-TW" altLang="en-US" sz="2100" b="1">
                <a:solidFill>
                  <a:srgbClr val="C00000"/>
                </a:solidFill>
                <a:ea typeface="+mn-lt"/>
                <a:cs typeface="+mn-lt"/>
              </a:rPr>
              <a:t>，下流的水全然斷絕。</a:t>
            </a:r>
            <a:r>
              <a:rPr lang="zh-TW" altLang="en-US" sz="2100">
                <a:ea typeface="+mn-lt"/>
                <a:cs typeface="+mn-lt"/>
              </a:rPr>
              <a:t>於是百姓在</a:t>
            </a:r>
            <a:r>
              <a:rPr lang="zh-TW" altLang="en-US" sz="2100" u="sng">
                <a:ea typeface="+mn-lt"/>
                <a:cs typeface="+mn-lt"/>
              </a:rPr>
              <a:t>耶利哥</a:t>
            </a:r>
            <a:r>
              <a:rPr lang="zh-TW" altLang="en-US" sz="2100">
                <a:ea typeface="+mn-lt"/>
                <a:cs typeface="+mn-lt"/>
              </a:rPr>
              <a:t>的對面過去了。 </a:t>
            </a:r>
            <a:r>
              <a:rPr lang="en-US" altLang="zh-TW" sz="2100">
                <a:ea typeface="+mn-lt"/>
                <a:cs typeface="+mn-lt"/>
              </a:rPr>
              <a:t>17</a:t>
            </a:r>
            <a:r>
              <a:rPr lang="zh-TW" altLang="en-US" sz="2100">
                <a:ea typeface="+mn-lt"/>
                <a:cs typeface="+mn-lt"/>
              </a:rPr>
              <a:t>擡耶和華約櫃的祭司在</a:t>
            </a:r>
            <a:r>
              <a:rPr lang="zh-TW" altLang="en-US" sz="2100" u="sng">
                <a:ea typeface="+mn-lt"/>
                <a:cs typeface="+mn-lt"/>
              </a:rPr>
              <a:t>約旦河</a:t>
            </a:r>
            <a:r>
              <a:rPr lang="zh-TW" altLang="en-US" sz="2100">
                <a:ea typeface="+mn-lt"/>
                <a:cs typeface="+mn-lt"/>
              </a:rPr>
              <a:t>中的乾地上站定，</a:t>
            </a:r>
            <a:r>
              <a:rPr lang="zh-TW" altLang="en-US" sz="2100" u="sng">
                <a:ea typeface="+mn-lt"/>
                <a:cs typeface="+mn-lt"/>
              </a:rPr>
              <a:t>以色列</a:t>
            </a:r>
            <a:r>
              <a:rPr lang="zh-TW" altLang="en-US" sz="2100">
                <a:ea typeface="+mn-lt"/>
                <a:cs typeface="+mn-lt"/>
              </a:rPr>
              <a:t>眾人都從乾地上過去，直到國民盡都過了</a:t>
            </a:r>
            <a:r>
              <a:rPr lang="zh-TW" altLang="en-US" sz="2100" u="sng">
                <a:ea typeface="+mn-lt"/>
                <a:cs typeface="+mn-lt"/>
              </a:rPr>
              <a:t>約旦河</a:t>
            </a:r>
            <a:r>
              <a:rPr lang="zh-TW" altLang="en-US" sz="2100">
                <a:ea typeface="+mn-lt"/>
                <a:cs typeface="+mn-lt"/>
              </a:rPr>
              <a:t>。</a:t>
            </a:r>
            <a:endParaRPr lang="zh-TW" altLang="en-US" sz="2100">
              <a:ea typeface="新細明體"/>
            </a:endParaRP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A750C933-6EA1-C943-A77A-2BBC0DA42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990" y="1288709"/>
            <a:ext cx="3380763" cy="303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>
            <a:extLst>
              <a:ext uri="{FF2B5EF4-FFF2-40B4-BE49-F238E27FC236}">
                <a16:creationId xmlns:a16="http://schemas.microsoft.com/office/drawing/2014/main" id="{A398A548-F10F-F64C-BEDB-D1774AA03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A76FB725-2DEF-C442-9772-105AC1A5C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EAD04C-2603-614F-9325-535ADE6CE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468" y="4405702"/>
            <a:ext cx="3241401" cy="1914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289108-2F12-45DB-A4AE-0A6B4B766D14}"/>
              </a:ext>
            </a:extLst>
          </p:cNvPr>
          <p:cNvSpPr txBox="1"/>
          <p:nvPr/>
        </p:nvSpPr>
        <p:spPr>
          <a:xfrm>
            <a:off x="4724400" y="32003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358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{E6B22DC6-7525-3947-BA28-EB3F9CE3DF4F}tf10001067</Template>
  <TotalTime>0</TotalTime>
  <Words>7669</Words>
  <Application>Microsoft Macintosh PowerPoint</Application>
  <PresentationFormat>Widescreen</PresentationFormat>
  <Paragraphs>190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ArialMT</vt:lpstr>
      <vt:lpstr>KaiTi</vt:lpstr>
      <vt:lpstr>LiSong Pro Light</vt:lpstr>
      <vt:lpstr>新細明體</vt:lpstr>
      <vt:lpstr>新細明體</vt:lpstr>
      <vt:lpstr>PMingLiU24</vt:lpstr>
      <vt:lpstr>宋体</vt:lpstr>
      <vt:lpstr>Songti TC</vt:lpstr>
      <vt:lpstr>STKaiti</vt:lpstr>
      <vt:lpstr>Wingdings,Sans-Serif</vt:lpstr>
      <vt:lpstr>Garamond</vt:lpstr>
      <vt:lpstr>Wingdings</vt:lpstr>
      <vt:lpstr>Savon</vt:lpstr>
      <vt:lpstr>約書亞 </vt:lpstr>
      <vt:lpstr>人物檔案</vt:lpstr>
      <vt:lpstr>PowerPoint Presentation</vt:lpstr>
      <vt:lpstr>約書亞記大綱 </vt:lpstr>
      <vt:lpstr>約書亞蒙神曉諭吩咐 帶以色列人進迦南地 （約書亞記1:1-9）</vt:lpstr>
      <vt:lpstr>挑戰二支派半一同進攻迦南 （約書亞記1:11-16）</vt:lpstr>
      <vt:lpstr>派兩名探子窺探迦南地及耶利哥城 （約書亞記 2:1，8-15, 21） </vt:lpstr>
      <vt:lpstr>約旦河兩岸</vt:lpstr>
      <vt:lpstr>領以色列百姓過約旦河  （約書亞記3:1-5, 14-17） </vt:lpstr>
      <vt:lpstr> 立十二塊石頭在吉甲 （約書亞記4:1-7， 14-20， 24）    </vt:lpstr>
      <vt:lpstr>給以色列人行割禮。過逾越節。 嗎哪止降以色列人吃迦南地出產 （約書亞記5:1-3， 8-12 )   ( 出埃及記 12:11, 40-42 )  </vt:lpstr>
      <vt:lpstr>                   近耶利看見耶和華軍隊的元帥                                                           （約書亞記5:13-15  出埃及記 23:20-23 )     </vt:lpstr>
      <vt:lpstr>征服應許之地有四個主要的爭戰  ( 耶利哥，艾城，南征 &amp; 北討）</vt:lpstr>
      <vt:lpstr>            攻取耶利哥城        （約書亞記6:1-5，16-20） </vt:lpstr>
      <vt:lpstr>第一次攻取艾城 （約書亞記7:1-14, 24-26） </vt:lpstr>
      <vt:lpstr>第二次攻取艾城  （約書亞記8:1-10， 24-25）  </vt:lpstr>
      <vt:lpstr>在以巴路山築壇獻祭及宣讀律法 （申命記11:29 約書亞記 8:33-35 ) </vt:lpstr>
      <vt:lpstr>因受騙而與基遍人立約結盟           （約書亞記9:1-16）  </vt:lpstr>
      <vt:lpstr>禱告神使日月停止。討伐南方五王聯盟                 （約書亞記10:7-14）  </vt:lpstr>
      <vt:lpstr>攻敗夏瑣及其他各地諸王（北方聯盟） （約書亞記11:1-8,23 12:24）</vt:lpstr>
      <vt:lpstr>繼續完成分地的責任 （約書亞記13:1，7，33  14:1-2 ) </vt:lpstr>
      <vt:lpstr>迦勒的地業（約書亞記14:6-15）  瑪拿西的元孫西羅非哈的地業 只有女兒沒有兒子 （約書亞記17:3-5) </vt:lpstr>
      <vt:lpstr>以法蓮支派的地業 （約書亞記17:14-18）  法蓮人口32,500 ( 民 26:37 ) 和 瑪拿西半支派 26,350人( 民 26:34 )加起來還少於 猶大支派 76,500 ( 民 26:22 )及 以薩迦 64,300人( 民 26:25 )，擁有的土地卻很少。 </vt:lpstr>
      <vt:lpstr> 其餘七個支派分地業 （約書亞記18:1-5, 9-10   士師記 1:28 ) </vt:lpstr>
      <vt:lpstr>                                          約書亞的地業            （約書亞記19:49-50  )                                                          利未支派沒有地業     （約書記  13:33,   21:41-45)</vt:lpstr>
      <vt:lpstr>  設立逃城（約書亞記20:1-8）</vt:lpstr>
      <vt:lpstr>最後的囑咐、勸勉 及祝福以色列百姓</vt:lpstr>
      <vt:lpstr>PowerPoint Presentation</vt:lpstr>
      <vt:lpstr>約書亞的死與埋葬（約書亞記24:29-33）</vt:lpstr>
      <vt:lpstr>屬靈生活的認知與應用</vt:lpstr>
      <vt:lpstr>約書亞得勝的秘訣 - 對神的信心和順服：</vt:lpstr>
      <vt:lpstr> 討論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2021—2022 主日學計劃</dc:title>
  <dc:creator>Sandy Mau</dc:creator>
  <cp:lastModifiedBy>Sandy Mau</cp:lastModifiedBy>
  <cp:revision>762</cp:revision>
  <dcterms:created xsi:type="dcterms:W3CDTF">2021-07-19T05:32:25Z</dcterms:created>
  <dcterms:modified xsi:type="dcterms:W3CDTF">2021-11-21T21:58:31Z</dcterms:modified>
</cp:coreProperties>
</file>