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84" r:id="rId1"/>
  </p:sldMasterIdLst>
  <p:sldIdLst>
    <p:sldId id="256" r:id="rId2"/>
    <p:sldId id="280" r:id="rId3"/>
    <p:sldId id="257" r:id="rId4"/>
    <p:sldId id="278" r:id="rId5"/>
    <p:sldId id="335" r:id="rId6"/>
    <p:sldId id="263" r:id="rId7"/>
    <p:sldId id="272" r:id="rId8"/>
    <p:sldId id="339" r:id="rId9"/>
    <p:sldId id="267" r:id="rId10"/>
    <p:sldId id="273" r:id="rId11"/>
    <p:sldId id="274" r:id="rId12"/>
    <p:sldId id="279" r:id="rId13"/>
    <p:sldId id="334" r:id="rId14"/>
    <p:sldId id="271" r:id="rId15"/>
    <p:sldId id="332" r:id="rId16"/>
    <p:sldId id="336" r:id="rId17"/>
    <p:sldId id="337" r:id="rId18"/>
    <p:sldId id="268" r:id="rId19"/>
    <p:sldId id="338" r:id="rId20"/>
    <p:sldId id="340" r:id="rId21"/>
    <p:sldId id="342" r:id="rId22"/>
    <p:sldId id="26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5878"/>
  </p:normalViewPr>
  <p:slideViewPr>
    <p:cSldViewPr snapToGrid="0" snapToObjects="1">
      <p:cViewPr varScale="1">
        <p:scale>
          <a:sx n="94" d="100"/>
          <a:sy n="94" d="100"/>
        </p:scale>
        <p:origin x="1365" y="5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43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8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5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4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8A87A34-81AB-432B-8DAE-1953F412C126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73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593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0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9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1505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10/10/2021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14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86552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2ABF-E330-8A4D-8EB4-7751AA43C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776382"/>
            <a:ext cx="9068586" cy="290568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zh-CN" altLang="en-US" sz="7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  </a:t>
            </a:r>
            <a:r>
              <a:rPr kumimoji="0" lang="zh-CN" altLang="en-US" sz="50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以撒 利百加 以掃</a:t>
            </a:r>
            <a:r>
              <a:rPr lang="zh-CN" altLang="en-US" sz="72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加  </a:t>
            </a:r>
            <a:r>
              <a:rPr kumimoji="0" lang="zh-TW" altLang="en-US" sz="4000" b="0" i="0" u="none" strike="noStrike" kern="120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（</a:t>
            </a:r>
            <a:r>
              <a:rPr kumimoji="0" lang="zh-TW" altLang="en-US" sz="4300" b="0" i="0" u="none" strike="noStrike" kern="120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創</a:t>
            </a:r>
            <a:r>
              <a:rPr kumimoji="0" lang="en-US" altLang="zh-TW" sz="3600" b="0" i="0" u="none" strike="noStrike" kern="120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21:1-28:9; 33:1-16; 35:28-36:43</a:t>
            </a:r>
            <a:r>
              <a:rPr kumimoji="0" lang="zh-TW" altLang="en-US" sz="4000" b="0" i="0" u="none" strike="noStrike" kern="120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）</a:t>
            </a:r>
            <a:br>
              <a:rPr kumimoji="0" lang="en-US" altLang="zh-TW" sz="4300" b="0" i="0" u="none" strike="noStrike" kern="120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</a:br>
            <a:endParaRPr lang="en-US" altLang="zh-CN" sz="72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44BAB-2C23-DF47-972F-9C4B92CDA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284920"/>
            <a:ext cx="9070848" cy="85434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>
                <a:latin typeface="KaiTi" panose="02010609060101010101" pitchFamily="49" charset="-122"/>
                <a:ea typeface="KaiTi" panose="02010609060101010101" pitchFamily="49" charset="-122"/>
              </a:rPr>
              <a:t>南區證道堂</a:t>
            </a:r>
            <a:endParaRPr lang="en-US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2200" dirty="0">
                <a:latin typeface="+mj-ea"/>
                <a:ea typeface="+mj-ea"/>
              </a:rPr>
              <a:t>10/10/2021</a:t>
            </a:r>
            <a:r>
              <a:rPr lang="zh-CN" altLang="en-US" sz="2800" dirty="0">
                <a:latin typeface="+mj-ea"/>
                <a:ea typeface="+mj-ea"/>
              </a:rPr>
              <a:t> 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主日學</a:t>
            </a:r>
            <a:endParaRPr lang="en-US" altLang="zh-CN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24518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48464"/>
            <a:ext cx="10058400" cy="66978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人生經歷   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以撒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二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169" y="995939"/>
            <a:ext cx="10294078" cy="551552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飢荒時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去了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基拉耳</a:t>
            </a: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000" dirty="0">
                <a:highlight>
                  <a:srgbClr val="FF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上帝第一次向</a:t>
            </a:r>
            <a:r>
              <a:rPr lang="zh-CN" altLang="en-US" sz="2000" dirty="0">
                <a:highlight>
                  <a:srgbClr val="FF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他</a:t>
            </a:r>
            <a:r>
              <a:rPr lang="zh-TW" altLang="en-US" sz="2000" dirty="0">
                <a:highlight>
                  <a:srgbClr val="FF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顯現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囑咐不要下埃及去。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會</a:t>
            </a:r>
            <a:r>
              <a:rPr lang="zh-CN" altLang="en-US" sz="2000" dirty="0">
                <a:highlight>
                  <a:srgbClr val="FF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赐福他</a:t>
            </a:r>
            <a:r>
              <a:rPr lang="en-US" altLang="zh-CN" sz="2000" dirty="0">
                <a:highlight>
                  <a:srgbClr val="FF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他就</a:t>
            </a:r>
            <a:r>
              <a:rPr lang="zh-TW" altLang="en-US" sz="2000" dirty="0">
                <a:highlight>
                  <a:srgbClr val="00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留在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基拉耳</a:t>
            </a: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endParaRPr lang="zh-TW" altLang="en-US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lang="zh-TW" altLang="en-US" sz="2000" dirty="0">
                <a:highlight>
                  <a:srgbClr val="00FF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怕人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因利百加貌美而殺他，就</a:t>
            </a:r>
            <a:r>
              <a:rPr lang="zh-CN" altLang="en-US" sz="2000" dirty="0">
                <a:highlight>
                  <a:srgbClr val="00FF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騙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非利士人的王亞比米勒，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説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利百加是他的妹子。亞比米勒發現他們是夫妻，責備以撒不應該撒謊，下令保護以撒一家。</a:t>
            </a:r>
          </a:p>
          <a:p>
            <a:pPr>
              <a:buFont typeface="Wingdings" pitchFamily="2" charset="2"/>
              <a:buChar char="v"/>
            </a:pP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以撒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在那裏耕種，一年有百倍的收成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，有牛，羊，僕人。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非利士人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嫉妒他。填他父親的井，他</a:t>
            </a:r>
            <a:r>
              <a:rPr lang="zh-CN" altLang="en-US" sz="2000" dirty="0">
                <a:highlight>
                  <a:srgbClr val="00FF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退譲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，再挖，非利士人又争奪去，他再</a:t>
            </a:r>
            <a:r>
              <a:rPr lang="zh-CN" altLang="en-US" sz="2000" dirty="0">
                <a:highlight>
                  <a:srgbClr val="00FF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謙讓。再挖一口井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，這回没有人來争。</a:t>
            </a:r>
            <a:r>
              <a:rPr lang="zh-TW" altLang="en-US" sz="2000" dirty="0">
                <a:highlight>
                  <a:srgbClr val="00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他說，耶和華給了我們寬闊之地</a:t>
            </a:r>
            <a:r>
              <a:rPr lang="en-US" altLang="zh-TW" sz="2000" dirty="0">
                <a:highlight>
                  <a:srgbClr val="00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000" dirty="0">
                <a:highlight>
                  <a:srgbClr val="00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我們必在這地昌盛</a:t>
            </a:r>
            <a:r>
              <a:rPr lang="en-US" altLang="zh-TW" sz="2000" dirty="0">
                <a:highlight>
                  <a:srgbClr val="00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”(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創</a:t>
            </a: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26:22)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當夜，神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二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次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向他顯现，應许赐福，使他後裔繁多。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highlight>
                  <a:srgbClr val="00FF0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以撒就在那裏築了一座壇，求告耶和華的名</a:t>
            </a:r>
            <a:r>
              <a:rPr lang="zh-CN" altLang="en-US" sz="2000" dirty="0">
                <a:solidFill>
                  <a:srgbClr val="000066"/>
                </a:solidFill>
                <a:highlight>
                  <a:srgbClr val="00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TW" sz="2000" dirty="0">
              <a:highlight>
                <a:srgbClr val="00FF0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亞比米勒與他</a:t>
            </a:r>
            <a:r>
              <a:rPr lang="zh-CN" altLang="en-US" sz="2000" dirty="0">
                <a:highlight>
                  <a:srgbClr val="00FF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立約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，因為看见耶和華與他同在。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两個兒子漸長。大兒子以掃出賣長子名分給小兒子雅各。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以撒</a:t>
            </a:r>
            <a:r>
              <a:rPr lang="zh-CN" altLang="en-US" sz="2000" dirty="0">
                <a:highlight>
                  <a:srgbClr val="00FF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愛以掃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。利百加愛雅各。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100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歲時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老大以掃娶两個迦南女子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使他和利百加</a:t>
            </a:r>
            <a:r>
              <a:rPr lang="zh-CN" altLang="en-US" sz="2000" dirty="0">
                <a:highlight>
                  <a:srgbClr val="00FF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心裏愁烦</a:t>
            </a:r>
            <a:endParaRPr lang="en-US" altLang="zh-TW" sz="2000" dirty="0">
              <a:highlight>
                <a:srgbClr val="00FFFF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137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歲時，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為了吃以掃的野味，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想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要偷偷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給以掃祝福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被利百加和雅各欺騙，</a:t>
            </a:r>
            <a:r>
              <a:rPr lang="zh-CN" altLang="en-US" sz="2000" dirty="0">
                <a:highlight>
                  <a:srgbClr val="00FF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給了雅各祝福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07F25-AD0F-4878-BA2A-E7D987BC9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663" y="3429000"/>
            <a:ext cx="4174789" cy="37274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F09F04-D316-419E-98DF-9DCF0E3FA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546996"/>
            <a:ext cx="1426588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2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44555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人生經歷   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以撒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BA79D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BA79D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三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BA79D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20117"/>
            <a:ext cx="10058400" cy="451492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以掃怨恨雅各，要殺雅各。</a:t>
            </a:r>
            <a:endParaRPr lang="en-US" altLang="zh-TW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lang="zh-TW" altLang="en-US" sz="2000" dirty="0">
                <a:highlight>
                  <a:srgbClr val="00FF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送雅各去哈蘭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躱禍，娶妻。</a:t>
            </a:r>
            <a:r>
              <a:rPr lang="zh-TW" altLang="en-US" sz="20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將神應許亞伯拉罕的</a:t>
            </a:r>
            <a:r>
              <a:rPr lang="zh-TW" altLang="en-US" sz="2000" b="0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福賜給</a:t>
            </a:r>
            <a:r>
              <a:rPr lang="zh-CN" altLang="en-US" sz="2000" b="0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雅各</a:t>
            </a:r>
            <a:r>
              <a:rPr lang="zh-CN" altLang="en-US" sz="20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。（有悔改的心）</a:t>
            </a:r>
            <a:endParaRPr lang="en-US" altLang="zh-CN" sz="2000" b="0" i="0" dirty="0">
              <a:solidFill>
                <a:srgbClr val="00000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kumimoji="0" lang="en-US" altLang="zh-CN" sz="2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希伯來書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11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20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以撒因著信，就指著將來的事給雅各、以掃祝福。</a:t>
            </a:r>
            <a:endParaRPr lang="zh-TW" altLang="en-US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157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歲時，兩個兒子和好。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雅各回到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希伯崙见以撒。當時利百加已過世。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活了</a:t>
            </a: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180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歲，两個兒子將他與列祖同葬在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希伯崙麥比拉洞。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265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A16C-739C-47D9-9A94-373D7BDD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人生經歷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BA79D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利百加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A46CE-5A02-4CD7-8A32-FEEF75D29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58910"/>
            <a:ext cx="10058400" cy="4456496"/>
          </a:xfrm>
        </p:spPr>
        <p:txBody>
          <a:bodyPr>
            <a:normAutofit fontScale="9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pitchFamily="2" charset="2"/>
              <a:buChar char="v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利百加容貌俊美，性情友善，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心地仁慈，工作勤奮，應對有禮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。（創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24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pitchFamily="2" charset="2"/>
              <a:buChar char="v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當初就是利百加的舉動，引起以利以謝的注意。供應飲水給陌生人是那時代的習俗與禮貌，不過又協助為十匹駱駝打水喝水，就顯得特別了。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pitchFamily="2" charset="2"/>
              <a:buChar char="v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後來，利百加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知道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以利以謝此行的任務時，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她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立刻答應願意成為以撒的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妻子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。（創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24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58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pitchFamily="2" charset="2"/>
              <a:buChar char="v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“以撒便領利百加進了他母親撒拉的帳棚、娶了他為妻．並且愛他。以撒自從他母親不在了、這纔得了安慰。” （創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24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66-67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SzPct val="125000"/>
              <a:buFont typeface="Wingdings" pitchFamily="2" charset="2"/>
              <a:buChar char="v"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利百加懐孕時，孩子在母腹中相争。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她求問神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神説：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00FF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TW" altLang="en-US" sz="2200" b="0" i="0" dirty="0">
                <a:solidFill>
                  <a:srgbClr val="0000CC"/>
                </a:solidFill>
                <a:effectLst/>
                <a:highlight>
                  <a:srgbClr val="FF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兩國在你腹內，兩族要從你身上出來，這族必強於那族，將來大的要服侍小的。</a:t>
            </a:r>
            <a:r>
              <a:rPr lang="zh-CN" altLang="en-US" sz="2200" b="0" i="0" dirty="0">
                <a:solidFill>
                  <a:srgbClr val="0000CC"/>
                </a:solidFill>
                <a:effectLst/>
                <a:highlight>
                  <a:srgbClr val="FF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r>
              <a:rPr lang="zh-CN" altLang="en-US" sz="2200" b="0" i="0" dirty="0">
                <a:solidFill>
                  <a:srgbClr val="0000CC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創</a:t>
            </a:r>
            <a:r>
              <a:rPr lang="en-US" altLang="zh-CN" sz="2200" b="0" i="0" dirty="0">
                <a:solidFill>
                  <a:srgbClr val="0000CC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25:23)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SzPct val="125000"/>
              <a:buFont typeface="Wingdings" pitchFamily="2" charset="2"/>
              <a:buChar char="v"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偏愛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雅各，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欺騙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丈夫，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自己作主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，為雅各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爭取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祝福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“我兒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你招的咒詛歸到我身上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你只管</a:t>
            </a:r>
            <a:r>
              <a:rPr kumimoji="0" lang="zh-TW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聽我的話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，去把羊羔給我拿來。”（創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27:13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 “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你要</a:t>
            </a:r>
            <a:r>
              <a:rPr kumimoji="0" lang="zh-CN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聽我的話</a:t>
            </a:r>
            <a:r>
              <a:rPr kumimoji="0" lang="en-US" altLang="zh-CN" sz="2000" b="0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 你哥哥向你消了怒氣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我便打發人去把你從那裏帯回來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 ”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（創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27:43-45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SzPct val="125000"/>
              <a:buFont typeface="Wingdings" pitchFamily="2" charset="2"/>
              <a:buChar char="v"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她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後來並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沒有機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會再看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見自己親愛的孩子。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SzPct val="125000"/>
              <a:buFont typeface="Wingdings" pitchFamily="2" charset="2"/>
              <a:buChar char="v"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SzPct val="125000"/>
              <a:buFont typeface="Wingdings" pitchFamily="2" charset="2"/>
              <a:buChar char="v"/>
              <a:defRPr/>
            </a:pP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pitchFamily="2" charset="2"/>
              <a:buChar char="v"/>
              <a:tabLst/>
              <a:defRPr/>
            </a:pP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pitchFamily="2" charset="2"/>
              <a:buChar char="v"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45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A16C-739C-47D9-9A94-373D7BDD1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45544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人生經歷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</a:t>
            </a:r>
            <a:r>
              <a:rPr lang="zh-CN" altLang="en-US" i="0" dirty="0">
                <a:solidFill>
                  <a:schemeClr val="accent5">
                    <a:lumMod val="75000"/>
                  </a:schemeClr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以掃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A46CE-5A02-4CD7-8A32-FEEF75D29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88138"/>
            <a:ext cx="10058400" cy="5125299"/>
          </a:xfrm>
        </p:spPr>
        <p:txBody>
          <a:bodyPr>
            <a:noAutofit/>
          </a:bodyPr>
          <a:lstStyle/>
          <a:p>
            <a:pPr marL="228600" lvl="0" indent="-228600">
              <a:lnSpc>
                <a:spcPct val="120000"/>
              </a:lnSpc>
              <a:spcBef>
                <a:spcPts val="1000"/>
              </a:spcBef>
              <a:buClrTx/>
              <a:buSzPct val="125000"/>
              <a:buFont typeface="Wingdings" pitchFamily="2" charset="2"/>
              <a:buChar char="v"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渾身有毛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以掃就是「有毛」的意思</a:t>
            </a:r>
            <a:r>
              <a:rPr lang="zh-CN" altLang="en-US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zh-TW" altLang="en-US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又叫以東</a:t>
            </a:r>
            <a:r>
              <a:rPr lang="en-US" altLang="zh-TW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以東就是「紅」的意思</a:t>
            </a:r>
            <a:r>
              <a:rPr lang="zh-CN" altLang="en-US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生下來身體發紅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又因他喝了雅各所作的紅豆湯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kumimoji="0" lang="en-US" altLang="zh-TW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ClrTx/>
              <a:buSzPct val="125000"/>
              <a:buFont typeface="Wingdings" pitchFamily="2" charset="2"/>
              <a:buChar char="v"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以掃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善於打獵。父親偏愛他。</a:t>
            </a:r>
            <a:endParaRPr kumimoji="0" lang="en-US" altLang="zh-TW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SzPct val="125000"/>
              <a:buFont typeface="Wingdings" pitchFamily="2" charset="2"/>
              <a:buChar char="v"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將自己長子的名分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賣給雅各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吃了喝了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便起來走了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這就是以掃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00FFFF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輕看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了他長子的名分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.(25:34)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SzPct val="125000"/>
              <a:buFont typeface="Wingdings" pitchFamily="2" charset="2"/>
              <a:buChar char="v"/>
              <a:defRPr/>
            </a:pP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40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歲時娶了两位迦南女子為妻。她們常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使以撒和利百加愁烦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SzPct val="125000"/>
              <a:buFont typeface="Wingdings" pitchFamily="2" charset="2"/>
              <a:buChar char="v"/>
              <a:defRPr/>
            </a:pP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77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歲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時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父親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本要給他祝福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因為被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母親和弟弟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欺骗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没有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給他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長子的祝福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放聲痛哭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這時知道這祝福的重要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他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後悔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當初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為了紅豆湯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不要長子的名份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他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怨恨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雅各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要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殺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雅各。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SzPct val="125000"/>
              <a:buFont typeface="Wingdings" pitchFamily="2" charset="2"/>
              <a:buChar char="v"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见父親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嘱咐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雅各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不要娶迦南的女子為妻”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就去大伯以實瑪利那里，另娶了以實瑪利的女兒為妻。</a:t>
            </a:r>
            <a:r>
              <a:rPr lang="zh-TW" altLang="en-US" b="0" i="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舉家遷往同名的山地</a:t>
            </a:r>
            <a:r>
              <a:rPr lang="zh-CN" altLang="en-US" b="0" i="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SzPct val="125000"/>
              <a:buFont typeface="Wingdings" pitchFamily="2" charset="2"/>
              <a:buChar char="v"/>
              <a:defRPr/>
            </a:pP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97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歲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時，再见到雅各，能完全</a:t>
            </a:r>
            <a:r>
              <a:rPr lang="zh-CN" altLang="en-US" dirty="0">
                <a:highlight>
                  <a:srgbClr val="00FF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原諒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雅各。</a:t>
            </a:r>
            <a:endParaRPr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SzPct val="125000"/>
              <a:buFont typeface="Wingdings" pitchFamily="2" charset="2"/>
              <a:buChar char="v"/>
              <a:defRPr/>
            </a:pP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是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00FFFF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以東人的始祖</a:t>
            </a:r>
            <a:r>
              <a:rPr kumimoji="0" lang="zh-TW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zh-TW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創</a:t>
            </a:r>
            <a:r>
              <a:rPr lang="en-US" altLang="zh-TW" dirty="0">
                <a:latin typeface="KaiTi" panose="02010609060101010101" pitchFamily="49" charset="-122"/>
                <a:ea typeface="KaiTi" panose="02010609060101010101" pitchFamily="49" charset="-122"/>
              </a:rPr>
              <a:t>36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章記載以掃的後代。</a:t>
            </a:r>
            <a:endParaRPr kumimoji="0" lang="en-US" altLang="zh-TW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SzPct val="125000"/>
              <a:buFont typeface="Wingdings" pitchFamily="2" charset="2"/>
              <a:buChar char="v"/>
              <a:defRPr/>
            </a:pPr>
            <a:r>
              <a:rPr lang="zh-TW" altLang="en-US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“恐怕有淫亂的</a:t>
            </a:r>
            <a:r>
              <a:rPr lang="en-US" altLang="zh-TW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有貪戀世俗如以掃的</a:t>
            </a:r>
            <a:r>
              <a:rPr lang="en-US" altLang="zh-TW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他因一點食物把自己長子的名分賣了。後來想要承受父所祝的福</a:t>
            </a:r>
            <a:r>
              <a:rPr lang="en-US" altLang="zh-TW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竟被棄絕</a:t>
            </a:r>
            <a:r>
              <a:rPr lang="en-US" altLang="zh-TW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雖然號哭切求</a:t>
            </a:r>
            <a:r>
              <a:rPr lang="en-US" altLang="zh-TW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卻得不著門路</a:t>
            </a:r>
            <a:r>
              <a:rPr lang="en-US" altLang="zh-TW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使他父親的心意回轉</a:t>
            </a:r>
            <a:r>
              <a:rPr lang="en-US" altLang="zh-TW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...”</a:t>
            </a:r>
            <a:r>
              <a:rPr lang="zh-TW" altLang="en-US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希伯來書</a:t>
            </a:r>
            <a:r>
              <a:rPr lang="en-US" altLang="zh-TW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12:16-17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Tx/>
              <a:buSzPct val="125000"/>
              <a:buFont typeface="Wingdings" pitchFamily="2" charset="2"/>
              <a:buChar char="v"/>
              <a:defRPr/>
            </a:pPr>
            <a:endParaRPr lang="en-US" sz="185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85324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神的屬性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，人的罪性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477926"/>
            <a:ext cx="10299406" cy="448023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zh-CN" altLang="en-US" sz="2000" dirty="0">
                <a:highlight>
                  <a:srgbClr val="FF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神的主權。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神的計劃無人可擋。神的道路高過我們的道路。神的意念高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過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我們的意念。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1.</a:t>
            </a:r>
            <a:r>
              <a:rPr lang="zh-CN" altLang="en-US" sz="2000" u="sng" dirty="0">
                <a:latin typeface="KaiTi" panose="02010609060101010101" pitchFamily="49" charset="-122"/>
                <a:ea typeface="KaiTi" panose="02010609060101010101" pitchFamily="49" charset="-122"/>
              </a:rPr>
              <a:t>以撒的出生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亞伯拉罕</a:t>
            </a:r>
            <a:r>
              <a:rPr lang="zh-TW" altLang="en-US" sz="2000" dirty="0">
                <a:highlight>
                  <a:srgbClr val="00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喜笑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”，“撒拉心理</a:t>
            </a:r>
            <a:r>
              <a:rPr lang="zh-CN" altLang="en-US" sz="2000" dirty="0">
                <a:highlight>
                  <a:srgbClr val="00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暗笑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  2.</a:t>
            </a:r>
            <a:r>
              <a:rPr kumimoji="0" lang="zh-CN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神告訴利百加</a:t>
            </a:r>
            <a:r>
              <a:rPr kumimoji="0" lang="zh-TW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“將來大的要服事小的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”   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1)</a:t>
            </a:r>
            <a:r>
              <a:rPr lang="zh-CN" altLang="en-US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以掃為了一碗</a:t>
            </a:r>
            <a:r>
              <a:rPr lang="zh-TW" altLang="en-US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紅豆湯</a:t>
            </a:r>
            <a:r>
              <a:rPr lang="en-US" altLang="zh-TW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將自己</a:t>
            </a:r>
            <a:r>
              <a:rPr lang="zh-TW" altLang="en-US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長子的名分</a:t>
            </a:r>
            <a:r>
              <a:rPr lang="en-US" altLang="zh-TW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2000" dirty="0">
                <a:solidFill>
                  <a:prstClr val="black"/>
                </a:solidFill>
                <a:highlight>
                  <a:srgbClr val="00FF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賣</a:t>
            </a:r>
            <a:r>
              <a:rPr lang="zh-CN" altLang="en-US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給雅各。</a:t>
            </a:r>
            <a:r>
              <a:rPr lang="zh-TW" altLang="en-US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en-US" altLang="zh-TW" sz="20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zh-TW" altLang="en-US" sz="20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以掃吃了喝了</a:t>
            </a:r>
            <a:r>
              <a:rPr lang="en-US" altLang="zh-TW" sz="20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0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便起來走</a:t>
            </a:r>
            <a:endParaRPr lang="en-US" altLang="zh-TW" sz="2000" dirty="0">
              <a:solidFill>
                <a:srgbClr val="0000CC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sz="20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了。這就是以掃輕看了他長子的名分。” </a:t>
            </a:r>
            <a:r>
              <a:rPr lang="en-US" altLang="zh-TW" sz="20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0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創</a:t>
            </a:r>
            <a:r>
              <a:rPr lang="en-US" altLang="zh-TW" sz="20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25: 34) </a:t>
            </a:r>
            <a:r>
              <a:rPr lang="zh-CN" altLang="en-US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神的計劃成就了。</a:t>
            </a:r>
            <a:r>
              <a:rPr lang="en-US" altLang="zh-TW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</a:t>
            </a:r>
            <a:endParaRPr lang="zh-TW" altLang="en-US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    2)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以撒為了吃以掃的野味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就不管神説的話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想偷偷地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給以掃祝福</a:t>
            </a:r>
            <a:r>
              <a:rPr lang="en-US" altLang="zh-CN" sz="2000" dirty="0">
                <a:solidFill>
                  <a:prstClr val="black"/>
                </a:solidFill>
                <a:highlight>
                  <a:srgbClr val="00FF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.(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肉體的情慾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不誠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實。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但是後來受騙，給了雅各祝福。神的計劃成就了。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    3)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利百加記得神的話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但是偷聽到丈夫要給以掃祝福</a:t>
            </a:r>
            <a:r>
              <a:rPr lang="zh-CN" altLang="en-US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，她没有求問神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也没有等候神，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   她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自己决定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带著雅各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欺騙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丈夫。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39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1B520B-A6ED-4498-9591-C2745551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神的計劃：</a:t>
            </a:r>
            <a:b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</a:br>
            <a:r>
              <a:rPr lang="ja-JP" altLang="en-US" sz="2400" dirty="0">
                <a:latin typeface="KaiTi"/>
                <a:ea typeface="KaiTi"/>
              </a:rPr>
              <a:t>亞伯拉罕的</a:t>
            </a:r>
            <a:br>
              <a:rPr lang="ja-JP" altLang="en-US" sz="2400" dirty="0">
                <a:latin typeface="KaiTi"/>
                <a:ea typeface="KaiTi"/>
              </a:rPr>
            </a:br>
            <a:r>
              <a:rPr lang="ja-JP" altLang="en-US" sz="2400" dirty="0">
                <a:latin typeface="KaiTi"/>
                <a:ea typeface="KaiTi"/>
              </a:rPr>
              <a:t>家譜下傳到</a:t>
            </a:r>
            <a:r>
              <a:rPr lang="zh-CN" altLang="en-US" sz="2400" dirty="0">
                <a:latin typeface="KaiTi"/>
                <a:ea typeface="KaiTi"/>
              </a:rPr>
              <a:t>主</a:t>
            </a:r>
            <a:r>
              <a:rPr lang="ja-JP" altLang="en-US" sz="2400" dirty="0">
                <a:latin typeface="KaiTi"/>
                <a:ea typeface="KaiTi"/>
              </a:rPr>
              <a:t>耶穌</a:t>
            </a:r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67EAFB9-71E3-43A2-8CF5-03775E744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801" y="2149813"/>
            <a:ext cx="2312479" cy="40467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ＭＳ ゴシック"/>
              </a:rPr>
              <a:t>  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82A65-9ED6-4517-A75B-C47E5BA40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4836"/>
            <a:ext cx="8774852" cy="67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64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85324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神的屬性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06491"/>
            <a:ext cx="10058400" cy="4350681"/>
          </a:xfrm>
        </p:spPr>
        <p:txBody>
          <a:bodyPr>
            <a:normAutofit fontScale="925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pitchFamily="2" charset="2"/>
              <a:buChar char="v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00FF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神的预備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00FF"/>
              </a:highlight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lvl="0" indent="0">
              <a:lnSpc>
                <a:spcPct val="120000"/>
              </a:lnSpc>
              <a:spcBef>
                <a:spcPts val="1000"/>
              </a:spcBef>
              <a:buClrTx/>
              <a:buSzPct val="12500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1)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亞伯拉罕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獻以撒時，神预</a:t>
            </a:r>
            <a:r>
              <a:rPr lang="zh-CN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備了一隻公羊來代替以撒。预表主耶穌為我們死。</a:t>
            </a:r>
            <a:endParaRPr lang="en-US" altLang="zh-CN" sz="2000" dirty="0">
              <a:solidFill>
                <a:srgbClr val="0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lvl="0" indent="0">
              <a:lnSpc>
                <a:spcPct val="120000"/>
              </a:lnSpc>
              <a:spcBef>
                <a:spcPts val="1000"/>
              </a:spcBef>
              <a:buClrTx/>
              <a:buSzPct val="125000"/>
              <a:buNone/>
              <a:defRPr/>
            </a:pPr>
            <a:r>
              <a:rPr lang="en-US" altLang="zh-CN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2</a:t>
            </a:r>
            <a:r>
              <a:rPr lang="zh-CN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22:20-24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有一小段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提到（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亞伯拉罕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獻以撒）這事以後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有人告訴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亞伯拉罕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他兄弟拿鹤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lvl="0" indent="0">
              <a:lnSpc>
                <a:spcPct val="120000"/>
              </a:lnSpc>
              <a:spcBef>
                <a:spcPts val="1000"/>
              </a:spcBef>
              <a:buClrTx/>
              <a:buSzPct val="125000"/>
              <a:buNone/>
              <a:defRPr/>
            </a:pPr>
            <a:r>
              <a:rPr lang="en-US" altLang="zh-CN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生了幾個兒子。好像是穿插進來的。看起来亞伯拉罕是很偶然的知道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在千里以外的兄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lvl="0" indent="0">
              <a:lnSpc>
                <a:spcPct val="120000"/>
              </a:lnSpc>
              <a:spcBef>
                <a:spcPts val="1000"/>
              </a:spcBef>
              <a:buClrTx/>
              <a:buSzPct val="12500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    弟的光景。撒拉死後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他就嘱咐老僕人為以撒物色妻子。其實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這是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神早有预備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按着祂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lvl="0" indent="0">
              <a:lnSpc>
                <a:spcPct val="120000"/>
              </a:lnSpc>
              <a:spcBef>
                <a:spcPts val="1000"/>
              </a:spcBef>
              <a:buClrTx/>
              <a:buSzPct val="12500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    的定规来成全祂所要做的事。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神的恩典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00FF"/>
              </a:highlight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1)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以撒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怕人因利百加貌美而殺他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就骗人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説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利百加是他的妹子。亞比米勒發現他們是夫妻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None/>
              <a:tabLst/>
              <a:defRPr/>
            </a:pPr>
            <a:r>
              <a:rPr lang="en-US" altLang="zh-TW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責備以撒不應該撒謊，下令保護以撒一家。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en-US" altLang="zh-TW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2)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以掃成為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以東人的始祖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。“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所有的族長</a:t>
            </a: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都是以東人的始祖</a:t>
            </a: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以掃的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後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代</a:t>
            </a: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.”(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創</a:t>
            </a: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36:43)</a:t>
            </a:r>
            <a:endParaRPr lang="zh-TW" altLang="en-US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14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8A92-76A9-4C93-A96A-1E9333427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94996"/>
          </a:xfrm>
        </p:spPr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BA79D">
                    <a:lumMod val="50000"/>
                  </a:srgbClr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神的屬性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8A18A-A534-4A5E-956E-8419471BF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71601"/>
            <a:ext cx="10121496" cy="4663440"/>
          </a:xfrm>
        </p:spPr>
        <p:txBody>
          <a:bodyPr>
            <a:no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神的忍耐和管教</a:t>
            </a:r>
            <a:endParaRPr kumimoji="0" lang="en-US" altLang="zh-TW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lang="en-US" altLang="zh-CN" sz="19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1)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以東人後來和以色列民成為世仇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zh-TW" altLang="en-US" sz="1900" b="0" i="0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以東人的宗教與其他信奉生育之神的異教社會相似。</a:t>
            </a:r>
            <a:endParaRPr kumimoji="0" lang="en-US" altLang="zh-CN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en-US" altLang="zh-CN" sz="19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TW" altLang="en-US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摩西向以東借道進入應許之地時</a:t>
            </a:r>
            <a:r>
              <a:rPr lang="en-US" altLang="zh-TW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以東王拒絕還帶兵阻攔他們</a:t>
            </a:r>
            <a:r>
              <a:rPr lang="en-US" altLang="zh-TW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逼使摩西帶民繞道而行</a:t>
            </a:r>
            <a:r>
              <a:rPr lang="en-US" altLang="zh-TW" sz="16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.(</a:t>
            </a:r>
            <a:r>
              <a:rPr lang="zh-TW" altLang="en-US" sz="16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民</a:t>
            </a:r>
            <a:r>
              <a:rPr lang="en-US" altLang="zh-TW" sz="16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20:14-21)</a:t>
            </a:r>
            <a:r>
              <a:rPr lang="zh-TW" altLang="en-US" sz="16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en-US" altLang="zh-TW" sz="1600" dirty="0">
              <a:solidFill>
                <a:srgbClr val="0000CC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 </a:t>
            </a:r>
            <a:r>
              <a:rPr lang="zh-TW" altLang="en-US" sz="19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以掃的後裔不斷的與以色列人為敵，導致神詛咒以東成為荒涼之地。</a:t>
            </a:r>
            <a:endParaRPr lang="en-US" altLang="zh-TW" sz="19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kumimoji="0" lang="zh-TW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耶和華如此說</a:t>
            </a:r>
            <a:r>
              <a:rPr kumimoji="0" lang="en-US" altLang="zh-TW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kumimoji="0" lang="zh-TW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以東三番四次地犯罪</a:t>
            </a:r>
            <a:r>
              <a:rPr kumimoji="0" lang="en-US" altLang="zh-TW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TW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我必不免去他的刑罰</a:t>
            </a:r>
            <a:r>
              <a:rPr kumimoji="0" lang="en-US" altLang="zh-TW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;</a:t>
            </a:r>
            <a:r>
              <a:rPr kumimoji="0" lang="zh-TW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因為他拿刀追趕兄弟</a:t>
            </a:r>
            <a:r>
              <a:rPr kumimoji="0" lang="en-US" altLang="zh-TW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TW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毫無憐憫</a:t>
            </a:r>
            <a:r>
              <a:rPr kumimoji="0" lang="en-US" altLang="zh-TW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TW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發怒撕裂，</a:t>
            </a:r>
            <a:endParaRPr kumimoji="0" lang="en-US" altLang="zh-TW" sz="17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en-US" altLang="zh-TW" sz="17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kumimoji="0" lang="zh-TW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永懷忿怒。</a:t>
            </a: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”（摩</a:t>
            </a: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11</a:t>
            </a: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r>
              <a:rPr kumimoji="0" lang="zh-TW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“所以主耶和華如此說</a:t>
            </a:r>
            <a:r>
              <a:rPr kumimoji="0" lang="en-US" altLang="zh-TW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kumimoji="0" lang="zh-TW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我必伸手攻擊以東</a:t>
            </a:r>
            <a:r>
              <a:rPr kumimoji="0" lang="en-US" altLang="zh-TW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TW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剪除人與牲畜</a:t>
            </a:r>
            <a:r>
              <a:rPr kumimoji="0" lang="en-US" altLang="zh-TW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TW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使以東從提幔起</a:t>
            </a:r>
            <a:r>
              <a:rPr kumimoji="0" lang="en-US" altLang="zh-TW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</a:p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en-US" altLang="zh-TW" sz="17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kumimoji="0" lang="zh-TW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人必倒在刀下</a:t>
            </a:r>
            <a:r>
              <a:rPr kumimoji="0" lang="en-US" altLang="zh-TW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TW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地要變為荒涼，直到底但。”（結</a:t>
            </a:r>
            <a:r>
              <a:rPr kumimoji="0" lang="en-US" altLang="zh-TW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25</a:t>
            </a:r>
            <a:r>
              <a:rPr kumimoji="0" lang="zh-TW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kumimoji="0" lang="en-US" altLang="zh-TW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13</a:t>
            </a:r>
            <a:r>
              <a:rPr kumimoji="0" lang="zh-TW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）“以東必令人驚駭</a:t>
            </a:r>
            <a:r>
              <a:rPr kumimoji="0" lang="en-US" altLang="zh-TW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kumimoji="0" lang="zh-TW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必無人住在那裡</a:t>
            </a:r>
            <a:r>
              <a:rPr kumimoji="0" lang="en-US" altLang="zh-TW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TW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也無</a:t>
            </a:r>
            <a:endParaRPr kumimoji="0" lang="en-US" altLang="zh-TW" sz="17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en-US" altLang="zh-TW" sz="17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kumimoji="0" lang="zh-TW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人在其中寄居”（耶</a:t>
            </a:r>
            <a:r>
              <a:rPr kumimoji="0" lang="en-US" altLang="zh-TW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49:17,18</a:t>
            </a:r>
            <a:r>
              <a:rPr kumimoji="0" lang="zh-TW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r>
              <a:rPr kumimoji="0" lang="en-US" altLang="zh-TW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kumimoji="0" lang="zh-TW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以東人說</a:t>
            </a:r>
            <a:r>
              <a:rPr kumimoji="0" lang="en-US" altLang="zh-TW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kumimoji="0" lang="zh-TW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我們現在雖被毀壞</a:t>
            </a:r>
            <a:r>
              <a:rPr kumimoji="0" lang="en-US" altLang="zh-TW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TW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卻要重建荒廢之處</a:t>
            </a:r>
            <a:r>
              <a:rPr kumimoji="0" lang="en-US" altLang="zh-TW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kumimoji="0" lang="zh-TW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萬軍之耶和華如此說</a:t>
            </a:r>
            <a:endParaRPr kumimoji="0" lang="en-US" altLang="zh-TW" sz="17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lvl="0" indent="0">
              <a:buClr>
                <a:prstClr val="black">
                  <a:lumMod val="85000"/>
                  <a:lumOff val="15000"/>
                </a:prstClr>
              </a:buClr>
              <a:buNone/>
              <a:defRPr/>
            </a:pPr>
            <a:r>
              <a:rPr lang="en-US" altLang="zh-TW" sz="17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kumimoji="0" lang="en-US" altLang="zh-TW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kumimoji="0" lang="zh-TW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任他們建造</a:t>
            </a:r>
            <a:r>
              <a:rPr kumimoji="0" lang="en-US" altLang="zh-TW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TW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我必拆毀</a:t>
            </a:r>
            <a:r>
              <a:rPr kumimoji="0" lang="en-US" altLang="zh-TW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;</a:t>
            </a:r>
            <a:r>
              <a:rPr kumimoji="0" lang="zh-TW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人必稱他們的地為罪惡之境</a:t>
            </a:r>
            <a:r>
              <a:rPr kumimoji="0" lang="en-US" altLang="zh-TW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;</a:t>
            </a:r>
            <a:r>
              <a:rPr kumimoji="0" lang="zh-TW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稱他們的民為耶和華永遠惱怒之民</a:t>
            </a:r>
            <a:r>
              <a:rPr kumimoji="0" lang="en-US" altLang="zh-TW" sz="17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.”(</a:t>
            </a:r>
            <a:r>
              <a:rPr lang="zh-TW" altLang="en-US" sz="1700" b="0" i="0" dirty="0">
                <a:solidFill>
                  <a:srgbClr val="0000CC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瑪</a:t>
            </a:r>
            <a:r>
              <a:rPr lang="en-US" altLang="zh-TW" sz="1700" b="0" i="0" dirty="0">
                <a:solidFill>
                  <a:srgbClr val="0000CC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1:</a:t>
            </a:r>
            <a:r>
              <a:rPr lang="en-US" altLang="zh-CN" sz="1700" b="0" i="0" dirty="0">
                <a:solidFill>
                  <a:srgbClr val="0000CC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CN" altLang="en-US" sz="1700" b="0" i="0" dirty="0">
                <a:solidFill>
                  <a:srgbClr val="0000CC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sz="1700" b="0" i="0" dirty="0">
              <a:solidFill>
                <a:srgbClr val="0000CC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en-US" altLang="zh-TW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2)</a:t>
            </a:r>
            <a:r>
              <a:rPr kumimoji="0" lang="zh-TW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在伯利恆下令屠殺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耶穌</a:t>
            </a:r>
            <a:r>
              <a:rPr kumimoji="0" lang="zh-TW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基督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的大</a:t>
            </a:r>
            <a:r>
              <a:rPr kumimoji="0" lang="zh-TW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希律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就是以東人</a:t>
            </a:r>
            <a:r>
              <a:rPr kumimoji="0" lang="zh-TW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。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（他的</a:t>
            </a:r>
            <a:r>
              <a:rPr lang="zh-CN" altLang="en-US" sz="1900" dirty="0">
                <a:latin typeface="KaiTi" panose="02010609060101010101" pitchFamily="49" charset="-122"/>
                <a:ea typeface="KaiTi" panose="02010609060101010101" pitchFamily="49" charset="-122"/>
              </a:rPr>
              <a:t>父親皈依猶太教</a:t>
            </a:r>
            <a:r>
              <a:rPr lang="zh-CN" altLang="en-US" sz="1900" dirty="0"/>
              <a:t>。）</a:t>
            </a:r>
            <a:endParaRPr lang="en-US" altLang="zh-CN" sz="19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3)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在巴比倫攻陷耶路撒冷之後</a:t>
            </a: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,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阿拉伯的那巴人攻下了以東。之後以東人生活在猶太地南部。在公元前</a:t>
            </a: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164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年</a:t>
            </a: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,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猶太人撃敗了他们。大約在公元</a:t>
            </a: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69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年</a:t>
            </a: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,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一支</a:t>
            </a: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4</a:t>
            </a: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萬人的軍隊使以東人全部覆滅。</a:t>
            </a:r>
            <a:endParaRPr kumimoji="0" lang="en-US" altLang="zh-CN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3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50379"/>
          </a:xfrm>
        </p:spPr>
        <p:txBody>
          <a:bodyPr/>
          <a:lstStyle/>
          <a:p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反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思與應用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38579"/>
            <a:ext cx="10058400" cy="4919692"/>
          </a:xfrm>
        </p:spPr>
        <p:txBody>
          <a:bodyPr>
            <a:normAutofit fontScale="25000" lnSpcReduction="20000"/>
          </a:bodyPr>
          <a:lstStyle/>
          <a:p>
            <a:pPr marL="228600" lvl="0" indent="-228600">
              <a:lnSpc>
                <a:spcPct val="120000"/>
              </a:lnSpc>
              <a:spcBef>
                <a:spcPts val="1000"/>
              </a:spcBef>
              <a:buClrTx/>
              <a:buSzPct val="125000"/>
              <a:buFont typeface="Wingdings" pitchFamily="2" charset="2"/>
              <a:buChar char="v"/>
              <a:defRPr/>
            </a:pPr>
            <a:r>
              <a:rPr lang="zh-CN" altLang="en-US" sz="7600" b="1" dirty="0">
                <a:solidFill>
                  <a:srgbClr val="B258D3">
                    <a:lumMod val="50000"/>
                  </a:srgb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我們的神是怎樣的神：有主權，為我們預備，有恩典，忍耐，會管教我們的神。</a:t>
            </a:r>
            <a:endParaRPr lang="en-US" altLang="zh-CN" sz="7600" b="1" dirty="0">
              <a:solidFill>
                <a:srgbClr val="B258D3">
                  <a:lumMod val="50000"/>
                </a:srgb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ClrTx/>
              <a:buSzPct val="125000"/>
              <a:buFont typeface="Wingdings" pitchFamily="2" charset="2"/>
              <a:buChar char="v"/>
              <a:defRPr/>
            </a:pPr>
            <a:r>
              <a:rPr lang="zh-CN" altLang="en-US" sz="7600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在以撒，利百加和以掃身上，我們學習到的：</a:t>
            </a:r>
            <a:endParaRPr lang="en-US" altLang="zh-TW" sz="7600" b="1" dirty="0">
              <a:solidFill>
                <a:srgbClr val="00B05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None/>
              <a:tabLst/>
              <a:defRPr/>
            </a:pPr>
            <a:r>
              <a:rPr lang="en-US" altLang="zh-TW" sz="7600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1</a:t>
            </a:r>
            <a:r>
              <a:rPr lang="zh-CN" altLang="en-US" sz="7600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r>
              <a:rPr kumimoji="0" lang="zh-TW" altLang="en-US" sz="7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默想、親近</a:t>
            </a:r>
            <a:r>
              <a:rPr kumimoji="0" lang="zh-CN" altLang="en-US" sz="7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神。向神禱告。回應神，顺服神。</a:t>
            </a:r>
            <a:r>
              <a:rPr lang="zh-CN" altLang="en-US" sz="7600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築壇，求告神的名。</a:t>
            </a:r>
            <a:r>
              <a:rPr kumimoji="0" lang="zh-CN" altLang="en-US" sz="7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向神悔改。</a:t>
            </a:r>
            <a:endParaRPr kumimoji="0" lang="en-US" altLang="zh-TW" sz="7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None/>
              <a:tabLst/>
              <a:defRPr/>
            </a:pPr>
            <a:r>
              <a:rPr lang="en-US" altLang="zh-TW" sz="7600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2</a:t>
            </a:r>
            <a:r>
              <a:rPr lang="zh-CN" altLang="en-US" sz="7600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r>
              <a:rPr kumimoji="0" lang="zh-TW" altLang="en-US" sz="7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遇到爭執時，以避免衝突</a:t>
            </a:r>
            <a:r>
              <a:rPr kumimoji="0" lang="zh-CN" altLang="en-US" sz="7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和</a:t>
            </a:r>
            <a:r>
              <a:rPr kumimoji="0" lang="zh-TW" altLang="en-US" sz="7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忍耐來解決問題。</a:t>
            </a:r>
            <a:endParaRPr kumimoji="0" lang="en-US" altLang="zh-TW" sz="7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None/>
              <a:tabLst/>
              <a:defRPr/>
            </a:pPr>
            <a:r>
              <a:rPr kumimoji="0" lang="en-US" altLang="zh-TW" sz="7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 3</a:t>
            </a:r>
            <a:r>
              <a:rPr kumimoji="0" lang="zh-CN" altLang="en-US" sz="7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r>
              <a:rPr kumimoji="0" lang="zh-TW" altLang="en-US" sz="7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服事有需要的人，就是服事主，熱心助人，不求回報，主必記念。</a:t>
            </a:r>
            <a:endParaRPr kumimoji="0" lang="en-US" altLang="zh-TW" sz="7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None/>
              <a:tabLst/>
              <a:defRPr/>
            </a:pPr>
            <a:r>
              <a:rPr lang="en-US" altLang="zh-TW" sz="7600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4</a:t>
            </a:r>
            <a:r>
              <a:rPr lang="zh-CN" altLang="en-US" sz="7600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r>
              <a:rPr lang="zh-TW" altLang="en-US" sz="7600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饒恕是很大的力量，能化解仇恨。</a:t>
            </a: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ClrTx/>
              <a:buSzPct val="125000"/>
              <a:buFont typeface="Wingdings" pitchFamily="2" charset="2"/>
              <a:buChar char="v"/>
              <a:defRPr/>
            </a:pPr>
            <a:r>
              <a:rPr lang="zh-TW" altLang="en-US" sz="76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在以撒，利百加和以掃身上，我們</a:t>
            </a:r>
            <a:r>
              <a:rPr lang="zh-CN" altLang="en-US" sz="76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應該</a:t>
            </a:r>
            <a:r>
              <a:rPr kumimoji="0" lang="zh-CN" altLang="en-US" sz="7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警惕的：</a:t>
            </a:r>
            <a:endParaRPr kumimoji="0" lang="en-US" altLang="zh-CN" sz="7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20000"/>
              </a:lnSpc>
              <a:spcBef>
                <a:spcPts val="1000"/>
              </a:spcBef>
              <a:buClrTx/>
              <a:buSzPct val="125000"/>
              <a:buNone/>
              <a:defRPr/>
            </a:pPr>
            <a:r>
              <a:rPr kumimoji="0" lang="en-US" altLang="zh-CN" sz="7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 1</a:t>
            </a:r>
            <a:r>
              <a:rPr kumimoji="0" lang="zh-CN" altLang="en-US" sz="7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r>
              <a:rPr lang="zh-CN" altLang="en-US" sz="76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夫妻不同心，没有溝通，</a:t>
            </a:r>
            <a:r>
              <a:rPr kumimoji="0" lang="zh-TW" altLang="en-US" sz="7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會</a:t>
            </a:r>
            <a:r>
              <a:rPr kumimoji="0" lang="zh-CN" altLang="en-US" sz="7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産生</a:t>
            </a:r>
            <a:r>
              <a:rPr kumimoji="0" lang="zh-TW" altLang="en-US" sz="7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家庭</a:t>
            </a:r>
            <a:r>
              <a:rPr kumimoji="0" lang="zh-CN" altLang="en-US" sz="7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問題</a:t>
            </a:r>
            <a:r>
              <a:rPr lang="zh-CN" altLang="en-US" sz="7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。（</a:t>
            </a:r>
            <a:r>
              <a:rPr lang="zh-TW" altLang="en-US" sz="7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開始時</a:t>
            </a:r>
            <a:r>
              <a:rPr lang="zh-CN" altLang="en-US" sz="7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可能</a:t>
            </a:r>
            <a:r>
              <a:rPr lang="zh-TW" altLang="en-US" sz="7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只是小問題，只是個裂縫。</a:t>
            </a:r>
            <a:r>
              <a:rPr lang="zh-CN" altLang="en-US" sz="7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sz="7600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20000"/>
              </a:lnSpc>
              <a:spcBef>
                <a:spcPts val="1000"/>
              </a:spcBef>
              <a:buClrTx/>
              <a:buSzPct val="125000"/>
              <a:buNone/>
              <a:defRPr/>
            </a:pPr>
            <a:r>
              <a:rPr kumimoji="0" lang="en-US" altLang="zh-CN" sz="7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 2</a:t>
            </a:r>
            <a:r>
              <a:rPr kumimoji="0" lang="zh-CN" altLang="en-US" sz="7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）父母</a:t>
            </a:r>
            <a:r>
              <a:rPr kumimoji="0" lang="zh-TW" altLang="en-US" sz="7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偏心會導致家庭</a:t>
            </a:r>
            <a:r>
              <a:rPr lang="zh-CN" altLang="en-US" sz="76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不和</a:t>
            </a:r>
            <a:r>
              <a:rPr lang="en-US" altLang="zh-CN" sz="76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en-US" altLang="zh-CN" sz="7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CN" altLang="en-US" sz="7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是真愛孩子</a:t>
            </a:r>
            <a:r>
              <a:rPr lang="en-US" altLang="zh-CN" sz="7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?</a:t>
            </a:r>
            <a:r>
              <a:rPr lang="zh-CN" altLang="en-US" sz="7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還是满足我自己的需要</a:t>
            </a:r>
            <a:r>
              <a:rPr lang="en-US" altLang="zh-CN" sz="7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?</a:t>
            </a:r>
            <a:r>
              <a:rPr lang="zh-CN" altLang="en-US" sz="7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吃野味</a:t>
            </a:r>
            <a:r>
              <a:rPr lang="en-US" altLang="zh-CN" sz="7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7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喜欢孩子贴心</a:t>
            </a:r>
            <a:r>
              <a:rPr lang="en-US" altLang="zh-CN" sz="7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CN" altLang="en-US" sz="7600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kumimoji="0" lang="en-US" altLang="zh-TW" sz="76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20000"/>
              </a:lnSpc>
              <a:spcBef>
                <a:spcPts val="1000"/>
              </a:spcBef>
              <a:buClrTx/>
              <a:buSzPct val="125000"/>
              <a:buNone/>
              <a:defRPr/>
            </a:pPr>
            <a:r>
              <a:rPr lang="en-US" altLang="zh-TW" sz="76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3</a:t>
            </a:r>
            <a:r>
              <a:rPr lang="zh-CN" altLang="en-US" sz="76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r>
              <a:rPr kumimoji="0" lang="zh-TW" altLang="en-US" sz="7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只顧眼前的需要，</a:t>
            </a:r>
            <a:r>
              <a:rPr kumimoji="0" lang="zh-CN" altLang="en-US" sz="7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满足肉體的情慾，會</a:t>
            </a:r>
            <a:r>
              <a:rPr kumimoji="0" lang="zh-TW" altLang="en-US" sz="7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因小</a:t>
            </a:r>
            <a:r>
              <a:rPr kumimoji="0" lang="zh-CN" altLang="en-US" sz="7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失大</a:t>
            </a:r>
            <a:r>
              <a:rPr kumimoji="0" lang="zh-TW" altLang="en-US" sz="7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kumimoji="0" lang="en-US" altLang="zh-TW" sz="7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20000"/>
              </a:lnSpc>
              <a:spcBef>
                <a:spcPts val="1000"/>
              </a:spcBef>
              <a:buClrTx/>
              <a:buSzPct val="125000"/>
              <a:buNone/>
              <a:defRPr/>
            </a:pPr>
            <a:r>
              <a:rPr lang="en-US" altLang="zh-TW" sz="76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4</a:t>
            </a:r>
            <a:r>
              <a:rPr lang="zh-CN" altLang="en-US" sz="76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r>
              <a:rPr kumimoji="0" lang="zh-TW" altLang="en-US" sz="7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不求問神</a:t>
            </a:r>
            <a:r>
              <a:rPr kumimoji="0" lang="zh-CN" altLang="en-US" sz="7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TW" altLang="en-US" sz="76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自以為是</a:t>
            </a:r>
            <a:r>
              <a:rPr lang="zh-CN" altLang="en-US" sz="76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的爭取，反而</a:t>
            </a:r>
            <a:r>
              <a:rPr kumimoji="0" lang="zh-CN" altLang="en-US" sz="7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會</a:t>
            </a:r>
            <a:r>
              <a:rPr lang="zh-CN" altLang="en-US" sz="76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失去更多。</a:t>
            </a:r>
            <a:endParaRPr lang="en-US" altLang="zh-CN" sz="7600" b="1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20000"/>
              </a:lnSpc>
              <a:spcBef>
                <a:spcPts val="1000"/>
              </a:spcBef>
              <a:buClrTx/>
              <a:buSzPct val="125000"/>
              <a:buNone/>
              <a:defRPr/>
            </a:pPr>
            <a:r>
              <a:rPr kumimoji="0" lang="en-US" altLang="zh-TW" sz="7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 5</a:t>
            </a:r>
            <a:r>
              <a:rPr kumimoji="0" lang="zh-CN" altLang="en-US" sz="7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r>
              <a:rPr lang="zh-CN" altLang="en-US" sz="76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欺騙帯來不良後果。  </a:t>
            </a:r>
            <a:r>
              <a:rPr lang="en-US" altLang="zh-CN" sz="76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CN" altLang="en-US" sz="76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r>
              <a:rPr lang="zh-TW" altLang="en-US" sz="7600" b="1" dirty="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生氣卻不要犯罪；不可含怒到日落 </a:t>
            </a:r>
            <a:endParaRPr lang="en-US" altLang="zh-CN" sz="7600" b="1" dirty="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lnSpc>
                <a:spcPct val="120000"/>
              </a:lnSpc>
              <a:spcBef>
                <a:spcPts val="1000"/>
              </a:spcBef>
              <a:buClrTx/>
              <a:buSzPct val="125000"/>
              <a:buNone/>
              <a:defRPr/>
            </a:pPr>
            <a:endParaRPr kumimoji="0" lang="en-US" altLang="zh-TW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372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33A0D-B01A-4D4C-87B8-D3F28841D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46425"/>
          </a:xfrm>
        </p:spPr>
        <p:txBody>
          <a:bodyPr/>
          <a:lstStyle/>
          <a:p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反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思與應用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6A5B6-852C-4E6A-8441-A112B12F3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32755"/>
            <a:ext cx="10058400" cy="4602286"/>
          </a:xfrm>
        </p:spPr>
        <p:txBody>
          <a:bodyPr>
            <a:noAutofit/>
          </a:bodyPr>
          <a:lstStyle/>
          <a:p>
            <a:pPr lvl="0">
              <a:buClr>
                <a:prstClr val="black">
                  <a:lumMod val="85000"/>
                  <a:lumOff val="15000"/>
                </a:prstClr>
              </a:buClr>
              <a:buFont typeface="Wingdings" pitchFamily="2" charset="2"/>
              <a:buChar char="v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以撒的安静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忍耐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不與人争及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利百加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的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積極主動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若與神親近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這些性格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就帯來福份。若不求問神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而偏行己路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這些性格反而讓他們失去了福份。（</a:t>
            </a:r>
            <a:r>
              <a:rPr lang="zh-TW" altLang="en-US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以撒個性温和</a:t>
            </a:r>
            <a:r>
              <a:rPr lang="en-US" altLang="zh-TW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但是一不小心偏離神</a:t>
            </a:r>
            <a:r>
              <a:rPr lang="en-US" altLang="zh-TW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加上妻子太過積極</a:t>
            </a:r>
            <a:r>
              <a:rPr lang="en-US" altLang="zh-TW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就譲妻子做</a:t>
            </a:r>
            <a:r>
              <a:rPr lang="zh-CN" altLang="en-US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r>
              <a:rPr lang="zh-TW" altLang="en-US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家庭的頭。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以撒怕人因利百加貌美而殺他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騙人説利百加是他的妹子。做妻子的是否因此失去了對丈夫的尊重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慢慢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變成强勢的妻子和母親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?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為孩子做决定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為孩子争取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介入支配孩子的人生。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利百加 “聽我的”“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過一陣子就回來”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lang="zh-TW" altLang="en-US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以撒</a:t>
            </a:r>
            <a:r>
              <a:rPr lang="zh-CN" altLang="en-US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是</a:t>
            </a:r>
            <a:r>
              <a:rPr lang="zh-TW" altLang="en-US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父母的寶貝</a:t>
            </a:r>
            <a:r>
              <a:rPr lang="en-US" altLang="zh-TW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父母</a:t>
            </a:r>
            <a:r>
              <a:rPr lang="zh-TW" altLang="en-US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盡其所能為他安排一切。成</a:t>
            </a:r>
            <a:r>
              <a:rPr lang="zh-CN" altLang="en-US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長</a:t>
            </a:r>
            <a:r>
              <a:rPr lang="zh-TW" altLang="en-US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背景很令人羡慕</a:t>
            </a:r>
            <a:r>
              <a:rPr lang="zh-CN" altLang="en-US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zh-CN" altLang="en-US" sz="20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加</a:t>
            </a:r>
            <a:r>
              <a:rPr lang="en-US" altLang="zh-CN" sz="20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4:28 …</a:t>
            </a:r>
            <a:r>
              <a:rPr lang="zh-CN" altLang="en-US" sz="20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我們是慿著應許作兒女，如同以撒一樣。</a:t>
            </a:r>
            <a:endParaRPr lang="zh-TW" altLang="en-US" sz="2000" dirty="0">
              <a:solidFill>
                <a:srgbClr val="0000CC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以掃和雅各是双生子，两人有相同的成長背景。他們後來的光景却非常不同。</a:t>
            </a:r>
            <a:endParaRPr lang="en-US" altLang="zh-CN" sz="20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  其實不論長成背景如何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我們在生活中常常在做選擇。選擇聽神的話（經歴神的試驗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  /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試煉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）或不聽神的話（陷入試探）。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  <a:buFont typeface="Wingdings" pitchFamily="2" charset="2"/>
              <a:buChar char="v"/>
            </a:pP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我們在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生活中會經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歴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許多試煉</a:t>
            </a: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在試煉中會被試探</a:t>
            </a: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而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靠主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忍受試探</a:t>
            </a: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勝過試探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的人是有福的。試探不是從神而來。</a:t>
            </a:r>
            <a:endParaRPr lang="en-US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460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850AF-1CA3-4C0C-BDB2-3A88A28C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C69AF-FBB6-4233-970B-5FE7353CA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pitchFamily="2" charset="2"/>
              <a:buChar char="v"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人物介绍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pitchFamily="2" charset="2"/>
              <a:buChar char="v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神的屬性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pitchFamily="2" charset="2"/>
              <a:buChar char="v"/>
              <a:tabLst/>
              <a:defRPr/>
            </a:pP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反</a:t>
            </a:r>
            <a:r>
              <a:rPr lang="ja-JP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思與應用</a:t>
            </a:r>
            <a:endParaRPr lang="en-US" altLang="ja-JP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pitchFamily="2" charset="2"/>
              <a:buChar char="v"/>
              <a:tabLst/>
              <a:defRPr/>
            </a:pPr>
            <a:r>
              <a:rPr 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討論</a:t>
            </a:r>
            <a:endParaRPr lang="en-US" altLang="ja-JP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pitchFamily="2" charset="2"/>
              <a:buChar char="v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949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28952"/>
          </a:xfrm>
        </p:spPr>
        <p:txBody>
          <a:bodyPr/>
          <a:lstStyle/>
          <a:p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一些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關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於試探的經文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0448"/>
            <a:ext cx="10058400" cy="451782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zh-TW" altLang="en-US" sz="20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雅各書 </a:t>
            </a:r>
            <a:r>
              <a:rPr lang="en-US" altLang="zh-TW" sz="20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1:12 – 16  </a:t>
            </a:r>
            <a:r>
              <a:rPr lang="zh-TW" altLang="en-US" sz="20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忍受試探的人是有福的，因為他經過試驗以後，必得生命的冠冕，這是主應許給那些愛他之人的。 人被試探，不可說：「我是被神試探」；因為神不能被惡試探，他也不試探人。 但各人被試探，乃是被自己的私慾牽引誘惑的。 私慾既懷了胎，就生出罪來；罪既長成，就生出死來。 我親愛的弟兄們，不要看錯了。</a:t>
            </a:r>
            <a:endParaRPr lang="en-US" altLang="zh-TW" sz="2000" dirty="0">
              <a:solidFill>
                <a:srgbClr val="0000CC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lang="zh-TW" altLang="en-US" sz="2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希伯來書 </a:t>
            </a:r>
            <a:r>
              <a:rPr lang="en-US" altLang="zh-TW" sz="2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4:15  </a:t>
            </a:r>
            <a:r>
              <a:rPr lang="zh-TW" altLang="en-US" sz="2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因我們的大祭司並非不能體恤我們的軟弱。他也曾凡事受過試探，與我們一樣，只是他沒有犯罪。</a:t>
            </a:r>
          </a:p>
          <a:p>
            <a:pPr>
              <a:buFont typeface="Wingdings" pitchFamily="2" charset="2"/>
              <a:buChar char="v"/>
            </a:pPr>
            <a:r>
              <a:rPr lang="zh-TW" altLang="en-US" sz="20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希伯來書 </a:t>
            </a:r>
            <a:r>
              <a:rPr lang="en-US" altLang="zh-TW" sz="20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2:18  </a:t>
            </a:r>
            <a:r>
              <a:rPr lang="zh-TW" altLang="en-US" sz="20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他自己既然被試探而受苦，就能搭救被試探的人。</a:t>
            </a:r>
            <a:endParaRPr lang="en-US" altLang="zh-TW" sz="2000" dirty="0">
              <a:solidFill>
                <a:srgbClr val="0000CC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lang="zh-TW" altLang="en-US" sz="2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雅各書 </a:t>
            </a:r>
            <a:r>
              <a:rPr lang="en-US" altLang="zh-TW" sz="2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4:7 </a:t>
            </a:r>
            <a:r>
              <a:rPr lang="zh-TW" altLang="en-US" sz="2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故此你們要順服神。務要抵擋魔鬼，魔鬼就必離開你們逃跑了。</a:t>
            </a:r>
            <a:endParaRPr lang="en-US" altLang="zh-TW" sz="20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lang="zh-TW" altLang="en-US" sz="20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馬太福音 </a:t>
            </a:r>
            <a:r>
              <a:rPr lang="en-US" altLang="zh-TW" sz="20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26:41  </a:t>
            </a:r>
            <a:r>
              <a:rPr lang="zh-TW" altLang="en-US" sz="20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總要警醒禱告，免得入了迷惑。你們心靈固然願意，肉體卻軟弱了。</a:t>
            </a:r>
            <a:endParaRPr lang="en-US" altLang="zh-TW" sz="2000" dirty="0">
              <a:solidFill>
                <a:srgbClr val="0000CC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lang="zh-TW" altLang="en-US" sz="2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馬太福音 </a:t>
            </a:r>
            <a:r>
              <a:rPr lang="en-US" altLang="zh-TW" sz="2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6:13  </a:t>
            </a:r>
            <a:r>
              <a:rPr lang="zh-TW" altLang="en-US" sz="2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不叫我們遇見試探；救我們脫離兇惡（或作：脫離惡者）。因為國度、權柄、榮耀，全是你的，直到永遠。阿們（有古卷沒有因為至阿們等字）！</a:t>
            </a:r>
            <a:r>
              <a:rPr lang="en-US" altLang="zh-TW" sz="2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</a:p>
          <a:p>
            <a:pPr>
              <a:buFont typeface="Wingdings" pitchFamily="2" charset="2"/>
              <a:buChar char="v"/>
            </a:pPr>
            <a:endParaRPr lang="en-US" altLang="zh-CN" sz="1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792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04667"/>
          </a:xfrm>
        </p:spPr>
        <p:txBody>
          <a:bodyPr/>
          <a:lstStyle/>
          <a:p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一些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關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於試探的經文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21987"/>
            <a:ext cx="10058400" cy="443628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zh-TW" altLang="en-US" sz="20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約翰一書 </a:t>
            </a:r>
            <a:r>
              <a:rPr lang="en-US" altLang="zh-TW" sz="20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1:9 </a:t>
            </a:r>
            <a:r>
              <a:rPr lang="zh-TW" altLang="en-US" sz="20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我們若認自己的罪，神是信實的，是公義的，必要赦免我們的罪，洗淨我們一切的不義。</a:t>
            </a:r>
            <a:endParaRPr lang="en-US" altLang="zh-TW" sz="2000" dirty="0">
              <a:solidFill>
                <a:srgbClr val="0000CC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lang="zh-TW" altLang="en-US" sz="2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以弗所書 </a:t>
            </a:r>
            <a:r>
              <a:rPr lang="en-US" altLang="zh-TW" sz="2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6:13 – 17  </a:t>
            </a:r>
            <a:r>
              <a:rPr lang="zh-TW" altLang="en-US" sz="2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所以，要拿起神所賜的全副軍裝，好在磨難的日子抵擋仇敵，並且成就了一切，還能站立得住。 所以要站穩了，用真理當作帶子束腰，用公義當作護心鏡遮胸， 又用平安的福音當作預備走路的鞋穿在腳上。 此外，又拿著信德當作藤牌，可以滅盡那惡者一切的火箭； 並戴上救恩的頭盔，拿著聖靈的寶劍，就是神的道</a:t>
            </a:r>
            <a:r>
              <a:rPr lang="zh-CN" altLang="en-US" sz="2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TW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lang="zh-TW" altLang="en-US" sz="20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約翰一書 </a:t>
            </a:r>
            <a:r>
              <a:rPr lang="en-US" altLang="zh-TW" sz="20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4:4  </a:t>
            </a:r>
            <a:r>
              <a:rPr lang="zh-TW" altLang="en-US" sz="2000" dirty="0">
                <a:solidFill>
                  <a:srgbClr val="0000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小子們哪，你們是屬神的，並且勝了他們；因為那在你們裡面的，比那在世界上的更大。</a:t>
            </a:r>
            <a:endParaRPr lang="en-US" altLang="zh-TW" sz="2000" dirty="0">
              <a:solidFill>
                <a:srgbClr val="0000CC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lang="zh-TW" altLang="en-US" sz="2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羅馬書 </a:t>
            </a:r>
            <a:r>
              <a:rPr lang="en-US" altLang="zh-TW" sz="2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6:12 – 14  </a:t>
            </a:r>
            <a:r>
              <a:rPr lang="zh-TW" altLang="en-US" sz="2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所以</a:t>
            </a:r>
            <a:r>
              <a:rPr lang="en-US" altLang="zh-TW" sz="2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不要容罪在你們必死的身上作王，使你們順從身子的私慾。 也不要將你們的肢體獻給罪作不義的器具；倒要像從死裡復活的人</a:t>
            </a:r>
            <a:r>
              <a:rPr lang="en-US" altLang="zh-TW" sz="2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將自己獻給神</a:t>
            </a:r>
            <a:r>
              <a:rPr lang="en-US" altLang="zh-TW" sz="2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TW" altLang="en-US" sz="20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並將肢體作義的器具獻給神。 罪必不能作你們的主，因你們不在律法之下，乃在恩典之下。</a:t>
            </a:r>
            <a:endParaRPr lang="en-US" altLang="zh-TW" sz="20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哥林多前書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10:13  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你們所遇見的試探，無非是人所能受的。神是信實的，必不叫你們受試探過於所能受的；在受試探的時候，總要給你們開一條出路，叫你們能忍受得住。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altLang="zh-TW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994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討論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25515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從以撒，利百加或以掃的人生中，哪些神的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屬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性對你最有意義？請説明。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從以撒，利百加或以掃身上，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有甚麼是你需要學習的？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從以撒，利百加或以掃身上，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有甚麼是你最引以為戒的？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你的生命中，很容易在哪方面受試探？你曾經如何靠主得勝？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endParaRPr lang="en-US" altLang="zh-CN" sz="1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947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以撒   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人物檔案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pitchFamily="2" charset="2"/>
              <a:buChar char="v"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父母 ～ 亞伯拉罕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100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歲，撒拉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90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歲時生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他</a:t>
            </a:r>
            <a:endParaRPr kumimoji="0" lang="zh-TW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pitchFamily="2" charset="2"/>
              <a:buChar char="v"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出生地點 ～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巴勒斯坦以南的基拉耳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 （地圖）（創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20:1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pitchFamily="2" charset="2"/>
              <a:buChar char="v"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住過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/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重要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的地方 ～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基拉耳，别是巴，摩利亞，希伯崙，庇耳拉海莱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pitchFamily="2" charset="2"/>
              <a:buChar char="v"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親属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（父母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–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亞伯拉罕及撒拉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;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同父異母的哥哥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–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以實玛利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;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妻子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–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利百加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; 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兒子 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–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双生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子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以掃和雅各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pitchFamily="2" charset="2"/>
              <a:buChar char="v"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職業：富有的畜牧業者。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pitchFamily="2" charset="2"/>
              <a:buChar char="v"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死亡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 ～ 活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到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180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歲（創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35:28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）與列祖同葬在希伯崙麥比拉洞。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4305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利百加   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人物檔案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pitchFamily="2" charset="2"/>
              <a:buChar char="v"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父母 ～父親彼土利（亞伯拉罕兄弟拿鹤的兒子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，以撒的堂兄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弟），母親密迦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pitchFamily="2" charset="2"/>
              <a:buChar char="v"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出生地點 ～哈蘭 （地圖）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pitchFamily="2" charset="2"/>
              <a:buChar char="v"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住過的地方 ～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哈蘭，别是巴，庇耳拉海莱，基拉耳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pitchFamily="2" charset="2"/>
              <a:buChar char="v"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親属（父親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–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彼土利，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是以撒的堂兄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弟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利百加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相當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是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以撒的侄女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; 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哥哥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–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拉班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; 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丈夫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–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以撒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; 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兒子</a:t>
            </a:r>
            <a:r>
              <a:rPr kumimoji="0" lang="en-US" altLang="zh-TW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–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双生兒以掃和雅各）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pitchFamily="2" charset="2"/>
              <a:buChar char="v"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死亡 ～ 聖經中没提到她的離世。提到她與以撒同葬在希伯崙麥比拉洞。</a:t>
            </a:r>
          </a:p>
        </p:txBody>
      </p:sp>
    </p:spTree>
    <p:extLst>
      <p:ext uri="{BB962C8B-B14F-4D97-AF65-F5344CB8AC3E}">
        <p14:creationId xmlns:p14="http://schemas.microsoft.com/office/powerpoint/2010/main" val="2901324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B0377-F538-47D6-9134-2A62F628B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以掃   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人物檔案</a:t>
            </a:r>
            <a:endParaRPr lang="en-US" dirty="0">
              <a:solidFill>
                <a:srgbClr val="00206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96AED-E76E-4A3C-BA23-AC4D8E5D7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pitchFamily="2" charset="2"/>
              <a:buChar char="v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父母 ～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以撒和利百加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pitchFamily="2" charset="2"/>
              <a:buChar char="v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出生地點 ～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庇耳拉海莱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（地圖）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pitchFamily="2" charset="2"/>
              <a:buChar char="v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住過的地方 ～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庇耳拉海莱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,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基拉耳，别是巴，以東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pitchFamily="2" charset="2"/>
              <a:buChar char="v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親属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（父母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–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以撒及利百加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;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双生弟弟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–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雅各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;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妻子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–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迦南女子猷滴，巴實抹，以實玛利之女玛哈拉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pitchFamily="2" charset="2"/>
              <a:buChar char="v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死亡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 ～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聖經中没提到他的離世。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Wingdings" pitchFamily="2" charset="2"/>
              <a:buChar char="v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是以東人的始祖 （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創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36: 9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60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C3ACC-E7EE-6647-B663-4E221A4AF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D3B5AA-B6FD-BD46-93C8-700949AA83C2}"/>
              </a:ext>
            </a:extLst>
          </p:cNvPr>
          <p:cNvSpPr txBox="1">
            <a:spLocks/>
          </p:cNvSpPr>
          <p:nvPr/>
        </p:nvSpPr>
        <p:spPr>
          <a:xfrm>
            <a:off x="962025" y="531495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endParaRPr lang="zh-TW" altLang="en-US" dirty="0">
              <a:solidFill>
                <a:schemeClr val="accent5">
                  <a:lumMod val="50000"/>
                </a:schemeClr>
              </a:solidFill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C9B97D-0705-43CD-89FC-333CB791C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733" y="0"/>
            <a:ext cx="9636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1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1C3D89-0138-4E68-82CC-44E1E38CE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19" y="0"/>
            <a:ext cx="768096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858A12-E330-4A34-904E-2A7C96BE1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A6E74-0F0E-4907-91F1-96ABC6A5C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312A4-136B-4956-90F4-87AEE09B0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0AC5C-D36D-4CC6-9023-73C1A91FC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B780AD-609A-42CC-A93E-044B75F22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56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44555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人生經歷   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以撒（一）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71600"/>
            <a:ext cx="10058400" cy="490689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出生：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基拉耳       </a:t>
            </a:r>
            <a:r>
              <a:rPr lang="zh-CN" altLang="en-US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長大：别是巴 </a:t>
            </a:r>
            <a:endParaRPr lang="en-US" altLang="zh-CN" sz="20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以撒即「喜笑」的意思</a:t>
            </a:r>
            <a:endParaRPr lang="en-US" altLang="zh-CN" sz="20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斷奶之後，</a:t>
            </a:r>
            <a:r>
              <a:rPr lang="zh-CN" altLang="en-US" sz="2000" u="sng" dirty="0">
                <a:latin typeface="KaiTi" panose="02010609060101010101" pitchFamily="49" charset="-122"/>
                <a:ea typeface="KaiTi" panose="02010609060101010101" pitchFamily="49" charset="-122"/>
              </a:rPr>
              <a:t>父親為他</a:t>
            </a:r>
            <a:r>
              <a:rPr lang="zh-CN" altLang="en-US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擺設宴席。</a:t>
            </a:r>
            <a:endParaRPr lang="en-US" altLang="zh-CN" sz="2000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母親說服</a:t>
            </a:r>
            <a:r>
              <a:rPr lang="zh-CN" altLang="en-US" sz="2000" u="sng" dirty="0">
                <a:latin typeface="KaiTi" panose="02010609060101010101" pitchFamily="49" charset="-122"/>
                <a:ea typeface="KaiTi" panose="02010609060101010101" pitchFamily="49" charset="-122"/>
              </a:rPr>
              <a:t>父親將</a:t>
            </a:r>
            <a:r>
              <a:rPr lang="zh-CN" altLang="en-US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同父異母的哥哥趕走。</a:t>
            </a:r>
            <a:endParaRPr lang="en-US" altLang="zh-TW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000" dirty="0">
                <a:highlight>
                  <a:srgbClr val="00FF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顺服父親</a:t>
            </a:r>
            <a:r>
              <a:rPr lang="en-US" altLang="zh-CN" sz="2000" dirty="0">
                <a:highlight>
                  <a:srgbClr val="00FF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以身獻祭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（可能的歲數：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十几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到</a:t>
            </a: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37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歲）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目睹父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2000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親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顺服神和神的預備。</a:t>
            </a:r>
            <a:endParaRPr lang="en-US" altLang="zh-TW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37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歲時母親過世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随父到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希伯崙。</a:t>
            </a:r>
            <a:endParaRPr lang="en-US" altLang="zh-TW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lang="en-US" altLang="zh-TW" sz="2000" dirty="0">
                <a:latin typeface="KaiTi" panose="02010609060101010101" pitchFamily="49" charset="-122"/>
                <a:ea typeface="KaiTi" panose="02010609060101010101" pitchFamily="49" charset="-122"/>
              </a:rPr>
              <a:t>40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歲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從庇耳拉海莱回來，</a:t>
            </a:r>
            <a:r>
              <a:rPr kumimoji="0" lang="zh-CN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父親為他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找了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利百加（可能十几岁）為妻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天將晚，以撒出來在田間默想，舉目一看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創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24:63)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他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禱告默想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與上帝交通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迎接到利百加。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移居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庇耳拉海莱。</a:t>
            </a:r>
            <a:endParaRPr lang="en-US" altLang="zh-TW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buFont typeface="Wingdings" pitchFamily="2" charset="2"/>
              <a:buChar char="v"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妻子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利百加長達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20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年不能生育，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以撒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沒有用人的方式解決，他來到上帝面前，迫切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禱告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，上帝終於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垂聽他的禱告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賜給他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雙胞胎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兒子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。以撒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當時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60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歲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  <a:cs typeface="Simplified Arabic Fixed" panose="020B0604020202020204" pitchFamily="49" charset="-78"/>
              </a:rPr>
              <a:t>。 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75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歲時父親過世。父親過世之前</a:t>
            </a:r>
            <a:r>
              <a:rPr kumimoji="0" lang="zh-CN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打發其他庶出的兒子離開以撒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07F25-AD0F-4878-BA2A-E7D987BC9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579" y="300454"/>
            <a:ext cx="4174789" cy="35245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5AB8CC-2B44-4227-B775-12BFA88D81AF}"/>
              </a:ext>
            </a:extLst>
          </p:cNvPr>
          <p:cNvSpPr txBox="1"/>
          <p:nvPr/>
        </p:nvSpPr>
        <p:spPr>
          <a:xfrm>
            <a:off x="5958161" y="1424018"/>
            <a:ext cx="1345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highlight>
                  <a:srgbClr val="00FF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與他人互動</a:t>
            </a:r>
            <a:endParaRPr lang="en-US" altLang="zh-CN" sz="1800" dirty="0">
              <a:highlight>
                <a:srgbClr val="00FFFF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與神的交通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</a:rPr>
              <a:t>神與人交通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00FF"/>
              </a:highlight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00"/>
              </a:highlight>
              <a:uLnTx/>
              <a:uFillTx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B1CDBD-BCE1-4180-8126-6629EFB66F4C}"/>
              </a:ext>
            </a:extLst>
          </p:cNvPr>
          <p:cNvSpPr txBox="1"/>
          <p:nvPr/>
        </p:nvSpPr>
        <p:spPr>
          <a:xfrm>
            <a:off x="5958161" y="1980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8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{E6B22DC6-7525-3947-BA28-EB3F9CE3DF4F}tf10001067</Template>
  <TotalTime>23909</TotalTime>
  <Words>4765</Words>
  <Application>Microsoft Office PowerPoint</Application>
  <PresentationFormat>Widescreen</PresentationFormat>
  <Paragraphs>155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KaiTi</vt:lpstr>
      <vt:lpstr>LiSong Pro Light</vt:lpstr>
      <vt:lpstr>宋体</vt:lpstr>
      <vt:lpstr>Arial</vt:lpstr>
      <vt:lpstr>Garamond</vt:lpstr>
      <vt:lpstr>Wingdings</vt:lpstr>
      <vt:lpstr>Savon</vt:lpstr>
      <vt:lpstr>以  以撒 利百加 以掃加  （創21:1-28:9; 33:1-16; 35:28-36:43） </vt:lpstr>
      <vt:lpstr>PowerPoint Presentation</vt:lpstr>
      <vt:lpstr>以撒    人物檔案</vt:lpstr>
      <vt:lpstr>利百加    人物檔案</vt:lpstr>
      <vt:lpstr>以掃    人物檔案</vt:lpstr>
      <vt:lpstr>PowerPoint Presentation</vt:lpstr>
      <vt:lpstr>PowerPoint Presentation</vt:lpstr>
      <vt:lpstr>PowerPoint Presentation</vt:lpstr>
      <vt:lpstr>人生經歷   以撒（一）</vt:lpstr>
      <vt:lpstr>人生經歷   以撒（二）</vt:lpstr>
      <vt:lpstr>人生經歷   以撒（三）</vt:lpstr>
      <vt:lpstr>人生經歷    利百加</vt:lpstr>
      <vt:lpstr>人生經歷   以掃</vt:lpstr>
      <vt:lpstr>神的屬性，人的罪性</vt:lpstr>
      <vt:lpstr>神的計劃： 亞伯拉罕的 家譜下傳到主耶穌</vt:lpstr>
      <vt:lpstr>神的屬性</vt:lpstr>
      <vt:lpstr>神的屬性</vt:lpstr>
      <vt:lpstr>反思與應用</vt:lpstr>
      <vt:lpstr>反思與應用</vt:lpstr>
      <vt:lpstr>一些關於試探的經文</vt:lpstr>
      <vt:lpstr>一些關於試探的經文</vt:lpstr>
      <vt:lpstr>討論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2021—2022 主日學計劃</dc:title>
  <dc:creator>Sandy Mau</dc:creator>
  <cp:lastModifiedBy>corina ting</cp:lastModifiedBy>
  <cp:revision>73</cp:revision>
  <dcterms:created xsi:type="dcterms:W3CDTF">2021-07-19T05:32:25Z</dcterms:created>
  <dcterms:modified xsi:type="dcterms:W3CDTF">2021-10-10T15:42:31Z</dcterms:modified>
</cp:coreProperties>
</file>