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84" r:id="rId1"/>
  </p:sldMasterIdLst>
  <p:notesMasterIdLst>
    <p:notesMasterId r:id="rId36"/>
  </p:notesMasterIdLst>
  <p:sldIdLst>
    <p:sldId id="256" r:id="rId2"/>
    <p:sldId id="257" r:id="rId3"/>
    <p:sldId id="664" r:id="rId4"/>
    <p:sldId id="267" r:id="rId5"/>
    <p:sldId id="661" r:id="rId6"/>
    <p:sldId id="288" r:id="rId7"/>
    <p:sldId id="290" r:id="rId8"/>
    <p:sldId id="301" r:id="rId9"/>
    <p:sldId id="303" r:id="rId10"/>
    <p:sldId id="289" r:id="rId11"/>
    <p:sldId id="276" r:id="rId12"/>
    <p:sldId id="264" r:id="rId13"/>
    <p:sldId id="666" r:id="rId14"/>
    <p:sldId id="287" r:id="rId15"/>
    <p:sldId id="280" r:id="rId16"/>
    <p:sldId id="662" r:id="rId17"/>
    <p:sldId id="294" r:id="rId18"/>
    <p:sldId id="295" r:id="rId19"/>
    <p:sldId id="296" r:id="rId20"/>
    <p:sldId id="299" r:id="rId21"/>
    <p:sldId id="300" r:id="rId22"/>
    <p:sldId id="304" r:id="rId23"/>
    <p:sldId id="305" r:id="rId24"/>
    <p:sldId id="281" r:id="rId25"/>
    <p:sldId id="282" r:id="rId26"/>
    <p:sldId id="284" r:id="rId27"/>
    <p:sldId id="285" r:id="rId28"/>
    <p:sldId id="667" r:id="rId29"/>
    <p:sldId id="261" r:id="rId30"/>
    <p:sldId id="663" r:id="rId31"/>
    <p:sldId id="669" r:id="rId32"/>
    <p:sldId id="670" r:id="rId33"/>
    <p:sldId id="262" r:id="rId34"/>
    <p:sldId id="67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78"/>
  </p:normalViewPr>
  <p:slideViewPr>
    <p:cSldViewPr snapToGrid="0" snapToObjects="1">
      <p:cViewPr>
        <p:scale>
          <a:sx n="113" d="100"/>
          <a:sy n="113" d="100"/>
        </p:scale>
        <p:origin x="520" y="12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p:scale>
          <a:sx n="114" d="100"/>
          <a:sy n="114" d="100"/>
        </p:scale>
        <p:origin x="3304" y="-71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2241D-43EE-414D-9D04-88CAB21D0629}" type="datetimeFigureOut">
              <a:rPr lang="en-US" smtClean="0"/>
              <a:t>3/5/22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3DB29-C261-FB4A-AE79-714E0B996814}" type="slidenum">
              <a:rPr lang="en-US" smtClean="0"/>
              <a:t>‹#›</a:t>
            </a:fld>
            <a:endParaRPr lang="en-US"/>
          </a:p>
        </p:txBody>
      </p:sp>
    </p:spTree>
    <p:extLst>
      <p:ext uri="{BB962C8B-B14F-4D97-AF65-F5344CB8AC3E}">
        <p14:creationId xmlns:p14="http://schemas.microsoft.com/office/powerpoint/2010/main" val="206844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弟兄姐妹早</a:t>
            </a:r>
            <a:r>
              <a:rPr lang="zh-TW" altLang="en-US" dirty="0"/>
              <a:t>，感謝主又有機會帶領大家一起學習。</a:t>
            </a:r>
            <a:endParaRPr lang="en-US" altLang="zh-TW" dirty="0"/>
          </a:p>
          <a:p>
            <a:r>
              <a:rPr lang="zh-TW" altLang="en-US" dirty="0"/>
              <a:t>這週學習的人物是以賽亞，相信我們都知道這個名字，但以前我也是對這本書的名字熟悉，其實對 以賽亞其人並不熟悉，只是對以賽亞書中間的一些經文比較瞭解。今天我們不但從書上面學到一些關於以賽亞的事跡，更重要的是從以賽亞書本身看到這位先知有什麼值得我們學習的地方。</a:t>
            </a:r>
            <a:endParaRPr lang="en-US" dirty="0"/>
          </a:p>
        </p:txBody>
      </p:sp>
      <p:sp>
        <p:nvSpPr>
          <p:cNvPr id="4" name="Slide Number Placeholder 3"/>
          <p:cNvSpPr>
            <a:spLocks noGrp="1"/>
          </p:cNvSpPr>
          <p:nvPr>
            <p:ph type="sldNum" sz="quarter" idx="5"/>
          </p:nvPr>
        </p:nvSpPr>
        <p:spPr/>
        <p:txBody>
          <a:bodyPr/>
          <a:lstStyle/>
          <a:p>
            <a:fld id="{1F03DB29-C261-FB4A-AE79-714E0B996814}" type="slidenum">
              <a:rPr lang="en-US" smtClean="0"/>
              <a:t>1</a:t>
            </a:fld>
            <a:endParaRPr lang="en-US"/>
          </a:p>
        </p:txBody>
      </p:sp>
    </p:spTree>
    <p:extLst>
      <p:ext uri="{BB962C8B-B14F-4D97-AF65-F5344CB8AC3E}">
        <p14:creationId xmlns:p14="http://schemas.microsoft.com/office/powerpoint/2010/main" val="229569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我們對以賽亞的出生年月並不瞭解</a:t>
            </a:r>
            <a:r>
              <a:rPr lang="zh-TW" altLang="en-US" dirty="0"/>
              <a:t>，</a:t>
            </a:r>
            <a:r>
              <a:rPr lang="en-US" dirty="0"/>
              <a:t>只能是從以賽亞書的經文裡面看到他從主前7</a:t>
            </a:r>
            <a:r>
              <a:rPr lang="en-US" altLang="zh-TW" dirty="0"/>
              <a:t>740</a:t>
            </a:r>
            <a:r>
              <a:rPr lang="en-US" dirty="0"/>
              <a:t>年一直到主前681年他都在服事</a:t>
            </a:r>
            <a:r>
              <a:rPr lang="zh-TW" altLang="en-US" dirty="0"/>
              <a:t>，</a:t>
            </a:r>
            <a:r>
              <a:rPr lang="en-US" dirty="0"/>
              <a:t>所以這裡差不多60年的時間</a:t>
            </a:r>
          </a:p>
          <a:p>
            <a:r>
              <a:rPr lang="en-US" dirty="0"/>
              <a:t>估計他如果是20多歲開始出來服侍他應該是在主千8世紀中出生的</a:t>
            </a:r>
          </a:p>
          <a:p>
            <a:endParaRPr lang="en-US" dirty="0"/>
          </a:p>
          <a:p>
            <a:r>
              <a:rPr lang="en-US" dirty="0" err="1"/>
              <a:t>以賽亞的父親叫雅摩斯，猶太的傳統是說亞摩斯和烏西雅的父親亞馬謝是兄弟所以以賽亞和烏西雅應該是堂兄弟</a:t>
            </a:r>
            <a:r>
              <a:rPr lang="en-US" dirty="0"/>
              <a:t>。</a:t>
            </a:r>
          </a:p>
          <a:p>
            <a:endParaRPr lang="en-US" dirty="0"/>
          </a:p>
          <a:p>
            <a:r>
              <a:rPr lang="en-US" dirty="0" err="1"/>
              <a:t>你三亞的妻子沒有寫出他的名字他是因為你先驅</a:t>
            </a:r>
            <a:endParaRPr lang="en-US" dirty="0"/>
          </a:p>
          <a:p>
            <a:r>
              <a:rPr lang="en-US" dirty="0"/>
              <a:t>他的兩個兒子的名字寫在上面我就不念了另一個兒子的名字的意思是漁民比歸回第二個兒子的名字特別的長他的意思是擄掠樹林搶奪快到意思就是講到神的審判要來臨</a:t>
            </a:r>
          </a:p>
          <a:p>
            <a:r>
              <a:rPr lang="en-US" dirty="0" err="1"/>
              <a:t>這兩個他的兩個兒子的名次的意思就剛剛好一以賽亞書的兩大主題一致</a:t>
            </a:r>
            <a:endParaRPr lang="en-US" dirty="0"/>
          </a:p>
          <a:p>
            <a:endParaRPr lang="en-US" dirty="0"/>
          </a:p>
          <a:p>
            <a:r>
              <a:rPr lang="en-US" dirty="0"/>
              <a:t>同時代的人物有另外幾位先知包括上次那個禮拜我們講過的按摩師和河西呀還有南國的先知米加據說這四位他們是都同在一個時期存在可以說是第八宿遷第8世紀的黃金四重奏是從唱</a:t>
            </a:r>
          </a:p>
        </p:txBody>
      </p:sp>
      <p:sp>
        <p:nvSpPr>
          <p:cNvPr id="4" name="Slide Number Placeholder 3"/>
          <p:cNvSpPr>
            <a:spLocks noGrp="1"/>
          </p:cNvSpPr>
          <p:nvPr>
            <p:ph type="sldNum" sz="quarter" idx="5"/>
          </p:nvPr>
        </p:nvSpPr>
        <p:spPr/>
        <p:txBody>
          <a:bodyPr/>
          <a:lstStyle/>
          <a:p>
            <a:fld id="{1F03DB29-C261-FB4A-AE79-714E0B996814}" type="slidenum">
              <a:rPr lang="en-US" smtClean="0"/>
              <a:t>2</a:t>
            </a:fld>
            <a:endParaRPr lang="en-US"/>
          </a:p>
        </p:txBody>
      </p:sp>
    </p:spTree>
    <p:extLst>
      <p:ext uri="{BB962C8B-B14F-4D97-AF65-F5344CB8AC3E}">
        <p14:creationId xmlns:p14="http://schemas.microsoft.com/office/powerpoint/2010/main" val="256064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03DB29-C261-FB4A-AE79-714E0B996814}" type="slidenum">
              <a:rPr lang="en-US" smtClean="0"/>
              <a:t>4</a:t>
            </a:fld>
            <a:endParaRPr lang="en-US"/>
          </a:p>
        </p:txBody>
      </p:sp>
    </p:spTree>
    <p:extLst>
      <p:ext uri="{BB962C8B-B14F-4D97-AF65-F5344CB8AC3E}">
        <p14:creationId xmlns:p14="http://schemas.microsoft.com/office/powerpoint/2010/main" val="95175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48A87A34-81AB-432B-8DAE-1953F412C126}" type="datetimeFigureOut">
              <a:rPr lang="en-US" smtClean="0"/>
              <a:t>3/5/22</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348438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868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775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25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8A87A34-81AB-432B-8DAE-1953F412C126}" type="datetimeFigureOut">
              <a:rPr lang="en-US" smtClean="0"/>
              <a:t>3/5/22</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08732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74593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150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89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3/5/22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48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3/5/22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6D22F896-40B5-4ADD-8801-0D06FADFA095}"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615052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48A87A34-81AB-432B-8DAE-1953F412C126}" type="datetimeFigureOut">
              <a:rPr lang="en-US" smtClean="0"/>
              <a:pPr/>
              <a:t>3/5/22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6D22F896-40B5-4ADD-8801-0D06FADFA095}"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14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8A87A34-81AB-432B-8DAE-1953F412C126}" type="datetimeFigureOut">
              <a:rPr lang="en-US" smtClean="0"/>
              <a:pPr/>
              <a:t>3/5/22</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D22F896-40B5-4ADD-8801-0D06FADFA095}" type="slidenum">
              <a:rPr lang="en-US" smtClean="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865520463"/>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2ABF-E330-8A4D-8EB4-7751AA43C42E}"/>
              </a:ext>
            </a:extLst>
          </p:cNvPr>
          <p:cNvSpPr>
            <a:spLocks noGrp="1"/>
          </p:cNvSpPr>
          <p:nvPr>
            <p:ph type="ctrTitle"/>
          </p:nvPr>
        </p:nvSpPr>
        <p:spPr/>
        <p:txBody>
          <a:bodyPr/>
          <a:lstStyle/>
          <a:p>
            <a:r>
              <a:rPr lang="zh-CN" altLang="en-US" dirty="0"/>
              <a:t>以賽亞</a:t>
            </a:r>
            <a:br>
              <a:rPr lang="en-US" altLang="zh-CN" dirty="0"/>
            </a:br>
            <a:endParaRPr lang="en-US" dirty="0"/>
          </a:p>
        </p:txBody>
      </p:sp>
      <p:sp>
        <p:nvSpPr>
          <p:cNvPr id="3" name="Subtitle 2">
            <a:extLst>
              <a:ext uri="{FF2B5EF4-FFF2-40B4-BE49-F238E27FC236}">
                <a16:creationId xmlns:a16="http://schemas.microsoft.com/office/drawing/2014/main" id="{C5F44BAB-2C23-DF47-972F-9C4B92CDA254}"/>
              </a:ext>
            </a:extLst>
          </p:cNvPr>
          <p:cNvSpPr>
            <a:spLocks noGrp="1"/>
          </p:cNvSpPr>
          <p:nvPr>
            <p:ph type="subTitle" idx="1"/>
          </p:nvPr>
        </p:nvSpPr>
        <p:spPr>
          <a:xfrm>
            <a:off x="1562100" y="4284920"/>
            <a:ext cx="9070848" cy="854343"/>
          </a:xfrm>
        </p:spPr>
        <p:txBody>
          <a:bodyPr>
            <a:normAutofit fontScale="92500" lnSpcReduction="10000"/>
          </a:bodyPr>
          <a:lstStyle/>
          <a:p>
            <a:r>
              <a:rPr lang="en-US" sz="2800" dirty="0" err="1">
                <a:latin typeface="Songti TC" panose="02010600040101010101" pitchFamily="2" charset="-120"/>
                <a:ea typeface="Songti TC" panose="02010600040101010101" pitchFamily="2" charset="-120"/>
              </a:rPr>
              <a:t>南區證道堂</a:t>
            </a:r>
            <a:endParaRPr lang="en-US" sz="2800" dirty="0">
              <a:latin typeface="Songti TC" panose="02010600040101010101" pitchFamily="2" charset="-120"/>
              <a:ea typeface="Songti TC" panose="02010600040101010101" pitchFamily="2" charset="-120"/>
            </a:endParaRPr>
          </a:p>
          <a:p>
            <a:r>
              <a:rPr lang="en-US" altLang="zh-CN" sz="2800" dirty="0">
                <a:latin typeface="+mj-ea"/>
                <a:ea typeface="+mj-ea"/>
              </a:rPr>
              <a:t>2021—2022</a:t>
            </a:r>
            <a:r>
              <a:rPr lang="zh-CN" altLang="en-US" sz="2800" dirty="0">
                <a:latin typeface="+mj-ea"/>
                <a:ea typeface="+mj-ea"/>
              </a:rPr>
              <a:t> 主日學</a:t>
            </a:r>
            <a:endParaRPr lang="en-US" altLang="zh-CN" sz="2800" dirty="0">
              <a:latin typeface="+mj-ea"/>
              <a:ea typeface="+mj-ea"/>
            </a:endParaRPr>
          </a:p>
          <a:p>
            <a:endParaRPr lang="en-US" altLang="zh-CN" sz="2800" dirty="0">
              <a:latin typeface="+mj-ea"/>
              <a:ea typeface="+mj-ea"/>
            </a:endParaRPr>
          </a:p>
        </p:txBody>
      </p:sp>
    </p:spTree>
    <p:extLst>
      <p:ext uri="{BB962C8B-B14F-4D97-AF65-F5344CB8AC3E}">
        <p14:creationId xmlns:p14="http://schemas.microsoft.com/office/powerpoint/2010/main" val="1124518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AC98B-F043-7D48-9323-9CA881C515D3}"/>
              </a:ext>
            </a:extLst>
          </p:cNvPr>
          <p:cNvSpPr>
            <a:spLocks noGrp="1"/>
          </p:cNvSpPr>
          <p:nvPr>
            <p:ph type="title"/>
          </p:nvPr>
        </p:nvSpPr>
        <p:spPr>
          <a:xfrm>
            <a:off x="902105" y="356156"/>
            <a:ext cx="10058400" cy="811632"/>
          </a:xfrm>
        </p:spPr>
        <p:txBody>
          <a:bodyPr>
            <a:normAutofit fontScale="90000"/>
          </a:bodyPr>
          <a:lstStyle/>
          <a:p>
            <a:r>
              <a:rPr lang="en-US" dirty="0" err="1">
                <a:solidFill>
                  <a:schemeClr val="accent5">
                    <a:lumMod val="50000"/>
                  </a:schemeClr>
                </a:solidFill>
                <a:latin typeface="LiSong Pro Light" panose="02020300000000000000" pitchFamily="18" charset="-120"/>
                <a:ea typeface="LiSong Pro Light" panose="02020300000000000000" pitchFamily="18" charset="-120"/>
              </a:rPr>
              <a:t>巴比倫帝國</a:t>
            </a:r>
            <a:br>
              <a:rPr lang="en-US" dirty="0">
                <a:solidFill>
                  <a:schemeClr val="accent5">
                    <a:lumMod val="50000"/>
                  </a:schemeClr>
                </a:solidFill>
                <a:latin typeface="LiSong Pro Light" panose="02020300000000000000" pitchFamily="18" charset="-120"/>
                <a:ea typeface="LiSong Pro Light" panose="02020300000000000000" pitchFamily="18" charset="-120"/>
              </a:rPr>
            </a:br>
            <a:r>
              <a:rPr lang="en-US" altLang="zh-TW" dirty="0">
                <a:solidFill>
                  <a:schemeClr val="accent5">
                    <a:lumMod val="50000"/>
                  </a:schemeClr>
                </a:solidFill>
                <a:latin typeface="LiSong Pro Light" panose="02020300000000000000" pitchFamily="18" charset="-120"/>
                <a:ea typeface="LiSong Pro Light" panose="02020300000000000000" pitchFamily="18" charset="-120"/>
              </a:rPr>
              <a:t>-</a:t>
            </a: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 </a:t>
            </a:r>
            <a:r>
              <a:rPr lang="zh-TW" altLang="en-US" sz="2700" dirty="0">
                <a:solidFill>
                  <a:schemeClr val="accent5">
                    <a:lumMod val="50000"/>
                  </a:schemeClr>
                </a:solidFill>
                <a:latin typeface="LiSong Pro Light" panose="02020300000000000000" pitchFamily="18" charset="-120"/>
                <a:ea typeface="LiSong Pro Light" panose="02020300000000000000" pitchFamily="18" charset="-120"/>
              </a:rPr>
              <a:t>以賽亞在</a:t>
            </a:r>
            <a:r>
              <a:rPr lang="en-US" altLang="zh-TW" sz="2700" dirty="0">
                <a:solidFill>
                  <a:schemeClr val="accent5">
                    <a:lumMod val="50000"/>
                  </a:schemeClr>
                </a:solidFill>
                <a:latin typeface="LiSong Pro Light" panose="02020300000000000000" pitchFamily="18" charset="-120"/>
                <a:ea typeface="LiSong Pro Light" panose="02020300000000000000" pitchFamily="18" charset="-120"/>
              </a:rPr>
              <a:t>100</a:t>
            </a:r>
            <a:r>
              <a:rPr lang="zh-TW" altLang="en-US" sz="2700" dirty="0">
                <a:solidFill>
                  <a:schemeClr val="accent5">
                    <a:lumMod val="50000"/>
                  </a:schemeClr>
                </a:solidFill>
                <a:latin typeface="LiSong Pro Light" panose="02020300000000000000" pitchFamily="18" charset="-120"/>
                <a:ea typeface="LiSong Pro Light" panose="02020300000000000000" pitchFamily="18" charset="-120"/>
              </a:rPr>
              <a:t>多年前預言巴比倫的興起</a:t>
            </a:r>
            <a:endParaRPr lang="en-US" sz="2700"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4" name="TextBox 3">
            <a:extLst>
              <a:ext uri="{FF2B5EF4-FFF2-40B4-BE49-F238E27FC236}">
                <a16:creationId xmlns:a16="http://schemas.microsoft.com/office/drawing/2014/main" id="{4925715C-29EB-9243-84D3-C3AF2C7DF3BB}"/>
              </a:ext>
            </a:extLst>
          </p:cNvPr>
          <p:cNvSpPr txBox="1"/>
          <p:nvPr/>
        </p:nvSpPr>
        <p:spPr>
          <a:xfrm>
            <a:off x="7338350" y="1678329"/>
            <a:ext cx="3984208" cy="3970318"/>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t>主前</a:t>
            </a:r>
            <a:r>
              <a:rPr lang="en-US" altLang="zh-TW" dirty="0">
                <a:highlight>
                  <a:srgbClr val="FFFF00"/>
                </a:highlight>
              </a:rPr>
              <a:t>612</a:t>
            </a:r>
            <a:r>
              <a:rPr lang="zh-TW" altLang="en-US" dirty="0"/>
              <a:t>年，巴比伦在拿布波拉撒（</a:t>
            </a:r>
            <a:r>
              <a:rPr lang="en-US" dirty="0"/>
              <a:t>Nabopolassar，625-605B. C. ）</a:t>
            </a:r>
            <a:r>
              <a:rPr lang="zh-TW" altLang="en-US" dirty="0"/>
              <a:t>与玛代连手攻取了尼尼微京城，</a:t>
            </a:r>
            <a:r>
              <a:rPr lang="zh-TW" altLang="en-US" dirty="0">
                <a:highlight>
                  <a:srgbClr val="FFFF00"/>
                </a:highlight>
              </a:rPr>
              <a:t>显赫一世的亚述帝国到此结束。</a:t>
            </a:r>
            <a:endParaRPr lang="en-US" altLang="zh-TW" dirty="0">
              <a:highlight>
                <a:srgbClr val="FFFF00"/>
              </a:highlight>
            </a:endParaRPr>
          </a:p>
          <a:p>
            <a:endParaRPr lang="en-US" altLang="zh-TW" dirty="0"/>
          </a:p>
          <a:p>
            <a:pPr marL="285750" indent="-285750">
              <a:buFont typeface="Arial" panose="020B0604020202020204" pitchFamily="34" charset="0"/>
              <a:buChar char="•"/>
            </a:pPr>
            <a:r>
              <a:rPr lang="zh-TW" altLang="en-US" dirty="0"/>
              <a:t>巴比伦王拿布波拉撒之子尼布甲尼撒骁勇善战，更胜他的父亲。</a:t>
            </a:r>
            <a:endParaRPr lang="en-US" altLang="zh-TW" dirty="0"/>
          </a:p>
          <a:p>
            <a:endParaRPr lang="en-US" altLang="zh-TW" dirty="0"/>
          </a:p>
          <a:p>
            <a:pPr marL="285750" indent="-285750">
              <a:buFont typeface="Arial" panose="020B0604020202020204" pitchFamily="34" charset="0"/>
              <a:buChar char="•"/>
            </a:pPr>
            <a:r>
              <a:rPr lang="zh-TW" altLang="en-US" dirty="0"/>
              <a:t>他在主前</a:t>
            </a:r>
            <a:r>
              <a:rPr lang="en-US" altLang="zh-TW" dirty="0"/>
              <a:t>546</a:t>
            </a:r>
            <a:r>
              <a:rPr lang="zh-TW" altLang="en-US" dirty="0"/>
              <a:t>、</a:t>
            </a:r>
            <a:r>
              <a:rPr lang="en-US" altLang="zh-TW" dirty="0"/>
              <a:t>539</a:t>
            </a:r>
            <a:r>
              <a:rPr lang="zh-TW" altLang="en-US" dirty="0"/>
              <a:t>、</a:t>
            </a:r>
            <a:r>
              <a:rPr lang="en-US" altLang="zh-TW" dirty="0"/>
              <a:t>525</a:t>
            </a:r>
            <a:r>
              <a:rPr lang="zh-TW" altLang="en-US" dirty="0"/>
              <a:t>年先后摧毁三大强国──吕底亚、亚述和埃及，又在主前</a:t>
            </a:r>
            <a:r>
              <a:rPr lang="en-US" altLang="zh-TW" dirty="0"/>
              <a:t>605</a:t>
            </a:r>
            <a:r>
              <a:rPr lang="zh-TW" altLang="en-US" dirty="0"/>
              <a:t>、</a:t>
            </a:r>
            <a:r>
              <a:rPr lang="en-US" altLang="zh-TW" dirty="0"/>
              <a:t>597</a:t>
            </a:r>
            <a:r>
              <a:rPr lang="zh-TW" altLang="en-US" dirty="0"/>
              <a:t>、</a:t>
            </a:r>
            <a:r>
              <a:rPr lang="en-US" altLang="zh-TW" dirty="0"/>
              <a:t>586</a:t>
            </a:r>
            <a:r>
              <a:rPr lang="zh-TW" altLang="en-US" dirty="0"/>
              <a:t>年前后三次灭尽犹大国，成为当世惟一的大帝国。</a:t>
            </a:r>
          </a:p>
          <a:p>
            <a:endParaRPr lang="en-US" dirty="0"/>
          </a:p>
        </p:txBody>
      </p:sp>
      <p:pic>
        <p:nvPicPr>
          <p:cNvPr id="3076" name="Picture 4">
            <a:extLst>
              <a:ext uri="{FF2B5EF4-FFF2-40B4-BE49-F238E27FC236}">
                <a16:creationId xmlns:a16="http://schemas.microsoft.com/office/drawing/2014/main" id="{B6CE5153-8831-764A-A506-9D35EA3B6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262" y="1456619"/>
            <a:ext cx="5761383" cy="4876406"/>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67D8BC23-2C79-364F-9E5B-8ECCF6319EAF}"/>
              </a:ext>
            </a:extLst>
          </p:cNvPr>
          <p:cNvSpPr/>
          <p:nvPr/>
        </p:nvSpPr>
        <p:spPr>
          <a:xfrm>
            <a:off x="4583574" y="2997843"/>
            <a:ext cx="567160" cy="254643"/>
          </a:xfrm>
          <a:prstGeom prst="ellipse">
            <a:avLst/>
          </a:prstGeom>
          <a:no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97729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A2ACDC-9349-EB43-B2CC-96BA2704005A}"/>
              </a:ext>
            </a:extLst>
          </p:cNvPr>
          <p:cNvSpPr txBox="1"/>
          <p:nvPr/>
        </p:nvSpPr>
        <p:spPr>
          <a:xfrm rot="2023932">
            <a:off x="7292559" y="4252030"/>
            <a:ext cx="1676545" cy="365760"/>
          </a:xfrm>
          <a:prstGeom prst="rect">
            <a:avLst/>
          </a:prstGeom>
          <a:no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7" name="TextBox 6">
            <a:extLst>
              <a:ext uri="{FF2B5EF4-FFF2-40B4-BE49-F238E27FC236}">
                <a16:creationId xmlns:a16="http://schemas.microsoft.com/office/drawing/2014/main" id="{74730D6A-B117-D04B-8777-682E2F230BC4}"/>
              </a:ext>
            </a:extLst>
          </p:cNvPr>
          <p:cNvSpPr txBox="1"/>
          <p:nvPr/>
        </p:nvSpPr>
        <p:spPr>
          <a:xfrm>
            <a:off x="6643511" y="2726267"/>
            <a:ext cx="1382889" cy="400755"/>
          </a:xfrm>
          <a:prstGeom prst="rect">
            <a:avLst/>
          </a:prstGeom>
          <a:no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4" name="Oval 3">
            <a:extLst>
              <a:ext uri="{FF2B5EF4-FFF2-40B4-BE49-F238E27FC236}">
                <a16:creationId xmlns:a16="http://schemas.microsoft.com/office/drawing/2014/main" id="{9413E2E7-AA5D-444F-920A-E51F71F66069}"/>
              </a:ext>
            </a:extLst>
          </p:cNvPr>
          <p:cNvSpPr/>
          <p:nvPr/>
        </p:nvSpPr>
        <p:spPr>
          <a:xfrm>
            <a:off x="4399722" y="3429000"/>
            <a:ext cx="450574" cy="917713"/>
          </a:xfrm>
          <a:prstGeom prst="ellipse">
            <a:avLst/>
          </a:prstGeom>
          <a:noFill/>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122" name="Picture 2">
            <a:extLst>
              <a:ext uri="{FF2B5EF4-FFF2-40B4-BE49-F238E27FC236}">
                <a16:creationId xmlns:a16="http://schemas.microsoft.com/office/drawing/2014/main" id="{EB51B256-8749-2E40-8F1F-F97DD593E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99" y="862871"/>
            <a:ext cx="7295243" cy="547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825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6840E-DA5E-5C4E-9654-2B00D3B043CA}"/>
              </a:ext>
            </a:extLst>
          </p:cNvPr>
          <p:cNvSpPr>
            <a:spLocks noGrp="1"/>
          </p:cNvSpPr>
          <p:nvPr>
            <p:ph type="title"/>
          </p:nvPr>
        </p:nvSpPr>
        <p:spPr>
          <a:xfrm>
            <a:off x="833261" y="366184"/>
            <a:ext cx="10058400" cy="1371600"/>
          </a:xfrm>
        </p:spPr>
        <p:txBody>
          <a:bodyPr>
            <a:normAutofit fontScale="90000"/>
          </a:bodyPr>
          <a:lstStyle/>
          <a:p>
            <a:br>
              <a:rPr lang="en-US" dirty="0">
                <a:solidFill>
                  <a:schemeClr val="accent5">
                    <a:lumMod val="50000"/>
                  </a:schemeClr>
                </a:solidFill>
                <a:latin typeface="LiSong Pro Light" panose="02020300000000000000" pitchFamily="18" charset="-120"/>
                <a:ea typeface="LiSong Pro Light" panose="02020300000000000000" pitchFamily="18" charset="-120"/>
              </a:rPr>
            </a:br>
            <a:r>
              <a:rPr lang="en-US" dirty="0" err="1">
                <a:solidFill>
                  <a:schemeClr val="accent5">
                    <a:lumMod val="50000"/>
                  </a:schemeClr>
                </a:solidFill>
                <a:latin typeface="LiSong Pro Light" panose="02020300000000000000" pitchFamily="18" charset="-120"/>
                <a:ea typeface="LiSong Pro Light" panose="02020300000000000000" pitchFamily="18" charset="-120"/>
              </a:rPr>
              <a:t>以賽亞</a:t>
            </a: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的事奉三次扭轉時局的信息</a:t>
            </a:r>
            <a:br>
              <a:rPr lang="zh-TW" altLang="en-US" dirty="0"/>
            </a:b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8" name="Content Placeholder 7">
            <a:extLst>
              <a:ext uri="{FF2B5EF4-FFF2-40B4-BE49-F238E27FC236}">
                <a16:creationId xmlns:a16="http://schemas.microsoft.com/office/drawing/2014/main" id="{6AA5BD33-0439-C442-937B-74109666D325}"/>
              </a:ext>
            </a:extLst>
          </p:cNvPr>
          <p:cNvSpPr>
            <a:spLocks noGrp="1"/>
          </p:cNvSpPr>
          <p:nvPr>
            <p:ph idx="1"/>
          </p:nvPr>
        </p:nvSpPr>
        <p:spPr>
          <a:xfrm>
            <a:off x="833261" y="1828800"/>
            <a:ext cx="10163923" cy="4328926"/>
          </a:xfrm>
        </p:spPr>
        <p:txBody>
          <a:bodyPr>
            <a:normAutofit fontScale="92500" lnSpcReduction="10000"/>
          </a:bodyPr>
          <a:lstStyle/>
          <a:p>
            <a:pPr>
              <a:buFont typeface="Wingdings" pitchFamily="2" charset="2"/>
              <a:buChar char="v"/>
            </a:pPr>
            <a:r>
              <a:rPr lang="zh-TW" altLang="en-US" dirty="0">
                <a:solidFill>
                  <a:srgbClr val="0432FF"/>
                </a:solidFill>
              </a:rPr>
              <a:t> 在叙利亚与北国 以色列连手，准备南侵犹大的战役</a:t>
            </a:r>
            <a:r>
              <a:rPr lang="en-US" altLang="zh-TW" dirty="0">
                <a:solidFill>
                  <a:srgbClr val="0432FF"/>
                </a:solidFill>
              </a:rPr>
              <a:t>(734</a:t>
            </a:r>
            <a:r>
              <a:rPr lang="en-US" dirty="0">
                <a:solidFill>
                  <a:srgbClr val="0432FF"/>
                </a:solidFill>
              </a:rPr>
              <a:t>B. C. )，</a:t>
            </a:r>
            <a:r>
              <a:rPr lang="zh-TW" altLang="en-US" dirty="0">
                <a:solidFill>
                  <a:srgbClr val="0432FF"/>
                </a:solidFill>
              </a:rPr>
              <a:t>他以</a:t>
            </a:r>
            <a:r>
              <a:rPr lang="zh-TW" altLang="en-US" dirty="0">
                <a:solidFill>
                  <a:srgbClr val="0432FF"/>
                </a:solidFill>
                <a:highlight>
                  <a:srgbClr val="FFFF00"/>
                </a:highlight>
              </a:rPr>
              <a:t>「以马内利」的预言</a:t>
            </a:r>
            <a:r>
              <a:rPr lang="zh-TW" altLang="en-US" dirty="0">
                <a:solidFill>
                  <a:srgbClr val="0432FF"/>
                </a:solidFill>
              </a:rPr>
              <a:t>坚立南国君王的信心。 </a:t>
            </a:r>
            <a:endParaRPr lang="en-US" altLang="zh-TW" dirty="0">
              <a:solidFill>
                <a:srgbClr val="0432FF"/>
              </a:solidFill>
            </a:endParaRPr>
          </a:p>
          <a:p>
            <a:pPr marL="274320" lvl="1" indent="0">
              <a:buNone/>
            </a:pPr>
            <a:r>
              <a:rPr lang="en-US" altLang="zh-TW" dirty="0">
                <a:latin typeface="STSongti-SC-Regular" panose="02010600040101010101" pitchFamily="2" charset="-122"/>
                <a:ea typeface="STSongti-SC-Regular" panose="02010600040101010101" pitchFamily="2" charset="-122"/>
              </a:rPr>
              <a:t>13 </a:t>
            </a:r>
            <a:r>
              <a:rPr lang="zh-TW" altLang="en-US" dirty="0">
                <a:latin typeface="STSongti-SC-Regular" panose="02010600040101010101" pitchFamily="2" charset="-122"/>
                <a:ea typeface="STSongti-SC-Regular" panose="02010600040101010101" pitchFamily="2" charset="-122"/>
              </a:rPr>
              <a:t>以賽亞說：“大衛家啊，你們當聽！你們使人厭煩豈算小事，還要使我的神厭煩嗎？</a:t>
            </a:r>
            <a:r>
              <a:rPr lang="en-US" altLang="zh-TW" dirty="0">
                <a:latin typeface="STSongti-SC-Regular" panose="02010600040101010101" pitchFamily="2" charset="-122"/>
                <a:ea typeface="STSongti-SC-Regular" panose="02010600040101010101" pitchFamily="2" charset="-122"/>
              </a:rPr>
              <a:t>14 </a:t>
            </a:r>
            <a:r>
              <a:rPr lang="zh-TW" altLang="en-US" dirty="0">
                <a:latin typeface="STSongti-SC-Regular" panose="02010600040101010101" pitchFamily="2" charset="-122"/>
                <a:ea typeface="STSongti-SC-Regular" panose="02010600040101010101" pitchFamily="2" charset="-122"/>
              </a:rPr>
              <a:t>因此，主自己要給你們一個兆頭，必有童女懷孕生子，給他起名叫以馬內利。</a:t>
            </a:r>
            <a:r>
              <a:rPr lang="en-US" altLang="zh-TW" dirty="0">
                <a:latin typeface="STSongti-SC-Regular" panose="02010600040101010101" pitchFamily="2" charset="-122"/>
                <a:ea typeface="STSongti-SC-Regular" panose="02010600040101010101" pitchFamily="2" charset="-122"/>
              </a:rPr>
              <a:t>15 </a:t>
            </a:r>
            <a:r>
              <a:rPr lang="zh-TW" altLang="en-US" dirty="0">
                <a:latin typeface="STSongti-SC-Regular" panose="02010600040101010101" pitchFamily="2" charset="-122"/>
                <a:ea typeface="STSongti-SC-Regular" panose="02010600040101010101" pitchFamily="2" charset="-122"/>
              </a:rPr>
              <a:t>到他曉得棄惡擇善的時候，他必吃奶油與蜂蜜。</a:t>
            </a:r>
            <a:r>
              <a:rPr lang="en-US" altLang="zh-TW" dirty="0">
                <a:latin typeface="STSongti-SC-Regular" panose="02010600040101010101" pitchFamily="2" charset="-122"/>
                <a:ea typeface="STSongti-SC-Regular" panose="02010600040101010101" pitchFamily="2" charset="-122"/>
              </a:rPr>
              <a:t>16 </a:t>
            </a:r>
            <a:r>
              <a:rPr lang="zh-TW" altLang="en-US" dirty="0">
                <a:latin typeface="STSongti-SC-Regular" panose="02010600040101010101" pitchFamily="2" charset="-122"/>
                <a:ea typeface="STSongti-SC-Regular" panose="02010600040101010101" pitchFamily="2" charset="-122"/>
              </a:rPr>
              <a:t>因為在這孩子還不曉得棄惡擇善之先，你所憎惡的那二王之地必致見棄。</a:t>
            </a:r>
            <a:r>
              <a:rPr lang="zh-TW" altLang="en-US" dirty="0"/>
              <a:t>賽 </a:t>
            </a:r>
            <a:r>
              <a:rPr lang="en-US" altLang="zh-TW" dirty="0"/>
              <a:t>7</a:t>
            </a:r>
            <a:r>
              <a:rPr lang="zh-TW" altLang="en-US" dirty="0"/>
              <a:t>：</a:t>
            </a:r>
            <a:r>
              <a:rPr lang="en-US" altLang="zh-TW" dirty="0"/>
              <a:t>13-16.</a:t>
            </a:r>
          </a:p>
          <a:p>
            <a:pPr marL="0" indent="0">
              <a:buNone/>
            </a:pPr>
            <a:endParaRPr lang="zh-TW" altLang="en-US" dirty="0">
              <a:latin typeface="STSongti-SC-Regular" panose="02010600040101010101" pitchFamily="2" charset="-122"/>
              <a:ea typeface="STSongti-SC-Regular" panose="02010600040101010101" pitchFamily="2" charset="-122"/>
            </a:endParaRPr>
          </a:p>
          <a:p>
            <a:pPr>
              <a:buFont typeface="Wingdings" pitchFamily="2" charset="2"/>
              <a:buChar char="v"/>
            </a:pPr>
            <a:r>
              <a:rPr lang="zh-TW" altLang="en-US" dirty="0">
                <a:solidFill>
                  <a:srgbClr val="0432FF"/>
                </a:solidFill>
              </a:rPr>
              <a:t> 希西家统政时，国家遭受亚述大军围城，亚述向希西家下招降文书，</a:t>
            </a:r>
            <a:r>
              <a:rPr lang="zh-TW" altLang="en-US" dirty="0">
                <a:solidFill>
                  <a:srgbClr val="0432FF"/>
                </a:solidFill>
                <a:highlight>
                  <a:srgbClr val="FFFF00"/>
                </a:highlight>
              </a:rPr>
              <a:t>以赛亚力劝希西家向神认罪求恩</a:t>
            </a:r>
            <a:r>
              <a:rPr lang="zh-TW" altLang="en-US" dirty="0">
                <a:solidFill>
                  <a:srgbClr val="0432FF"/>
                </a:solidFill>
              </a:rPr>
              <a:t>，结果，城困之危，不战而解</a:t>
            </a:r>
            <a:r>
              <a:rPr lang="en-US" altLang="zh-TW" dirty="0">
                <a:solidFill>
                  <a:srgbClr val="0432FF"/>
                </a:solidFill>
              </a:rPr>
              <a:t>(</a:t>
            </a:r>
            <a:r>
              <a:rPr lang="zh-TW" altLang="en-US" dirty="0">
                <a:solidFill>
                  <a:srgbClr val="0432FF"/>
                </a:solidFill>
              </a:rPr>
              <a:t>赛</a:t>
            </a:r>
            <a:r>
              <a:rPr lang="en-US" altLang="zh-TW" dirty="0">
                <a:solidFill>
                  <a:srgbClr val="0432FF"/>
                </a:solidFill>
              </a:rPr>
              <a:t>37:1-7</a:t>
            </a:r>
            <a:r>
              <a:rPr lang="zh-TW" altLang="en-US" dirty="0">
                <a:solidFill>
                  <a:srgbClr val="0432FF"/>
                </a:solidFill>
              </a:rPr>
              <a:t>、</a:t>
            </a:r>
            <a:r>
              <a:rPr lang="en-US" altLang="zh-TW" dirty="0">
                <a:solidFill>
                  <a:srgbClr val="0432FF"/>
                </a:solidFill>
              </a:rPr>
              <a:t>21-35) </a:t>
            </a:r>
          </a:p>
          <a:p>
            <a:pPr marL="274320" lvl="1" indent="0">
              <a:buNone/>
            </a:pPr>
            <a:r>
              <a:rPr lang="zh-TW" altLang="en-US" dirty="0"/>
              <a:t>以賽亞對他們說：“要這樣對你們的主人說：‘耶和華如此說：你聽見亞述王的僕人褻瀆我的話，不要懼怕。</a:t>
            </a:r>
            <a:r>
              <a:rPr lang="en-US" altLang="zh-TW" dirty="0"/>
              <a:t>7 </a:t>
            </a:r>
            <a:r>
              <a:rPr lang="zh-TW" altLang="en-US" dirty="0"/>
              <a:t>我必驚動他的心，他要聽見風聲就歸回本地，我必使他在那裡倒在刀下。’ ” 賽 </a:t>
            </a:r>
            <a:r>
              <a:rPr lang="en-US" altLang="zh-TW" dirty="0"/>
              <a:t>37</a:t>
            </a:r>
            <a:r>
              <a:rPr lang="zh-TW" altLang="en-US" dirty="0"/>
              <a:t>：</a:t>
            </a:r>
            <a:r>
              <a:rPr lang="en-US" altLang="zh-TW" dirty="0"/>
              <a:t>6–7.</a:t>
            </a:r>
          </a:p>
          <a:p>
            <a:pPr marL="342900" indent="-342900">
              <a:buFont typeface="+mj-lt"/>
              <a:buAutoNum type="arabicPeriod"/>
            </a:pPr>
            <a:endParaRPr lang="zh-TW" altLang="en-US" dirty="0">
              <a:solidFill>
                <a:srgbClr val="0432FF"/>
              </a:solidFill>
            </a:endParaRPr>
          </a:p>
          <a:p>
            <a:pPr>
              <a:buFont typeface="Wingdings" pitchFamily="2" charset="2"/>
              <a:buChar char="v"/>
            </a:pPr>
            <a:r>
              <a:rPr lang="zh-TW" altLang="en-US" dirty="0">
                <a:solidFill>
                  <a:srgbClr val="0432FF"/>
                </a:solidFill>
              </a:rPr>
              <a:t> 在希西家病危时，以赛亚忠告他向神求恩，使寿命延长，俾能多</a:t>
            </a:r>
            <a:r>
              <a:rPr lang="zh-TW" altLang="en-US" dirty="0">
                <a:solidFill>
                  <a:srgbClr val="0432FF"/>
                </a:solidFill>
                <a:highlight>
                  <a:srgbClr val="FFFF00"/>
                </a:highlight>
              </a:rPr>
              <a:t>秉公行政</a:t>
            </a:r>
            <a:r>
              <a:rPr lang="zh-TW" altLang="en-US" dirty="0">
                <a:solidFill>
                  <a:srgbClr val="0432FF"/>
                </a:solidFill>
              </a:rPr>
              <a:t>，治国治民</a:t>
            </a:r>
            <a:r>
              <a:rPr lang="en-US" altLang="zh-TW" dirty="0">
                <a:solidFill>
                  <a:srgbClr val="0432FF"/>
                </a:solidFill>
              </a:rPr>
              <a:t>(</a:t>
            </a:r>
            <a:r>
              <a:rPr lang="zh-TW" altLang="en-US" dirty="0">
                <a:solidFill>
                  <a:srgbClr val="0432FF"/>
                </a:solidFill>
              </a:rPr>
              <a:t>赛</a:t>
            </a:r>
            <a:r>
              <a:rPr lang="en-US" altLang="zh-TW" dirty="0">
                <a:solidFill>
                  <a:srgbClr val="0432FF"/>
                </a:solidFill>
              </a:rPr>
              <a:t>38:5 </a:t>
            </a:r>
            <a:endParaRPr lang="zh-TW" altLang="en-US" dirty="0">
              <a:solidFill>
                <a:srgbClr val="0432FF"/>
              </a:solidFill>
            </a:endParaRPr>
          </a:p>
          <a:p>
            <a:pPr marL="274320" lvl="1" indent="0">
              <a:buNone/>
            </a:pPr>
            <a:r>
              <a:rPr lang="zh-TW" altLang="en-US" dirty="0"/>
              <a:t>希西家就轉臉朝牆，禱告耶和華說：</a:t>
            </a:r>
            <a:r>
              <a:rPr lang="en-US" altLang="zh-TW" dirty="0"/>
              <a:t>3 “</a:t>
            </a:r>
            <a:r>
              <a:rPr lang="zh-TW" altLang="en-US" dirty="0"/>
              <a:t>耶和華啊，求你記念我在你面前怎樣存完全的心，按誠實行事，又做你眼中所看為善的。 </a:t>
            </a:r>
            <a:r>
              <a:rPr lang="en-US" altLang="zh-TW" dirty="0"/>
              <a:t>.... </a:t>
            </a:r>
            <a:r>
              <a:rPr lang="zh-TW" altLang="en-US" dirty="0"/>
              <a:t>你去告訴希西家說：‘耶和華你祖大衛的神如此說：我聽見了你的禱告，看見了你的眼淚。我必加增你十五年的壽數</a:t>
            </a:r>
            <a:r>
              <a:rPr lang="en-US" altLang="zh-TW" dirty="0"/>
              <a:t> </a:t>
            </a:r>
            <a:r>
              <a:rPr lang="zh-TW" altLang="en-US" dirty="0"/>
              <a:t>賽 </a:t>
            </a:r>
            <a:r>
              <a:rPr lang="en-US" altLang="zh-TW" dirty="0"/>
              <a:t>38</a:t>
            </a:r>
            <a:r>
              <a:rPr lang="zh-TW" altLang="en-US" dirty="0"/>
              <a:t>：</a:t>
            </a:r>
            <a:r>
              <a:rPr lang="en-US" altLang="zh-TW" dirty="0"/>
              <a:t>2–3.</a:t>
            </a:r>
          </a:p>
          <a:p>
            <a:pPr marL="342900" indent="-342900">
              <a:buFont typeface="+mj-lt"/>
              <a:buAutoNum type="arabicPeriod"/>
            </a:pPr>
            <a:endParaRPr lang="zh-TW" altLang="en-US" dirty="0"/>
          </a:p>
          <a:p>
            <a:endParaRPr lang="en-US" dirty="0"/>
          </a:p>
        </p:txBody>
      </p:sp>
    </p:spTree>
    <p:extLst>
      <p:ext uri="{BB962C8B-B14F-4D97-AF65-F5344CB8AC3E}">
        <p14:creationId xmlns:p14="http://schemas.microsoft.com/office/powerpoint/2010/main" val="3017813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38B4C5-66C3-3A40-B638-F90F4F2C21F0}"/>
              </a:ext>
            </a:extLst>
          </p:cNvPr>
          <p:cNvSpPr>
            <a:spLocks noGrp="1"/>
          </p:cNvSpPr>
          <p:nvPr>
            <p:ph idx="1"/>
          </p:nvPr>
        </p:nvSpPr>
        <p:spPr/>
        <p:txBody>
          <a:bodyPr>
            <a:normAutofit/>
          </a:bodyPr>
          <a:lstStyle/>
          <a:p>
            <a:pPr marL="1028700" indent="-1028700" algn="ctr">
              <a:buFont typeface="+mj-lt"/>
              <a:buAutoNum type="romanUcPeriod" startAt="2"/>
            </a:pPr>
            <a:r>
              <a:rPr lang="zh-TW" altLang="en-US" sz="5400" dirty="0"/>
              <a:t>以賽亞書</a:t>
            </a:r>
            <a:endParaRPr lang="en-US" altLang="zh-TW" sz="5400" dirty="0"/>
          </a:p>
        </p:txBody>
      </p:sp>
    </p:spTree>
    <p:extLst>
      <p:ext uri="{BB962C8B-B14F-4D97-AF65-F5344CB8AC3E}">
        <p14:creationId xmlns:p14="http://schemas.microsoft.com/office/powerpoint/2010/main" val="2695492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6840E-DA5E-5C4E-9654-2B00D3B043CA}"/>
              </a:ext>
            </a:extLst>
          </p:cNvPr>
          <p:cNvSpPr>
            <a:spLocks noGrp="1"/>
          </p:cNvSpPr>
          <p:nvPr>
            <p:ph type="title"/>
          </p:nvPr>
        </p:nvSpPr>
        <p:spPr>
          <a:xfrm>
            <a:off x="833261" y="366184"/>
            <a:ext cx="10058400" cy="1022778"/>
          </a:xfrm>
        </p:spPr>
        <p:txBody>
          <a:bodyPr>
            <a:normAutofit fontScale="90000"/>
          </a:bodyPr>
          <a:lstStyle/>
          <a:p>
            <a:br>
              <a:rPr lang="en-US" dirty="0">
                <a:solidFill>
                  <a:schemeClr val="accent5">
                    <a:lumMod val="50000"/>
                  </a:schemeClr>
                </a:solidFill>
                <a:latin typeface="LiSong Pro Light" panose="02020300000000000000" pitchFamily="18" charset="-120"/>
                <a:ea typeface="LiSong Pro Light" panose="02020300000000000000" pitchFamily="18" charset="-120"/>
              </a:rPr>
            </a:br>
            <a:r>
              <a:rPr lang="en-US" sz="4000" dirty="0" err="1">
                <a:latin typeface="Kaiti TC" panose="02010600040101010101" pitchFamily="2" charset="-120"/>
                <a:ea typeface="Kaiti TC" panose="02010600040101010101" pitchFamily="2" charset="-120"/>
              </a:rPr>
              <a:t>以賽亞書號稱小聖經</a:t>
            </a:r>
            <a:endParaRPr lang="en-US" sz="4000" dirty="0">
              <a:latin typeface="Kaiti TC" panose="02010600040101010101" pitchFamily="2" charset="-120"/>
              <a:ea typeface="Kaiti TC" panose="02010600040101010101" pitchFamily="2" charset="-120"/>
            </a:endParaRPr>
          </a:p>
        </p:txBody>
      </p:sp>
      <p:pic>
        <p:nvPicPr>
          <p:cNvPr id="3" name="Picture 2">
            <a:extLst>
              <a:ext uri="{FF2B5EF4-FFF2-40B4-BE49-F238E27FC236}">
                <a16:creationId xmlns:a16="http://schemas.microsoft.com/office/drawing/2014/main" id="{509928F7-1BC3-C84D-960C-E6AF261CA1A3}"/>
              </a:ext>
            </a:extLst>
          </p:cNvPr>
          <p:cNvPicPr>
            <a:picLocks noChangeAspect="1"/>
          </p:cNvPicPr>
          <p:nvPr/>
        </p:nvPicPr>
        <p:blipFill>
          <a:blip r:embed="rId2"/>
          <a:stretch>
            <a:fillRect/>
          </a:stretch>
        </p:blipFill>
        <p:spPr>
          <a:xfrm>
            <a:off x="3404212" y="1508226"/>
            <a:ext cx="6482738" cy="4625873"/>
          </a:xfrm>
          <a:prstGeom prst="rect">
            <a:avLst/>
          </a:prstGeom>
        </p:spPr>
      </p:pic>
    </p:spTree>
    <p:extLst>
      <p:ext uri="{BB962C8B-B14F-4D97-AF65-F5344CB8AC3E}">
        <p14:creationId xmlns:p14="http://schemas.microsoft.com/office/powerpoint/2010/main" val="356893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354A-4E70-5849-B0EC-3D1C970F5239}"/>
              </a:ext>
            </a:extLst>
          </p:cNvPr>
          <p:cNvSpPr>
            <a:spLocks noGrp="1"/>
          </p:cNvSpPr>
          <p:nvPr>
            <p:ph type="title"/>
          </p:nvPr>
        </p:nvSpPr>
        <p:spPr/>
        <p:txBody>
          <a:bodyPr/>
          <a:lstStyle/>
          <a:p>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以賽亞書</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的結構</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05E20E04-D093-7F4B-8D57-14A8238CA5B8}"/>
              </a:ext>
            </a:extLst>
          </p:cNvPr>
          <p:cNvSpPr>
            <a:spLocks noGrp="1"/>
          </p:cNvSpPr>
          <p:nvPr>
            <p:ph idx="1"/>
          </p:nvPr>
        </p:nvSpPr>
        <p:spPr>
          <a:xfrm>
            <a:off x="1066800" y="2014194"/>
            <a:ext cx="3834384" cy="4020846"/>
          </a:xfrm>
        </p:spPr>
        <p:txBody>
          <a:bodyPr>
            <a:normAutofit/>
          </a:bodyPr>
          <a:lstStyle/>
          <a:p>
            <a:pPr marL="0" indent="0">
              <a:lnSpc>
                <a:spcPct val="110000"/>
              </a:lnSpc>
              <a:spcBef>
                <a:spcPts val="0"/>
              </a:spcBef>
              <a:buNone/>
            </a:pPr>
            <a:r>
              <a:rPr lang="zh-TW" altLang="en-US" sz="1900" dirty="0">
                <a:latin typeface="Songti TC" panose="02010600040101010101" pitchFamily="2" charset="-120"/>
                <a:ea typeface="Songti TC" panose="02010600040101010101" pitchFamily="2" charset="-120"/>
              </a:rPr>
              <a:t>第一部分神的审判</a:t>
            </a:r>
            <a:r>
              <a:rPr lang="en-US" altLang="zh-TW" sz="1900" dirty="0">
                <a:latin typeface="Songti TC" panose="02010600040101010101" pitchFamily="2" charset="-120"/>
                <a:ea typeface="Songti TC" panose="02010600040101010101" pitchFamily="2" charset="-120"/>
              </a:rPr>
              <a:t>(1-35)</a:t>
            </a:r>
          </a:p>
          <a:p>
            <a:pPr marL="274320" lvl="1" indent="0">
              <a:lnSpc>
                <a:spcPct val="110000"/>
              </a:lnSpc>
              <a:spcBef>
                <a:spcPts val="0"/>
              </a:spcBef>
              <a:buNone/>
            </a:pPr>
            <a:r>
              <a:rPr lang="en-US" altLang="zh-TW" sz="1700" dirty="0">
                <a:latin typeface="Songti TC" panose="02010600040101010101" pitchFamily="2" charset="-120"/>
                <a:ea typeface="Songti TC" panose="02010600040101010101" pitchFamily="2" charset="-120"/>
              </a:rPr>
              <a:t>1. </a:t>
            </a:r>
            <a:r>
              <a:rPr lang="zh-TW" altLang="en-US" sz="1700" dirty="0">
                <a:latin typeface="Songti TC" panose="02010600040101010101" pitchFamily="2" charset="-120"/>
                <a:ea typeface="Songti TC" panose="02010600040101010101" pitchFamily="2" charset="-120"/>
              </a:rPr>
              <a:t>對猶大的審判 （</a:t>
            </a:r>
            <a:r>
              <a:rPr lang="en-US" altLang="zh-TW" sz="1700" dirty="0">
                <a:latin typeface="Songti TC" panose="02010600040101010101" pitchFamily="2" charset="-120"/>
                <a:ea typeface="Songti TC" panose="02010600040101010101" pitchFamily="2" charset="-120"/>
              </a:rPr>
              <a:t>1-12</a:t>
            </a:r>
            <a:r>
              <a:rPr lang="zh-TW" altLang="en-US" sz="1700" dirty="0">
                <a:latin typeface="Songti TC" panose="02010600040101010101" pitchFamily="2" charset="-120"/>
                <a:ea typeface="Songti TC" panose="02010600040101010101" pitchFamily="2" charset="-120"/>
              </a:rPr>
              <a:t>）</a:t>
            </a:r>
            <a:br>
              <a:rPr lang="en-US" altLang="zh-TW" sz="1700" dirty="0">
                <a:latin typeface="Songti TC" panose="02010600040101010101" pitchFamily="2" charset="-120"/>
                <a:ea typeface="Songti TC" panose="02010600040101010101" pitchFamily="2" charset="-120"/>
              </a:rPr>
            </a:br>
            <a:r>
              <a:rPr lang="en-US" altLang="zh-TW" sz="1700" dirty="0">
                <a:latin typeface="Songti TC" panose="02010600040101010101" pitchFamily="2" charset="-120"/>
                <a:ea typeface="Songti TC" panose="02010600040101010101" pitchFamily="2" charset="-120"/>
              </a:rPr>
              <a:t>2. </a:t>
            </a:r>
            <a:r>
              <a:rPr lang="zh-TW" altLang="en-US" sz="1700" dirty="0">
                <a:latin typeface="Songti TC" panose="02010600040101010101" pitchFamily="2" charset="-120"/>
                <a:ea typeface="Songti TC" panose="02010600040101010101" pitchFamily="2" charset="-120"/>
              </a:rPr>
              <a:t>對周圍列國的審判 （</a:t>
            </a:r>
            <a:r>
              <a:rPr lang="en-US" altLang="zh-TW" sz="1700" dirty="0">
                <a:latin typeface="Songti TC" panose="02010600040101010101" pitchFamily="2" charset="-120"/>
                <a:ea typeface="Songti TC" panose="02010600040101010101" pitchFamily="2" charset="-120"/>
              </a:rPr>
              <a:t>13-27</a:t>
            </a:r>
            <a:r>
              <a:rPr lang="zh-TW" altLang="en-US" sz="1700" dirty="0">
                <a:latin typeface="Songti TC" panose="02010600040101010101" pitchFamily="2" charset="-120"/>
                <a:ea typeface="Songti TC" panose="02010600040101010101" pitchFamily="2" charset="-120"/>
              </a:rPr>
              <a:t>）</a:t>
            </a:r>
            <a:br>
              <a:rPr lang="en-US" altLang="zh-TW" sz="1700" dirty="0">
                <a:latin typeface="Songti TC" panose="02010600040101010101" pitchFamily="2" charset="-120"/>
                <a:ea typeface="Songti TC" panose="02010600040101010101" pitchFamily="2" charset="-120"/>
              </a:rPr>
            </a:br>
            <a:r>
              <a:rPr lang="en-US" altLang="zh-TW" sz="1700" dirty="0">
                <a:latin typeface="Songti TC" panose="02010600040101010101" pitchFamily="2" charset="-120"/>
                <a:ea typeface="Songti TC" panose="02010600040101010101" pitchFamily="2" charset="-120"/>
              </a:rPr>
              <a:t>3. </a:t>
            </a:r>
            <a:r>
              <a:rPr lang="zh-TW" altLang="en-US" sz="1700" dirty="0">
                <a:latin typeface="Songti TC" panose="02010600040101010101" pitchFamily="2" charset="-120"/>
                <a:ea typeface="Songti TC" panose="02010600040101010101" pitchFamily="2" charset="-120"/>
              </a:rPr>
              <a:t>對全地的審判 （</a:t>
            </a:r>
            <a:r>
              <a:rPr lang="en-US" altLang="zh-TW" sz="1700" dirty="0">
                <a:latin typeface="Songti TC" panose="02010600040101010101" pitchFamily="2" charset="-120"/>
                <a:ea typeface="Songti TC" panose="02010600040101010101" pitchFamily="2" charset="-120"/>
              </a:rPr>
              <a:t>28-35</a:t>
            </a:r>
            <a:r>
              <a:rPr lang="zh-TW" altLang="en-US" sz="1700" dirty="0">
                <a:latin typeface="Songti TC" panose="02010600040101010101" pitchFamily="2" charset="-120"/>
                <a:ea typeface="Songti TC" panose="02010600040101010101" pitchFamily="2" charset="-120"/>
              </a:rPr>
              <a:t>）</a:t>
            </a:r>
            <a:endParaRPr lang="en-US" altLang="zh-TW" sz="1700" dirty="0">
              <a:latin typeface="Songti TC" panose="02010600040101010101" pitchFamily="2" charset="-120"/>
              <a:ea typeface="Songti TC" panose="02010600040101010101" pitchFamily="2" charset="-120"/>
            </a:endParaRPr>
          </a:p>
          <a:p>
            <a:pPr marL="0" indent="0">
              <a:buNone/>
            </a:pPr>
            <a:r>
              <a:rPr lang="zh-TW" altLang="en-US" sz="1900" dirty="0">
                <a:latin typeface="Songti TC" panose="02010600040101010101" pitchFamily="2" charset="-120"/>
                <a:ea typeface="Songti TC" panose="02010600040101010101" pitchFamily="2" charset="-120"/>
              </a:rPr>
              <a:t>第二部分历史插曲</a:t>
            </a:r>
            <a:r>
              <a:rPr lang="en-US" altLang="zh-TW" sz="1900" dirty="0">
                <a:latin typeface="Songti TC" panose="02010600040101010101" pitchFamily="2" charset="-120"/>
                <a:ea typeface="Songti TC" panose="02010600040101010101" pitchFamily="2" charset="-120"/>
              </a:rPr>
              <a:t>(36-39)</a:t>
            </a:r>
          </a:p>
          <a:p>
            <a:pPr marL="274320" lvl="1" indent="0">
              <a:buNone/>
            </a:pPr>
            <a:r>
              <a:rPr lang="en-US" altLang="zh-TW" sz="1700" dirty="0">
                <a:latin typeface="Songti TC" panose="02010600040101010101" pitchFamily="2" charset="-120"/>
                <a:ea typeface="Songti TC" panose="02010600040101010101" pitchFamily="2" charset="-120"/>
              </a:rPr>
              <a:t>1.</a:t>
            </a:r>
            <a:r>
              <a:rPr lang="zh-TW" altLang="en-US" sz="1700" dirty="0">
                <a:latin typeface="Songti TC" panose="02010600040101010101" pitchFamily="2" charset="-120"/>
                <a:ea typeface="Songti TC" panose="02010600040101010101" pitchFamily="2" charset="-120"/>
              </a:rPr>
              <a:t> 希西家的国命</a:t>
            </a:r>
            <a:r>
              <a:rPr lang="en-US" altLang="zh-TW" sz="1700" dirty="0">
                <a:latin typeface="Songti TC" panose="02010600040101010101" pitchFamily="2" charset="-120"/>
                <a:ea typeface="Songti TC" panose="02010600040101010101" pitchFamily="2" charset="-120"/>
              </a:rPr>
              <a:t>(36-37)</a:t>
            </a:r>
          </a:p>
          <a:p>
            <a:pPr marL="274320" lvl="1" indent="0">
              <a:buNone/>
            </a:pPr>
            <a:r>
              <a:rPr lang="en-US" altLang="zh-TW" sz="1700" dirty="0">
                <a:latin typeface="Songti TC" panose="02010600040101010101" pitchFamily="2" charset="-120"/>
                <a:ea typeface="Songti TC" panose="02010600040101010101" pitchFamily="2" charset="-120"/>
              </a:rPr>
              <a:t>2.</a:t>
            </a:r>
            <a:r>
              <a:rPr lang="zh-TW" altLang="en-US" sz="1700" dirty="0">
                <a:latin typeface="Songti TC" panose="02010600040101010101" pitchFamily="2" charset="-120"/>
                <a:ea typeface="Songti TC" panose="02010600040101010101" pitchFamily="2" charset="-120"/>
              </a:rPr>
              <a:t> 希西家的生命</a:t>
            </a:r>
            <a:r>
              <a:rPr lang="en-US" altLang="zh-TW" sz="1700" dirty="0">
                <a:latin typeface="Songti TC" panose="02010600040101010101" pitchFamily="2" charset="-120"/>
                <a:ea typeface="Songti TC" panose="02010600040101010101" pitchFamily="2" charset="-120"/>
              </a:rPr>
              <a:t>(38-39) </a:t>
            </a:r>
          </a:p>
          <a:p>
            <a:pPr marL="274320" lvl="1" indent="0">
              <a:buNone/>
            </a:pPr>
            <a:endParaRPr lang="en-US" altLang="zh-TW" sz="1700" dirty="0">
              <a:latin typeface="Songti TC" panose="02010600040101010101" pitchFamily="2" charset="-120"/>
              <a:ea typeface="Songti TC" panose="02010600040101010101" pitchFamily="2" charset="-120"/>
            </a:endParaRPr>
          </a:p>
          <a:p>
            <a:pPr marL="0" indent="0">
              <a:buNone/>
            </a:pPr>
            <a:r>
              <a:rPr lang="zh-TW" altLang="en-US" sz="1900" dirty="0">
                <a:latin typeface="Songti TC" panose="02010600040101010101" pitchFamily="2" charset="-120"/>
                <a:ea typeface="Songti TC" panose="02010600040101010101" pitchFamily="2" charset="-120"/>
              </a:rPr>
              <a:t>第三部分神的安慰</a:t>
            </a:r>
            <a:r>
              <a:rPr lang="en-US" altLang="zh-TW" sz="1900" dirty="0">
                <a:latin typeface="Songti TC" panose="02010600040101010101" pitchFamily="2" charset="-120"/>
                <a:ea typeface="Songti TC" panose="02010600040101010101" pitchFamily="2" charset="-120"/>
              </a:rPr>
              <a:t>(40-66) </a:t>
            </a:r>
          </a:p>
          <a:p>
            <a:pPr marL="274320" lvl="1" indent="0">
              <a:buNone/>
            </a:pPr>
            <a:r>
              <a:rPr lang="en-US" altLang="zh-TW" sz="1700" dirty="0">
                <a:latin typeface="Songti TC" panose="02010600040101010101" pitchFamily="2" charset="-120"/>
                <a:ea typeface="Songti TC" panose="02010600040101010101" pitchFamily="2" charset="-120"/>
              </a:rPr>
              <a:t>1. </a:t>
            </a:r>
            <a:r>
              <a:rPr lang="zh-TW" altLang="en-US" sz="1700" dirty="0">
                <a:latin typeface="Songti TC" panose="02010600040101010101" pitchFamily="2" charset="-120"/>
                <a:ea typeface="Songti TC" panose="02010600040101010101" pitchFamily="2" charset="-120"/>
              </a:rPr>
              <a:t>救赎的预告</a:t>
            </a:r>
            <a:r>
              <a:rPr lang="en-US" altLang="zh-TW" sz="1700" dirty="0">
                <a:latin typeface="Songti TC" panose="02010600040101010101" pitchFamily="2" charset="-120"/>
                <a:ea typeface="Songti TC" panose="02010600040101010101" pitchFamily="2" charset="-120"/>
              </a:rPr>
              <a:t>(</a:t>
            </a:r>
            <a:r>
              <a:rPr lang="zh-TW" altLang="en-US" sz="1700" dirty="0">
                <a:latin typeface="Songti TC" panose="02010600040101010101" pitchFamily="2" charset="-120"/>
                <a:ea typeface="Songti TC" panose="02010600040101010101" pitchFamily="2" charset="-120"/>
              </a:rPr>
              <a:t>神的救赎</a:t>
            </a:r>
            <a:r>
              <a:rPr lang="en-US" altLang="zh-TW" sz="1700" dirty="0">
                <a:latin typeface="Songti TC" panose="02010600040101010101" pitchFamily="2" charset="-120"/>
                <a:ea typeface="Songti TC" panose="02010600040101010101" pitchFamily="2" charset="-120"/>
              </a:rPr>
              <a:t>)(40-48)</a:t>
            </a:r>
            <a:br>
              <a:rPr lang="en-US" altLang="zh-TW" sz="1700" dirty="0">
                <a:latin typeface="Songti TC" panose="02010600040101010101" pitchFamily="2" charset="-120"/>
                <a:ea typeface="Songti TC" panose="02010600040101010101" pitchFamily="2" charset="-120"/>
              </a:rPr>
            </a:br>
            <a:r>
              <a:rPr lang="en-US" altLang="zh-TW" sz="1700" dirty="0">
                <a:latin typeface="Songti TC" panose="02010600040101010101" pitchFamily="2" charset="-120"/>
                <a:ea typeface="Songti TC" panose="02010600040101010101" pitchFamily="2" charset="-120"/>
              </a:rPr>
              <a:t>2. </a:t>
            </a:r>
            <a:r>
              <a:rPr lang="zh-TW" altLang="en-US" sz="1700" dirty="0">
                <a:latin typeface="Songti TC" panose="02010600040101010101" pitchFamily="2" charset="-120"/>
                <a:ea typeface="Songti TC" panose="02010600040101010101" pitchFamily="2" charset="-120"/>
              </a:rPr>
              <a:t>救主的工作</a:t>
            </a:r>
            <a:r>
              <a:rPr lang="en-US" altLang="zh-TW" sz="1700" dirty="0">
                <a:latin typeface="Songti TC" panose="02010600040101010101" pitchFamily="2" charset="-120"/>
                <a:ea typeface="Songti TC" panose="02010600040101010101" pitchFamily="2" charset="-120"/>
              </a:rPr>
              <a:t>(</a:t>
            </a:r>
            <a:r>
              <a:rPr lang="zh-TW" altLang="en-US" sz="1700" dirty="0">
                <a:latin typeface="Songti TC" panose="02010600040101010101" pitchFamily="2" charset="-120"/>
                <a:ea typeface="Songti TC" panose="02010600040101010101" pitchFamily="2" charset="-120"/>
              </a:rPr>
              <a:t>神的仆人</a:t>
            </a:r>
            <a:r>
              <a:rPr lang="en-US" altLang="zh-TW" sz="1700" dirty="0">
                <a:latin typeface="Songti TC" panose="02010600040101010101" pitchFamily="2" charset="-120"/>
                <a:ea typeface="Songti TC" panose="02010600040101010101" pitchFamily="2" charset="-120"/>
              </a:rPr>
              <a:t>)(49-57)</a:t>
            </a:r>
            <a:br>
              <a:rPr lang="en-US" altLang="zh-TW" sz="1700" dirty="0">
                <a:latin typeface="Songti TC" panose="02010600040101010101" pitchFamily="2" charset="-120"/>
                <a:ea typeface="Songti TC" panose="02010600040101010101" pitchFamily="2" charset="-120"/>
              </a:rPr>
            </a:br>
            <a:r>
              <a:rPr lang="en-US" altLang="zh-TW" sz="1700" dirty="0">
                <a:latin typeface="Songti TC" panose="02010600040101010101" pitchFamily="2" charset="-120"/>
                <a:ea typeface="Songti TC" panose="02010600040101010101" pitchFamily="2" charset="-120"/>
              </a:rPr>
              <a:t>3. </a:t>
            </a:r>
            <a:r>
              <a:rPr lang="zh-TW" altLang="en-US" sz="1700" dirty="0">
                <a:latin typeface="Songti TC" panose="02010600040101010101" pitchFamily="2" charset="-120"/>
                <a:ea typeface="Songti TC" panose="02010600040101010101" pitchFamily="2" charset="-120"/>
              </a:rPr>
              <a:t>救赎后的复原</a:t>
            </a:r>
            <a:r>
              <a:rPr lang="en-US" altLang="zh-TW" sz="1700" dirty="0">
                <a:latin typeface="Songti TC" panose="02010600040101010101" pitchFamily="2" charset="-120"/>
                <a:ea typeface="Songti TC" panose="02010600040101010101" pitchFamily="2" charset="-120"/>
              </a:rPr>
              <a:t>(</a:t>
            </a:r>
            <a:r>
              <a:rPr lang="zh-TW" altLang="en-US" sz="1700" dirty="0">
                <a:latin typeface="Songti TC" panose="02010600040101010101" pitchFamily="2" charset="-120"/>
                <a:ea typeface="Songti TC" panose="02010600040101010101" pitchFamily="2" charset="-120"/>
              </a:rPr>
              <a:t>神的荣耀</a:t>
            </a:r>
            <a:r>
              <a:rPr lang="en-US" altLang="zh-TW" sz="1700" dirty="0">
                <a:latin typeface="Songti TC" panose="02010600040101010101" pitchFamily="2" charset="-120"/>
                <a:ea typeface="Songti TC" panose="02010600040101010101" pitchFamily="2" charset="-120"/>
              </a:rPr>
              <a:t>)(58-66) </a:t>
            </a:r>
            <a:endParaRPr lang="zh-TW" altLang="en-US" sz="1700" dirty="0">
              <a:latin typeface="Songti TC" panose="02010600040101010101" pitchFamily="2" charset="-120"/>
              <a:ea typeface="Songti TC" panose="02010600040101010101" pitchFamily="2" charset="-120"/>
            </a:endParaRPr>
          </a:p>
          <a:p>
            <a:endParaRPr lang="en-US" dirty="0"/>
          </a:p>
        </p:txBody>
      </p:sp>
      <p:pic>
        <p:nvPicPr>
          <p:cNvPr id="5122" name="Picture 2" descr="Image result for ä»¥èµäºä¹¦">
            <a:extLst>
              <a:ext uri="{FF2B5EF4-FFF2-40B4-BE49-F238E27FC236}">
                <a16:creationId xmlns:a16="http://schemas.microsoft.com/office/drawing/2014/main" id="{3527A2E3-A301-5E4F-8DD6-F023223D7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312" y="2014194"/>
            <a:ext cx="6990080"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719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6840E-DA5E-5C4E-9654-2B00D3B043CA}"/>
              </a:ext>
            </a:extLst>
          </p:cNvPr>
          <p:cNvSpPr>
            <a:spLocks noGrp="1"/>
          </p:cNvSpPr>
          <p:nvPr>
            <p:ph type="title"/>
          </p:nvPr>
        </p:nvSpPr>
        <p:spPr>
          <a:xfrm>
            <a:off x="958691" y="516221"/>
            <a:ext cx="9180732" cy="918879"/>
          </a:xfrm>
        </p:spPr>
        <p:txBody>
          <a:bodyPr anchor="ctr">
            <a:normAutofit fontScale="90000"/>
          </a:bodyPr>
          <a:lstStyle/>
          <a:p>
            <a:br>
              <a:rPr lang="en-US" dirty="0">
                <a:solidFill>
                  <a:schemeClr val="accent5">
                    <a:lumMod val="50000"/>
                  </a:schemeClr>
                </a:solidFill>
                <a:latin typeface="LiSong Pro Light" panose="02020300000000000000" pitchFamily="18" charset="-120"/>
                <a:ea typeface="LiSong Pro Light" panose="02020300000000000000" pitchFamily="18" charset="-120"/>
              </a:rPr>
            </a:br>
            <a:r>
              <a:rPr lang="en-US" sz="4000" dirty="0" err="1">
                <a:latin typeface="Kaiti TC" panose="02010600040101010101" pitchFamily="2" charset="-120"/>
                <a:ea typeface="Kaiti TC" panose="02010600040101010101" pitchFamily="2" charset="-120"/>
              </a:rPr>
              <a:t>以賽亞書</a:t>
            </a:r>
            <a:r>
              <a:rPr lang="zh-TW" altLang="en-US" sz="4000" dirty="0">
                <a:latin typeface="Kaiti TC" panose="02010600040101010101" pitchFamily="2" charset="-120"/>
                <a:ea typeface="Kaiti TC" panose="02010600040101010101" pitchFamily="2" charset="-120"/>
              </a:rPr>
              <a:t> </a:t>
            </a:r>
            <a:r>
              <a:rPr lang="en-US" altLang="zh-TW" sz="4000" dirty="0">
                <a:latin typeface="Kaiti TC" panose="02010600040101010101" pitchFamily="2" charset="-120"/>
                <a:ea typeface="Kaiti TC" panose="02010600040101010101" pitchFamily="2" charset="-120"/>
              </a:rPr>
              <a:t>–</a:t>
            </a:r>
            <a:r>
              <a:rPr lang="zh-TW" altLang="en-US" sz="4000" dirty="0">
                <a:latin typeface="Kaiti TC" panose="02010600040101010101" pitchFamily="2" charset="-120"/>
                <a:ea typeface="Kaiti TC" panose="02010600040101010101" pitchFamily="2" charset="-120"/>
              </a:rPr>
              <a:t> 死海古卷中最古老的一卷書</a:t>
            </a:r>
            <a:endParaRPr lang="en-US" sz="4000" dirty="0">
              <a:latin typeface="Kaiti TC" panose="02010600040101010101" pitchFamily="2" charset="-120"/>
              <a:ea typeface="Kaiti TC" panose="02010600040101010101" pitchFamily="2" charset="-120"/>
            </a:endParaRPr>
          </a:p>
        </p:txBody>
      </p:sp>
      <p:pic>
        <p:nvPicPr>
          <p:cNvPr id="7170" name="Picture 2">
            <a:extLst>
              <a:ext uri="{FF2B5EF4-FFF2-40B4-BE49-F238E27FC236}">
                <a16:creationId xmlns:a16="http://schemas.microsoft.com/office/drawing/2014/main" id="{126149E5-0590-C44F-BBB0-A6FDE489F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57" y="1581625"/>
            <a:ext cx="5521003" cy="317967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page9image13647504">
            <a:extLst>
              <a:ext uri="{FF2B5EF4-FFF2-40B4-BE49-F238E27FC236}">
                <a16:creationId xmlns:a16="http://schemas.microsoft.com/office/drawing/2014/main" id="{037A31F2-5134-0543-9DAD-7CE102A22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696" y="1581625"/>
            <a:ext cx="2947752" cy="36865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987B275C-F80B-5F45-9BD0-762E273EEE0B}"/>
              </a:ext>
            </a:extLst>
          </p:cNvPr>
          <p:cNvSpPr>
            <a:spLocks noChangeArrowheads="1"/>
          </p:cNvSpPr>
          <p:nvPr/>
        </p:nvSpPr>
        <p:spPr bwMode="auto">
          <a:xfrm>
            <a:off x="4375230" y="5418449"/>
            <a:ext cx="705284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上图:纽约曼哈顿洛克菲勒广场</a:t>
            </a:r>
            <a:r>
              <a:rPr kumimoji="0" lang="en-US" altLang="en-US"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30 </a:t>
            </a:r>
            <a:r>
              <a:rPr kumimoji="0" lang="en-US" altLang="en-US" b="0" i="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号</a:t>
            </a:r>
            <a:r>
              <a:rPr kumimoji="0" lang="en-US" altLang="en-US"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30 Rockefeller Plaza</a:t>
            </a:r>
            <a:r>
              <a:rPr kumimoji="0" lang="en-US" altLang="en-US"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a:t>
            </a:r>
            <a:r>
              <a:rPr kumimoji="0" lang="en-US" altLang="en-US" b="0" i="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的正门入口</a:t>
            </a:r>
            <a:r>
              <a:rPr kumimoji="0" lang="en-US" altLang="en-US"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en-US" b="0" i="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装饰，上面的文字引自《以赛亚书</a:t>
            </a:r>
            <a:r>
              <a:rPr kumimoji="0" lang="en-US" altLang="en-US"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a:t>
            </a:r>
            <a:r>
              <a:rPr kumimoji="0" lang="en-US" altLang="en-US" b="0" i="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你一生一世必得安稳</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a:t>
            </a:r>
            <a:r>
              <a:rPr kumimoji="0" lang="en-US" altLang="en-US" b="0" i="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有丰盛的救恩并智慧和知识;你以敬畏耶和华为至宝</a:t>
            </a:r>
            <a:r>
              <a:rPr kumimoji="0" lang="en-US" altLang="en-US"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a:t>
            </a:r>
            <a:r>
              <a:rPr kumimoji="0" lang="en-US" altLang="en-US" b="0" i="0" u="none" strike="noStrike" cap="none" normalizeH="0" baseline="0" dirty="0" err="1">
                <a:ln>
                  <a:noFill/>
                </a:ln>
                <a:solidFill>
                  <a:schemeClr val="tx1"/>
                </a:solidFill>
                <a:effectLst/>
                <a:latin typeface="Arial" panose="020B0604020202020204" pitchFamily="34" charset="0"/>
                <a:ea typeface="SimSun" panose="02010600030101010101" pitchFamily="2" charset="-122"/>
              </a:rPr>
              <a:t>赛三十三</a:t>
            </a:r>
            <a:r>
              <a:rPr kumimoji="0" lang="en-US" altLang="en-US"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6</a:t>
            </a:r>
            <a:r>
              <a:rPr kumimoji="0" lang="en-US" altLang="en-US"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6342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354A-4E70-5849-B0EC-3D1C970F5239}"/>
              </a:ext>
            </a:extLst>
          </p:cNvPr>
          <p:cNvSpPr>
            <a:spLocks noGrp="1"/>
          </p:cNvSpPr>
          <p:nvPr>
            <p:ph type="title"/>
          </p:nvPr>
        </p:nvSpPr>
        <p:spPr/>
        <p:txBody>
          <a:bodyPr/>
          <a:lstStyle/>
          <a:p>
            <a:r>
              <a:rPr lang="zh-TW" altLang="en-US" dirty="0">
                <a:latin typeface="Kaiti TC" panose="02010600040101010101" pitchFamily="2" charset="-120"/>
                <a:ea typeface="Kaiti TC" panose="02010600040101010101" pitchFamily="2" charset="-120"/>
              </a:rPr>
              <a:t>以賽亞</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一</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天地要聽，民不留意</a:t>
            </a:r>
            <a:br>
              <a:rPr lang="en-US" altLang="zh-TW" dirty="0">
                <a:latin typeface="Kaiti TC" panose="02010600040101010101" pitchFamily="2" charset="-120"/>
                <a:ea typeface="Kaiti TC" panose="02010600040101010101" pitchFamily="2" charset="-120"/>
              </a:rPr>
            </a:br>
            <a:r>
              <a:rPr lang="zh-TW" altLang="en-US" sz="2000" dirty="0">
                <a:latin typeface="Kaiti TC" panose="02010600040101010101" pitchFamily="2" charset="-120"/>
                <a:ea typeface="Kaiti TC" panose="02010600040101010101" pitchFamily="2" charset="-120"/>
              </a:rPr>
              <a:t>以賽亞書一～五</a:t>
            </a:r>
            <a:endParaRPr lang="en-US" sz="20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05E20E04-D093-7F4B-8D57-14A8238CA5B8}"/>
              </a:ext>
            </a:extLst>
          </p:cNvPr>
          <p:cNvSpPr>
            <a:spLocks noGrp="1"/>
          </p:cNvSpPr>
          <p:nvPr>
            <p:ph idx="1"/>
          </p:nvPr>
        </p:nvSpPr>
        <p:spPr>
          <a:xfrm>
            <a:off x="1066800" y="2014194"/>
            <a:ext cx="4384876" cy="4020846"/>
          </a:xfrm>
          <a:noFill/>
        </p:spPr>
        <p:txBody>
          <a:bodyPr>
            <a:normAutofit lnSpcReduction="10000"/>
          </a:bodyPr>
          <a:lstStyle/>
          <a:p>
            <a:pPr marL="0" indent="0">
              <a:lnSpc>
                <a:spcPct val="110000"/>
              </a:lnSpc>
              <a:spcBef>
                <a:spcPts val="0"/>
              </a:spcBef>
              <a:buNone/>
            </a:pPr>
            <a:r>
              <a:rPr lang="zh-TW" altLang="en-US" sz="1900" dirty="0">
                <a:solidFill>
                  <a:srgbClr val="0432FF"/>
                </a:solidFill>
                <a:latin typeface="STKaiti" panose="02010600040101010101" pitchFamily="2" charset="-122"/>
                <a:ea typeface="STKaiti" panose="02010600040101010101" pitchFamily="2" charset="-122"/>
              </a:rPr>
              <a:t>当乌西雅、约坦、亚哈斯、希西家作犹大王的时候，亚摩斯的儿子以赛亚见异象，论到犹大和耶路撒冷。上帝责备以色列</a:t>
            </a:r>
            <a:r>
              <a:rPr lang="zh-TW" altLang="en-US" sz="1900" dirty="0">
                <a:solidFill>
                  <a:srgbClr val="0432FF"/>
                </a:solidFill>
                <a:highlight>
                  <a:srgbClr val="FFFF00"/>
                </a:highlight>
                <a:latin typeface="STKaiti" panose="02010600040101010101" pitchFamily="2" charset="-122"/>
                <a:ea typeface="STKaiti" panose="02010600040101010101" pitchFamily="2" charset="-122"/>
              </a:rPr>
              <a:t>天哪，要听！地啊，侧耳而听！</a:t>
            </a:r>
            <a:r>
              <a:rPr lang="zh-TW" altLang="en-US" sz="1900" dirty="0">
                <a:solidFill>
                  <a:srgbClr val="0432FF"/>
                </a:solidFill>
                <a:latin typeface="STKaiti" panose="02010600040101010101" pitchFamily="2" charset="-122"/>
                <a:ea typeface="STKaiti" panose="02010600040101010101" pitchFamily="2" charset="-122"/>
              </a:rPr>
              <a:t>因为耶和华说：“我养育儿女，将他们养大，他们竟悖逆我。牛认识主人，驴认识主人的槽；以色列却不认识，</a:t>
            </a:r>
            <a:r>
              <a:rPr lang="zh-TW" altLang="en-US" sz="1900" dirty="0">
                <a:solidFill>
                  <a:srgbClr val="0432FF"/>
                </a:solidFill>
                <a:highlight>
                  <a:srgbClr val="FFFF00"/>
                </a:highlight>
                <a:latin typeface="STKaiti" panose="02010600040101010101" pitchFamily="2" charset="-122"/>
                <a:ea typeface="STKaiti" panose="02010600040101010101" pitchFamily="2" charset="-122"/>
              </a:rPr>
              <a:t>我的民却不明白。</a:t>
            </a:r>
            <a:r>
              <a:rPr lang="zh-TW" altLang="en-US" sz="1900" dirty="0">
                <a:solidFill>
                  <a:srgbClr val="0432FF"/>
                </a:solidFill>
                <a:latin typeface="STKaiti" panose="02010600040101010101" pitchFamily="2" charset="-122"/>
                <a:ea typeface="STKaiti" panose="02010600040101010101" pitchFamily="2" charset="-122"/>
              </a:rPr>
              <a:t>”（賽</a:t>
            </a:r>
            <a:r>
              <a:rPr lang="en-US" altLang="zh-TW" sz="1900" dirty="0">
                <a:solidFill>
                  <a:srgbClr val="0432FF"/>
                </a:solidFill>
                <a:latin typeface="STKaiti" panose="02010600040101010101" pitchFamily="2" charset="-122"/>
                <a:ea typeface="STKaiti" panose="02010600040101010101" pitchFamily="2" charset="-122"/>
              </a:rPr>
              <a:t>1:1-3</a:t>
            </a:r>
            <a:r>
              <a:rPr lang="zh-TW" altLang="en-US" sz="1900" dirty="0">
                <a:solidFill>
                  <a:srgbClr val="0432FF"/>
                </a:solidFill>
                <a:latin typeface="STKaiti" panose="02010600040101010101" pitchFamily="2" charset="-122"/>
                <a:ea typeface="STKaiti" panose="02010600040101010101" pitchFamily="2" charset="-122"/>
              </a:rPr>
              <a:t>）</a:t>
            </a:r>
            <a:endParaRPr lang="en-US" altLang="zh-TW" sz="1900" dirty="0">
              <a:solidFill>
                <a:srgbClr val="0432FF"/>
              </a:solidFill>
              <a:latin typeface="STKaiti" panose="02010600040101010101" pitchFamily="2" charset="-122"/>
              <a:ea typeface="STKaiti" panose="02010600040101010101" pitchFamily="2" charset="-122"/>
            </a:endParaRPr>
          </a:p>
          <a:p>
            <a:pPr marL="0" indent="0">
              <a:lnSpc>
                <a:spcPct val="110000"/>
              </a:lnSpc>
              <a:spcBef>
                <a:spcPts val="0"/>
              </a:spcBef>
              <a:buNone/>
            </a:pPr>
            <a:endParaRPr lang="en-US" altLang="zh-TW" sz="1900" dirty="0">
              <a:latin typeface="STKaiti" panose="02010600040101010101" pitchFamily="2" charset="-122"/>
              <a:ea typeface="STKaiti" panose="02010600040101010101" pitchFamily="2" charset="-122"/>
            </a:endParaRPr>
          </a:p>
          <a:p>
            <a:pPr marL="0" indent="0">
              <a:lnSpc>
                <a:spcPct val="110000"/>
              </a:lnSpc>
              <a:spcBef>
                <a:spcPts val="0"/>
              </a:spcBef>
              <a:buNone/>
            </a:pPr>
            <a:r>
              <a:rPr lang="zh-TW" altLang="en-US" sz="1900" dirty="0">
                <a:solidFill>
                  <a:srgbClr val="0432FF"/>
                </a:solidFill>
                <a:latin typeface="STKaiti" panose="02010600040101010101" pitchFamily="2" charset="-122"/>
                <a:ea typeface="STKaiti" panose="02010600040101010101" pitchFamily="2" charset="-122"/>
              </a:rPr>
              <a:t>耶和華說：</a:t>
            </a:r>
          </a:p>
          <a:p>
            <a:pPr marL="0" indent="0">
              <a:lnSpc>
                <a:spcPct val="110000"/>
              </a:lnSpc>
              <a:spcBef>
                <a:spcPts val="0"/>
              </a:spcBef>
              <a:buNone/>
            </a:pPr>
            <a:r>
              <a:rPr lang="zh-TW" altLang="en-US" sz="1900" dirty="0">
                <a:solidFill>
                  <a:srgbClr val="0432FF"/>
                </a:solidFill>
                <a:latin typeface="STKaiti" panose="02010600040101010101" pitchFamily="2" charset="-122"/>
                <a:ea typeface="STKaiti" panose="02010600040101010101" pitchFamily="2" charset="-122"/>
              </a:rPr>
              <a:t>「來吧，我們彼此辯論。</a:t>
            </a:r>
          </a:p>
          <a:p>
            <a:pPr marL="0" indent="0">
              <a:lnSpc>
                <a:spcPct val="110000"/>
              </a:lnSpc>
              <a:spcBef>
                <a:spcPts val="0"/>
              </a:spcBef>
              <a:buNone/>
            </a:pPr>
            <a:r>
              <a:rPr lang="zh-TW" altLang="en-US" sz="1900" dirty="0">
                <a:solidFill>
                  <a:srgbClr val="0432FF"/>
                </a:solidFill>
                <a:latin typeface="STKaiti" panose="02010600040101010101" pitchFamily="2" charset="-122"/>
                <a:ea typeface="STKaiti" panose="02010600040101010101" pitchFamily="2" charset="-122"/>
              </a:rPr>
              <a:t>你們的罪</a:t>
            </a:r>
            <a:r>
              <a:rPr lang="zh-TW" altLang="en-US" sz="1900" dirty="0">
                <a:solidFill>
                  <a:srgbClr val="0432FF"/>
                </a:solidFill>
                <a:highlight>
                  <a:srgbClr val="FFFF00"/>
                </a:highlight>
                <a:latin typeface="STKaiti" panose="02010600040101010101" pitchFamily="2" charset="-122"/>
                <a:ea typeface="STKaiti" panose="02010600040101010101" pitchFamily="2" charset="-122"/>
              </a:rPr>
              <a:t>雖像硃紅，必變成雪白</a:t>
            </a:r>
            <a:r>
              <a:rPr lang="zh-TW" altLang="en-US" sz="1900" dirty="0">
                <a:solidFill>
                  <a:srgbClr val="0432FF"/>
                </a:solidFill>
                <a:latin typeface="STKaiti" panose="02010600040101010101" pitchFamily="2" charset="-122"/>
                <a:ea typeface="STKaiti" panose="02010600040101010101" pitchFamily="2" charset="-122"/>
              </a:rPr>
              <a:t>；</a:t>
            </a:r>
          </a:p>
          <a:p>
            <a:pPr marL="0" indent="0">
              <a:lnSpc>
                <a:spcPct val="120000"/>
              </a:lnSpc>
              <a:spcBef>
                <a:spcPts val="0"/>
              </a:spcBef>
              <a:buNone/>
            </a:pPr>
            <a:r>
              <a:rPr lang="zh-TW" altLang="en-US" sz="1900" dirty="0">
                <a:solidFill>
                  <a:srgbClr val="0432FF"/>
                </a:solidFill>
                <a:highlight>
                  <a:srgbClr val="FFFF00"/>
                </a:highlight>
                <a:latin typeface="STKaiti" panose="02010600040101010101" pitchFamily="2" charset="-122"/>
                <a:ea typeface="STKaiti" panose="02010600040101010101" pitchFamily="2" charset="-122"/>
              </a:rPr>
              <a:t>雖紅如丹顏，必白如羊毛</a:t>
            </a:r>
            <a:r>
              <a:rPr lang="zh-TW" altLang="en-US" sz="1900" dirty="0">
                <a:solidFill>
                  <a:srgbClr val="0432FF"/>
                </a:solidFill>
                <a:latin typeface="STKaiti" panose="02010600040101010101" pitchFamily="2" charset="-122"/>
                <a:ea typeface="STKaiti" panose="02010600040101010101" pitchFamily="2" charset="-122"/>
              </a:rPr>
              <a:t>。（賽</a:t>
            </a:r>
            <a:r>
              <a:rPr lang="en-US" altLang="zh-TW" sz="1900" dirty="0">
                <a:solidFill>
                  <a:srgbClr val="0432FF"/>
                </a:solidFill>
                <a:latin typeface="STKaiti" panose="02010600040101010101" pitchFamily="2" charset="-122"/>
                <a:ea typeface="STKaiti" panose="02010600040101010101" pitchFamily="2" charset="-122"/>
              </a:rPr>
              <a:t>1:18</a:t>
            </a:r>
            <a:r>
              <a:rPr lang="zh-TW" altLang="en-US" sz="1900" dirty="0">
                <a:solidFill>
                  <a:srgbClr val="0432FF"/>
                </a:solidFill>
                <a:latin typeface="STKaiti" panose="02010600040101010101" pitchFamily="2" charset="-122"/>
                <a:ea typeface="STKaiti" panose="02010600040101010101" pitchFamily="2" charset="-122"/>
              </a:rPr>
              <a:t>）</a:t>
            </a:r>
            <a:endParaRPr lang="en-US" altLang="zh-TW" sz="1900" dirty="0">
              <a:solidFill>
                <a:srgbClr val="0432FF"/>
              </a:solidFill>
              <a:latin typeface="STKaiti" panose="02010600040101010101" pitchFamily="2" charset="-122"/>
              <a:ea typeface="STKaiti" panose="02010600040101010101" pitchFamily="2" charset="-122"/>
            </a:endParaRPr>
          </a:p>
          <a:p>
            <a:pPr marL="0" indent="0">
              <a:lnSpc>
                <a:spcPct val="120000"/>
              </a:lnSpc>
              <a:spcBef>
                <a:spcPts val="0"/>
              </a:spcBef>
              <a:buNone/>
            </a:pPr>
            <a:endParaRPr lang="zh-TW" altLang="en-US" sz="1900" dirty="0">
              <a:solidFill>
                <a:srgbClr val="0432FF"/>
              </a:solidFill>
              <a:latin typeface="STKaiti" panose="02010600040101010101" pitchFamily="2" charset="-122"/>
              <a:ea typeface="STKaiti" panose="02010600040101010101" pitchFamily="2" charset="-122"/>
            </a:endParaRPr>
          </a:p>
          <a:p>
            <a:pPr marL="0" indent="0">
              <a:lnSpc>
                <a:spcPct val="110000"/>
              </a:lnSpc>
              <a:spcBef>
                <a:spcPts val="0"/>
              </a:spcBef>
              <a:buNone/>
            </a:pPr>
            <a:endParaRPr lang="en-US" dirty="0"/>
          </a:p>
        </p:txBody>
      </p:sp>
      <p:sp>
        <p:nvSpPr>
          <p:cNvPr id="4" name="TextBox 3">
            <a:extLst>
              <a:ext uri="{FF2B5EF4-FFF2-40B4-BE49-F238E27FC236}">
                <a16:creationId xmlns:a16="http://schemas.microsoft.com/office/drawing/2014/main" id="{A6007308-C335-D44C-B487-4508035F40CD}"/>
              </a:ext>
            </a:extLst>
          </p:cNvPr>
          <p:cNvSpPr txBox="1"/>
          <p:nvPr/>
        </p:nvSpPr>
        <p:spPr>
          <a:xfrm>
            <a:off x="6096000" y="1794738"/>
            <a:ext cx="5388864" cy="4801314"/>
          </a:xfrm>
          <a:prstGeom prst="rect">
            <a:avLst/>
          </a:prstGeom>
          <a:noFill/>
        </p:spPr>
        <p:txBody>
          <a:bodyPr wrap="square" rtlCol="0">
            <a:spAutoFit/>
          </a:bodyPr>
          <a:lstStyle/>
          <a:p>
            <a:r>
              <a:rPr lang="zh-TW" altLang="en-US" dirty="0">
                <a:latin typeface="Kaiti TC" panose="02010600040101010101" pitchFamily="2" charset="-120"/>
                <a:ea typeface="Kaiti TC" panose="02010600040101010101" pitchFamily="2" charset="-120"/>
              </a:rPr>
              <a:t>這裡首先向天地发出呼吁，亦即是邀请天与地为将向以色列民所作的指控作见证， 情况就好像摩西在以色列人面前立约时，向天与地宣告咒诅与祝福的话一样</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 「我今日呼天 唤地向你作见证</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我将生死祸福陈明在你面前，所以你要拣选生命，使你和你的后裔都得 存活。」</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申</a:t>
            </a:r>
            <a:r>
              <a:rPr lang="en-US" altLang="zh-TW" dirty="0">
                <a:latin typeface="Kaiti TC" panose="02010600040101010101" pitchFamily="2" charset="-120"/>
                <a:ea typeface="Kaiti TC" panose="02010600040101010101" pitchFamily="2" charset="-120"/>
              </a:rPr>
              <a:t>30:19</a:t>
            </a:r>
            <a:r>
              <a:rPr lang="zh-TW" altLang="en-US" dirty="0">
                <a:latin typeface="Kaiti TC" panose="02010600040101010101" pitchFamily="2" charset="-120"/>
                <a:ea typeface="Kaiti TC" panose="02010600040101010101" pitchFamily="2" charset="-120"/>
              </a:rPr>
              <a:t>）。以賽亞的信息像一根大捶，震撼了當時每一個人的心扉，他要喚醒罪生夢死的百姓，他急切地希望他們能回轉向上帝。</a:t>
            </a:r>
            <a:endParaRPr lang="en-US" altLang="zh-TW" dirty="0">
              <a:latin typeface="Kaiti TC" panose="02010600040101010101" pitchFamily="2" charset="-120"/>
              <a:ea typeface="Kaiti TC" panose="02010600040101010101" pitchFamily="2" charset="-120"/>
            </a:endParaRPr>
          </a:p>
          <a:p>
            <a:endParaRPr lang="en-US" dirty="0">
              <a:latin typeface="Kaiti TC" panose="02010600040101010101" pitchFamily="2" charset="-120"/>
              <a:ea typeface="Kaiti TC" panose="02010600040101010101" pitchFamily="2" charset="-120"/>
            </a:endParaRPr>
          </a:p>
          <a:p>
            <a:r>
              <a:rPr lang="zh-TW" altLang="en-US" dirty="0">
                <a:latin typeface="Kaiti TC" panose="02010600040101010101" pitchFamily="2" charset="-120"/>
                <a:ea typeface="Kaiti TC" panose="02010600040101010101" pitchFamily="2" charset="-120"/>
              </a:rPr>
              <a:t>牛与驴拥有顺服主人的天性，但可悲的是，以色列民不能学习牛与驴的 顺服天性</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另外，子女报答父母的养育之恩也理应是人的天性，是神创造秩序的一部份， 现在耶和华把以色列民养大，他们竟悖逆神</a:t>
            </a:r>
            <a:r>
              <a:rPr lang="en-US" altLang="zh-TW" dirty="0">
                <a:latin typeface="Kaiti TC" panose="02010600040101010101" pitchFamily="2" charset="-120"/>
                <a:ea typeface="Kaiti TC" panose="02010600040101010101" pitchFamily="2" charset="-120"/>
              </a:rPr>
              <a:t>! </a:t>
            </a:r>
          </a:p>
          <a:p>
            <a:endParaRPr lang="en-US" altLang="zh-TW" dirty="0">
              <a:latin typeface="Kaiti TC" panose="02010600040101010101" pitchFamily="2" charset="-120"/>
              <a:ea typeface="Kaiti TC" panose="02010600040101010101" pitchFamily="2" charset="-120"/>
            </a:endParaRPr>
          </a:p>
          <a:p>
            <a:pPr marL="285750" indent="-285750">
              <a:buFont typeface="Wingdings" pitchFamily="2" charset="2"/>
              <a:buChar char="v"/>
            </a:pPr>
            <a:r>
              <a:rPr lang="zh-TW" altLang="en-US" dirty="0">
                <a:solidFill>
                  <a:srgbClr val="7030A0"/>
                </a:solidFill>
                <a:latin typeface="Kaiti TC" panose="02010600040101010101" pitchFamily="2" charset="-120"/>
                <a:ea typeface="Kaiti TC" panose="02010600040101010101" pitchFamily="2" charset="-120"/>
              </a:rPr>
              <a:t>我們今天是否也看到同樣的悖逆，我們是否有同樣的迫切感。</a:t>
            </a:r>
          </a:p>
          <a:p>
            <a:endParaRPr lang="en-US" dirty="0"/>
          </a:p>
        </p:txBody>
      </p:sp>
      <p:sp>
        <p:nvSpPr>
          <p:cNvPr id="6" name="TextBox 5">
            <a:extLst>
              <a:ext uri="{FF2B5EF4-FFF2-40B4-BE49-F238E27FC236}">
                <a16:creationId xmlns:a16="http://schemas.microsoft.com/office/drawing/2014/main" id="{FD98FB6A-1507-234C-809B-3EF0A75B5133}"/>
              </a:ext>
            </a:extLst>
          </p:cNvPr>
          <p:cNvSpPr txBox="1"/>
          <p:nvPr/>
        </p:nvSpPr>
        <p:spPr>
          <a:xfrm>
            <a:off x="9912096" y="664668"/>
            <a:ext cx="1572768" cy="369332"/>
          </a:xfrm>
          <a:prstGeom prst="rect">
            <a:avLst/>
          </a:prstGeom>
          <a:solidFill>
            <a:srgbClr val="FFFF00"/>
          </a:solidFill>
        </p:spPr>
        <p:txBody>
          <a:bodyPr wrap="square" rtlCol="0">
            <a:spAutoFit/>
          </a:bodyPr>
          <a:lstStyle/>
          <a:p>
            <a:r>
              <a:rPr lang="en-US" dirty="0" err="1">
                <a:solidFill>
                  <a:srgbClr val="C00000"/>
                </a:solidFill>
              </a:rPr>
              <a:t>對猶大的審判</a:t>
            </a:r>
            <a:endParaRPr lang="en-US" dirty="0">
              <a:solidFill>
                <a:srgbClr val="C00000"/>
              </a:solidFill>
            </a:endParaRPr>
          </a:p>
        </p:txBody>
      </p:sp>
    </p:spTree>
    <p:extLst>
      <p:ext uri="{BB962C8B-B14F-4D97-AF65-F5344CB8AC3E}">
        <p14:creationId xmlns:p14="http://schemas.microsoft.com/office/powerpoint/2010/main" val="2948330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354A-4E70-5849-B0EC-3D1C970F5239}"/>
              </a:ext>
            </a:extLst>
          </p:cNvPr>
          <p:cNvSpPr>
            <a:spLocks noGrp="1"/>
          </p:cNvSpPr>
          <p:nvPr>
            <p:ph type="title"/>
          </p:nvPr>
        </p:nvSpPr>
        <p:spPr/>
        <p:txBody>
          <a:bodyPr/>
          <a:lstStyle/>
          <a:p>
            <a:r>
              <a:rPr lang="zh-TW" altLang="en-US" dirty="0">
                <a:latin typeface="Kaiti TC" panose="02010600040101010101" pitchFamily="2" charset="-120"/>
                <a:ea typeface="Kaiti TC" panose="02010600040101010101" pitchFamily="2" charset="-120"/>
              </a:rPr>
              <a:t>以賽亞</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二</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我在這裡，請差遣我</a:t>
            </a:r>
            <a:br>
              <a:rPr lang="en-US" altLang="zh-TW" dirty="0">
                <a:latin typeface="Kaiti TC" panose="02010600040101010101" pitchFamily="2" charset="-120"/>
                <a:ea typeface="Kaiti TC" panose="02010600040101010101" pitchFamily="2" charset="-120"/>
              </a:rPr>
            </a:br>
            <a:r>
              <a:rPr lang="zh-TW" altLang="en-US" sz="2000" dirty="0">
                <a:latin typeface="Kaiti TC" panose="02010600040101010101" pitchFamily="2" charset="-120"/>
                <a:ea typeface="Kaiti TC" panose="02010600040101010101" pitchFamily="2" charset="-120"/>
              </a:rPr>
              <a:t>以賽亞書六</a:t>
            </a:r>
            <a:endParaRPr lang="en-US" sz="20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05E20E04-D093-7F4B-8D57-14A8238CA5B8}"/>
              </a:ext>
            </a:extLst>
          </p:cNvPr>
          <p:cNvSpPr>
            <a:spLocks noGrp="1"/>
          </p:cNvSpPr>
          <p:nvPr>
            <p:ph idx="1"/>
          </p:nvPr>
        </p:nvSpPr>
        <p:spPr>
          <a:xfrm>
            <a:off x="1066800" y="2014194"/>
            <a:ext cx="4685818" cy="4317158"/>
          </a:xfrm>
          <a:noFill/>
        </p:spPr>
        <p:txBody>
          <a:bodyPr>
            <a:normAutofit fontScale="92500" lnSpcReduction="20000"/>
          </a:bodyPr>
          <a:lstStyle/>
          <a:p>
            <a:pPr marL="0" indent="0">
              <a:lnSpc>
                <a:spcPct val="110000"/>
              </a:lnSpc>
              <a:spcBef>
                <a:spcPts val="0"/>
              </a:spcBef>
              <a:buNone/>
            </a:pPr>
            <a:r>
              <a:rPr lang="zh-TW" altLang="en-US" sz="1900" dirty="0">
                <a:solidFill>
                  <a:srgbClr val="0432FF"/>
                </a:solidFill>
                <a:latin typeface="STKaiti" panose="02010600040101010101" pitchFamily="2" charset="-122"/>
                <a:ea typeface="STKaiti" panose="02010600040101010101" pitchFamily="2" charset="-122"/>
              </a:rPr>
              <a:t>当乌西雅王崩的那年，</a:t>
            </a:r>
            <a:r>
              <a:rPr lang="zh-TW" altLang="en-US" sz="1900" dirty="0">
                <a:solidFill>
                  <a:srgbClr val="0432FF"/>
                </a:solidFill>
                <a:highlight>
                  <a:srgbClr val="FFFF00"/>
                </a:highlight>
                <a:latin typeface="STKaiti" panose="02010600040101010101" pitchFamily="2" charset="-122"/>
                <a:ea typeface="STKaiti" panose="02010600040101010101" pitchFamily="2" charset="-122"/>
              </a:rPr>
              <a:t>我看见主坐在高高的宝座上</a:t>
            </a:r>
            <a:r>
              <a:rPr lang="zh-TW" altLang="en-US" sz="1900" dirty="0">
                <a:solidFill>
                  <a:srgbClr val="0432FF"/>
                </a:solidFill>
                <a:latin typeface="STKaiti" panose="02010600040101010101" pitchFamily="2" charset="-122"/>
                <a:ea typeface="STKaiti" panose="02010600040101010101" pitchFamily="2" charset="-122"/>
              </a:rPr>
              <a:t>。他的衣裳下摆遮满圣殿。 </a:t>
            </a:r>
            <a:r>
              <a:rPr lang="en-US" altLang="zh-TW" sz="1900" dirty="0">
                <a:solidFill>
                  <a:srgbClr val="0432FF"/>
                </a:solidFill>
                <a:latin typeface="STKaiti" panose="02010600040101010101" pitchFamily="2" charset="-122"/>
                <a:ea typeface="STKaiti" panose="02010600040101010101" pitchFamily="2" charset="-122"/>
              </a:rPr>
              <a:t>2</a:t>
            </a:r>
            <a:r>
              <a:rPr lang="zh-TW" altLang="en-US" sz="1900" dirty="0">
                <a:solidFill>
                  <a:srgbClr val="0432FF"/>
                </a:solidFill>
                <a:latin typeface="STKaiti" panose="02010600040101010101" pitchFamily="2" charset="-122"/>
                <a:ea typeface="STKaiti" panose="02010600040101010101" pitchFamily="2" charset="-122"/>
              </a:rPr>
              <a:t>上有撒拉弗侍立，各有六个翅膀：两个翅膀遮脸，两个翅膀遮脚，两个翅膀飞翔， 彼此呼喊说：“圣哉！圣哉！圣哉！万军之耶和华；他的荣光遍满全地！”</a:t>
            </a:r>
            <a:r>
              <a:rPr lang="en-US" altLang="zh-TW" sz="1900" dirty="0">
                <a:solidFill>
                  <a:srgbClr val="0432FF"/>
                </a:solidFill>
                <a:latin typeface="STKaiti" panose="02010600040101010101" pitchFamily="2" charset="-122"/>
                <a:ea typeface="STKaiti" panose="02010600040101010101" pitchFamily="2" charset="-122"/>
              </a:rPr>
              <a:t>4</a:t>
            </a:r>
            <a:r>
              <a:rPr lang="zh-TW" altLang="en-US" sz="1900" dirty="0">
                <a:solidFill>
                  <a:srgbClr val="0432FF"/>
                </a:solidFill>
                <a:latin typeface="STKaiti" panose="02010600040101010101" pitchFamily="2" charset="-122"/>
                <a:ea typeface="STKaiti" panose="02010600040101010101" pitchFamily="2" charset="-122"/>
              </a:rPr>
              <a:t>因呼喊者的声音，门槛的根基震动，殿里充满了烟云。 </a:t>
            </a:r>
            <a:r>
              <a:rPr lang="en-US" altLang="zh-TW" sz="1900" dirty="0">
                <a:solidFill>
                  <a:srgbClr val="0432FF"/>
                </a:solidFill>
                <a:latin typeface="STKaiti" panose="02010600040101010101" pitchFamily="2" charset="-122"/>
                <a:ea typeface="STKaiti" panose="02010600040101010101" pitchFamily="2" charset="-122"/>
              </a:rPr>
              <a:t>5</a:t>
            </a:r>
            <a:r>
              <a:rPr lang="zh-TW" altLang="en-US" sz="1900" dirty="0">
                <a:solidFill>
                  <a:srgbClr val="0432FF"/>
                </a:solidFill>
                <a:latin typeface="STKaiti" panose="02010600040101010101" pitchFamily="2" charset="-122"/>
                <a:ea typeface="STKaiti" panose="02010600040101010101" pitchFamily="2" charset="-122"/>
              </a:rPr>
              <a:t>那时我说：</a:t>
            </a:r>
            <a:r>
              <a:rPr lang="zh-TW" altLang="en-US" sz="1900" dirty="0">
                <a:solidFill>
                  <a:srgbClr val="0432FF"/>
                </a:solidFill>
                <a:highlight>
                  <a:srgbClr val="FFFF00"/>
                </a:highlight>
                <a:latin typeface="STKaiti" panose="02010600040101010101" pitchFamily="2" charset="-122"/>
                <a:ea typeface="STKaiti" panose="02010600040101010101" pitchFamily="2" charset="-122"/>
              </a:rPr>
              <a:t>“祸哉！我灭亡了！因为我是嘴唇不洁的人，住在嘴唇不洁的民中</a:t>
            </a:r>
            <a:r>
              <a:rPr lang="zh-TW" altLang="en-US" sz="1900" dirty="0">
                <a:solidFill>
                  <a:srgbClr val="0432FF"/>
                </a:solidFill>
                <a:latin typeface="STKaiti" panose="02010600040101010101" pitchFamily="2" charset="-122"/>
                <a:ea typeface="STKaiti" panose="02010600040101010101" pitchFamily="2" charset="-122"/>
              </a:rPr>
              <a:t>，又因我亲眼看见大君王</a:t>
            </a:r>
            <a:r>
              <a:rPr lang="en-US" altLang="zh-TW" sz="1900" dirty="0">
                <a:solidFill>
                  <a:srgbClr val="0432FF"/>
                </a:solidFill>
                <a:latin typeface="STKaiti" panose="02010600040101010101" pitchFamily="2" charset="-122"/>
                <a:ea typeface="STKaiti" panose="02010600040101010101" pitchFamily="2" charset="-122"/>
              </a:rPr>
              <a:t>—</a:t>
            </a:r>
            <a:r>
              <a:rPr lang="zh-TW" altLang="en-US" sz="1900" dirty="0">
                <a:solidFill>
                  <a:srgbClr val="0432FF"/>
                </a:solidFill>
                <a:latin typeface="STKaiti" panose="02010600040101010101" pitchFamily="2" charset="-122"/>
                <a:ea typeface="STKaiti" panose="02010600040101010101" pitchFamily="2" charset="-122"/>
              </a:rPr>
              <a:t>万军之耶和华。”</a:t>
            </a:r>
            <a:r>
              <a:rPr lang="en-US" altLang="zh-TW" sz="1900" dirty="0">
                <a:solidFill>
                  <a:srgbClr val="0432FF"/>
                </a:solidFill>
                <a:latin typeface="STKaiti" panose="02010600040101010101" pitchFamily="2" charset="-122"/>
                <a:ea typeface="STKaiti" panose="02010600040101010101" pitchFamily="2" charset="-122"/>
              </a:rPr>
              <a:t>6</a:t>
            </a:r>
            <a:r>
              <a:rPr lang="zh-TW" altLang="en-US" sz="1900" dirty="0">
                <a:solidFill>
                  <a:srgbClr val="0432FF"/>
                </a:solidFill>
                <a:latin typeface="STKaiti" panose="02010600040101010101" pitchFamily="2" charset="-122"/>
                <a:ea typeface="STKaiti" panose="02010600040101010101" pitchFamily="2" charset="-122"/>
              </a:rPr>
              <a:t>有一撒拉弗向我飞来，手里拿着烧红的炭，是用火钳从坛上取下来的， </a:t>
            </a:r>
            <a:r>
              <a:rPr lang="en-US" altLang="zh-TW" sz="1900" dirty="0">
                <a:solidFill>
                  <a:srgbClr val="0432FF"/>
                </a:solidFill>
                <a:latin typeface="STKaiti" panose="02010600040101010101" pitchFamily="2" charset="-122"/>
                <a:ea typeface="STKaiti" panose="02010600040101010101" pitchFamily="2" charset="-122"/>
              </a:rPr>
              <a:t>7</a:t>
            </a:r>
            <a:r>
              <a:rPr lang="zh-TW" altLang="en-US" sz="1900" dirty="0">
                <a:solidFill>
                  <a:srgbClr val="0432FF"/>
                </a:solidFill>
                <a:latin typeface="STKaiti" panose="02010600040101010101" pitchFamily="2" charset="-122"/>
                <a:ea typeface="STKaiti" panose="02010600040101010101" pitchFamily="2" charset="-122"/>
              </a:rPr>
              <a:t>用炭沾我的口，说：“看哪，这炭沾了你的嘴唇，</a:t>
            </a:r>
            <a:r>
              <a:rPr lang="zh-TW" altLang="en-US" sz="1900" dirty="0">
                <a:solidFill>
                  <a:srgbClr val="0432FF"/>
                </a:solidFill>
                <a:highlight>
                  <a:srgbClr val="FFFF00"/>
                </a:highlight>
                <a:latin typeface="STKaiti" panose="02010600040101010101" pitchFamily="2" charset="-122"/>
                <a:ea typeface="STKaiti" panose="02010600040101010101" pitchFamily="2" charset="-122"/>
              </a:rPr>
              <a:t>你的罪孽便除掉</a:t>
            </a:r>
            <a:r>
              <a:rPr lang="zh-TW" altLang="en-US" sz="1900" dirty="0">
                <a:solidFill>
                  <a:srgbClr val="0432FF"/>
                </a:solidFill>
                <a:latin typeface="STKaiti" panose="02010600040101010101" pitchFamily="2" charset="-122"/>
                <a:ea typeface="STKaiti" panose="02010600040101010101" pitchFamily="2" charset="-122"/>
              </a:rPr>
              <a:t>，你的罪恶就赦免了。” </a:t>
            </a:r>
            <a:r>
              <a:rPr lang="en-US" altLang="zh-TW" sz="1900" dirty="0">
                <a:solidFill>
                  <a:srgbClr val="0432FF"/>
                </a:solidFill>
                <a:latin typeface="STKaiti" panose="02010600040101010101" pitchFamily="2" charset="-122"/>
                <a:ea typeface="STKaiti" panose="02010600040101010101" pitchFamily="2" charset="-122"/>
              </a:rPr>
              <a:t>8</a:t>
            </a:r>
            <a:r>
              <a:rPr lang="zh-TW" altLang="en-US" sz="1900" dirty="0">
                <a:solidFill>
                  <a:srgbClr val="0432FF"/>
                </a:solidFill>
                <a:latin typeface="STKaiti" panose="02010600040101010101" pitchFamily="2" charset="-122"/>
                <a:ea typeface="STKaiti" panose="02010600040101010101" pitchFamily="2" charset="-122"/>
              </a:rPr>
              <a:t>我听见主的声音说：“我可以差遣谁呢？谁肯为我们去呢？”</a:t>
            </a:r>
            <a:r>
              <a:rPr lang="zh-TW" altLang="en-US" sz="1900" dirty="0">
                <a:solidFill>
                  <a:srgbClr val="0432FF"/>
                </a:solidFill>
                <a:highlight>
                  <a:srgbClr val="FFFF00"/>
                </a:highlight>
                <a:latin typeface="STKaiti" panose="02010600040101010101" pitchFamily="2" charset="-122"/>
                <a:ea typeface="STKaiti" panose="02010600040101010101" pitchFamily="2" charset="-122"/>
              </a:rPr>
              <a:t>我说：“我在这里，请差遣我！”</a:t>
            </a:r>
            <a:r>
              <a:rPr lang="zh-TW" altLang="en-US" sz="1900" dirty="0">
                <a:solidFill>
                  <a:srgbClr val="0432FF"/>
                </a:solidFill>
                <a:latin typeface="STKaiti" panose="02010600040101010101" pitchFamily="2" charset="-122"/>
                <a:ea typeface="STKaiti" panose="02010600040101010101" pitchFamily="2" charset="-122"/>
              </a:rPr>
              <a:t> （賽</a:t>
            </a:r>
            <a:r>
              <a:rPr lang="en-US" altLang="zh-TW" sz="1900" dirty="0">
                <a:solidFill>
                  <a:srgbClr val="0432FF"/>
                </a:solidFill>
                <a:latin typeface="STKaiti" panose="02010600040101010101" pitchFamily="2" charset="-122"/>
                <a:ea typeface="STKaiti" panose="02010600040101010101" pitchFamily="2" charset="-122"/>
              </a:rPr>
              <a:t>6</a:t>
            </a:r>
            <a:r>
              <a:rPr lang="zh-TW" altLang="en-US" sz="1900" dirty="0">
                <a:solidFill>
                  <a:srgbClr val="0432FF"/>
                </a:solidFill>
                <a:latin typeface="STKaiti" panose="02010600040101010101" pitchFamily="2" charset="-122"/>
                <a:ea typeface="STKaiti" panose="02010600040101010101" pitchFamily="2" charset="-122"/>
              </a:rPr>
              <a:t>：</a:t>
            </a:r>
            <a:r>
              <a:rPr lang="en-US" altLang="zh-TW" sz="1900" dirty="0">
                <a:solidFill>
                  <a:srgbClr val="0432FF"/>
                </a:solidFill>
                <a:latin typeface="STKaiti" panose="02010600040101010101" pitchFamily="2" charset="-122"/>
                <a:ea typeface="STKaiti" panose="02010600040101010101" pitchFamily="2" charset="-122"/>
              </a:rPr>
              <a:t>1-8</a:t>
            </a:r>
            <a:r>
              <a:rPr lang="zh-TW" altLang="en-US" sz="1900" dirty="0">
                <a:solidFill>
                  <a:srgbClr val="0432FF"/>
                </a:solidFill>
                <a:latin typeface="STKaiti" panose="02010600040101010101" pitchFamily="2" charset="-122"/>
                <a:ea typeface="STKaiti" panose="02010600040101010101" pitchFamily="2" charset="-122"/>
              </a:rPr>
              <a:t>）</a:t>
            </a:r>
            <a:endParaRPr lang="en-US" altLang="zh-TW" sz="1900" dirty="0">
              <a:solidFill>
                <a:srgbClr val="0432FF"/>
              </a:solidFill>
              <a:latin typeface="STKaiti" panose="02010600040101010101" pitchFamily="2" charset="-122"/>
              <a:ea typeface="STKaiti" panose="02010600040101010101" pitchFamily="2" charset="-122"/>
            </a:endParaRPr>
          </a:p>
        </p:txBody>
      </p:sp>
      <p:sp>
        <p:nvSpPr>
          <p:cNvPr id="4" name="TextBox 3">
            <a:extLst>
              <a:ext uri="{FF2B5EF4-FFF2-40B4-BE49-F238E27FC236}">
                <a16:creationId xmlns:a16="http://schemas.microsoft.com/office/drawing/2014/main" id="{A6007308-C335-D44C-B487-4508035F40CD}"/>
              </a:ext>
            </a:extLst>
          </p:cNvPr>
          <p:cNvSpPr txBox="1"/>
          <p:nvPr/>
        </p:nvSpPr>
        <p:spPr>
          <a:xfrm>
            <a:off x="6095999" y="2014194"/>
            <a:ext cx="5571281" cy="4247317"/>
          </a:xfrm>
          <a:prstGeom prst="rect">
            <a:avLst/>
          </a:prstGeom>
          <a:noFill/>
        </p:spPr>
        <p:txBody>
          <a:bodyPr wrap="square" rtlCol="0">
            <a:spAutoFit/>
          </a:bodyPr>
          <a:lstStyle/>
          <a:p>
            <a:pPr marL="285750" indent="-285750">
              <a:buFont typeface="Wingdings" pitchFamily="2" charset="2"/>
              <a:buChar char="§"/>
            </a:pPr>
            <a:r>
              <a:rPr lang="zh-TW" altLang="en-US" dirty="0">
                <a:latin typeface="Kaiti TC" panose="02010600040101010101" pitchFamily="2" charset="-120"/>
                <a:ea typeface="Kaiti TC" panose="02010600040101010101" pitchFamily="2" charset="-120"/>
              </a:rPr>
              <a:t>在烏西雅王去世的那年，上帝的呼召臨到以賽亞，這是一個永不能忘記的經歷，透過一個奇妙的「異象」，他領受也順服上帝的呼召。</a:t>
            </a:r>
            <a:endParaRPr lang="en-US" altLang="zh-TW" dirty="0">
              <a:latin typeface="Kaiti TC" panose="02010600040101010101" pitchFamily="2" charset="-120"/>
              <a:ea typeface="Kaiti TC" panose="02010600040101010101" pitchFamily="2" charset="-120"/>
            </a:endParaRPr>
          </a:p>
          <a:p>
            <a:pPr marL="285750" indent="-285750">
              <a:buFont typeface="Wingdings" pitchFamily="2" charset="2"/>
              <a:buChar char="§"/>
            </a:pPr>
            <a:r>
              <a:rPr lang="zh-TW" altLang="en-US" dirty="0">
                <a:latin typeface="Kaiti TC" panose="02010600040101010101" pitchFamily="2" charset="-120"/>
                <a:ea typeface="Kaiti TC" panose="02010600040101010101" pitchFamily="2" charset="-120"/>
              </a:rPr>
              <a:t>以賽亞看見了三件事情，</a:t>
            </a:r>
            <a:endParaRPr lang="en-US" altLang="zh-TW" dirty="0">
              <a:latin typeface="Kaiti TC" panose="02010600040101010101" pitchFamily="2" charset="-120"/>
              <a:ea typeface="Kaiti TC" panose="02010600040101010101" pitchFamily="2" charset="-120"/>
            </a:endParaRPr>
          </a:p>
          <a:p>
            <a:pPr marL="800100" lvl="1" indent="-342900">
              <a:buFont typeface="+mj-lt"/>
              <a:buAutoNum type="arabicPeriod"/>
            </a:pPr>
            <a:r>
              <a:rPr lang="zh-TW" altLang="en-US" dirty="0">
                <a:highlight>
                  <a:srgbClr val="FFFF00"/>
                </a:highlight>
                <a:latin typeface="Kaiti TC" panose="02010600040101010101" pitchFamily="2" charset="-120"/>
                <a:ea typeface="Kaiti TC" panose="02010600040101010101" pitchFamily="2" charset="-120"/>
              </a:rPr>
              <a:t>他看見主</a:t>
            </a:r>
            <a:r>
              <a:rPr lang="zh-TW" altLang="en-US" dirty="0">
                <a:latin typeface="Kaiti TC" panose="02010600040101010101" pitchFamily="2" charset="-120"/>
                <a:ea typeface="Kaiti TC" panose="02010600040101010101" pitchFamily="2" charset="-120"/>
              </a:rPr>
              <a:t>，坐在高高的寶座上。何等聖潔、完全、榮耀，他認識了這位奇妙的主。</a:t>
            </a:r>
            <a:endParaRPr lang="en-US" altLang="zh-TW" dirty="0">
              <a:latin typeface="Kaiti TC" panose="02010600040101010101" pitchFamily="2" charset="-120"/>
              <a:ea typeface="Kaiti TC" panose="02010600040101010101" pitchFamily="2" charset="-120"/>
            </a:endParaRPr>
          </a:p>
          <a:p>
            <a:pPr marL="800100" lvl="1" indent="-342900">
              <a:buFont typeface="+mj-lt"/>
              <a:buAutoNum type="arabicPeriod"/>
            </a:pPr>
            <a:r>
              <a:rPr lang="zh-TW" altLang="en-US" dirty="0">
                <a:highlight>
                  <a:srgbClr val="FFFF00"/>
                </a:highlight>
                <a:latin typeface="Kaiti TC" panose="02010600040101010101" pitchFamily="2" charset="-120"/>
                <a:ea typeface="Kaiti TC" panose="02010600040101010101" pitchFamily="2" charset="-120"/>
              </a:rPr>
              <a:t>他看見了自己，他認識自己的污穢和不配</a:t>
            </a:r>
            <a:r>
              <a:rPr lang="zh-TW" altLang="en-US" dirty="0">
                <a:latin typeface="Kaiti TC" panose="02010600040101010101" pitchFamily="2" charset="-120"/>
                <a:ea typeface="Kaiti TC" panose="02010600040101010101" pitchFamily="2" charset="-120"/>
              </a:rPr>
              <a:t>。</a:t>
            </a:r>
            <a:endParaRPr lang="en-US" altLang="zh-TW" dirty="0">
              <a:latin typeface="Kaiti TC" panose="02010600040101010101" pitchFamily="2" charset="-120"/>
              <a:ea typeface="Kaiti TC" panose="02010600040101010101" pitchFamily="2" charset="-120"/>
            </a:endParaRPr>
          </a:p>
          <a:p>
            <a:pPr marL="800100" lvl="1" indent="-342900">
              <a:buFont typeface="+mj-lt"/>
              <a:buAutoNum type="arabicPeriod"/>
            </a:pPr>
            <a:r>
              <a:rPr lang="zh-TW" altLang="en-US" dirty="0">
                <a:latin typeface="Kaiti TC" panose="02010600040101010101" pitchFamily="2" charset="-120"/>
                <a:ea typeface="Kaiti TC" panose="02010600040101010101" pitchFamily="2" charset="-120"/>
              </a:rPr>
              <a:t>他看見他的使命和異象。</a:t>
            </a:r>
            <a:endParaRPr lang="en-US" altLang="zh-TW" dirty="0">
              <a:latin typeface="Kaiti TC" panose="02010600040101010101" pitchFamily="2" charset="-120"/>
              <a:ea typeface="Kaiti TC" panose="02010600040101010101" pitchFamily="2" charset="-120"/>
            </a:endParaRPr>
          </a:p>
          <a:p>
            <a:pPr lvl="1"/>
            <a:endParaRPr lang="en-US" altLang="zh-TW" dirty="0">
              <a:latin typeface="Kaiti TC" panose="02010600040101010101" pitchFamily="2" charset="-120"/>
              <a:ea typeface="Kaiti TC" panose="02010600040101010101" pitchFamily="2" charset="-120"/>
            </a:endParaRPr>
          </a:p>
          <a:p>
            <a:pPr marL="285750" indent="-285750">
              <a:buFont typeface="Wingdings" pitchFamily="2" charset="2"/>
              <a:buChar char="v"/>
            </a:pPr>
            <a:r>
              <a:rPr lang="zh-TW" altLang="en-US" dirty="0">
                <a:solidFill>
                  <a:srgbClr val="7030A0"/>
                </a:solidFill>
                <a:latin typeface="Kaiti TC" panose="02010600040101010101" pitchFamily="2" charset="-120"/>
                <a:ea typeface="Kaiti TC" panose="02010600040101010101" pitchFamily="2" charset="-120"/>
              </a:rPr>
              <a:t>當我們被主呼召的時候，首先要認清我們侍奉的對象是主。清楚地看到主的榮耀和聖潔</a:t>
            </a:r>
            <a:endParaRPr lang="en-US" altLang="zh-TW" dirty="0">
              <a:solidFill>
                <a:srgbClr val="7030A0"/>
              </a:solidFill>
              <a:latin typeface="Kaiti TC" panose="02010600040101010101" pitchFamily="2" charset="-120"/>
              <a:ea typeface="Kaiti TC" panose="02010600040101010101" pitchFamily="2" charset="-120"/>
            </a:endParaRPr>
          </a:p>
          <a:p>
            <a:pPr marL="285750" indent="-285750">
              <a:buFont typeface="Wingdings" pitchFamily="2" charset="2"/>
              <a:buChar char="v"/>
            </a:pPr>
            <a:r>
              <a:rPr lang="zh-TW" altLang="en-US" dirty="0">
                <a:solidFill>
                  <a:srgbClr val="7030A0"/>
                </a:solidFill>
                <a:latin typeface="Kaiti TC" panose="02010600040101010101" pitchFamily="2" charset="-120"/>
                <a:ea typeface="Kaiti TC" panose="02010600040101010101" pitchFamily="2" charset="-120"/>
              </a:rPr>
              <a:t>當我們開始事奉以前，首先要看到自己的不配，這樣我們知道自己的位置。</a:t>
            </a:r>
            <a:endParaRPr lang="en-US" altLang="zh-TW" dirty="0">
              <a:solidFill>
                <a:srgbClr val="7030A0"/>
              </a:solidFill>
              <a:latin typeface="Kaiti TC" panose="02010600040101010101" pitchFamily="2" charset="-120"/>
              <a:ea typeface="Kaiti TC" panose="02010600040101010101" pitchFamily="2" charset="-120"/>
            </a:endParaRPr>
          </a:p>
          <a:p>
            <a:pPr marL="285750" indent="-285750">
              <a:buFont typeface="Wingdings" pitchFamily="2" charset="2"/>
              <a:buChar char="v"/>
            </a:pPr>
            <a:r>
              <a:rPr lang="zh-TW" altLang="en-US" dirty="0">
                <a:solidFill>
                  <a:srgbClr val="7030A0"/>
                </a:solidFill>
                <a:latin typeface="Kaiti TC" panose="02010600040101010101" pitchFamily="2" charset="-120"/>
                <a:ea typeface="Kaiti TC" panose="02010600040101010101" pitchFamily="2" charset="-120"/>
              </a:rPr>
              <a:t>當我們願意被差遣，我們的不潔被神的聖潔所改變。</a:t>
            </a:r>
            <a:endParaRPr lang="en-US" altLang="zh-TW" dirty="0">
              <a:solidFill>
                <a:srgbClr val="7030A0"/>
              </a:solidFill>
              <a:latin typeface="Kaiti TC" panose="02010600040101010101" pitchFamily="2" charset="-120"/>
              <a:ea typeface="Kaiti TC" panose="02010600040101010101" pitchFamily="2" charset="-120"/>
            </a:endParaRPr>
          </a:p>
          <a:p>
            <a:endParaRPr lang="en-US" dirty="0"/>
          </a:p>
        </p:txBody>
      </p:sp>
      <p:sp>
        <p:nvSpPr>
          <p:cNvPr id="5" name="TextBox 4">
            <a:extLst>
              <a:ext uri="{FF2B5EF4-FFF2-40B4-BE49-F238E27FC236}">
                <a16:creationId xmlns:a16="http://schemas.microsoft.com/office/drawing/2014/main" id="{AD3AE8E0-02B8-4C4B-90CB-B34215EE8DB9}"/>
              </a:ext>
            </a:extLst>
          </p:cNvPr>
          <p:cNvSpPr txBox="1"/>
          <p:nvPr/>
        </p:nvSpPr>
        <p:spPr>
          <a:xfrm>
            <a:off x="9973056" y="642594"/>
            <a:ext cx="1572768" cy="369332"/>
          </a:xfrm>
          <a:prstGeom prst="rect">
            <a:avLst/>
          </a:prstGeom>
          <a:solidFill>
            <a:srgbClr val="FFFF00"/>
          </a:solidFill>
        </p:spPr>
        <p:txBody>
          <a:bodyPr wrap="square" rtlCol="0">
            <a:spAutoFit/>
          </a:bodyPr>
          <a:lstStyle/>
          <a:p>
            <a:r>
              <a:rPr lang="en-US" dirty="0" err="1">
                <a:solidFill>
                  <a:srgbClr val="C00000"/>
                </a:solidFill>
              </a:rPr>
              <a:t>對猶大的審判</a:t>
            </a:r>
            <a:endParaRPr lang="en-US" dirty="0">
              <a:solidFill>
                <a:srgbClr val="C00000"/>
              </a:solidFill>
            </a:endParaRPr>
          </a:p>
        </p:txBody>
      </p:sp>
    </p:spTree>
    <p:extLst>
      <p:ext uri="{BB962C8B-B14F-4D97-AF65-F5344CB8AC3E}">
        <p14:creationId xmlns:p14="http://schemas.microsoft.com/office/powerpoint/2010/main" val="3459723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354A-4E70-5849-B0EC-3D1C970F5239}"/>
              </a:ext>
            </a:extLst>
          </p:cNvPr>
          <p:cNvSpPr>
            <a:spLocks noGrp="1"/>
          </p:cNvSpPr>
          <p:nvPr>
            <p:ph type="title"/>
          </p:nvPr>
        </p:nvSpPr>
        <p:spPr/>
        <p:txBody>
          <a:bodyPr/>
          <a:lstStyle/>
          <a:p>
            <a:r>
              <a:rPr lang="zh-TW" altLang="en-US" dirty="0">
                <a:latin typeface="Kaiti TC" panose="02010600040101010101" pitchFamily="2" charset="-120"/>
                <a:ea typeface="Kaiti TC" panose="02010600040101010101" pitchFamily="2" charset="-120"/>
              </a:rPr>
              <a:t>以賽亞</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三</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以馬內利，和平的君</a:t>
            </a:r>
            <a:br>
              <a:rPr lang="en-US" altLang="zh-TW" dirty="0">
                <a:latin typeface="Kaiti TC" panose="02010600040101010101" pitchFamily="2" charset="-120"/>
                <a:ea typeface="Kaiti TC" panose="02010600040101010101" pitchFamily="2" charset="-120"/>
              </a:rPr>
            </a:br>
            <a:r>
              <a:rPr lang="zh-TW" altLang="en-US" sz="2000" dirty="0">
                <a:latin typeface="Kaiti TC" panose="02010600040101010101" pitchFamily="2" charset="-120"/>
                <a:ea typeface="Kaiti TC" panose="02010600040101010101" pitchFamily="2" charset="-120"/>
              </a:rPr>
              <a:t>以賽亞書七～十二</a:t>
            </a:r>
            <a:endParaRPr lang="en-US" sz="20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05E20E04-D093-7F4B-8D57-14A8238CA5B8}"/>
              </a:ext>
            </a:extLst>
          </p:cNvPr>
          <p:cNvSpPr>
            <a:spLocks noGrp="1"/>
          </p:cNvSpPr>
          <p:nvPr>
            <p:ph idx="1"/>
          </p:nvPr>
        </p:nvSpPr>
        <p:spPr>
          <a:xfrm>
            <a:off x="1066800" y="2014194"/>
            <a:ext cx="4685818" cy="4317158"/>
          </a:xfrm>
          <a:noFill/>
        </p:spPr>
        <p:txBody>
          <a:bodyPr>
            <a:normAutofit/>
          </a:bodyPr>
          <a:lstStyle/>
          <a:p>
            <a:pPr marL="0" indent="0">
              <a:lnSpc>
                <a:spcPct val="110000"/>
              </a:lnSpc>
              <a:spcBef>
                <a:spcPts val="0"/>
              </a:spcBef>
              <a:buNone/>
            </a:pPr>
            <a:r>
              <a:rPr lang="zh-TW" altLang="en-US" sz="1900" dirty="0">
                <a:solidFill>
                  <a:srgbClr val="0432FF"/>
                </a:solidFill>
                <a:latin typeface="STKaiti" panose="02010600040101010101" pitchFamily="2" charset="-122"/>
                <a:ea typeface="STKaiti" panose="02010600040101010101" pitchFamily="2" charset="-122"/>
              </a:rPr>
              <a:t>以賽亞說：「聽啊，大衛家！你們使人厭煩豈算小事，還要</a:t>
            </a:r>
            <a:r>
              <a:rPr lang="zh-TW" altLang="en-US" sz="1900" dirty="0">
                <a:solidFill>
                  <a:srgbClr val="0432FF"/>
                </a:solidFill>
                <a:highlight>
                  <a:srgbClr val="FFFF00"/>
                </a:highlight>
                <a:latin typeface="STKaiti" panose="02010600040101010101" pitchFamily="2" charset="-122"/>
                <a:ea typeface="STKaiti" panose="02010600040101010101" pitchFamily="2" charset="-122"/>
              </a:rPr>
              <a:t>使我的上帝厭煩</a:t>
            </a:r>
            <a:r>
              <a:rPr lang="zh-TW" altLang="en-US" sz="1900" dirty="0">
                <a:solidFill>
                  <a:srgbClr val="0432FF"/>
                </a:solidFill>
                <a:latin typeface="STKaiti" panose="02010600040101010101" pitchFamily="2" charset="-122"/>
                <a:ea typeface="STKaiti" panose="02010600040101010101" pitchFamily="2" charset="-122"/>
              </a:rPr>
              <a:t>嗎？ </a:t>
            </a:r>
            <a:r>
              <a:rPr lang="en-US" altLang="zh-TW" sz="1900" dirty="0">
                <a:solidFill>
                  <a:srgbClr val="0432FF"/>
                </a:solidFill>
                <a:latin typeface="STKaiti" panose="02010600040101010101" pitchFamily="2" charset="-122"/>
                <a:ea typeface="STKaiti" panose="02010600040101010101" pitchFamily="2" charset="-122"/>
              </a:rPr>
              <a:t>14</a:t>
            </a:r>
            <a:r>
              <a:rPr lang="zh-TW" altLang="en-US" sz="1900" dirty="0">
                <a:solidFill>
                  <a:srgbClr val="0432FF"/>
                </a:solidFill>
                <a:latin typeface="STKaiti" panose="02010600040101010101" pitchFamily="2" charset="-122"/>
                <a:ea typeface="STKaiti" panose="02010600040101010101" pitchFamily="2" charset="-122"/>
              </a:rPr>
              <a:t>因此，主自己要給你們一個預兆，看哪，</a:t>
            </a:r>
            <a:r>
              <a:rPr lang="zh-TW" altLang="en-US" sz="1900" dirty="0">
                <a:solidFill>
                  <a:srgbClr val="0432FF"/>
                </a:solidFill>
                <a:highlight>
                  <a:srgbClr val="FFFF00"/>
                </a:highlight>
                <a:latin typeface="STKaiti" panose="02010600040101010101" pitchFamily="2" charset="-122"/>
                <a:ea typeface="STKaiti" panose="02010600040101010101" pitchFamily="2" charset="-122"/>
              </a:rPr>
              <a:t>必有童女懷孕生子，給他起名叫以馬內利</a:t>
            </a:r>
            <a:r>
              <a:rPr lang="zh-TW" altLang="en-US" sz="1900" dirty="0">
                <a:solidFill>
                  <a:srgbClr val="0432FF"/>
                </a:solidFill>
                <a:latin typeface="STKaiti" panose="02010600040101010101" pitchFamily="2" charset="-122"/>
                <a:ea typeface="STKaiti" panose="02010600040101010101" pitchFamily="2" charset="-122"/>
              </a:rPr>
              <a:t>。 </a:t>
            </a:r>
            <a:r>
              <a:rPr lang="en-US" altLang="zh-TW" sz="1900" dirty="0">
                <a:solidFill>
                  <a:srgbClr val="0432FF"/>
                </a:solidFill>
                <a:latin typeface="STKaiti" panose="02010600040101010101" pitchFamily="2" charset="-122"/>
                <a:ea typeface="STKaiti" panose="02010600040101010101" pitchFamily="2" charset="-122"/>
              </a:rPr>
              <a:t>15</a:t>
            </a:r>
            <a:r>
              <a:rPr lang="zh-TW" altLang="en-US" sz="1900" dirty="0">
                <a:solidFill>
                  <a:srgbClr val="0432FF"/>
                </a:solidFill>
                <a:latin typeface="STKaiti" panose="02010600040101010101" pitchFamily="2" charset="-122"/>
                <a:ea typeface="STKaiti" panose="02010600040101010101" pitchFamily="2" charset="-122"/>
              </a:rPr>
              <a:t>到他曉得棄惡擇善的時候，他必吃乳酪與蜂蜜。 </a:t>
            </a:r>
            <a:r>
              <a:rPr lang="en-US" altLang="zh-TW" sz="1900" dirty="0">
                <a:solidFill>
                  <a:srgbClr val="0432FF"/>
                </a:solidFill>
                <a:latin typeface="STKaiti" panose="02010600040101010101" pitchFamily="2" charset="-122"/>
                <a:ea typeface="STKaiti" panose="02010600040101010101" pitchFamily="2" charset="-122"/>
              </a:rPr>
              <a:t>16</a:t>
            </a:r>
            <a:r>
              <a:rPr lang="zh-TW" altLang="en-US" sz="1900" dirty="0">
                <a:solidFill>
                  <a:srgbClr val="0432FF"/>
                </a:solidFill>
                <a:latin typeface="STKaiti" panose="02010600040101010101" pitchFamily="2" charset="-122"/>
                <a:ea typeface="STKaiti" panose="02010600040101010101" pitchFamily="2" charset="-122"/>
              </a:rPr>
              <a:t>因為在這孩子還不曉得棄惡擇善之先，你所憎惡的那兩個王的土地必被撇棄。 </a:t>
            </a:r>
            <a:r>
              <a:rPr lang="en-US" altLang="zh-TW" sz="1900" dirty="0">
                <a:solidFill>
                  <a:srgbClr val="0432FF"/>
                </a:solidFill>
                <a:latin typeface="STKaiti" panose="02010600040101010101" pitchFamily="2" charset="-122"/>
                <a:ea typeface="STKaiti" panose="02010600040101010101" pitchFamily="2" charset="-122"/>
              </a:rPr>
              <a:t>17</a:t>
            </a:r>
            <a:r>
              <a:rPr lang="zh-TW" altLang="en-US" sz="1900" dirty="0">
                <a:solidFill>
                  <a:srgbClr val="0432FF"/>
                </a:solidFill>
                <a:latin typeface="STKaiti" panose="02010600040101010101" pitchFamily="2" charset="-122"/>
                <a:ea typeface="STKaiti" panose="02010600040101010101" pitchFamily="2" charset="-122"/>
              </a:rPr>
              <a:t>耶和華必使亞述王臨到你和你的百姓，並你的父家，自從以法蓮脫離猶大的時候，未曾有過這樣的日子。（賽</a:t>
            </a:r>
            <a:r>
              <a:rPr lang="en-US" altLang="zh-TW" sz="1900" dirty="0">
                <a:solidFill>
                  <a:srgbClr val="0432FF"/>
                </a:solidFill>
                <a:latin typeface="STKaiti" panose="02010600040101010101" pitchFamily="2" charset="-122"/>
                <a:ea typeface="STKaiti" panose="02010600040101010101" pitchFamily="2" charset="-122"/>
              </a:rPr>
              <a:t>7</a:t>
            </a:r>
            <a:r>
              <a:rPr lang="zh-TW" altLang="en-US" sz="1900" dirty="0">
                <a:solidFill>
                  <a:srgbClr val="0432FF"/>
                </a:solidFill>
                <a:latin typeface="STKaiti" panose="02010600040101010101" pitchFamily="2" charset="-122"/>
                <a:ea typeface="STKaiti" panose="02010600040101010101" pitchFamily="2" charset="-122"/>
              </a:rPr>
              <a:t>：</a:t>
            </a:r>
            <a:r>
              <a:rPr lang="en-US" altLang="zh-TW" sz="1900" dirty="0">
                <a:solidFill>
                  <a:srgbClr val="0432FF"/>
                </a:solidFill>
                <a:latin typeface="STKaiti" panose="02010600040101010101" pitchFamily="2" charset="-122"/>
                <a:ea typeface="STKaiti" panose="02010600040101010101" pitchFamily="2" charset="-122"/>
              </a:rPr>
              <a:t>13-17</a:t>
            </a:r>
            <a:r>
              <a:rPr lang="zh-TW" altLang="en-US" sz="1900" dirty="0">
                <a:solidFill>
                  <a:srgbClr val="0432FF"/>
                </a:solidFill>
                <a:latin typeface="STKaiti" panose="02010600040101010101" pitchFamily="2" charset="-122"/>
                <a:ea typeface="STKaiti" panose="02010600040101010101" pitchFamily="2" charset="-122"/>
              </a:rPr>
              <a:t>）</a:t>
            </a:r>
            <a:endParaRPr lang="en-US" altLang="zh-TW" sz="1900" dirty="0">
              <a:solidFill>
                <a:srgbClr val="0432FF"/>
              </a:solidFill>
              <a:latin typeface="STKaiti" panose="02010600040101010101" pitchFamily="2" charset="-122"/>
              <a:ea typeface="STKaiti" panose="02010600040101010101" pitchFamily="2" charset="-122"/>
            </a:endParaRPr>
          </a:p>
        </p:txBody>
      </p:sp>
      <p:sp>
        <p:nvSpPr>
          <p:cNvPr id="4" name="TextBox 3">
            <a:extLst>
              <a:ext uri="{FF2B5EF4-FFF2-40B4-BE49-F238E27FC236}">
                <a16:creationId xmlns:a16="http://schemas.microsoft.com/office/drawing/2014/main" id="{A6007308-C335-D44C-B487-4508035F40CD}"/>
              </a:ext>
            </a:extLst>
          </p:cNvPr>
          <p:cNvSpPr txBox="1"/>
          <p:nvPr/>
        </p:nvSpPr>
        <p:spPr>
          <a:xfrm>
            <a:off x="6096000" y="2014194"/>
            <a:ext cx="5358582" cy="3970318"/>
          </a:xfrm>
          <a:prstGeom prst="rect">
            <a:avLst/>
          </a:prstGeom>
          <a:noFill/>
        </p:spPr>
        <p:txBody>
          <a:bodyPr wrap="square" rtlCol="0">
            <a:spAutoFit/>
          </a:bodyPr>
          <a:lstStyle/>
          <a:p>
            <a:pPr marL="285750" indent="-285750">
              <a:buFont typeface="Wingdings" pitchFamily="2" charset="2"/>
              <a:buChar char="§"/>
            </a:pPr>
            <a:r>
              <a:rPr lang="zh-TW" altLang="en-US" dirty="0"/>
              <a:t> </a:t>
            </a:r>
            <a:r>
              <a:rPr lang="zh-TW" altLang="en-US" dirty="0">
                <a:latin typeface="Kaiti TC" panose="02010600040101010101" pitchFamily="2" charset="-120"/>
                <a:ea typeface="Kaiti TC" panose="02010600040101010101" pitchFamily="2" charset="-120"/>
              </a:rPr>
              <a:t>猶大王亞哈斯在位時，公開地拜偶像得罪上帝，上帝容許亞蘭王利訊</a:t>
            </a:r>
            <a:r>
              <a:rPr lang="en-US"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及以色列王比加來攻打猶大。驚懼中亞哈斯向亞述王求援，而不求助於恩典的上帝，上帝差遣以賽亞去勸勉亞哈斯，要他回轉相信上帝。</a:t>
            </a:r>
            <a:endParaRPr lang="en-US" altLang="zh-TW" dirty="0">
              <a:latin typeface="Kaiti TC" panose="02010600040101010101" pitchFamily="2" charset="-120"/>
              <a:ea typeface="Kaiti TC" panose="02010600040101010101" pitchFamily="2" charset="-120"/>
            </a:endParaRPr>
          </a:p>
          <a:p>
            <a:pPr marL="285750" indent="-285750">
              <a:buFont typeface="Wingdings" pitchFamily="2" charset="2"/>
              <a:buChar char="§"/>
            </a:pPr>
            <a:r>
              <a:rPr lang="zh-TW" altLang="en-US" dirty="0">
                <a:latin typeface="Kaiti TC" panose="02010600040101010101" pitchFamily="2" charset="-120"/>
                <a:ea typeface="Kaiti TC" panose="02010600040101010101" pitchFamily="2" charset="-120"/>
              </a:rPr>
              <a:t>以賽亞給亞哈斯一個「兆頭」，是關於以馬內利的預言，必有童貞女懷孕生子，就是耶穌基督，祂要用公義治理大衛的國。</a:t>
            </a:r>
            <a:endParaRPr lang="en-US" altLang="zh-TW" dirty="0">
              <a:latin typeface="Kaiti TC" panose="02010600040101010101" pitchFamily="2" charset="-120"/>
              <a:ea typeface="Kaiti TC" panose="02010600040101010101" pitchFamily="2" charset="-120"/>
            </a:endParaRPr>
          </a:p>
          <a:p>
            <a:pPr marL="285750" indent="-285750">
              <a:buFont typeface="Wingdings" pitchFamily="2" charset="2"/>
              <a:buChar char="§"/>
            </a:pPr>
            <a:r>
              <a:rPr lang="zh-TW" altLang="en-US" dirty="0">
                <a:latin typeface="Kaiti TC" panose="02010600040101010101" pitchFamily="2" charset="-120"/>
                <a:ea typeface="Kaiti TC" panose="02010600040101010101" pitchFamily="2" charset="-120"/>
              </a:rPr>
              <a:t>可惜</a:t>
            </a:r>
            <a:r>
              <a:rPr lang="zh-TW" altLang="en-US" dirty="0">
                <a:highlight>
                  <a:srgbClr val="FFFF00"/>
                </a:highlight>
                <a:latin typeface="Kaiti TC" panose="02010600040101010101" pitchFamily="2" charset="-120"/>
                <a:ea typeface="Kaiti TC" panose="02010600040101010101" pitchFamily="2" charset="-120"/>
              </a:rPr>
              <a:t>亞哈斯拒絕了這項證據</a:t>
            </a:r>
            <a:r>
              <a:rPr lang="zh-TW" altLang="en-US" dirty="0">
                <a:latin typeface="Kaiti TC" panose="02010600040101010101" pitchFamily="2" charset="-120"/>
                <a:ea typeface="Kaiti TC" panose="02010600040101010101" pitchFamily="2" charset="-120"/>
              </a:rPr>
              <a:t>，仍然與亞述聯盟，於是以賽亞宣告上帝對猶大王及全國的刑罰。（賽七、八）</a:t>
            </a:r>
            <a:endParaRPr lang="en-US" altLang="zh-TW" dirty="0">
              <a:latin typeface="Kaiti TC" panose="02010600040101010101" pitchFamily="2" charset="-120"/>
              <a:ea typeface="Kaiti TC" panose="02010600040101010101" pitchFamily="2" charset="-120"/>
            </a:endParaRPr>
          </a:p>
          <a:p>
            <a:pPr marL="285750" indent="-285750">
              <a:buFont typeface="Wingdings" pitchFamily="2" charset="2"/>
              <a:buChar char="v"/>
            </a:pPr>
            <a:r>
              <a:rPr lang="zh-TW" altLang="en-US" dirty="0">
                <a:solidFill>
                  <a:srgbClr val="7030A0"/>
                </a:solidFill>
                <a:latin typeface="Kaiti TC" panose="02010600040101010101" pitchFamily="2" charset="-120"/>
                <a:ea typeface="Kaiti TC" panose="02010600040101010101" pitchFamily="2" charset="-120"/>
              </a:rPr>
              <a:t>這裡的預兆有雙重應驗 </a:t>
            </a:r>
            <a:r>
              <a:rPr lang="en-US" altLang="zh-TW" dirty="0">
                <a:solidFill>
                  <a:srgbClr val="7030A0"/>
                </a:solidFill>
                <a:latin typeface="Kaiti TC" panose="02010600040101010101" pitchFamily="2" charset="-120"/>
                <a:ea typeface="Kaiti TC" panose="02010600040101010101" pitchFamily="2" charset="-120"/>
              </a:rPr>
              <a:t>–</a:t>
            </a:r>
            <a:r>
              <a:rPr lang="zh-TW" altLang="en-US" dirty="0">
                <a:solidFill>
                  <a:srgbClr val="7030A0"/>
                </a:solidFill>
                <a:latin typeface="Kaiti TC" panose="02010600040101010101" pitchFamily="2" charset="-120"/>
                <a:ea typeface="Kaiti TC" panose="02010600040101010101" pitchFamily="2" charset="-120"/>
              </a:rPr>
              <a:t> </a:t>
            </a:r>
            <a:endParaRPr lang="en-US" altLang="zh-TW" dirty="0">
              <a:solidFill>
                <a:srgbClr val="7030A0"/>
              </a:solidFill>
              <a:latin typeface="Kaiti TC" panose="02010600040101010101" pitchFamily="2" charset="-120"/>
              <a:ea typeface="Kaiti TC" panose="02010600040101010101" pitchFamily="2" charset="-120"/>
            </a:endParaRPr>
          </a:p>
          <a:p>
            <a:r>
              <a:rPr lang="en-US" altLang="zh-TW" dirty="0">
                <a:solidFill>
                  <a:srgbClr val="7030A0"/>
                </a:solidFill>
                <a:latin typeface="Kaiti TC" panose="02010600040101010101" pitchFamily="2" charset="-120"/>
                <a:ea typeface="Kaiti TC" panose="02010600040101010101" pitchFamily="2" charset="-120"/>
              </a:rPr>
              <a:t>	</a:t>
            </a:r>
            <a:r>
              <a:rPr lang="zh-TW" altLang="en-US" dirty="0">
                <a:solidFill>
                  <a:srgbClr val="7030A0"/>
                </a:solidFill>
                <a:latin typeface="Kaiti TC" panose="02010600040101010101" pitchFamily="2" charset="-120"/>
                <a:ea typeface="Kaiti TC" panose="02010600040101010101" pitchFamily="2" charset="-120"/>
              </a:rPr>
              <a:t>第一是嬰孩還未成人（大概</a:t>
            </a:r>
            <a:r>
              <a:rPr lang="en-US" altLang="zh-TW" dirty="0">
                <a:solidFill>
                  <a:srgbClr val="7030A0"/>
                </a:solidFill>
                <a:latin typeface="Kaiti TC" panose="02010600040101010101" pitchFamily="2" charset="-120"/>
                <a:ea typeface="Kaiti TC" panose="02010600040101010101" pitchFamily="2" charset="-120"/>
              </a:rPr>
              <a:t>20</a:t>
            </a:r>
            <a:r>
              <a:rPr lang="zh-TW" altLang="en-US" dirty="0">
                <a:solidFill>
                  <a:srgbClr val="7030A0"/>
                </a:solidFill>
                <a:latin typeface="Kaiti TC" panose="02010600040101010101" pitchFamily="2" charset="-120"/>
                <a:ea typeface="Kaiti TC" panose="02010600040101010101" pitchFamily="2" charset="-120"/>
              </a:rPr>
              <a:t>年內），二王聯</a:t>
            </a:r>
            <a:r>
              <a:rPr lang="en-US" altLang="zh-TW" dirty="0">
                <a:solidFill>
                  <a:srgbClr val="7030A0"/>
                </a:solidFill>
                <a:latin typeface="Kaiti TC" panose="02010600040101010101" pitchFamily="2" charset="-120"/>
                <a:ea typeface="Kaiti TC" panose="02010600040101010101" pitchFamily="2" charset="-120"/>
              </a:rPr>
              <a:t>	</a:t>
            </a:r>
            <a:r>
              <a:rPr lang="zh-TW" altLang="en-US" dirty="0">
                <a:solidFill>
                  <a:srgbClr val="7030A0"/>
                </a:solidFill>
                <a:latin typeface="Kaiti TC" panose="02010600040101010101" pitchFamily="2" charset="-120"/>
                <a:ea typeface="Kaiti TC" panose="02010600040101010101" pitchFamily="2" charset="-120"/>
              </a:rPr>
              <a:t>盟就會被消滅。第二是主耶穌的降生。</a:t>
            </a:r>
            <a:endParaRPr lang="en-US" dirty="0">
              <a:solidFill>
                <a:srgbClr val="7030A0"/>
              </a:solidFill>
              <a:latin typeface="Kaiti TC" panose="02010600040101010101" pitchFamily="2" charset="-120"/>
              <a:ea typeface="Kaiti TC" panose="02010600040101010101" pitchFamily="2" charset="-120"/>
            </a:endParaRPr>
          </a:p>
        </p:txBody>
      </p:sp>
      <p:sp>
        <p:nvSpPr>
          <p:cNvPr id="5" name="TextBox 4">
            <a:extLst>
              <a:ext uri="{FF2B5EF4-FFF2-40B4-BE49-F238E27FC236}">
                <a16:creationId xmlns:a16="http://schemas.microsoft.com/office/drawing/2014/main" id="{234FFA42-3746-294D-BEA2-3CDA20A1800F}"/>
              </a:ext>
            </a:extLst>
          </p:cNvPr>
          <p:cNvSpPr txBox="1"/>
          <p:nvPr/>
        </p:nvSpPr>
        <p:spPr>
          <a:xfrm>
            <a:off x="10070592" y="524204"/>
            <a:ext cx="1572768" cy="369332"/>
          </a:xfrm>
          <a:prstGeom prst="rect">
            <a:avLst/>
          </a:prstGeom>
          <a:solidFill>
            <a:srgbClr val="FFFF00"/>
          </a:solidFill>
        </p:spPr>
        <p:txBody>
          <a:bodyPr wrap="square" rtlCol="0">
            <a:spAutoFit/>
          </a:bodyPr>
          <a:lstStyle/>
          <a:p>
            <a:r>
              <a:rPr lang="en-US" dirty="0" err="1">
                <a:solidFill>
                  <a:srgbClr val="C00000"/>
                </a:solidFill>
              </a:rPr>
              <a:t>對猶大的審判</a:t>
            </a:r>
            <a:endParaRPr lang="en-US" dirty="0">
              <a:solidFill>
                <a:srgbClr val="C00000"/>
              </a:solidFill>
            </a:endParaRPr>
          </a:p>
        </p:txBody>
      </p:sp>
    </p:spTree>
    <p:extLst>
      <p:ext uri="{BB962C8B-B14F-4D97-AF65-F5344CB8AC3E}">
        <p14:creationId xmlns:p14="http://schemas.microsoft.com/office/powerpoint/2010/main" val="994620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a:solidFill>
                  <a:schemeClr val="accent5">
                    <a:lumMod val="50000"/>
                  </a:schemeClr>
                </a:solidFill>
                <a:latin typeface="LiSong Pro Light" panose="02020300000000000000" pitchFamily="18" charset="-120"/>
                <a:ea typeface="LiSong Pro Light" panose="02020300000000000000" pitchFamily="18" charset="-120"/>
              </a:rPr>
              <a:t>人物檔案</a:t>
            </a: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66800" y="1828800"/>
            <a:ext cx="10241666" cy="4206240"/>
          </a:xfrm>
        </p:spPr>
        <p:txBody>
          <a:bodyPr>
            <a:normAutofit fontScale="92500" lnSpcReduction="20000"/>
          </a:bodyPr>
          <a:lstStyle/>
          <a:p>
            <a:pPr>
              <a:buFont typeface="Wingdings" pitchFamily="2" charset="2"/>
              <a:buChar char="v"/>
            </a:pPr>
            <a:r>
              <a:rPr lang="zh-CN" altLang="en-US" dirty="0"/>
              <a:t>寫作包含年代：</a:t>
            </a:r>
            <a:r>
              <a:rPr lang="en-US" altLang="zh-CN" dirty="0"/>
              <a:t>(BC7</a:t>
            </a:r>
            <a:r>
              <a:rPr lang="en-US" altLang="zh-TW" dirty="0"/>
              <a:t>39</a:t>
            </a:r>
            <a:r>
              <a:rPr lang="en-US" altLang="zh-CN" dirty="0"/>
              <a:t>-BC681)</a:t>
            </a:r>
            <a:r>
              <a:rPr lang="zh-CN" altLang="en-US" dirty="0"/>
              <a:t>　</a:t>
            </a:r>
            <a:r>
              <a:rPr lang="en-US" altLang="zh-TW" dirty="0"/>
              <a:t>–</a:t>
            </a:r>
            <a:r>
              <a:rPr lang="zh-TW" altLang="en-US" dirty="0"/>
              <a:t> 烏西雅崩 </a:t>
            </a:r>
            <a:r>
              <a:rPr lang="en-US" altLang="zh-TW" dirty="0"/>
              <a:t>–</a:t>
            </a:r>
            <a:r>
              <a:rPr lang="zh-TW" altLang="en-US" dirty="0"/>
              <a:t> 西拿基立死</a:t>
            </a:r>
            <a:endParaRPr lang="en-US" altLang="zh-CN" dirty="0"/>
          </a:p>
          <a:p>
            <a:pPr>
              <a:buFont typeface="Wingdings" pitchFamily="2" charset="2"/>
              <a:buChar char="v"/>
            </a:pPr>
            <a:r>
              <a:rPr lang="zh-TW" altLang="en-US" dirty="0"/>
              <a:t>父母 ～ 亞摩斯（父） 犹太人传统称亚摩斯是犹大王亚玛谢的兄弟，所以以赛亚可能是王室的后裔 </a:t>
            </a:r>
          </a:p>
          <a:p>
            <a:pPr>
              <a:buFont typeface="Wingdings" pitchFamily="2" charset="2"/>
              <a:buChar char="v"/>
            </a:pPr>
            <a:endParaRPr lang="en-US" altLang="zh-TW" dirty="0"/>
          </a:p>
          <a:p>
            <a:pPr>
              <a:buFont typeface="Wingdings" pitchFamily="2" charset="2"/>
              <a:buChar char="v"/>
            </a:pPr>
            <a:r>
              <a:rPr lang="zh-TW" altLang="en-US" dirty="0"/>
              <a:t>生活地點 ～ 猶大國</a:t>
            </a:r>
            <a:endParaRPr lang="en-US" altLang="zh-TW" dirty="0"/>
          </a:p>
          <a:p>
            <a:pPr>
              <a:buFont typeface="Wingdings" pitchFamily="2" charset="2"/>
              <a:buChar char="v"/>
            </a:pPr>
            <a:r>
              <a:rPr lang="zh-TW" altLang="en-US" dirty="0"/>
              <a:t>家庭成員</a:t>
            </a:r>
            <a:endParaRPr lang="en-US" altLang="zh-TW" dirty="0"/>
          </a:p>
          <a:p>
            <a:pPr lvl="1">
              <a:buFont typeface="Wingdings" pitchFamily="2" charset="2"/>
              <a:buChar char="v"/>
            </a:pPr>
            <a:r>
              <a:rPr lang="zh-TW" altLang="en-US" dirty="0"/>
              <a:t>妻子 </a:t>
            </a:r>
            <a:r>
              <a:rPr lang="en-US" altLang="zh-TW" dirty="0"/>
              <a:t>–</a:t>
            </a:r>
            <a:r>
              <a:rPr lang="zh-TW" altLang="en-US" dirty="0"/>
              <a:t> 女先知（賽</a:t>
            </a:r>
            <a:r>
              <a:rPr lang="en-US" altLang="zh-TW" dirty="0"/>
              <a:t>8</a:t>
            </a:r>
            <a:r>
              <a:rPr lang="zh-TW" altLang="en-US" dirty="0"/>
              <a:t>：</a:t>
            </a:r>
            <a:r>
              <a:rPr lang="en-US" altLang="zh-TW" dirty="0"/>
              <a:t>3</a:t>
            </a:r>
            <a:r>
              <a:rPr lang="zh-TW" altLang="en-US" dirty="0"/>
              <a:t>）</a:t>
            </a:r>
            <a:endParaRPr lang="en-US" altLang="zh-TW" dirty="0"/>
          </a:p>
          <a:p>
            <a:pPr lvl="1">
              <a:buFont typeface="Wingdings" pitchFamily="2" charset="2"/>
              <a:buChar char="v"/>
            </a:pPr>
            <a:r>
              <a:rPr lang="zh-TW" altLang="en-US" dirty="0"/>
              <a:t>兒子 </a:t>
            </a:r>
            <a:r>
              <a:rPr lang="en-US" altLang="zh-TW" dirty="0"/>
              <a:t>–</a:t>
            </a:r>
            <a:r>
              <a:rPr lang="zh-TW" altLang="en-US" dirty="0"/>
              <a:t> 施亞雅述 （賽</a:t>
            </a:r>
            <a:r>
              <a:rPr lang="en-US" altLang="zh-TW" dirty="0"/>
              <a:t>7</a:t>
            </a:r>
            <a:r>
              <a:rPr lang="zh-TW" altLang="en-US" dirty="0"/>
              <a:t>：</a:t>
            </a:r>
            <a:r>
              <a:rPr lang="en-US" altLang="zh-TW" dirty="0"/>
              <a:t>3</a:t>
            </a:r>
            <a:r>
              <a:rPr lang="zh-TW" altLang="en-US" dirty="0"/>
              <a:t>）</a:t>
            </a:r>
            <a:r>
              <a:rPr lang="en-US" altLang="zh-TW" dirty="0"/>
              <a:t>-</a:t>
            </a:r>
            <a:r>
              <a:rPr lang="zh-TW" altLang="en-US" dirty="0"/>
              <a:t> 意思「餘民必歸回」</a:t>
            </a:r>
            <a:endParaRPr lang="en-US" altLang="zh-TW" dirty="0"/>
          </a:p>
          <a:p>
            <a:pPr lvl="1">
              <a:buFont typeface="Wingdings" pitchFamily="2" charset="2"/>
              <a:buChar char="v"/>
            </a:pPr>
            <a:r>
              <a:rPr lang="zh-TW" altLang="en-US" dirty="0"/>
              <a:t>兒子 </a:t>
            </a:r>
            <a:r>
              <a:rPr lang="en-US" altLang="zh-TW" dirty="0"/>
              <a:t>-</a:t>
            </a:r>
            <a:r>
              <a:rPr lang="zh-TW" altLang="en-US" dirty="0"/>
              <a:t> 瑪黑珥</a:t>
            </a:r>
            <a:r>
              <a:rPr lang="en-US" altLang="zh-TW" dirty="0"/>
              <a:t>.</a:t>
            </a:r>
            <a:r>
              <a:rPr lang="zh-TW" altLang="en-US" dirty="0"/>
              <a:t>沙拉勒</a:t>
            </a:r>
            <a:r>
              <a:rPr lang="en-US" altLang="zh-TW" dirty="0"/>
              <a:t>.</a:t>
            </a:r>
            <a:r>
              <a:rPr lang="zh-TW" altLang="en-US" dirty="0"/>
              <a:t>哈施</a:t>
            </a:r>
            <a:r>
              <a:rPr lang="en-US" altLang="zh-TW" dirty="0"/>
              <a:t>.</a:t>
            </a:r>
            <a:r>
              <a:rPr lang="zh-TW" altLang="en-US" dirty="0"/>
              <a:t>罷斯 （賽</a:t>
            </a:r>
            <a:r>
              <a:rPr lang="en-US" altLang="zh-TW" dirty="0"/>
              <a:t>8:1-4</a:t>
            </a:r>
            <a:r>
              <a:rPr lang="zh-TW" altLang="en-US" dirty="0"/>
              <a:t>），意思「擄掠速臨，搶奪快到」</a:t>
            </a:r>
          </a:p>
          <a:p>
            <a:pPr marL="0" indent="0">
              <a:buNone/>
            </a:pPr>
            <a:endParaRPr lang="en-US" altLang="zh-TW" dirty="0"/>
          </a:p>
          <a:p>
            <a:pPr>
              <a:buFont typeface="Wingdings" pitchFamily="2" charset="2"/>
              <a:buChar char="v"/>
            </a:pPr>
            <a:r>
              <a:rPr lang="zh-TW" altLang="en-US" dirty="0"/>
              <a:t>「以赛亚」意即「神的救赎」 </a:t>
            </a:r>
          </a:p>
          <a:p>
            <a:pPr marL="0" indent="0">
              <a:buNone/>
            </a:pPr>
            <a:endParaRPr lang="en-US" altLang="zh-TW" dirty="0"/>
          </a:p>
          <a:p>
            <a:pPr>
              <a:lnSpc>
                <a:spcPct val="120000"/>
              </a:lnSpc>
              <a:buFont typeface="Wingdings" pitchFamily="2" charset="2"/>
              <a:buChar char="v"/>
            </a:pPr>
            <a:r>
              <a:rPr lang="zh-TW" altLang="en-US" dirty="0"/>
              <a:t>同時代的人物 ～ 以赛亚为南国先知，与北国的阿摩司、何西阿为同时代的人物，且与较年幼的南国先知弥迦，四人合称「主前第八世纪的黄金四重唱」，而弥迦更可说是他的接棒人</a:t>
            </a:r>
            <a:br>
              <a:rPr lang="zh-TW" altLang="en-US" dirty="0"/>
            </a:br>
            <a:endParaRPr lang="en-US" dirty="0"/>
          </a:p>
        </p:txBody>
      </p:sp>
      <p:sp>
        <p:nvSpPr>
          <p:cNvPr id="5" name="Line Callout 2 (Accent Bar) 4">
            <a:extLst>
              <a:ext uri="{FF2B5EF4-FFF2-40B4-BE49-F238E27FC236}">
                <a16:creationId xmlns:a16="http://schemas.microsoft.com/office/drawing/2014/main" id="{5DF37FF9-9DCA-244C-9DD4-DA9108BC9A20}"/>
              </a:ext>
            </a:extLst>
          </p:cNvPr>
          <p:cNvSpPr/>
          <p:nvPr/>
        </p:nvSpPr>
        <p:spPr>
          <a:xfrm>
            <a:off x="5625296" y="2963119"/>
            <a:ext cx="1469985" cy="625033"/>
          </a:xfrm>
          <a:prstGeom prst="accent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拯救</a:t>
            </a:r>
            <a:endParaRPr lang="en-US" dirty="0"/>
          </a:p>
        </p:txBody>
      </p:sp>
      <p:sp>
        <p:nvSpPr>
          <p:cNvPr id="6" name="Line Callout 2 (Accent Bar) 5">
            <a:extLst>
              <a:ext uri="{FF2B5EF4-FFF2-40B4-BE49-F238E27FC236}">
                <a16:creationId xmlns:a16="http://schemas.microsoft.com/office/drawing/2014/main" id="{960181D4-EA53-B347-8038-4B2C628061BC}"/>
              </a:ext>
            </a:extLst>
          </p:cNvPr>
          <p:cNvSpPr/>
          <p:nvPr/>
        </p:nvSpPr>
        <p:spPr>
          <a:xfrm>
            <a:off x="8466881" y="3399583"/>
            <a:ext cx="1469985" cy="625033"/>
          </a:xfrm>
          <a:prstGeom prst="accent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審判</a:t>
            </a:r>
            <a:endParaRPr lang="en-US" dirty="0"/>
          </a:p>
        </p:txBody>
      </p:sp>
    </p:spTree>
    <p:extLst>
      <p:ext uri="{BB962C8B-B14F-4D97-AF65-F5344CB8AC3E}">
        <p14:creationId xmlns:p14="http://schemas.microsoft.com/office/powerpoint/2010/main" val="3834305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354A-4E70-5849-B0EC-3D1C970F5239}"/>
              </a:ext>
            </a:extLst>
          </p:cNvPr>
          <p:cNvSpPr>
            <a:spLocks noGrp="1"/>
          </p:cNvSpPr>
          <p:nvPr>
            <p:ph type="title"/>
          </p:nvPr>
        </p:nvSpPr>
        <p:spPr/>
        <p:txBody>
          <a:bodyPr/>
          <a:lstStyle/>
          <a:p>
            <a:r>
              <a:rPr lang="zh-TW" altLang="en-US" dirty="0">
                <a:latin typeface="Kaiti TC" panose="02010600040101010101" pitchFamily="2" charset="-120"/>
                <a:ea typeface="Kaiti TC" panose="02010600040101010101" pitchFamily="2" charset="-120"/>
              </a:rPr>
              <a:t>以賽亞</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四</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歸回安息，平靜安穩</a:t>
            </a:r>
            <a:br>
              <a:rPr lang="en-US" altLang="zh-TW" dirty="0">
                <a:latin typeface="Kaiti TC" panose="02010600040101010101" pitchFamily="2" charset="-120"/>
                <a:ea typeface="Kaiti TC" panose="02010600040101010101" pitchFamily="2" charset="-120"/>
              </a:rPr>
            </a:br>
            <a:r>
              <a:rPr lang="zh-TW" altLang="en-US" sz="2000" dirty="0">
                <a:latin typeface="Kaiti TC" panose="02010600040101010101" pitchFamily="2" charset="-120"/>
                <a:ea typeface="Kaiti TC" panose="02010600040101010101" pitchFamily="2" charset="-120"/>
              </a:rPr>
              <a:t>以賽亞書廿八～卅三</a:t>
            </a:r>
            <a:endParaRPr lang="en-US" sz="20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05E20E04-D093-7F4B-8D57-14A8238CA5B8}"/>
              </a:ext>
            </a:extLst>
          </p:cNvPr>
          <p:cNvSpPr>
            <a:spLocks noGrp="1"/>
          </p:cNvSpPr>
          <p:nvPr>
            <p:ph idx="1"/>
          </p:nvPr>
        </p:nvSpPr>
        <p:spPr>
          <a:xfrm>
            <a:off x="841094" y="1932972"/>
            <a:ext cx="5254906" cy="4282434"/>
          </a:xfrm>
          <a:noFill/>
        </p:spPr>
        <p:txBody>
          <a:bodyPr>
            <a:noAutofit/>
          </a:bodyPr>
          <a:lstStyle/>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耶和华说：“祸哉！这悖逆的儿女。他们</a:t>
            </a:r>
            <a:r>
              <a:rPr lang="zh-TW" altLang="en-US" dirty="0">
                <a:solidFill>
                  <a:srgbClr val="0432FF"/>
                </a:solidFill>
                <a:highlight>
                  <a:srgbClr val="FFFF00"/>
                </a:highlight>
                <a:latin typeface="STKaiti" panose="02010600040101010101" pitchFamily="2" charset="-122"/>
                <a:ea typeface="STKaiti" panose="02010600040101010101" pitchFamily="2" charset="-122"/>
              </a:rPr>
              <a:t>同谋</a:t>
            </a:r>
            <a:r>
              <a:rPr lang="zh-TW" altLang="en-US" dirty="0">
                <a:solidFill>
                  <a:srgbClr val="0432FF"/>
                </a:solidFill>
                <a:latin typeface="STKaiti" panose="02010600040101010101" pitchFamily="2" charset="-122"/>
                <a:ea typeface="STKaiti" panose="02010600040101010101" pitchFamily="2" charset="-122"/>
              </a:rPr>
              <a:t>，却不出于我，</a:t>
            </a:r>
            <a:r>
              <a:rPr lang="zh-TW" altLang="en-US" dirty="0">
                <a:solidFill>
                  <a:srgbClr val="0432FF"/>
                </a:solidFill>
                <a:highlight>
                  <a:srgbClr val="FFFF00"/>
                </a:highlight>
                <a:latin typeface="STKaiti" panose="02010600040101010101" pitchFamily="2" charset="-122"/>
                <a:ea typeface="STKaiti" panose="02010600040101010101" pitchFamily="2" charset="-122"/>
              </a:rPr>
              <a:t>结盟</a:t>
            </a:r>
            <a:r>
              <a:rPr lang="zh-TW" altLang="en-US" dirty="0">
                <a:solidFill>
                  <a:srgbClr val="0432FF"/>
                </a:solidFill>
                <a:latin typeface="STKaiti" panose="02010600040101010101" pitchFamily="2" charset="-122"/>
                <a:ea typeface="STKaiti" panose="02010600040101010101" pitchFamily="2" charset="-122"/>
              </a:rPr>
              <a:t>，却不出于我的灵，以致罪上加罪。他们没有寻求我的指示，就起身下埃及去，要倚靠法老的庇护坚固自己，并投在埃及的荫下。</a:t>
            </a:r>
            <a:r>
              <a:rPr lang="zh-TW" altLang="en-US" dirty="0">
                <a:solidFill>
                  <a:srgbClr val="0432FF"/>
                </a:solidFill>
                <a:highlight>
                  <a:srgbClr val="FFFF00"/>
                </a:highlight>
                <a:latin typeface="STKaiti" panose="02010600040101010101" pitchFamily="2" charset="-122"/>
                <a:ea typeface="STKaiti" panose="02010600040101010101" pitchFamily="2" charset="-122"/>
              </a:rPr>
              <a:t>但法老的庇护反成为你们的羞辱；你们投在埃及荫下，反使你们惭愧</a:t>
            </a:r>
            <a:r>
              <a:rPr lang="zh-TW" altLang="en-US" dirty="0">
                <a:solidFill>
                  <a:srgbClr val="0432FF"/>
                </a:solidFill>
                <a:latin typeface="STKaiti" panose="02010600040101010101" pitchFamily="2" charset="-122"/>
                <a:ea typeface="STKaiti" panose="02010600040101010101" pitchFamily="2" charset="-122"/>
              </a:rPr>
              <a:t>。他们的领袖已在琐安，他们的使臣到了哈内斯。他们必因那无益于他们的民蒙羞；那民并非帮助，也非有益，只带来羞耻和凌辱。” （賽</a:t>
            </a:r>
            <a:r>
              <a:rPr lang="en-US" altLang="zh-TW" dirty="0">
                <a:solidFill>
                  <a:srgbClr val="0432FF"/>
                </a:solidFill>
                <a:latin typeface="STKaiti" panose="02010600040101010101" pitchFamily="2" charset="-122"/>
                <a:ea typeface="STKaiti" panose="02010600040101010101" pitchFamily="2" charset="-122"/>
              </a:rPr>
              <a:t>30:1-5</a:t>
            </a:r>
            <a:r>
              <a:rPr lang="zh-TW" altLang="en-US" dirty="0">
                <a:solidFill>
                  <a:srgbClr val="0432FF"/>
                </a:solidFill>
                <a:latin typeface="STKaiti" panose="02010600040101010101" pitchFamily="2" charset="-122"/>
                <a:ea typeface="STKaiti" panose="02010600040101010101" pitchFamily="2" charset="-122"/>
              </a:rPr>
              <a:t>）</a:t>
            </a:r>
            <a:endParaRPr lang="en-US" altLang="zh-TW" dirty="0">
              <a:solidFill>
                <a:srgbClr val="0432FF"/>
              </a:solidFill>
              <a:latin typeface="STKaiti" panose="02010600040101010101" pitchFamily="2" charset="-122"/>
              <a:ea typeface="STKaiti" panose="02010600040101010101" pitchFamily="2" charset="-122"/>
            </a:endParaRPr>
          </a:p>
          <a:p>
            <a:pPr marL="0" indent="0">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主耶和华</a:t>
            </a:r>
            <a:r>
              <a:rPr lang="en-US" altLang="zh-TW" dirty="0">
                <a:solidFill>
                  <a:srgbClr val="0432FF"/>
                </a:solidFill>
                <a:latin typeface="STKaiti" panose="02010600040101010101" pitchFamily="2" charset="-122"/>
                <a:ea typeface="STKaiti" panose="02010600040101010101" pitchFamily="2" charset="-122"/>
              </a:rPr>
              <a:t>—</a:t>
            </a:r>
            <a:r>
              <a:rPr lang="zh-TW" altLang="en-US" dirty="0">
                <a:solidFill>
                  <a:srgbClr val="0432FF"/>
                </a:solidFill>
                <a:latin typeface="STKaiti" panose="02010600040101010101" pitchFamily="2" charset="-122"/>
                <a:ea typeface="STKaiti" panose="02010600040101010101" pitchFamily="2" charset="-122"/>
              </a:rPr>
              <a:t>以色列的圣者如此说：</a:t>
            </a:r>
          </a:p>
          <a:p>
            <a:pPr marL="0" indent="0">
              <a:lnSpc>
                <a:spcPct val="110000"/>
              </a:lnSpc>
              <a:spcBef>
                <a:spcPts val="0"/>
              </a:spcBef>
              <a:buNone/>
            </a:pPr>
            <a:r>
              <a:rPr lang="zh-TW" altLang="en-US" dirty="0">
                <a:solidFill>
                  <a:srgbClr val="0432FF"/>
                </a:solidFill>
                <a:highlight>
                  <a:srgbClr val="FFFF00"/>
                </a:highlight>
                <a:latin typeface="STKaiti" panose="02010600040101010101" pitchFamily="2" charset="-122"/>
                <a:ea typeface="STKaiti" panose="02010600040101010101" pitchFamily="2" charset="-122"/>
              </a:rPr>
              <a:t>“你们得救在乎归回安息，得力在乎平静安稳</a:t>
            </a:r>
            <a:r>
              <a:rPr lang="zh-TW" altLang="en-US" dirty="0">
                <a:solidFill>
                  <a:srgbClr val="0432FF"/>
                </a:solidFill>
                <a:latin typeface="STKaiti" panose="02010600040101010101" pitchFamily="2" charset="-122"/>
                <a:ea typeface="STKaiti" panose="02010600040101010101" pitchFamily="2" charset="-122"/>
              </a:rPr>
              <a:t>。”你们却是不肯，你们说：“不然，我们要</a:t>
            </a:r>
            <a:r>
              <a:rPr lang="zh-TW" altLang="en-US" dirty="0">
                <a:solidFill>
                  <a:srgbClr val="0432FF"/>
                </a:solidFill>
                <a:highlight>
                  <a:srgbClr val="FFFF00"/>
                </a:highlight>
                <a:latin typeface="STKaiti" panose="02010600040101010101" pitchFamily="2" charset="-122"/>
                <a:ea typeface="STKaiti" panose="02010600040101010101" pitchFamily="2" charset="-122"/>
              </a:rPr>
              <a:t>骑马奔走</a:t>
            </a:r>
            <a:r>
              <a:rPr lang="zh-TW" altLang="en-US" dirty="0">
                <a:solidFill>
                  <a:srgbClr val="0432FF"/>
                </a:solidFill>
                <a:latin typeface="STKaiti" panose="02010600040101010101" pitchFamily="2" charset="-122"/>
                <a:ea typeface="STKaiti" panose="02010600040101010101" pitchFamily="2" charset="-122"/>
              </a:rPr>
              <a:t>”，所以你们必然奔走。你们又说：“我们要骑快马”，所以追赶你们的，也必飞快。（賽</a:t>
            </a:r>
            <a:r>
              <a:rPr lang="en-US" altLang="zh-TW" dirty="0">
                <a:solidFill>
                  <a:srgbClr val="0432FF"/>
                </a:solidFill>
                <a:latin typeface="STKaiti" panose="02010600040101010101" pitchFamily="2" charset="-122"/>
                <a:ea typeface="STKaiti" panose="02010600040101010101" pitchFamily="2" charset="-122"/>
              </a:rPr>
              <a:t>30:15-16</a:t>
            </a:r>
            <a:r>
              <a:rPr lang="zh-TW" altLang="en-US" dirty="0">
                <a:solidFill>
                  <a:srgbClr val="0432FF"/>
                </a:solidFill>
                <a:latin typeface="STKaiti" panose="02010600040101010101" pitchFamily="2" charset="-122"/>
                <a:ea typeface="STKaiti" panose="02010600040101010101" pitchFamily="2" charset="-122"/>
              </a:rPr>
              <a:t>）</a:t>
            </a:r>
            <a:endParaRPr lang="en-US" altLang="zh-TW" dirty="0">
              <a:solidFill>
                <a:srgbClr val="0432FF"/>
              </a:solidFill>
              <a:latin typeface="STKaiti" panose="02010600040101010101" pitchFamily="2" charset="-122"/>
              <a:ea typeface="STKaiti" panose="02010600040101010101" pitchFamily="2" charset="-122"/>
            </a:endParaRPr>
          </a:p>
        </p:txBody>
      </p:sp>
      <p:sp>
        <p:nvSpPr>
          <p:cNvPr id="4" name="TextBox 3">
            <a:extLst>
              <a:ext uri="{FF2B5EF4-FFF2-40B4-BE49-F238E27FC236}">
                <a16:creationId xmlns:a16="http://schemas.microsoft.com/office/drawing/2014/main" id="{A6007308-C335-D44C-B487-4508035F40CD}"/>
              </a:ext>
            </a:extLst>
          </p:cNvPr>
          <p:cNvSpPr txBox="1"/>
          <p:nvPr/>
        </p:nvSpPr>
        <p:spPr>
          <a:xfrm>
            <a:off x="6096000" y="1932972"/>
            <a:ext cx="5374512" cy="4801314"/>
          </a:xfrm>
          <a:prstGeom prst="rect">
            <a:avLst/>
          </a:prstGeom>
          <a:noFill/>
        </p:spPr>
        <p:txBody>
          <a:bodyPr wrap="square" rtlCol="0">
            <a:spAutoFit/>
          </a:bodyPr>
          <a:lstStyle/>
          <a:p>
            <a:pPr marL="285750" indent="-285750">
              <a:buFont typeface="Wingdings" pitchFamily="2" charset="2"/>
              <a:buChar char="§"/>
            </a:pPr>
            <a:r>
              <a:rPr lang="zh-TW" altLang="en-US" dirty="0">
                <a:highlight>
                  <a:srgbClr val="FFFF00"/>
                </a:highlight>
                <a:latin typeface="Kaiti TC" panose="02010600040101010101" pitchFamily="2" charset="-120"/>
                <a:ea typeface="Kaiti TC" panose="02010600040101010101" pitchFamily="2" charset="-120"/>
              </a:rPr>
              <a:t>这种奔走的动作与安息或安静的状态形成了一个 强烈的对比</a:t>
            </a:r>
            <a:r>
              <a:rPr lang="zh-TW" altLang="en-US" dirty="0">
                <a:latin typeface="Kaiti TC" panose="02010600040101010101" pitchFamily="2" charset="-120"/>
                <a:ea typeface="Kaiti TC" panose="02010600040101010101" pitchFamily="2" charset="-120"/>
              </a:rPr>
              <a:t>。</a:t>
            </a:r>
            <a:endParaRPr lang="en-US" altLang="zh-TW" dirty="0">
              <a:latin typeface="Kaiti TC" panose="02010600040101010101" pitchFamily="2" charset="-120"/>
              <a:ea typeface="Kaiti TC" panose="02010600040101010101" pitchFamily="2" charset="-120"/>
            </a:endParaRPr>
          </a:p>
          <a:p>
            <a:pPr marL="285750" indent="-285750">
              <a:buFont typeface="Wingdings" pitchFamily="2" charset="2"/>
              <a:buChar char="§"/>
            </a:pPr>
            <a:r>
              <a:rPr lang="zh-TW" altLang="en-US" dirty="0">
                <a:latin typeface="Kaiti TC" panose="02010600040101010101" pitchFamily="2" charset="-120"/>
                <a:ea typeface="Kaiti TC" panose="02010600040101010101" pitchFamily="2" charset="-120"/>
              </a:rPr>
              <a:t>以色列民期望可以骑马，往埃及地去结盟， 动的比喻说明以色列民心中正在奔走，满 脑子都是思想如何与埃及结盟，认为自己一定要做点事来化解当前亚述人的入侵。 谁不知以赛亚 先知却为他们带来截然不同的消息，在他们图谋及努力计划时，却竟吩咐他们什 么也不用做，只需要归回与安息。</a:t>
            </a:r>
            <a:endParaRPr lang="en-US" altLang="zh-TW" dirty="0">
              <a:latin typeface="Kaiti TC" panose="02010600040101010101" pitchFamily="2" charset="-120"/>
              <a:ea typeface="Kaiti TC" panose="02010600040101010101" pitchFamily="2" charset="-120"/>
            </a:endParaRPr>
          </a:p>
          <a:p>
            <a:pPr marL="285750" indent="-285750">
              <a:buFont typeface="Wingdings" pitchFamily="2" charset="2"/>
              <a:buChar char="§"/>
            </a:pPr>
            <a:r>
              <a:rPr lang="zh-TW" altLang="en-US" dirty="0">
                <a:latin typeface="Kaiti TC" panose="02010600040101010101" pitchFamily="2" charset="-120"/>
                <a:ea typeface="Kaiti TC" panose="02010600040101010101" pitchFamily="2" charset="-120"/>
              </a:rPr>
              <a:t>这样，「归回」理应指归回与神之间的盟约， 而「安息」便是一种全然倚靠的仰望，仰望神为他们带来非一般的拯救。 </a:t>
            </a:r>
            <a:endParaRPr lang="en-US" altLang="zh-TW" dirty="0">
              <a:latin typeface="Kaiti TC" panose="02010600040101010101" pitchFamily="2" charset="-120"/>
              <a:ea typeface="Kaiti TC" panose="02010600040101010101" pitchFamily="2" charset="-120"/>
            </a:endParaRPr>
          </a:p>
          <a:p>
            <a:pPr marL="285750" indent="-285750">
              <a:buFont typeface="Wingdings" pitchFamily="2" charset="2"/>
              <a:buChar char="v"/>
            </a:pPr>
            <a:r>
              <a:rPr lang="zh-TW" altLang="en-US" dirty="0">
                <a:solidFill>
                  <a:srgbClr val="7030A0"/>
                </a:solidFill>
                <a:latin typeface="Kaiti TC" panose="02010600040101010101" pitchFamily="2" charset="-120"/>
                <a:ea typeface="Kaiti TC" panose="02010600040101010101" pitchFamily="2" charset="-120"/>
              </a:rPr>
              <a:t>当我们陷入管教的时候，表面上是我们在「等候」神的审判和拯救，实际上是神在「等候」我们「归回安息」，不再「骑马奔走」，好赶快给我们「施恩</a:t>
            </a:r>
            <a:r>
              <a:rPr lang="en-US" dirty="0">
                <a:solidFill>
                  <a:srgbClr val="7030A0"/>
                </a:solidFill>
                <a:latin typeface="Kaiti TC" panose="02010600040101010101" pitchFamily="2" charset="-120"/>
                <a:ea typeface="Kaiti TC" panose="02010600040101010101" pitchFamily="2" charset="-120"/>
              </a:rPr>
              <a:t>、「</a:t>
            </a:r>
            <a:r>
              <a:rPr lang="zh-TW" altLang="en-US" dirty="0">
                <a:solidFill>
                  <a:srgbClr val="7030A0"/>
                </a:solidFill>
                <a:latin typeface="Kaiti TC" panose="02010600040101010101" pitchFamily="2" charset="-120"/>
                <a:ea typeface="Kaiti TC" panose="02010600040101010101" pitchFamily="2" charset="-120"/>
              </a:rPr>
              <a:t>医治」</a:t>
            </a:r>
            <a:r>
              <a:rPr lang="zh-TW" altLang="en-US" dirty="0">
                <a:latin typeface="Kaiti TC" panose="02010600040101010101" pitchFamily="2" charset="-120"/>
                <a:ea typeface="Kaiti TC" panose="02010600040101010101" pitchFamily="2" charset="-120"/>
              </a:rPr>
              <a:t>。</a:t>
            </a:r>
          </a:p>
          <a:p>
            <a:endParaRPr lang="en-US" dirty="0"/>
          </a:p>
        </p:txBody>
      </p:sp>
      <p:sp>
        <p:nvSpPr>
          <p:cNvPr id="5" name="TextBox 4">
            <a:extLst>
              <a:ext uri="{FF2B5EF4-FFF2-40B4-BE49-F238E27FC236}">
                <a16:creationId xmlns:a16="http://schemas.microsoft.com/office/drawing/2014/main" id="{58254AA2-FA29-7449-A017-9F306338DCCA}"/>
              </a:ext>
            </a:extLst>
          </p:cNvPr>
          <p:cNvSpPr txBox="1"/>
          <p:nvPr/>
        </p:nvSpPr>
        <p:spPr>
          <a:xfrm>
            <a:off x="10094976" y="543272"/>
            <a:ext cx="1572768" cy="369332"/>
          </a:xfrm>
          <a:prstGeom prst="rect">
            <a:avLst/>
          </a:prstGeom>
          <a:solidFill>
            <a:srgbClr val="FFFF00"/>
          </a:solidFill>
        </p:spPr>
        <p:txBody>
          <a:bodyPr wrap="square" rtlCol="0">
            <a:spAutoFit/>
          </a:bodyPr>
          <a:lstStyle/>
          <a:p>
            <a:r>
              <a:rPr lang="en-US" dirty="0" err="1">
                <a:solidFill>
                  <a:srgbClr val="C00000"/>
                </a:solidFill>
              </a:rPr>
              <a:t>對全地的審判</a:t>
            </a:r>
            <a:endParaRPr lang="en-US" dirty="0">
              <a:solidFill>
                <a:srgbClr val="C00000"/>
              </a:solidFill>
            </a:endParaRPr>
          </a:p>
        </p:txBody>
      </p:sp>
    </p:spTree>
    <p:extLst>
      <p:ext uri="{BB962C8B-B14F-4D97-AF65-F5344CB8AC3E}">
        <p14:creationId xmlns:p14="http://schemas.microsoft.com/office/powerpoint/2010/main" val="308354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354A-4E70-5849-B0EC-3D1C970F5239}"/>
              </a:ext>
            </a:extLst>
          </p:cNvPr>
          <p:cNvSpPr>
            <a:spLocks noGrp="1"/>
          </p:cNvSpPr>
          <p:nvPr>
            <p:ph type="title"/>
          </p:nvPr>
        </p:nvSpPr>
        <p:spPr/>
        <p:txBody>
          <a:bodyPr/>
          <a:lstStyle/>
          <a:p>
            <a:r>
              <a:rPr lang="zh-TW" altLang="en-US" dirty="0">
                <a:latin typeface="Kaiti TC" panose="02010600040101010101" pitchFamily="2" charset="-120"/>
                <a:ea typeface="Kaiti TC" panose="02010600040101010101" pitchFamily="2" charset="-120"/>
              </a:rPr>
              <a:t>以賽亞</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五</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等候上帝，從新得力</a:t>
            </a:r>
            <a:br>
              <a:rPr lang="en-US" altLang="zh-TW" dirty="0">
                <a:latin typeface="Kaiti TC" panose="02010600040101010101" pitchFamily="2" charset="-120"/>
                <a:ea typeface="Kaiti TC" panose="02010600040101010101" pitchFamily="2" charset="-120"/>
              </a:rPr>
            </a:br>
            <a:r>
              <a:rPr lang="zh-TW" altLang="en-US" sz="2000" dirty="0">
                <a:latin typeface="Kaiti TC" panose="02010600040101010101" pitchFamily="2" charset="-120"/>
                <a:ea typeface="Kaiti TC" panose="02010600040101010101" pitchFamily="2" charset="-120"/>
              </a:rPr>
              <a:t>以賽亞書四十～四十八</a:t>
            </a:r>
            <a:endParaRPr lang="en-US" sz="20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05E20E04-D093-7F4B-8D57-14A8238CA5B8}"/>
              </a:ext>
            </a:extLst>
          </p:cNvPr>
          <p:cNvSpPr>
            <a:spLocks noGrp="1"/>
          </p:cNvSpPr>
          <p:nvPr>
            <p:ph idx="1"/>
          </p:nvPr>
        </p:nvSpPr>
        <p:spPr>
          <a:xfrm>
            <a:off x="902825" y="1921397"/>
            <a:ext cx="5193175" cy="4430241"/>
          </a:xfrm>
          <a:noFill/>
        </p:spPr>
        <p:txBody>
          <a:bodyPr>
            <a:noAutofit/>
          </a:bodyPr>
          <a:lstStyle/>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你岂不曾知道吗？你岂未曾听见吗？</a:t>
            </a:r>
          </a:p>
          <a:p>
            <a:pPr marL="0" indent="0" fontAlgn="t">
              <a:lnSpc>
                <a:spcPct val="110000"/>
              </a:lnSpc>
              <a:spcBef>
                <a:spcPts val="0"/>
              </a:spcBef>
              <a:buNone/>
            </a:pPr>
            <a:r>
              <a:rPr lang="zh-TW" altLang="en-US" dirty="0">
                <a:solidFill>
                  <a:srgbClr val="0432FF"/>
                </a:solidFill>
                <a:highlight>
                  <a:srgbClr val="FFFF00"/>
                </a:highlight>
                <a:latin typeface="STKaiti" panose="02010600040101010101" pitchFamily="2" charset="-122"/>
                <a:ea typeface="STKaiti" panose="02010600040101010101" pitchFamily="2" charset="-122"/>
              </a:rPr>
              <a:t>永在的上帝耶和华，创造地极的主，</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他不疲乏，也不困倦；他的智慧无法测度。</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疲乏的，他赐能力；软弱的，他加力量。</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就是年轻人也要疲乏困倦，强壮的也必全然跌倒。</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但那</a:t>
            </a:r>
            <a:r>
              <a:rPr lang="zh-TW" altLang="en-US" dirty="0">
                <a:solidFill>
                  <a:srgbClr val="0432FF"/>
                </a:solidFill>
                <a:highlight>
                  <a:srgbClr val="FFFF00"/>
                </a:highlight>
                <a:latin typeface="STKaiti" panose="02010600040101010101" pitchFamily="2" charset="-122"/>
                <a:ea typeface="STKaiti" panose="02010600040101010101" pitchFamily="2" charset="-122"/>
              </a:rPr>
              <a:t>等候</a:t>
            </a:r>
            <a:r>
              <a:rPr lang="zh-TW" altLang="en-US" dirty="0">
                <a:solidFill>
                  <a:srgbClr val="0432FF"/>
                </a:solidFill>
                <a:latin typeface="STKaiti" panose="02010600040101010101" pitchFamily="2" charset="-122"/>
                <a:ea typeface="STKaiti" panose="02010600040101010101" pitchFamily="2" charset="-122"/>
              </a:rPr>
              <a:t>耶和华的</a:t>
            </a:r>
            <a:r>
              <a:rPr lang="zh-TW" altLang="en-US" dirty="0">
                <a:solidFill>
                  <a:srgbClr val="0432FF"/>
                </a:solidFill>
                <a:highlight>
                  <a:srgbClr val="FFFF00"/>
                </a:highlight>
                <a:latin typeface="STKaiti" panose="02010600040101010101" pitchFamily="2" charset="-122"/>
                <a:ea typeface="STKaiti" panose="02010600040101010101" pitchFamily="2" charset="-122"/>
              </a:rPr>
              <a:t>必重新得力</a:t>
            </a:r>
            <a:r>
              <a:rPr lang="zh-TW" altLang="en-US" dirty="0">
                <a:solidFill>
                  <a:srgbClr val="0432FF"/>
                </a:solidFill>
                <a:latin typeface="STKaiti" panose="02010600040101010101" pitchFamily="2" charset="-122"/>
                <a:ea typeface="STKaiti" panose="02010600040101010101" pitchFamily="2" charset="-122"/>
              </a:rPr>
              <a:t>。他们必如鹰展翅上腾；他们奔跑却不困倦，行走却不疲乏。</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（賽</a:t>
            </a:r>
            <a:r>
              <a:rPr lang="en-US" altLang="zh-TW" dirty="0">
                <a:solidFill>
                  <a:srgbClr val="0432FF"/>
                </a:solidFill>
                <a:latin typeface="STKaiti" panose="02010600040101010101" pitchFamily="2" charset="-122"/>
                <a:ea typeface="STKaiti" panose="02010600040101010101" pitchFamily="2" charset="-122"/>
              </a:rPr>
              <a:t>40:28-31)</a:t>
            </a:r>
          </a:p>
          <a:p>
            <a:pPr marL="0" indent="0" fontAlgn="t">
              <a:lnSpc>
                <a:spcPct val="110000"/>
              </a:lnSpc>
              <a:spcBef>
                <a:spcPts val="0"/>
              </a:spcBef>
              <a:buNone/>
            </a:pPr>
            <a:endParaRPr lang="en-US" altLang="zh-TW" dirty="0">
              <a:solidFill>
                <a:srgbClr val="0432FF"/>
              </a:solidFill>
              <a:latin typeface="STKaiti" panose="02010600040101010101" pitchFamily="2" charset="-122"/>
              <a:ea typeface="STKaiti" panose="02010600040101010101" pitchFamily="2" charset="-122"/>
            </a:endParaRPr>
          </a:p>
          <a:p>
            <a:pPr marL="0" indent="0" fontAlgn="t">
              <a:lnSpc>
                <a:spcPct val="110000"/>
              </a:lnSpc>
              <a:spcBef>
                <a:spcPts val="0"/>
              </a:spcBef>
              <a:buNone/>
            </a:pPr>
            <a:r>
              <a:rPr lang="zh-TW" altLang="en-US" dirty="0">
                <a:solidFill>
                  <a:srgbClr val="0432FF"/>
                </a:solidFill>
                <a:highlight>
                  <a:srgbClr val="FFFF00"/>
                </a:highlight>
                <a:latin typeface="STKaiti" panose="02010600040101010101" pitchFamily="2" charset="-122"/>
                <a:ea typeface="STKaiti" panose="02010600040101010101" pitchFamily="2" charset="-122"/>
              </a:rPr>
              <a:t>你不要害怕，因為我與你同在，不要驚惶，因為我是你的上帝。</a:t>
            </a:r>
            <a:r>
              <a:rPr lang="zh-TW" altLang="en-US" dirty="0">
                <a:solidFill>
                  <a:srgbClr val="0432FF"/>
                </a:solidFill>
                <a:latin typeface="STKaiti" panose="02010600040101010101" pitchFamily="2" charset="-122"/>
                <a:ea typeface="STKaiti" panose="02010600040101010101" pitchFamily="2" charset="-122"/>
              </a:rPr>
              <a:t>我必堅固你，我必幫助你，我必用我公義的右手扶持你。」（賽</a:t>
            </a:r>
            <a:r>
              <a:rPr lang="en-US" altLang="zh-TW" dirty="0">
                <a:solidFill>
                  <a:srgbClr val="0432FF"/>
                </a:solidFill>
                <a:latin typeface="STKaiti" panose="02010600040101010101" pitchFamily="2" charset="-122"/>
                <a:ea typeface="STKaiti" panose="02010600040101010101" pitchFamily="2" charset="-122"/>
              </a:rPr>
              <a:t>41:10)</a:t>
            </a:r>
          </a:p>
        </p:txBody>
      </p:sp>
      <p:sp>
        <p:nvSpPr>
          <p:cNvPr id="4" name="TextBox 3">
            <a:extLst>
              <a:ext uri="{FF2B5EF4-FFF2-40B4-BE49-F238E27FC236}">
                <a16:creationId xmlns:a16="http://schemas.microsoft.com/office/drawing/2014/main" id="{A6007308-C335-D44C-B487-4508035F40CD}"/>
              </a:ext>
            </a:extLst>
          </p:cNvPr>
          <p:cNvSpPr txBox="1"/>
          <p:nvPr/>
        </p:nvSpPr>
        <p:spPr>
          <a:xfrm>
            <a:off x="6096000" y="1874359"/>
            <a:ext cx="5620512" cy="4524315"/>
          </a:xfrm>
          <a:prstGeom prst="rect">
            <a:avLst/>
          </a:prstGeom>
          <a:noFill/>
        </p:spPr>
        <p:txBody>
          <a:bodyPr wrap="square" rtlCol="0">
            <a:spAutoFit/>
          </a:bodyPr>
          <a:lstStyle/>
          <a:p>
            <a:pPr marL="285750" indent="-285750">
              <a:buFont typeface="Wingdings" pitchFamily="2" charset="2"/>
              <a:buChar char="§"/>
            </a:pPr>
            <a:r>
              <a:rPr lang="zh-TW" altLang="en-US" dirty="0">
                <a:latin typeface="Kaiti TC" panose="02010600040101010101" pitchFamily="2" charset="-120"/>
                <a:ea typeface="Kaiti TC" panose="02010600040101010101" pitchFamily="2" charset="-120"/>
              </a:rPr>
              <a:t>经文指出受造物会疲乏及困倦，就 算最有能力的少年人与强壮的人也会疲乏困倦及全然跌倒，相反的是，创造主却永远不 会疲乏与困倦，这样，创造者与受造物之间形成一个强烈的对比。</a:t>
            </a:r>
            <a:endParaRPr lang="en-US" altLang="zh-TW" dirty="0">
              <a:latin typeface="Kaiti TC" panose="02010600040101010101" pitchFamily="2" charset="-120"/>
              <a:ea typeface="Kaiti TC" panose="02010600040101010101" pitchFamily="2" charset="-120"/>
            </a:endParaRPr>
          </a:p>
          <a:p>
            <a:pPr marL="285750" indent="-285750">
              <a:buFont typeface="Wingdings" pitchFamily="2" charset="2"/>
              <a:buChar char="§"/>
            </a:pPr>
            <a:endParaRPr lang="en-US" altLang="zh-TW" dirty="0">
              <a:latin typeface="Kaiti TC" panose="02010600040101010101" pitchFamily="2" charset="-120"/>
              <a:ea typeface="Kaiti TC" panose="02010600040101010101" pitchFamily="2" charset="-120"/>
            </a:endParaRPr>
          </a:p>
          <a:p>
            <a:pPr marL="285750" indent="-285750">
              <a:buFont typeface="Wingdings" pitchFamily="2" charset="2"/>
              <a:buChar char="§"/>
            </a:pPr>
            <a:r>
              <a:rPr lang="zh-TW" altLang="en-US" dirty="0">
                <a:latin typeface="Kaiti TC" panose="02010600040101010101" pitchFamily="2" charset="-120"/>
                <a:ea typeface="Kaiti TC" panose="02010600040101010101" pitchFamily="2" charset="-120"/>
              </a:rPr>
              <a:t>人作为受造物必须在有限的人生当中仰望。经文采用“等候”这字，原文的意思便是仰望，这是基于神是那一位加力量的神。只有当人能承认自己不是神，自己的能力有限，才能仰望那位赐能力的神，并在当中宣认创造主与受造物之间最基本的分别。</a:t>
            </a:r>
            <a:endParaRPr lang="en-US" altLang="zh-TW" dirty="0">
              <a:latin typeface="Kaiti TC" panose="02010600040101010101" pitchFamily="2" charset="-120"/>
              <a:ea typeface="Kaiti TC" panose="02010600040101010101" pitchFamily="2" charset="-120"/>
            </a:endParaRPr>
          </a:p>
          <a:p>
            <a:pPr marL="285750" indent="-285750">
              <a:buFont typeface="Wingdings" pitchFamily="2" charset="2"/>
              <a:buChar char="§"/>
            </a:pPr>
            <a:r>
              <a:rPr lang="zh-TW" altLang="en-US" dirty="0">
                <a:latin typeface="Kaiti TC" panose="02010600040101010101" pitchFamily="2" charset="-120"/>
                <a:ea typeface="Kaiti TC" panose="02010600040101010101" pitchFamily="2" charset="-120"/>
              </a:rPr>
              <a:t>以赛亚鼓励被虏的百姓回归耶路撒冷，百姓必因着旷野的道路而感到害怕，他们感 到生命有威胁，前路正不在他们掌管当中，在此时，上主却藉先知向百姓说</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你不要 害怕，因为我与你同在</a:t>
            </a:r>
            <a:r>
              <a:rPr lang="en-US" altLang="zh-TW" dirty="0">
                <a:latin typeface="Kaiti TC" panose="02010600040101010101" pitchFamily="2" charset="-120"/>
                <a:ea typeface="Kaiti TC" panose="02010600040101010101" pitchFamily="2" charset="-120"/>
              </a:rPr>
              <a:t>!” </a:t>
            </a:r>
          </a:p>
          <a:p>
            <a:endParaRPr lang="zh-TW" altLang="en-US" dirty="0">
              <a:latin typeface="Kaiti TC" panose="02010600040101010101" pitchFamily="2" charset="-120"/>
              <a:ea typeface="Kaiti TC" panose="02010600040101010101" pitchFamily="2" charset="-120"/>
            </a:endParaRPr>
          </a:p>
          <a:p>
            <a:pPr marL="285750" indent="-285750">
              <a:buFont typeface="Wingdings" pitchFamily="2" charset="2"/>
              <a:buChar char="v"/>
            </a:pPr>
            <a:r>
              <a:rPr lang="en-US" dirty="0" err="1">
                <a:solidFill>
                  <a:srgbClr val="7030A0"/>
                </a:solidFill>
                <a:latin typeface="Kaiti TC" panose="02010600040101010101" pitchFamily="2" charset="-120"/>
                <a:ea typeface="Kaiti TC" panose="02010600040101010101" pitchFamily="2" charset="-120"/>
              </a:rPr>
              <a:t>得力的秘訣是認識和承認自己的有限</a:t>
            </a:r>
            <a:r>
              <a:rPr lang="zh-TW" altLang="en-US" dirty="0">
                <a:solidFill>
                  <a:srgbClr val="7030A0"/>
                </a:solidFill>
                <a:latin typeface="Kaiti TC" panose="02010600040101010101" pitchFamily="2" charset="-120"/>
                <a:ea typeface="Kaiti TC" panose="02010600040101010101" pitchFamily="2" charset="-120"/>
              </a:rPr>
              <a:t>。</a:t>
            </a:r>
            <a:endParaRPr lang="en-US" dirty="0">
              <a:solidFill>
                <a:srgbClr val="7030A0"/>
              </a:solidFill>
              <a:latin typeface="Kaiti TC" panose="02010600040101010101" pitchFamily="2" charset="-120"/>
              <a:ea typeface="Kaiti TC" panose="02010600040101010101" pitchFamily="2" charset="-120"/>
            </a:endParaRPr>
          </a:p>
        </p:txBody>
      </p:sp>
      <p:sp>
        <p:nvSpPr>
          <p:cNvPr id="5" name="TextBox 4">
            <a:extLst>
              <a:ext uri="{FF2B5EF4-FFF2-40B4-BE49-F238E27FC236}">
                <a16:creationId xmlns:a16="http://schemas.microsoft.com/office/drawing/2014/main" id="{FC17091B-BD8E-C544-9A1B-9E455E0689F7}"/>
              </a:ext>
            </a:extLst>
          </p:cNvPr>
          <p:cNvSpPr txBox="1"/>
          <p:nvPr/>
        </p:nvSpPr>
        <p:spPr>
          <a:xfrm>
            <a:off x="10375392" y="495504"/>
            <a:ext cx="1341120" cy="369332"/>
          </a:xfrm>
          <a:prstGeom prst="rect">
            <a:avLst/>
          </a:prstGeom>
          <a:solidFill>
            <a:srgbClr val="FFFF00"/>
          </a:solidFill>
        </p:spPr>
        <p:txBody>
          <a:bodyPr wrap="square" rtlCol="0">
            <a:spAutoFit/>
          </a:bodyPr>
          <a:lstStyle/>
          <a:p>
            <a:r>
              <a:rPr lang="en-US" dirty="0" err="1">
                <a:solidFill>
                  <a:srgbClr val="C00000"/>
                </a:solidFill>
              </a:rPr>
              <a:t>救贖的預告</a:t>
            </a:r>
            <a:endParaRPr lang="en-US" dirty="0">
              <a:solidFill>
                <a:srgbClr val="C00000"/>
              </a:solidFill>
            </a:endParaRPr>
          </a:p>
        </p:txBody>
      </p:sp>
    </p:spTree>
    <p:extLst>
      <p:ext uri="{BB962C8B-B14F-4D97-AF65-F5344CB8AC3E}">
        <p14:creationId xmlns:p14="http://schemas.microsoft.com/office/powerpoint/2010/main" val="932820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354A-4E70-5849-B0EC-3D1C970F5239}"/>
              </a:ext>
            </a:extLst>
          </p:cNvPr>
          <p:cNvSpPr>
            <a:spLocks noGrp="1"/>
          </p:cNvSpPr>
          <p:nvPr>
            <p:ph type="title"/>
          </p:nvPr>
        </p:nvSpPr>
        <p:spPr/>
        <p:txBody>
          <a:bodyPr/>
          <a:lstStyle/>
          <a:p>
            <a:r>
              <a:rPr lang="zh-TW" altLang="en-US" dirty="0">
                <a:latin typeface="Kaiti TC" panose="02010600040101010101" pitchFamily="2" charset="-120"/>
                <a:ea typeface="Kaiti TC" panose="02010600040101010101" pitchFamily="2" charset="-120"/>
              </a:rPr>
              <a:t>以賽亞</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六</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擔當憂患，背負痛苦</a:t>
            </a:r>
            <a:br>
              <a:rPr lang="en-US" altLang="zh-TW" dirty="0">
                <a:latin typeface="Kaiti TC" panose="02010600040101010101" pitchFamily="2" charset="-120"/>
                <a:ea typeface="Kaiti TC" panose="02010600040101010101" pitchFamily="2" charset="-120"/>
              </a:rPr>
            </a:br>
            <a:r>
              <a:rPr lang="zh-TW" altLang="en-US" sz="2000" dirty="0">
                <a:latin typeface="Kaiti TC" panose="02010600040101010101" pitchFamily="2" charset="-120"/>
                <a:ea typeface="Kaiti TC" panose="02010600040101010101" pitchFamily="2" charset="-120"/>
              </a:rPr>
              <a:t>以賽亞書四十九～五十三</a:t>
            </a:r>
            <a:endParaRPr lang="en-US" sz="20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05E20E04-D093-7F4B-8D57-14A8238CA5B8}"/>
              </a:ext>
            </a:extLst>
          </p:cNvPr>
          <p:cNvSpPr>
            <a:spLocks noGrp="1"/>
          </p:cNvSpPr>
          <p:nvPr>
            <p:ph idx="1"/>
          </p:nvPr>
        </p:nvSpPr>
        <p:spPr>
          <a:xfrm>
            <a:off x="902825" y="1921397"/>
            <a:ext cx="5374512" cy="4430241"/>
          </a:xfrm>
          <a:noFill/>
        </p:spPr>
        <p:txBody>
          <a:bodyPr>
            <a:noAutofit/>
          </a:bodyPr>
          <a:lstStyle/>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他誠然</a:t>
            </a:r>
            <a:r>
              <a:rPr lang="zh-TW" altLang="en-US" dirty="0">
                <a:solidFill>
                  <a:srgbClr val="0432FF"/>
                </a:solidFill>
                <a:highlight>
                  <a:srgbClr val="FFFF00"/>
                </a:highlight>
                <a:latin typeface="STKaiti" panose="02010600040101010101" pitchFamily="2" charset="-122"/>
                <a:ea typeface="STKaiti" panose="02010600040101010101" pitchFamily="2" charset="-122"/>
              </a:rPr>
              <a:t>擔當我們的憂患</a:t>
            </a:r>
            <a:r>
              <a:rPr lang="zh-TW" altLang="en-US" dirty="0">
                <a:solidFill>
                  <a:srgbClr val="0432FF"/>
                </a:solidFill>
                <a:latin typeface="STKaiti" panose="02010600040101010101" pitchFamily="2" charset="-122"/>
                <a:ea typeface="STKaiti" panose="02010600040101010101" pitchFamily="2" charset="-122"/>
              </a:rPr>
              <a:t>，</a:t>
            </a:r>
          </a:p>
          <a:p>
            <a:pPr marL="0" indent="0" fontAlgn="t">
              <a:lnSpc>
                <a:spcPct val="110000"/>
              </a:lnSpc>
              <a:spcBef>
                <a:spcPts val="0"/>
              </a:spcBef>
              <a:buNone/>
            </a:pPr>
            <a:r>
              <a:rPr lang="zh-TW" altLang="en-US" dirty="0">
                <a:solidFill>
                  <a:srgbClr val="0432FF"/>
                </a:solidFill>
                <a:highlight>
                  <a:srgbClr val="FFFF00"/>
                </a:highlight>
                <a:latin typeface="STKaiti" panose="02010600040101010101" pitchFamily="2" charset="-122"/>
                <a:ea typeface="STKaiti" panose="02010600040101010101" pitchFamily="2" charset="-122"/>
              </a:rPr>
              <a:t>背負我們的痛苦</a:t>
            </a:r>
            <a:r>
              <a:rPr lang="zh-TW" altLang="en-US" dirty="0">
                <a:solidFill>
                  <a:srgbClr val="0432FF"/>
                </a:solidFill>
                <a:latin typeface="STKaiti" panose="02010600040101010101" pitchFamily="2" charset="-122"/>
                <a:ea typeface="STKaiti" panose="02010600040101010101" pitchFamily="2" charset="-122"/>
              </a:rPr>
              <a:t>；</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我們卻以為他受責罰，</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是被上帝</a:t>
            </a:r>
            <a:r>
              <a:rPr lang="zh-TW" altLang="en-US" dirty="0">
                <a:solidFill>
                  <a:srgbClr val="0432FF"/>
                </a:solidFill>
                <a:highlight>
                  <a:srgbClr val="FFFF00"/>
                </a:highlight>
                <a:latin typeface="STKaiti" panose="02010600040101010101" pitchFamily="2" charset="-122"/>
                <a:ea typeface="STKaiti" panose="02010600040101010101" pitchFamily="2" charset="-122"/>
              </a:rPr>
              <a:t>擊打</a:t>
            </a:r>
            <a:r>
              <a:rPr lang="zh-TW" altLang="en-US" dirty="0">
                <a:solidFill>
                  <a:srgbClr val="0432FF"/>
                </a:solidFill>
                <a:latin typeface="STKaiti" panose="02010600040101010101" pitchFamily="2" charset="-122"/>
                <a:ea typeface="STKaiti" panose="02010600040101010101" pitchFamily="2" charset="-122"/>
              </a:rPr>
              <a:t>苦待。</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他為我們的過犯受害，</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為我們的罪孽被壓傷。</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因他受的懲罰，我們得平安；</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因他受的鞭傷，我們得醫治。</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我們都如羊走迷，</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各人偏行己路；</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耶和華使我們眾人的罪孽都歸在他身上。</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（賽</a:t>
            </a:r>
            <a:r>
              <a:rPr lang="en-US" altLang="zh-TW" dirty="0">
                <a:solidFill>
                  <a:srgbClr val="0432FF"/>
                </a:solidFill>
                <a:latin typeface="STKaiti" panose="02010600040101010101" pitchFamily="2" charset="-122"/>
                <a:ea typeface="STKaiti" panose="02010600040101010101" pitchFamily="2" charset="-122"/>
              </a:rPr>
              <a:t>53:4-6</a:t>
            </a:r>
            <a:r>
              <a:rPr lang="zh-TW" altLang="en-US" dirty="0">
                <a:solidFill>
                  <a:srgbClr val="0432FF"/>
                </a:solidFill>
                <a:latin typeface="STKaiti" panose="02010600040101010101" pitchFamily="2" charset="-122"/>
                <a:ea typeface="STKaiti" panose="02010600040101010101" pitchFamily="2" charset="-122"/>
              </a:rPr>
              <a:t>） </a:t>
            </a:r>
            <a:endParaRPr lang="en-US" altLang="zh-TW" dirty="0">
              <a:solidFill>
                <a:srgbClr val="0432FF"/>
              </a:solidFill>
              <a:latin typeface="STKaiti" panose="02010600040101010101" pitchFamily="2" charset="-122"/>
              <a:ea typeface="STKaiti" panose="02010600040101010101" pitchFamily="2" charset="-122"/>
            </a:endParaRP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因自己的勞苦，他必看見光就心滿意足。</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因自己的認識，我的義僕</a:t>
            </a:r>
            <a:r>
              <a:rPr lang="zh-TW" altLang="en-US" dirty="0">
                <a:solidFill>
                  <a:srgbClr val="0432FF"/>
                </a:solidFill>
                <a:highlight>
                  <a:srgbClr val="FFFF00"/>
                </a:highlight>
                <a:latin typeface="STKaiti" panose="02010600040101010101" pitchFamily="2" charset="-122"/>
                <a:ea typeface="STKaiti" panose="02010600040101010101" pitchFamily="2" charset="-122"/>
              </a:rPr>
              <a:t>使許多人得稱為義</a:t>
            </a:r>
            <a:r>
              <a:rPr lang="zh-TW" altLang="en-US" dirty="0">
                <a:solidFill>
                  <a:srgbClr val="0432FF"/>
                </a:solidFill>
                <a:latin typeface="STKaiti" panose="02010600040101010101" pitchFamily="2" charset="-122"/>
                <a:ea typeface="STKaiti" panose="02010600040101010101" pitchFamily="2" charset="-122"/>
              </a:rPr>
              <a:t>，</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他要擔當他們的罪孽。</a:t>
            </a:r>
          </a:p>
          <a:p>
            <a:pPr marL="0" indent="0" fontAlgn="t">
              <a:lnSpc>
                <a:spcPct val="110000"/>
              </a:lnSpc>
              <a:spcBef>
                <a:spcPts val="0"/>
              </a:spcBef>
              <a:buNone/>
            </a:pPr>
            <a:endParaRPr lang="en-US" altLang="zh-TW" dirty="0">
              <a:solidFill>
                <a:srgbClr val="0432FF"/>
              </a:solidFill>
              <a:latin typeface="STKaiti" panose="02010600040101010101" pitchFamily="2" charset="-122"/>
              <a:ea typeface="STKaiti" panose="02010600040101010101" pitchFamily="2" charset="-122"/>
            </a:endParaRPr>
          </a:p>
        </p:txBody>
      </p:sp>
      <p:sp>
        <p:nvSpPr>
          <p:cNvPr id="4" name="TextBox 3">
            <a:extLst>
              <a:ext uri="{FF2B5EF4-FFF2-40B4-BE49-F238E27FC236}">
                <a16:creationId xmlns:a16="http://schemas.microsoft.com/office/drawing/2014/main" id="{A6007308-C335-D44C-B487-4508035F40CD}"/>
              </a:ext>
            </a:extLst>
          </p:cNvPr>
          <p:cNvSpPr txBox="1"/>
          <p:nvPr/>
        </p:nvSpPr>
        <p:spPr>
          <a:xfrm>
            <a:off x="6277337" y="2059257"/>
            <a:ext cx="5298312" cy="3693319"/>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latin typeface="Kaiti TC" panose="02010600040101010101" pitchFamily="2" charset="-120"/>
                <a:ea typeface="Kaiti TC" panose="02010600040101010101" pitchFamily="2" charset="-120"/>
              </a:rPr>
              <a:t>經文此處說明神把祂的僕人當作需要管教的罪人來擊打。 這位受苦僕人沒有犯罪，但卻擔當眾人的憂患，並且耶和華把所有罪 人的罪孽都歸到這受苦僕人身上。</a:t>
            </a:r>
            <a:endParaRPr lang="en-US" altLang="zh-TW" dirty="0">
              <a:latin typeface="Kaiti TC" panose="02010600040101010101" pitchFamily="2" charset="-120"/>
              <a:ea typeface="Kaiti TC" panose="02010600040101010101" pitchFamily="2" charset="-120"/>
            </a:endParaRPr>
          </a:p>
          <a:p>
            <a:pPr marL="285750" indent="-285750">
              <a:buFont typeface="Arial" panose="020B0604020202020204" pitchFamily="34" charset="0"/>
              <a:buChar char="•"/>
            </a:pPr>
            <a:r>
              <a:rPr lang="zh-TW" altLang="en-US" dirty="0">
                <a:latin typeface="Kaiti TC" panose="02010600040101010101" pitchFamily="2" charset="-120"/>
                <a:ea typeface="Kaiti TC" panose="02010600040101010101" pitchFamily="2" charset="-120"/>
              </a:rPr>
              <a:t>因著這位僕人的代替，神的子民得到 平安及醫治</a:t>
            </a:r>
            <a:r>
              <a:rPr lang="en-US" altLang="zh-TW" dirty="0">
                <a:latin typeface="Kaiti TC" panose="02010600040101010101" pitchFamily="2" charset="-120"/>
                <a:ea typeface="Kaiti TC" panose="02010600040101010101" pitchFamily="2" charset="-120"/>
              </a:rPr>
              <a:t>(5 </a:t>
            </a:r>
            <a:r>
              <a:rPr lang="zh-TW" altLang="en-US" dirty="0">
                <a:latin typeface="Kaiti TC" panose="02010600040101010101" pitchFamily="2" charset="-120"/>
                <a:ea typeface="Kaiti TC" panose="02010600040101010101" pitchFamily="2" charset="-120"/>
              </a:rPr>
              <a:t>節</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，這便是受苦的僕人給我們帶來的禮物。原來，真正的禮物不是娛樂 與享受，而是一種代替的愛與犧牲，這禮物需要以認罪的眼淚來領受，從而得到寬恕與 接納的平安。</a:t>
            </a:r>
          </a:p>
          <a:p>
            <a:endParaRPr lang="en-US" altLang="zh-TW" dirty="0">
              <a:latin typeface="Kaiti TC" panose="02010600040101010101" pitchFamily="2" charset="-120"/>
              <a:ea typeface="Kaiti TC" panose="02010600040101010101" pitchFamily="2" charset="-120"/>
            </a:endParaRPr>
          </a:p>
          <a:p>
            <a:pPr marL="285750" indent="-285750">
              <a:buFont typeface="Wingdings" pitchFamily="2" charset="2"/>
              <a:buChar char="v"/>
            </a:pPr>
            <a:r>
              <a:rPr lang="zh-TW" altLang="en-US" dirty="0">
                <a:solidFill>
                  <a:srgbClr val="7030A0"/>
                </a:solidFill>
                <a:latin typeface="Kaiti TC" panose="02010600040101010101" pitchFamily="2" charset="-120"/>
                <a:ea typeface="Kaiti TC" panose="02010600040101010101" pitchFamily="2" charset="-120"/>
              </a:rPr>
              <a:t>我們的主也呼召所有願意跟隨祂的人，學習去過僕人的生活方式，把上帝的愛付諸行動，在每一天裏去學會服事別人、服事上帝。</a:t>
            </a:r>
          </a:p>
        </p:txBody>
      </p:sp>
      <p:sp>
        <p:nvSpPr>
          <p:cNvPr id="5" name="TextBox 4">
            <a:extLst>
              <a:ext uri="{FF2B5EF4-FFF2-40B4-BE49-F238E27FC236}">
                <a16:creationId xmlns:a16="http://schemas.microsoft.com/office/drawing/2014/main" id="{A7363B3E-40F5-F342-9743-4B91B31197F1}"/>
              </a:ext>
            </a:extLst>
          </p:cNvPr>
          <p:cNvSpPr txBox="1"/>
          <p:nvPr/>
        </p:nvSpPr>
        <p:spPr>
          <a:xfrm>
            <a:off x="10356449" y="571351"/>
            <a:ext cx="1353312" cy="369332"/>
          </a:xfrm>
          <a:prstGeom prst="rect">
            <a:avLst/>
          </a:prstGeom>
          <a:solidFill>
            <a:srgbClr val="FFFF00"/>
          </a:solidFill>
        </p:spPr>
        <p:txBody>
          <a:bodyPr wrap="square" rtlCol="0">
            <a:spAutoFit/>
          </a:bodyPr>
          <a:lstStyle/>
          <a:p>
            <a:r>
              <a:rPr lang="en-US" dirty="0">
                <a:solidFill>
                  <a:srgbClr val="C00000"/>
                </a:solidFill>
              </a:rPr>
              <a:t>救主的工作</a:t>
            </a:r>
          </a:p>
        </p:txBody>
      </p:sp>
    </p:spTree>
    <p:extLst>
      <p:ext uri="{BB962C8B-B14F-4D97-AF65-F5344CB8AC3E}">
        <p14:creationId xmlns:p14="http://schemas.microsoft.com/office/powerpoint/2010/main" val="1312681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354A-4E70-5849-B0EC-3D1C970F5239}"/>
              </a:ext>
            </a:extLst>
          </p:cNvPr>
          <p:cNvSpPr>
            <a:spLocks noGrp="1"/>
          </p:cNvSpPr>
          <p:nvPr>
            <p:ph type="title"/>
          </p:nvPr>
        </p:nvSpPr>
        <p:spPr/>
        <p:txBody>
          <a:bodyPr/>
          <a:lstStyle/>
          <a:p>
            <a:r>
              <a:rPr lang="zh-TW" altLang="en-US" dirty="0">
                <a:latin typeface="Kaiti TC" panose="02010600040101010101" pitchFamily="2" charset="-120"/>
                <a:ea typeface="Kaiti TC" panose="02010600040101010101" pitchFamily="2" charset="-120"/>
              </a:rPr>
              <a:t>以賽亞</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七</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我們是泥，您是窯匠</a:t>
            </a:r>
            <a:br>
              <a:rPr lang="en-US" altLang="zh-TW" dirty="0">
                <a:latin typeface="Kaiti TC" panose="02010600040101010101" pitchFamily="2" charset="-120"/>
                <a:ea typeface="Kaiti TC" panose="02010600040101010101" pitchFamily="2" charset="-120"/>
              </a:rPr>
            </a:br>
            <a:r>
              <a:rPr lang="zh-TW" altLang="en-US" sz="2000" dirty="0">
                <a:latin typeface="Kaiti TC" panose="02010600040101010101" pitchFamily="2" charset="-120"/>
                <a:ea typeface="Kaiti TC" panose="02010600040101010101" pitchFamily="2" charset="-120"/>
              </a:rPr>
              <a:t>以賽亞書五十八～六十六</a:t>
            </a:r>
            <a:endParaRPr lang="en-US" sz="20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05E20E04-D093-7F4B-8D57-14A8238CA5B8}"/>
              </a:ext>
            </a:extLst>
          </p:cNvPr>
          <p:cNvSpPr>
            <a:spLocks noGrp="1"/>
          </p:cNvSpPr>
          <p:nvPr>
            <p:ph idx="1"/>
          </p:nvPr>
        </p:nvSpPr>
        <p:spPr>
          <a:xfrm>
            <a:off x="902825" y="1921397"/>
            <a:ext cx="5374512" cy="4430241"/>
          </a:xfrm>
          <a:noFill/>
        </p:spPr>
        <p:txBody>
          <a:bodyPr>
            <a:noAutofit/>
          </a:bodyPr>
          <a:lstStyle/>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主耶和華的靈在我身上，</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因為耶和華用膏膏我，</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叫我報</a:t>
            </a:r>
            <a:r>
              <a:rPr lang="zh-TW" altLang="en-US" dirty="0">
                <a:solidFill>
                  <a:srgbClr val="0432FF"/>
                </a:solidFill>
                <a:highlight>
                  <a:srgbClr val="FFFF00"/>
                </a:highlight>
                <a:latin typeface="STKaiti" panose="02010600040101010101" pitchFamily="2" charset="-122"/>
                <a:ea typeface="STKaiti" panose="02010600040101010101" pitchFamily="2" charset="-122"/>
              </a:rPr>
              <a:t>好信息</a:t>
            </a:r>
            <a:r>
              <a:rPr lang="zh-TW" altLang="en-US" dirty="0">
                <a:solidFill>
                  <a:srgbClr val="0432FF"/>
                </a:solidFill>
                <a:latin typeface="STKaiti" panose="02010600040101010101" pitchFamily="2" charset="-122"/>
                <a:ea typeface="STKaiti" panose="02010600040101010101" pitchFamily="2" charset="-122"/>
              </a:rPr>
              <a:t>給貧窮的人，</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差遣我醫好傷心的人，</a:t>
            </a:r>
          </a:p>
          <a:p>
            <a:pPr marL="0" indent="0" fontAlgn="t">
              <a:lnSpc>
                <a:spcPct val="110000"/>
              </a:lnSpc>
              <a:spcBef>
                <a:spcPts val="0"/>
              </a:spcBef>
              <a:buNone/>
            </a:pPr>
            <a:r>
              <a:rPr lang="zh-TW" altLang="en-US" dirty="0">
                <a:solidFill>
                  <a:srgbClr val="0432FF"/>
                </a:solidFill>
                <a:highlight>
                  <a:srgbClr val="FFFF00"/>
                </a:highlight>
                <a:latin typeface="STKaiti" panose="02010600040101010101" pitchFamily="2" charset="-122"/>
                <a:ea typeface="STKaiti" panose="02010600040101010101" pitchFamily="2" charset="-122"/>
              </a:rPr>
              <a:t>報告被擄的得釋放</a:t>
            </a:r>
            <a:r>
              <a:rPr lang="zh-TW" altLang="en-US" dirty="0">
                <a:solidFill>
                  <a:srgbClr val="0432FF"/>
                </a:solidFill>
                <a:latin typeface="STKaiti" panose="02010600040101010101" pitchFamily="2" charset="-122"/>
                <a:ea typeface="STKaiti" panose="02010600040101010101" pitchFamily="2" charset="-122"/>
              </a:rPr>
              <a:t>，</a:t>
            </a:r>
          </a:p>
          <a:p>
            <a:pPr marL="0" indent="0" fontAlgn="t">
              <a:lnSpc>
                <a:spcPct val="110000"/>
              </a:lnSpc>
              <a:spcBef>
                <a:spcPts val="0"/>
              </a:spcBef>
              <a:buNone/>
            </a:pPr>
            <a:r>
              <a:rPr lang="zh-TW" altLang="en-US" dirty="0">
                <a:solidFill>
                  <a:srgbClr val="0432FF"/>
                </a:solidFill>
                <a:highlight>
                  <a:srgbClr val="FFFF00"/>
                </a:highlight>
                <a:latin typeface="STKaiti" panose="02010600040101010101" pitchFamily="2" charset="-122"/>
                <a:ea typeface="STKaiti" panose="02010600040101010101" pitchFamily="2" charset="-122"/>
              </a:rPr>
              <a:t>被捆綁的得自由</a:t>
            </a:r>
            <a:r>
              <a:rPr lang="zh-TW" altLang="en-US" dirty="0">
                <a:solidFill>
                  <a:srgbClr val="0432FF"/>
                </a:solidFill>
                <a:latin typeface="STKaiti" panose="02010600040101010101" pitchFamily="2" charset="-122"/>
                <a:ea typeface="STKaiti" panose="02010600040101010101" pitchFamily="2" charset="-122"/>
              </a:rPr>
              <a:t>；</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宣告耶和華的恩年</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和我們的上帝報仇的日子；</a:t>
            </a:r>
            <a:endParaRPr lang="en-US" altLang="zh-TW" dirty="0">
              <a:solidFill>
                <a:srgbClr val="0432FF"/>
              </a:solidFill>
              <a:latin typeface="STKaiti" panose="02010600040101010101" pitchFamily="2" charset="-122"/>
              <a:ea typeface="STKaiti" panose="02010600040101010101" pitchFamily="2" charset="-122"/>
            </a:endParaRP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安慰所有悲哀的人（賽</a:t>
            </a:r>
            <a:r>
              <a:rPr lang="en-US" altLang="zh-TW" dirty="0">
                <a:solidFill>
                  <a:srgbClr val="0432FF"/>
                </a:solidFill>
                <a:latin typeface="STKaiti" panose="02010600040101010101" pitchFamily="2" charset="-122"/>
                <a:ea typeface="STKaiti" panose="02010600040101010101" pitchFamily="2" charset="-122"/>
              </a:rPr>
              <a:t>61:1-2</a:t>
            </a:r>
            <a:r>
              <a:rPr lang="zh-TW" altLang="en-US" dirty="0">
                <a:solidFill>
                  <a:srgbClr val="0432FF"/>
                </a:solidFill>
                <a:latin typeface="STKaiti" panose="02010600040101010101" pitchFamily="2" charset="-122"/>
                <a:ea typeface="STKaiti" panose="02010600040101010101" pitchFamily="2" charset="-122"/>
              </a:rPr>
              <a:t>） </a:t>
            </a:r>
            <a:endParaRPr lang="en-US" altLang="zh-TW" dirty="0">
              <a:solidFill>
                <a:srgbClr val="0432FF"/>
              </a:solidFill>
              <a:latin typeface="STKaiti" panose="02010600040101010101" pitchFamily="2" charset="-122"/>
              <a:ea typeface="STKaiti" panose="02010600040101010101" pitchFamily="2" charset="-122"/>
            </a:endParaRPr>
          </a:p>
          <a:p>
            <a:pPr marL="0" indent="0" fontAlgn="t">
              <a:lnSpc>
                <a:spcPct val="110000"/>
              </a:lnSpc>
              <a:spcBef>
                <a:spcPts val="0"/>
              </a:spcBef>
              <a:buNone/>
            </a:pPr>
            <a:endParaRPr lang="en-US" altLang="zh-TW" dirty="0">
              <a:solidFill>
                <a:srgbClr val="0432FF"/>
              </a:solidFill>
              <a:latin typeface="STKaiti" panose="02010600040101010101" pitchFamily="2" charset="-122"/>
              <a:ea typeface="STKaiti" panose="02010600040101010101" pitchFamily="2" charset="-122"/>
            </a:endParaRP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但耶和華啊，現在你仍是我們的父！</a:t>
            </a:r>
          </a:p>
          <a:p>
            <a:pPr marL="0" indent="0" fontAlgn="t">
              <a:lnSpc>
                <a:spcPct val="110000"/>
              </a:lnSpc>
              <a:spcBef>
                <a:spcPts val="0"/>
              </a:spcBef>
              <a:buNone/>
            </a:pPr>
            <a:r>
              <a:rPr lang="zh-TW" altLang="en-US" dirty="0">
                <a:solidFill>
                  <a:srgbClr val="0432FF"/>
                </a:solidFill>
                <a:highlight>
                  <a:srgbClr val="FFFF00"/>
                </a:highlight>
                <a:latin typeface="STKaiti" panose="02010600040101010101" pitchFamily="2" charset="-122"/>
                <a:ea typeface="STKaiti" panose="02010600040101010101" pitchFamily="2" charset="-122"/>
              </a:rPr>
              <a:t>我們是泥，你是陶匠</a:t>
            </a:r>
            <a:r>
              <a:rPr lang="zh-TW" altLang="en-US" dirty="0">
                <a:solidFill>
                  <a:srgbClr val="0432FF"/>
                </a:solidFill>
                <a:latin typeface="STKaiti" panose="02010600040101010101" pitchFamily="2" charset="-122"/>
                <a:ea typeface="STKaiti" panose="02010600040101010101" pitchFamily="2" charset="-122"/>
              </a:rPr>
              <a:t>；</a:t>
            </a:r>
          </a:p>
          <a:p>
            <a:pPr marL="0" indent="0" fontAlgn="t">
              <a:lnSpc>
                <a:spcPct val="110000"/>
              </a:lnSpc>
              <a:spcBef>
                <a:spcPts val="0"/>
              </a:spcBef>
              <a:buNone/>
            </a:pPr>
            <a:r>
              <a:rPr lang="zh-TW" altLang="en-US" dirty="0">
                <a:solidFill>
                  <a:srgbClr val="0432FF"/>
                </a:solidFill>
                <a:latin typeface="STKaiti" panose="02010600040101010101" pitchFamily="2" charset="-122"/>
                <a:ea typeface="STKaiti" panose="02010600040101010101" pitchFamily="2" charset="-122"/>
              </a:rPr>
              <a:t>我們都是你親手所造的。（賽</a:t>
            </a:r>
            <a:r>
              <a:rPr lang="en-US" altLang="zh-TW" dirty="0">
                <a:solidFill>
                  <a:srgbClr val="0432FF"/>
                </a:solidFill>
                <a:latin typeface="STKaiti" panose="02010600040101010101" pitchFamily="2" charset="-122"/>
                <a:ea typeface="STKaiti" panose="02010600040101010101" pitchFamily="2" charset="-122"/>
              </a:rPr>
              <a:t>64:8</a:t>
            </a:r>
            <a:r>
              <a:rPr lang="zh-TW" altLang="en-US" dirty="0">
                <a:solidFill>
                  <a:srgbClr val="0432FF"/>
                </a:solidFill>
                <a:latin typeface="STKaiti" panose="02010600040101010101" pitchFamily="2" charset="-122"/>
                <a:ea typeface="STKaiti" panose="02010600040101010101" pitchFamily="2" charset="-122"/>
              </a:rPr>
              <a:t>） </a:t>
            </a:r>
            <a:endParaRPr lang="en-US" altLang="zh-TW" dirty="0">
              <a:solidFill>
                <a:srgbClr val="0432FF"/>
              </a:solidFill>
              <a:latin typeface="STKaiti" panose="02010600040101010101" pitchFamily="2" charset="-122"/>
              <a:ea typeface="STKaiti" panose="02010600040101010101" pitchFamily="2" charset="-122"/>
            </a:endParaRPr>
          </a:p>
          <a:p>
            <a:pPr marL="0" indent="0" fontAlgn="t">
              <a:lnSpc>
                <a:spcPct val="110000"/>
              </a:lnSpc>
              <a:spcBef>
                <a:spcPts val="0"/>
              </a:spcBef>
              <a:buNone/>
            </a:pPr>
            <a:endParaRPr lang="en-US" altLang="zh-TW" dirty="0">
              <a:solidFill>
                <a:srgbClr val="0432FF"/>
              </a:solidFill>
              <a:latin typeface="STKaiti" panose="02010600040101010101" pitchFamily="2" charset="-122"/>
              <a:ea typeface="STKaiti" panose="02010600040101010101" pitchFamily="2" charset="-122"/>
            </a:endParaRPr>
          </a:p>
        </p:txBody>
      </p:sp>
      <p:sp>
        <p:nvSpPr>
          <p:cNvPr id="4" name="TextBox 3">
            <a:extLst>
              <a:ext uri="{FF2B5EF4-FFF2-40B4-BE49-F238E27FC236}">
                <a16:creationId xmlns:a16="http://schemas.microsoft.com/office/drawing/2014/main" id="{A6007308-C335-D44C-B487-4508035F40CD}"/>
              </a:ext>
            </a:extLst>
          </p:cNvPr>
          <p:cNvSpPr txBox="1"/>
          <p:nvPr/>
        </p:nvSpPr>
        <p:spPr>
          <a:xfrm>
            <a:off x="6172200" y="2014194"/>
            <a:ext cx="5298312" cy="3970318"/>
          </a:xfrm>
          <a:prstGeom prst="rect">
            <a:avLst/>
          </a:prstGeom>
          <a:noFill/>
        </p:spPr>
        <p:txBody>
          <a:bodyPr wrap="square" rtlCol="0">
            <a:spAutoFit/>
          </a:bodyPr>
          <a:lstStyle/>
          <a:p>
            <a:pPr marL="285750" indent="-285750">
              <a:buFont typeface="Arial" panose="020B0604020202020204" pitchFamily="34" charset="0"/>
              <a:buChar char="•"/>
            </a:pPr>
            <a:r>
              <a:rPr lang="en-US" altLang="zh-TW" dirty="0">
                <a:latin typeface="Kaiti TC" panose="02010600040101010101" pitchFamily="2" charset="-120"/>
                <a:ea typeface="Kaiti TC" panose="02010600040101010101" pitchFamily="2" charset="-120"/>
              </a:rPr>
              <a:t>61:1–2 </a:t>
            </a:r>
            <a:r>
              <a:rPr lang="zh-TW" altLang="en-US" dirty="0">
                <a:latin typeface="Kaiti TC" panose="02010600040101010101" pitchFamily="2" charset="-120"/>
                <a:ea typeface="Kaiti TC" panose="02010600040101010101" pitchFamily="2" charset="-120"/>
              </a:rPr>
              <a:t>以禧年作为主题，说明</a:t>
            </a:r>
            <a:r>
              <a:rPr lang="zh-TW" altLang="en-US" dirty="0">
                <a:highlight>
                  <a:srgbClr val="FFFF00"/>
                </a:highlight>
                <a:latin typeface="Kaiti TC" panose="02010600040101010101" pitchFamily="2" charset="-120"/>
                <a:ea typeface="Kaiti TC" panose="02010600040101010101" pitchFamily="2" charset="-120"/>
              </a:rPr>
              <a:t>先知的使命就是把这禧年的福音宣告给所有贫穷及伤心 的人</a:t>
            </a:r>
            <a:r>
              <a:rPr lang="zh-TW" altLang="en-US" dirty="0">
                <a:latin typeface="Kaiti TC" panose="02010600040101010101" pitchFamily="2" charset="-120"/>
                <a:ea typeface="Kaiti TC" panose="02010600040101010101" pitchFamily="2" charset="-120"/>
              </a:rPr>
              <a:t>，叫他们能在这一天得到自由，回归神本来赐福给他们的地步，享受从神而来的福气，不 再成为别人欺压及追债的对象。 </a:t>
            </a:r>
          </a:p>
          <a:p>
            <a:pPr marL="285750" indent="-285750">
              <a:buFont typeface="Arial" panose="020B0604020202020204" pitchFamily="34" charset="0"/>
              <a:buChar char="•"/>
            </a:pPr>
            <a:r>
              <a:rPr lang="zh-TW" altLang="en-US" dirty="0">
                <a:latin typeface="Kaiti TC" panose="02010600040101010101" pitchFamily="2" charset="-120"/>
                <a:ea typeface="Kaiti TC" panose="02010600040101010101" pitchFamily="2" charset="-120"/>
              </a:rPr>
              <a:t>他明白他的身份和使命，他說：「我們是泥，你是窯匠，我們都是你手的工作。」</a:t>
            </a:r>
            <a:endParaRPr lang="en-US" altLang="zh-TW" dirty="0">
              <a:latin typeface="Kaiti TC" panose="02010600040101010101" pitchFamily="2" charset="-120"/>
              <a:ea typeface="Kaiti TC" panose="02010600040101010101" pitchFamily="2" charset="-120"/>
            </a:endParaRPr>
          </a:p>
          <a:p>
            <a:pPr marL="285750" indent="-285750">
              <a:buFont typeface="Arial" panose="020B0604020202020204" pitchFamily="34" charset="0"/>
              <a:buChar char="•"/>
            </a:pPr>
            <a:r>
              <a:rPr lang="zh-TW" altLang="en-US" dirty="0">
                <a:latin typeface="Kaiti TC" panose="02010600040101010101" pitchFamily="2" charset="-120"/>
                <a:ea typeface="Kaiti TC" panose="02010600040101010101" pitchFamily="2" charset="-120"/>
              </a:rPr>
              <a:t>他一生的信息，他不但宣佈上帝的審判，更傳揚上帝豐富的慈愛，他的警告常常夾帶著眼淚，預言中充滿盼望的信息。</a:t>
            </a:r>
            <a:endParaRPr lang="en-US" altLang="zh-TW" dirty="0">
              <a:latin typeface="Kaiti TC" panose="02010600040101010101" pitchFamily="2" charset="-120"/>
              <a:ea typeface="Kaiti TC" panose="02010600040101010101" pitchFamily="2" charset="-120"/>
            </a:endParaRPr>
          </a:p>
          <a:p>
            <a:endParaRPr lang="en-US" altLang="zh-TW" dirty="0">
              <a:latin typeface="Kaiti TC" panose="02010600040101010101" pitchFamily="2" charset="-120"/>
              <a:ea typeface="Kaiti TC" panose="02010600040101010101" pitchFamily="2" charset="-120"/>
            </a:endParaRPr>
          </a:p>
          <a:p>
            <a:pPr marL="285750" indent="-285750">
              <a:buFont typeface="Wingdings" pitchFamily="2" charset="2"/>
              <a:buChar char="v"/>
            </a:pPr>
            <a:r>
              <a:rPr lang="zh-TW" altLang="en-US" dirty="0">
                <a:solidFill>
                  <a:srgbClr val="7030A0"/>
                </a:solidFill>
                <a:latin typeface="Kaiti TC" panose="02010600040101010101" pitchFamily="2" charset="-120"/>
                <a:ea typeface="Kaiti TC" panose="02010600040101010101" pitchFamily="2" charset="-120"/>
              </a:rPr>
              <a:t>我們的使命與以賽亞一樣，向世人宣揚「得釋放，得自由」的好信息。</a:t>
            </a:r>
            <a:endParaRPr lang="en-US" altLang="zh-TW" dirty="0">
              <a:solidFill>
                <a:srgbClr val="7030A0"/>
              </a:solidFill>
              <a:latin typeface="Kaiti TC" panose="02010600040101010101" pitchFamily="2" charset="-120"/>
              <a:ea typeface="Kaiti TC" panose="02010600040101010101" pitchFamily="2" charset="-120"/>
            </a:endParaRPr>
          </a:p>
          <a:p>
            <a:pPr marL="285750" indent="-285750">
              <a:buFont typeface="Wingdings" pitchFamily="2" charset="2"/>
              <a:buChar char="v"/>
            </a:pPr>
            <a:r>
              <a:rPr lang="zh-TW" altLang="en-US" dirty="0">
                <a:solidFill>
                  <a:srgbClr val="7030A0"/>
                </a:solidFill>
                <a:latin typeface="Kaiti TC" panose="02010600040101010101" pitchFamily="2" charset="-120"/>
                <a:ea typeface="Kaiti TC" panose="02010600040101010101" pitchFamily="2" charset="-120"/>
              </a:rPr>
              <a:t>我們也是泥，為神所用。</a:t>
            </a:r>
            <a:endParaRPr lang="en-US" dirty="0">
              <a:solidFill>
                <a:srgbClr val="7030A0"/>
              </a:solidFill>
              <a:latin typeface="Kaiti TC" panose="02010600040101010101" pitchFamily="2" charset="-120"/>
              <a:ea typeface="Kaiti TC" panose="02010600040101010101" pitchFamily="2" charset="-120"/>
            </a:endParaRPr>
          </a:p>
        </p:txBody>
      </p:sp>
      <p:sp>
        <p:nvSpPr>
          <p:cNvPr id="5" name="TextBox 4">
            <a:extLst>
              <a:ext uri="{FF2B5EF4-FFF2-40B4-BE49-F238E27FC236}">
                <a16:creationId xmlns:a16="http://schemas.microsoft.com/office/drawing/2014/main" id="{FE18EC0F-0301-FF4F-B775-511A4968DF48}"/>
              </a:ext>
            </a:extLst>
          </p:cNvPr>
          <p:cNvSpPr txBox="1"/>
          <p:nvPr/>
        </p:nvSpPr>
        <p:spPr>
          <a:xfrm>
            <a:off x="10058400" y="504156"/>
            <a:ext cx="1626977" cy="369332"/>
          </a:xfrm>
          <a:prstGeom prst="rect">
            <a:avLst/>
          </a:prstGeom>
          <a:solidFill>
            <a:srgbClr val="FFFF00"/>
          </a:solidFill>
        </p:spPr>
        <p:txBody>
          <a:bodyPr wrap="square" rtlCol="0">
            <a:spAutoFit/>
          </a:bodyPr>
          <a:lstStyle/>
          <a:p>
            <a:r>
              <a:rPr lang="en-US" dirty="0" err="1">
                <a:solidFill>
                  <a:srgbClr val="C00000"/>
                </a:solidFill>
              </a:rPr>
              <a:t>救贖後的復原</a:t>
            </a:r>
            <a:endParaRPr lang="en-US" dirty="0">
              <a:solidFill>
                <a:srgbClr val="C00000"/>
              </a:solidFill>
            </a:endParaRPr>
          </a:p>
        </p:txBody>
      </p:sp>
    </p:spTree>
    <p:extLst>
      <p:ext uri="{BB962C8B-B14F-4D97-AF65-F5344CB8AC3E}">
        <p14:creationId xmlns:p14="http://schemas.microsoft.com/office/powerpoint/2010/main" val="2076822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以賽亞書關於彌賽亞的預言</a:t>
            </a:r>
            <a:endParaRPr lang="en-US" dirty="0">
              <a:latin typeface="Kaiti TC" panose="02010600040101010101" pitchFamily="2" charset="-120"/>
              <a:ea typeface="Kaiti TC" panose="02010600040101010101" pitchFamily="2" charset="-120"/>
            </a:endParaRPr>
          </a:p>
        </p:txBody>
      </p:sp>
      <p:sp>
        <p:nvSpPr>
          <p:cNvPr id="4" name="Rectangle 1">
            <a:extLst>
              <a:ext uri="{FF2B5EF4-FFF2-40B4-BE49-F238E27FC236}">
                <a16:creationId xmlns:a16="http://schemas.microsoft.com/office/drawing/2014/main" id="{00BB0A10-3EAC-D24E-8337-92A05A2AE556}"/>
              </a:ext>
            </a:extLst>
          </p:cNvPr>
          <p:cNvSpPr>
            <a:spLocks noChangeArrowheads="1"/>
          </p:cNvSpPr>
          <p:nvPr/>
        </p:nvSpPr>
        <p:spPr bwMode="auto">
          <a:xfrm>
            <a:off x="3030538" y="2881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E29FAA0D-31A9-AB4B-8C51-60B445DE122B}"/>
              </a:ext>
            </a:extLst>
          </p:cNvPr>
          <p:cNvSpPr>
            <a:spLocks noGrp="1"/>
          </p:cNvSpPr>
          <p:nvPr>
            <p:ph idx="1"/>
          </p:nvPr>
        </p:nvSpPr>
        <p:spPr>
          <a:xfrm>
            <a:off x="740779" y="1759359"/>
            <a:ext cx="10857053" cy="4275681"/>
          </a:xfrm>
        </p:spPr>
        <p:txBody>
          <a:bodyPr>
            <a:normAutofit fontScale="92500" lnSpcReduction="20000"/>
          </a:bodyPr>
          <a:lstStyle/>
          <a:p>
            <a:pPr marL="0" indent="0">
              <a:buNone/>
            </a:pPr>
            <a:r>
              <a:rPr lang="zh-TW" altLang="en-US" dirty="0"/>
              <a:t>以賽亞書中關於彌賽亞的預言特別多而且十分的詳細：</a:t>
            </a:r>
          </a:p>
          <a:p>
            <a:pPr marL="0" indent="0">
              <a:buNone/>
            </a:pPr>
            <a:r>
              <a:rPr lang="zh-TW" altLang="en-US" dirty="0"/>
              <a:t> </a:t>
            </a:r>
          </a:p>
          <a:p>
            <a:pPr marL="0" indent="0">
              <a:buNone/>
            </a:pPr>
            <a:r>
              <a:rPr lang="zh-TW" altLang="en-US" dirty="0"/>
              <a:t>　</a:t>
            </a:r>
            <a:r>
              <a:rPr lang="en-US" altLang="zh-TW" dirty="0"/>
              <a:t>1.</a:t>
            </a:r>
            <a:r>
              <a:rPr lang="zh-TW" altLang="en-US" dirty="0"/>
              <a:t>家族：</a:t>
            </a:r>
            <a:r>
              <a:rPr lang="en-US" altLang="zh-TW" dirty="0"/>
              <a:t>11:1 </a:t>
            </a:r>
            <a:r>
              <a:rPr lang="zh-TW" altLang="en-US" dirty="0"/>
              <a:t>提到從</a:t>
            </a:r>
            <a:r>
              <a:rPr lang="zh-TW" altLang="en-US" dirty="0">
                <a:highlight>
                  <a:srgbClr val="FFFF00"/>
                </a:highlight>
              </a:rPr>
              <a:t>耶西</a:t>
            </a:r>
            <a:r>
              <a:rPr lang="zh-TW" altLang="en-US" dirty="0"/>
              <a:t>的本出來。</a:t>
            </a:r>
          </a:p>
          <a:p>
            <a:pPr marL="0" indent="0">
              <a:buNone/>
            </a:pPr>
            <a:r>
              <a:rPr lang="zh-TW" altLang="en-US" dirty="0"/>
              <a:t>　</a:t>
            </a:r>
            <a:r>
              <a:rPr lang="en-US" altLang="zh-TW" dirty="0"/>
              <a:t>2.</a:t>
            </a:r>
            <a:r>
              <a:rPr lang="zh-TW" altLang="en-US" dirty="0"/>
              <a:t>出生：</a:t>
            </a:r>
            <a:r>
              <a:rPr lang="en-US" altLang="zh-TW" dirty="0"/>
              <a:t>7:14 </a:t>
            </a:r>
            <a:r>
              <a:rPr lang="zh-TW" altLang="en-US" dirty="0"/>
              <a:t>說必有</a:t>
            </a:r>
            <a:r>
              <a:rPr lang="zh-TW" altLang="en-US" dirty="0">
                <a:highlight>
                  <a:srgbClr val="FFFF00"/>
                </a:highlight>
              </a:rPr>
              <a:t>童女懷孕生子</a:t>
            </a:r>
            <a:r>
              <a:rPr lang="zh-TW" altLang="en-US" dirty="0"/>
              <a:t>，</a:t>
            </a:r>
            <a:r>
              <a:rPr lang="en-US" altLang="zh-TW" dirty="0"/>
              <a:t>9:6 </a:t>
            </a:r>
            <a:r>
              <a:rPr lang="zh-TW" altLang="en-US" dirty="0"/>
              <a:t>說有一嬰孩為我們而生，</a:t>
            </a:r>
            <a:r>
              <a:rPr lang="en-US" altLang="zh-TW" dirty="0"/>
              <a:t>11:1 </a:t>
            </a:r>
            <a:r>
              <a:rPr lang="zh-TW" altLang="en-US" dirty="0"/>
              <a:t>說是從耶西的根而生。</a:t>
            </a:r>
          </a:p>
          <a:p>
            <a:pPr marL="0" indent="0">
              <a:buNone/>
            </a:pPr>
            <a:r>
              <a:rPr lang="zh-TW" altLang="en-US" dirty="0"/>
              <a:t>　</a:t>
            </a:r>
            <a:r>
              <a:rPr lang="en-US" altLang="zh-TW" dirty="0"/>
              <a:t>3.</a:t>
            </a:r>
            <a:r>
              <a:rPr lang="zh-TW" altLang="en-US" dirty="0"/>
              <a:t>名字：他的名字要稱為</a:t>
            </a:r>
            <a:r>
              <a:rPr lang="zh-TW" altLang="en-US" dirty="0">
                <a:highlight>
                  <a:srgbClr val="FFFF00"/>
                </a:highlight>
              </a:rPr>
              <a:t>以馬內利</a:t>
            </a:r>
            <a:r>
              <a:rPr lang="en-US" altLang="zh-TW" dirty="0"/>
              <a:t>(7:14</a:t>
            </a:r>
            <a:r>
              <a:rPr lang="zh-TW" altLang="en-US" dirty="0"/>
              <a:t>、</a:t>
            </a:r>
            <a:r>
              <a:rPr lang="en-US" altLang="zh-TW" dirty="0"/>
              <a:t>8:8)</a:t>
            </a:r>
            <a:r>
              <a:rPr lang="zh-TW" altLang="en-US" dirty="0"/>
              <a:t>，稱為奇妙策士、全能的上帝、永在的父、和平的君</a:t>
            </a:r>
            <a:r>
              <a:rPr lang="en-US" altLang="zh-TW" dirty="0"/>
              <a:t>(9:6)</a:t>
            </a:r>
            <a:r>
              <a:rPr lang="zh-TW" altLang="en-US" dirty="0"/>
              <a:t>。</a:t>
            </a:r>
          </a:p>
          <a:p>
            <a:pPr marL="0" indent="0">
              <a:buNone/>
            </a:pPr>
            <a:r>
              <a:rPr lang="zh-TW" altLang="en-US" dirty="0"/>
              <a:t>　</a:t>
            </a:r>
            <a:r>
              <a:rPr lang="en-US" altLang="zh-TW" dirty="0"/>
              <a:t>4.</a:t>
            </a:r>
            <a:r>
              <a:rPr lang="zh-TW" altLang="en-US" dirty="0"/>
              <a:t>聖靈：</a:t>
            </a:r>
            <a:r>
              <a:rPr lang="en-US" altLang="zh-TW" dirty="0"/>
              <a:t>11:2 </a:t>
            </a:r>
            <a:r>
              <a:rPr lang="zh-TW" altLang="en-US" dirty="0"/>
              <a:t>說耶和華的靈必住在他身上，</a:t>
            </a:r>
            <a:r>
              <a:rPr lang="en-US" altLang="zh-TW" dirty="0"/>
              <a:t>42:1 </a:t>
            </a:r>
            <a:r>
              <a:rPr lang="zh-TW" altLang="en-US" dirty="0"/>
              <a:t>說上帝將祂的靈賜給他，</a:t>
            </a:r>
            <a:r>
              <a:rPr lang="en-US" altLang="zh-TW" dirty="0"/>
              <a:t>61:1-3</a:t>
            </a:r>
            <a:r>
              <a:rPr lang="zh-TW" altLang="en-US" dirty="0"/>
              <a:t>說主的靈在我身上。</a:t>
            </a:r>
          </a:p>
          <a:p>
            <a:pPr marL="0" indent="0">
              <a:buNone/>
            </a:pPr>
            <a:r>
              <a:rPr lang="zh-TW" altLang="en-US" dirty="0"/>
              <a:t>　</a:t>
            </a:r>
            <a:r>
              <a:rPr lang="en-US" altLang="zh-TW" dirty="0"/>
              <a:t>5.</a:t>
            </a:r>
            <a:r>
              <a:rPr lang="zh-TW" altLang="en-US" dirty="0"/>
              <a:t>工作：</a:t>
            </a:r>
            <a:r>
              <a:rPr lang="en-US" altLang="zh-TW" dirty="0"/>
              <a:t>11:3-4 </a:t>
            </a:r>
            <a:r>
              <a:rPr lang="zh-TW" altLang="en-US" dirty="0"/>
              <a:t>提到他憑公義審判，</a:t>
            </a:r>
            <a:r>
              <a:rPr lang="en-US" altLang="zh-TW" dirty="0"/>
              <a:t>35:5-6 </a:t>
            </a:r>
            <a:r>
              <a:rPr lang="zh-TW" altLang="en-US" dirty="0"/>
              <a:t>說他</a:t>
            </a:r>
            <a:r>
              <a:rPr lang="zh-TW" altLang="en-US" dirty="0">
                <a:highlight>
                  <a:srgbClr val="FFFF00"/>
                </a:highlight>
              </a:rPr>
              <a:t>開瞎子的眼、聾子的耳、啞巴的舌，連瘸子也起來行走</a:t>
            </a:r>
            <a:r>
              <a:rPr lang="zh-TW" altLang="en-US" dirty="0"/>
              <a:t>，  </a:t>
            </a:r>
            <a:endParaRPr lang="en-US" altLang="zh-TW" dirty="0"/>
          </a:p>
          <a:p>
            <a:pPr marL="0" indent="0">
              <a:buNone/>
            </a:pPr>
            <a:r>
              <a:rPr lang="en-US" altLang="zh-TW" dirty="0"/>
              <a:t>	42:6-7</a:t>
            </a:r>
            <a:r>
              <a:rPr lang="zh-TW" altLang="en-US" dirty="0"/>
              <a:t>、</a:t>
            </a:r>
            <a:r>
              <a:rPr lang="en-US" altLang="zh-TW" dirty="0"/>
              <a:t>49:6-8 </a:t>
            </a:r>
            <a:r>
              <a:rPr lang="zh-TW" altLang="en-US" dirty="0"/>
              <a:t>說他要作眾民的中保、外邦人的光，</a:t>
            </a:r>
            <a:r>
              <a:rPr lang="en-US" altLang="zh-TW" dirty="0"/>
              <a:t>61:1-3</a:t>
            </a:r>
            <a:r>
              <a:rPr lang="zh-TW" altLang="en-US" dirty="0"/>
              <a:t>提到他要</a:t>
            </a:r>
            <a:r>
              <a:rPr lang="zh-TW" altLang="en-US" dirty="0">
                <a:highlight>
                  <a:srgbClr val="FFFF00"/>
                </a:highlight>
              </a:rPr>
              <a:t>使被擄的得釋放、使被囚的出監牢</a:t>
            </a:r>
            <a:r>
              <a:rPr lang="zh-TW" altLang="en-US" dirty="0"/>
              <a:t>。</a:t>
            </a:r>
          </a:p>
          <a:p>
            <a:pPr marL="0" indent="0">
              <a:buNone/>
            </a:pPr>
            <a:r>
              <a:rPr lang="zh-TW" altLang="en-US" dirty="0"/>
              <a:t>　</a:t>
            </a:r>
            <a:r>
              <a:rPr lang="en-US" altLang="zh-TW" dirty="0"/>
              <a:t>6.</a:t>
            </a:r>
            <a:r>
              <a:rPr lang="zh-TW" altLang="en-US" dirty="0"/>
              <a:t>溫柔：</a:t>
            </a:r>
            <a:r>
              <a:rPr lang="en-US" altLang="zh-TW" dirty="0"/>
              <a:t>42:1-4 </a:t>
            </a:r>
            <a:r>
              <a:rPr lang="zh-TW" altLang="en-US" dirty="0"/>
              <a:t>提到他</a:t>
            </a:r>
            <a:r>
              <a:rPr lang="zh-TW" altLang="en-US" dirty="0">
                <a:highlight>
                  <a:srgbClr val="FFFF00"/>
                </a:highlight>
              </a:rPr>
              <a:t>不喧嚷、不揚聲</a:t>
            </a:r>
            <a:r>
              <a:rPr lang="zh-TW" altLang="en-US" dirty="0"/>
              <a:t>，只憑真實將公理傳開。</a:t>
            </a:r>
          </a:p>
          <a:p>
            <a:pPr marL="0" indent="0">
              <a:buNone/>
            </a:pPr>
            <a:r>
              <a:rPr lang="zh-TW" altLang="en-US" dirty="0"/>
              <a:t>　</a:t>
            </a:r>
            <a:r>
              <a:rPr lang="en-US" altLang="zh-TW" dirty="0"/>
              <a:t>7.</a:t>
            </a:r>
            <a:r>
              <a:rPr lang="zh-TW" altLang="en-US" dirty="0"/>
              <a:t>外形：</a:t>
            </a:r>
            <a:r>
              <a:rPr lang="zh-TW" altLang="en-US" dirty="0">
                <a:highlight>
                  <a:srgbClr val="FFFF00"/>
                </a:highlight>
              </a:rPr>
              <a:t>無佳形美容</a:t>
            </a:r>
            <a:r>
              <a:rPr lang="zh-TW" altLang="en-US" dirty="0"/>
              <a:t>，甚至被藐視</a:t>
            </a:r>
            <a:r>
              <a:rPr lang="en-US" altLang="zh-TW" dirty="0"/>
              <a:t>(53:2-3)</a:t>
            </a:r>
            <a:r>
              <a:rPr lang="zh-TW" altLang="en-US" dirty="0"/>
              <a:t>。</a:t>
            </a:r>
            <a:endParaRPr lang="en-US" altLang="zh-TW" dirty="0"/>
          </a:p>
          <a:p>
            <a:pPr marL="0" indent="0">
              <a:buNone/>
            </a:pPr>
            <a:r>
              <a:rPr lang="zh-TW" altLang="en-US" dirty="0"/>
              <a:t>　</a:t>
            </a:r>
            <a:r>
              <a:rPr lang="en-US" altLang="zh-TW" dirty="0"/>
              <a:t>8.</a:t>
            </a:r>
            <a:r>
              <a:rPr lang="zh-TW" altLang="en-US" dirty="0"/>
              <a:t>受死：</a:t>
            </a:r>
            <a:r>
              <a:rPr lang="en-US" altLang="zh-TW" dirty="0"/>
              <a:t>52:13-53:12 </a:t>
            </a:r>
            <a:r>
              <a:rPr lang="zh-TW" altLang="en-US" dirty="0"/>
              <a:t>對此有詳盡的描寫，是為了救贖</a:t>
            </a:r>
            <a:r>
              <a:rPr lang="en-US" altLang="zh-TW" dirty="0"/>
              <a:t>(59:20)</a:t>
            </a:r>
            <a:r>
              <a:rPr lang="zh-TW" altLang="en-US" dirty="0"/>
              <a:t>。</a:t>
            </a:r>
          </a:p>
          <a:p>
            <a:pPr marL="0" indent="0">
              <a:buNone/>
            </a:pPr>
            <a:r>
              <a:rPr lang="zh-TW" altLang="en-US" dirty="0"/>
              <a:t>　</a:t>
            </a:r>
            <a:r>
              <a:rPr lang="en-US" altLang="zh-TW" dirty="0"/>
              <a:t>9.</a:t>
            </a:r>
            <a:r>
              <a:rPr lang="zh-TW" altLang="en-US" dirty="0"/>
              <a:t>復活：</a:t>
            </a:r>
            <a:r>
              <a:rPr lang="en-US" altLang="zh-TW" dirty="0"/>
              <a:t>25:8 </a:t>
            </a:r>
            <a:r>
              <a:rPr lang="zh-TW" altLang="en-US" dirty="0"/>
              <a:t>說他已經吞滅死亡，直到永遠。</a:t>
            </a:r>
          </a:p>
          <a:p>
            <a:pPr marL="0" indent="0">
              <a:buNone/>
            </a:pPr>
            <a:r>
              <a:rPr lang="zh-TW" altLang="en-US" dirty="0"/>
              <a:t> </a:t>
            </a:r>
            <a:r>
              <a:rPr lang="en-US" altLang="zh-TW" dirty="0"/>
              <a:t>10.</a:t>
            </a:r>
            <a:r>
              <a:rPr lang="zh-TW" altLang="en-US" dirty="0"/>
              <a:t>榮耀統治：</a:t>
            </a:r>
            <a:r>
              <a:rPr lang="en-US" altLang="zh-TW" dirty="0"/>
              <a:t>11:3-10 </a:t>
            </a:r>
            <a:r>
              <a:rPr lang="zh-TW" altLang="en-US" dirty="0"/>
              <a:t>提到</a:t>
            </a:r>
            <a:r>
              <a:rPr lang="zh-TW" altLang="en-US" dirty="0">
                <a:highlight>
                  <a:srgbClr val="FFFF00"/>
                </a:highlight>
              </a:rPr>
              <a:t>豺狼與綿羊同居的末日景象</a:t>
            </a:r>
            <a:r>
              <a:rPr lang="zh-TW" altLang="en-US" dirty="0"/>
              <a:t>，  </a:t>
            </a:r>
            <a:r>
              <a:rPr lang="en-US" altLang="zh-TW" dirty="0"/>
              <a:t>32:1-2</a:t>
            </a:r>
            <a:r>
              <a:rPr lang="zh-TW" altLang="en-US" dirty="0"/>
              <a:t>、</a:t>
            </a:r>
            <a:r>
              <a:rPr lang="en-US" altLang="zh-TW" dirty="0"/>
              <a:t>15-17 </a:t>
            </a:r>
            <a:r>
              <a:rPr lang="zh-TW" altLang="en-US" dirty="0"/>
              <a:t>強調公義與公平，</a:t>
            </a:r>
            <a:r>
              <a:rPr lang="en-US" altLang="zh-TW" dirty="0"/>
              <a:t>65:17-25 </a:t>
            </a:r>
            <a:r>
              <a:rPr lang="zh-TW" altLang="en-US" dirty="0"/>
              <a:t>提到</a:t>
            </a:r>
            <a:r>
              <a:rPr lang="zh-TW" altLang="en-US" dirty="0">
                <a:highlight>
                  <a:srgbClr val="FFFF00"/>
                </a:highlight>
              </a:rPr>
              <a:t>新天新地</a:t>
            </a:r>
            <a:r>
              <a:rPr lang="zh-TW" altLang="en-US" dirty="0"/>
              <a:t>。</a:t>
            </a:r>
          </a:p>
          <a:p>
            <a:endParaRPr lang="en-US" dirty="0"/>
          </a:p>
        </p:txBody>
      </p:sp>
    </p:spTree>
    <p:extLst>
      <p:ext uri="{BB962C8B-B14F-4D97-AF65-F5344CB8AC3E}">
        <p14:creationId xmlns:p14="http://schemas.microsoft.com/office/powerpoint/2010/main" val="3364457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以賽亞書</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在新約的引用</a:t>
            </a:r>
            <a:endParaRPr lang="en-US" dirty="0">
              <a:latin typeface="Kaiti TC" panose="02010600040101010101" pitchFamily="2" charset="-120"/>
              <a:ea typeface="Kaiti TC" panose="02010600040101010101" pitchFamily="2" charset="-120"/>
            </a:endParaRPr>
          </a:p>
        </p:txBody>
      </p:sp>
      <p:graphicFrame>
        <p:nvGraphicFramePr>
          <p:cNvPr id="7" name="Content Placeholder 6">
            <a:extLst>
              <a:ext uri="{FF2B5EF4-FFF2-40B4-BE49-F238E27FC236}">
                <a16:creationId xmlns:a16="http://schemas.microsoft.com/office/drawing/2014/main" id="{7AB35AB8-1540-8B46-841C-5A1F21922022}"/>
              </a:ext>
            </a:extLst>
          </p:cNvPr>
          <p:cNvGraphicFramePr>
            <a:graphicFrameLocks noGrp="1"/>
          </p:cNvGraphicFramePr>
          <p:nvPr>
            <p:ph idx="1"/>
            <p:extLst>
              <p:ext uri="{D42A27DB-BD31-4B8C-83A1-F6EECF244321}">
                <p14:modId xmlns:p14="http://schemas.microsoft.com/office/powerpoint/2010/main" val="2304310317"/>
              </p:ext>
            </p:extLst>
          </p:nvPr>
        </p:nvGraphicFramePr>
        <p:xfrm>
          <a:off x="2097268" y="2048719"/>
          <a:ext cx="7553766" cy="3831217"/>
        </p:xfrm>
        <a:graphic>
          <a:graphicData uri="http://schemas.openxmlformats.org/drawingml/2006/table">
            <a:tbl>
              <a:tblPr/>
              <a:tblGrid>
                <a:gridCol w="1261047">
                  <a:extLst>
                    <a:ext uri="{9D8B030D-6E8A-4147-A177-3AD203B41FA5}">
                      <a16:colId xmlns:a16="http://schemas.microsoft.com/office/drawing/2014/main" val="739869274"/>
                    </a:ext>
                  </a:extLst>
                </a:gridCol>
                <a:gridCol w="3520293">
                  <a:extLst>
                    <a:ext uri="{9D8B030D-6E8A-4147-A177-3AD203B41FA5}">
                      <a16:colId xmlns:a16="http://schemas.microsoft.com/office/drawing/2014/main" val="3621195688"/>
                    </a:ext>
                  </a:extLst>
                </a:gridCol>
                <a:gridCol w="2772426">
                  <a:extLst>
                    <a:ext uri="{9D8B030D-6E8A-4147-A177-3AD203B41FA5}">
                      <a16:colId xmlns:a16="http://schemas.microsoft.com/office/drawing/2014/main" val="733937124"/>
                    </a:ext>
                  </a:extLst>
                </a:gridCol>
              </a:tblGrid>
              <a:tr h="255421">
                <a:tc>
                  <a:txBody>
                    <a:bodyPr/>
                    <a:lstStyle/>
                    <a:p>
                      <a:pPr algn="ctr">
                        <a:spcAft>
                          <a:spcPts val="0"/>
                        </a:spcAft>
                      </a:pPr>
                      <a:r>
                        <a:rPr lang="zh-TW" altLang="en-US" sz="1600" dirty="0">
                          <a:effectLst/>
                          <a:latin typeface="細明體" panose="02020509000000000000" pitchFamily="49" charset="-120"/>
                          <a:ea typeface="細明體" panose="02020509000000000000" pitchFamily="49" charset="-120"/>
                        </a:rPr>
                        <a:t>以賽亞書</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r>
                        <a:rPr lang="zh-TW" altLang="en-US" sz="1600" dirty="0">
                          <a:effectLst/>
                          <a:latin typeface="細明體" panose="02020509000000000000" pitchFamily="49" charset="-120"/>
                          <a:ea typeface="細明體" panose="02020509000000000000" pitchFamily="49" charset="-120"/>
                        </a:rPr>
                        <a:t>內　　　容</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spcAft>
                          <a:spcPts val="0"/>
                        </a:spcAft>
                      </a:pPr>
                      <a:r>
                        <a:rPr lang="zh-TW" altLang="en-US" sz="1600" dirty="0">
                          <a:effectLst/>
                          <a:latin typeface="細明體" panose="02020509000000000000" pitchFamily="49" charset="-120"/>
                          <a:ea typeface="細明體" panose="02020509000000000000" pitchFamily="49" charset="-120"/>
                        </a:rPr>
                        <a:t>新　　　約</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987253"/>
                  </a:ext>
                </a:extLst>
              </a:tr>
              <a:tr h="255414">
                <a:tc>
                  <a:txBody>
                    <a:bodyPr/>
                    <a:lstStyle/>
                    <a:p>
                      <a:pPr>
                        <a:spcAft>
                          <a:spcPts val="0"/>
                        </a:spcAft>
                      </a:pPr>
                      <a:r>
                        <a:rPr lang="en-US" sz="1600">
                          <a:effectLst/>
                          <a:latin typeface="細明體" panose="02020509000000000000" pitchFamily="49" charset="-120"/>
                          <a:ea typeface="細明體" panose="02020509000000000000" pitchFamily="49" charset="-120"/>
                        </a:rPr>
                        <a:t>1:9</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關於留餘種</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羅 </a:t>
                      </a:r>
                      <a:r>
                        <a:rPr lang="en-US" altLang="zh-TW" sz="1600">
                          <a:effectLst/>
                          <a:latin typeface="細明體" panose="02020509000000000000" pitchFamily="49" charset="-120"/>
                          <a:ea typeface="細明體" panose="02020509000000000000" pitchFamily="49" charset="-120"/>
                        </a:rPr>
                        <a:t>9:29</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397923"/>
                  </a:ext>
                </a:extLst>
              </a:tr>
              <a:tr h="510828">
                <a:tc>
                  <a:txBody>
                    <a:bodyPr/>
                    <a:lstStyle/>
                    <a:p>
                      <a:pPr>
                        <a:spcAft>
                          <a:spcPts val="0"/>
                        </a:spcAft>
                      </a:pPr>
                      <a:r>
                        <a:rPr lang="en-US" sz="1600">
                          <a:effectLst/>
                          <a:latin typeface="細明體" panose="02020509000000000000" pitchFamily="49" charset="-120"/>
                          <a:ea typeface="細明體" panose="02020509000000000000" pitchFamily="49" charset="-120"/>
                        </a:rPr>
                        <a:t>6:9-10</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聽見卻不明白</a:t>
                      </a:r>
                    </a:p>
                    <a:p>
                      <a:pPr>
                        <a:spcAft>
                          <a:spcPts val="0"/>
                        </a:spcAft>
                      </a:pPr>
                      <a:r>
                        <a:rPr lang="zh-TW" altLang="en-US" sz="1600">
                          <a:effectLst/>
                          <a:latin typeface="細明體" panose="02020509000000000000" pitchFamily="49" charset="-120"/>
                          <a:ea typeface="細明體" panose="02020509000000000000" pitchFamily="49" charset="-120"/>
                        </a:rPr>
                        <a:t>看見卻不曉得</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太 </a:t>
                      </a:r>
                      <a:r>
                        <a:rPr lang="en-US" altLang="zh-TW" sz="1600">
                          <a:effectLst/>
                          <a:latin typeface="細明體" panose="02020509000000000000" pitchFamily="49" charset="-120"/>
                          <a:ea typeface="細明體" panose="02020509000000000000" pitchFamily="49" charset="-120"/>
                        </a:rPr>
                        <a:t>13:14-15</a:t>
                      </a:r>
                      <a:endParaRPr lang="zh-TW" altLang="en-US" sz="1600">
                        <a:effectLst/>
                        <a:latin typeface="細明體" panose="02020509000000000000" pitchFamily="49" charset="-120"/>
                        <a:ea typeface="細明體" panose="02020509000000000000" pitchFamily="49" charset="-120"/>
                      </a:endParaRPr>
                    </a:p>
                    <a:p>
                      <a:pPr>
                        <a:spcAft>
                          <a:spcPts val="0"/>
                        </a:spcAft>
                      </a:pPr>
                      <a:r>
                        <a:rPr lang="zh-TW" altLang="en-US" sz="1600">
                          <a:effectLst/>
                          <a:latin typeface="細明體" panose="02020509000000000000" pitchFamily="49" charset="-120"/>
                          <a:ea typeface="細明體" panose="02020509000000000000" pitchFamily="49" charset="-120"/>
                        </a:rPr>
                        <a:t>約 </a:t>
                      </a:r>
                      <a:r>
                        <a:rPr lang="en-US" altLang="zh-TW" sz="1600">
                          <a:effectLst/>
                          <a:latin typeface="細明體" panose="02020509000000000000" pitchFamily="49" charset="-120"/>
                          <a:ea typeface="細明體" panose="02020509000000000000" pitchFamily="49" charset="-120"/>
                        </a:rPr>
                        <a:t>12:40, </a:t>
                      </a:r>
                      <a:r>
                        <a:rPr lang="zh-TW" altLang="en-US" sz="1600">
                          <a:effectLst/>
                          <a:latin typeface="細明體" panose="02020509000000000000" pitchFamily="49" charset="-120"/>
                          <a:ea typeface="細明體" panose="02020509000000000000" pitchFamily="49" charset="-120"/>
                        </a:rPr>
                        <a:t>徒 </a:t>
                      </a:r>
                      <a:r>
                        <a:rPr lang="en-US" altLang="zh-TW" sz="1600">
                          <a:effectLst/>
                          <a:latin typeface="細明體" panose="02020509000000000000" pitchFamily="49" charset="-120"/>
                          <a:ea typeface="細明體" panose="02020509000000000000" pitchFamily="49" charset="-120"/>
                        </a:rPr>
                        <a:t>28:25-27</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4233100"/>
                  </a:ext>
                </a:extLst>
              </a:tr>
              <a:tr h="255414">
                <a:tc>
                  <a:txBody>
                    <a:bodyPr/>
                    <a:lstStyle/>
                    <a:p>
                      <a:pPr>
                        <a:spcAft>
                          <a:spcPts val="0"/>
                        </a:spcAft>
                      </a:pPr>
                      <a:r>
                        <a:rPr lang="en-US" sz="1600">
                          <a:effectLst/>
                          <a:latin typeface="細明體" panose="02020509000000000000" pitchFamily="49" charset="-120"/>
                          <a:ea typeface="細明體" panose="02020509000000000000" pitchFamily="49" charset="-120"/>
                        </a:rPr>
                        <a:t>7:14</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童女懷孕生子</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太 </a:t>
                      </a:r>
                      <a:r>
                        <a:rPr lang="en-US" altLang="zh-TW" sz="1600">
                          <a:effectLst/>
                          <a:latin typeface="細明體" panose="02020509000000000000" pitchFamily="49" charset="-120"/>
                          <a:ea typeface="細明體" panose="02020509000000000000" pitchFamily="49" charset="-120"/>
                        </a:rPr>
                        <a:t>1:22-23</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223163"/>
                  </a:ext>
                </a:extLst>
              </a:tr>
              <a:tr h="510828">
                <a:tc>
                  <a:txBody>
                    <a:bodyPr/>
                    <a:lstStyle/>
                    <a:p>
                      <a:pPr>
                        <a:spcAft>
                          <a:spcPts val="0"/>
                        </a:spcAft>
                      </a:pPr>
                      <a:r>
                        <a:rPr lang="en-US" sz="1600">
                          <a:effectLst/>
                          <a:latin typeface="細明體" panose="02020509000000000000" pitchFamily="49" charset="-120"/>
                          <a:ea typeface="細明體" panose="02020509000000000000" pitchFamily="49" charset="-120"/>
                        </a:rPr>
                        <a:t>8:14, 28:16</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dirty="0">
                          <a:effectLst/>
                          <a:latin typeface="細明體" panose="02020509000000000000" pitchFamily="49" charset="-120"/>
                          <a:ea typeface="細明體" panose="02020509000000000000" pitchFamily="49" charset="-120"/>
                        </a:rPr>
                        <a:t>絆腳的石頭</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太 </a:t>
                      </a:r>
                      <a:r>
                        <a:rPr lang="en-US" altLang="zh-TW" sz="1600">
                          <a:effectLst/>
                          <a:latin typeface="細明體" panose="02020509000000000000" pitchFamily="49" charset="-120"/>
                          <a:ea typeface="細明體" panose="02020509000000000000" pitchFamily="49" charset="-120"/>
                        </a:rPr>
                        <a:t>21:42-44, </a:t>
                      </a:r>
                      <a:r>
                        <a:rPr lang="zh-TW" altLang="en-US" sz="1600">
                          <a:effectLst/>
                          <a:latin typeface="細明體" panose="02020509000000000000" pitchFamily="49" charset="-120"/>
                          <a:ea typeface="細明體" panose="02020509000000000000" pitchFamily="49" charset="-120"/>
                        </a:rPr>
                        <a:t>徒 </a:t>
                      </a:r>
                      <a:r>
                        <a:rPr lang="en-US" altLang="zh-TW" sz="1600">
                          <a:effectLst/>
                          <a:latin typeface="細明體" panose="02020509000000000000" pitchFamily="49" charset="-120"/>
                          <a:ea typeface="細明體" panose="02020509000000000000" pitchFamily="49" charset="-120"/>
                        </a:rPr>
                        <a:t>4:11, </a:t>
                      </a:r>
                      <a:r>
                        <a:rPr lang="zh-TW" altLang="en-US" sz="1600">
                          <a:effectLst/>
                          <a:latin typeface="細明體" panose="02020509000000000000" pitchFamily="49" charset="-120"/>
                          <a:ea typeface="細明體" panose="02020509000000000000" pitchFamily="49" charset="-120"/>
                        </a:rPr>
                        <a:t>羅 </a:t>
                      </a:r>
                      <a:r>
                        <a:rPr lang="en-US" altLang="zh-TW" sz="1600">
                          <a:effectLst/>
                          <a:latin typeface="細明體" panose="02020509000000000000" pitchFamily="49" charset="-120"/>
                          <a:ea typeface="細明體" panose="02020509000000000000" pitchFamily="49" charset="-120"/>
                        </a:rPr>
                        <a:t>9:33</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638556"/>
                  </a:ext>
                </a:extLst>
              </a:tr>
              <a:tr h="255414">
                <a:tc>
                  <a:txBody>
                    <a:bodyPr/>
                    <a:lstStyle/>
                    <a:p>
                      <a:pPr>
                        <a:spcAft>
                          <a:spcPts val="0"/>
                        </a:spcAft>
                      </a:pPr>
                      <a:r>
                        <a:rPr lang="en-US" sz="1600">
                          <a:effectLst/>
                          <a:latin typeface="細明體" panose="02020509000000000000" pitchFamily="49" charset="-120"/>
                          <a:ea typeface="細明體" panose="02020509000000000000" pitchFamily="49" charset="-120"/>
                        </a:rPr>
                        <a:t>8:18</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耶和華所給我的兒女</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來 </a:t>
                      </a:r>
                      <a:r>
                        <a:rPr lang="en-US" altLang="zh-TW" sz="1600">
                          <a:effectLst/>
                          <a:latin typeface="細明體" panose="02020509000000000000" pitchFamily="49" charset="-120"/>
                          <a:ea typeface="細明體" panose="02020509000000000000" pitchFamily="49" charset="-120"/>
                        </a:rPr>
                        <a:t>2:13</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701473"/>
                  </a:ext>
                </a:extLst>
              </a:tr>
              <a:tr h="255414">
                <a:tc>
                  <a:txBody>
                    <a:bodyPr/>
                    <a:lstStyle/>
                    <a:p>
                      <a:pPr>
                        <a:spcAft>
                          <a:spcPts val="0"/>
                        </a:spcAft>
                      </a:pPr>
                      <a:r>
                        <a:rPr lang="en-US" sz="1600">
                          <a:effectLst/>
                          <a:latin typeface="細明體" panose="02020509000000000000" pitchFamily="49" charset="-120"/>
                          <a:ea typeface="細明體" panose="02020509000000000000" pitchFamily="49" charset="-120"/>
                        </a:rPr>
                        <a:t>9:1-2</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西布倫地、拿弗他利地</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太 </a:t>
                      </a:r>
                      <a:r>
                        <a:rPr lang="en-US" altLang="zh-TW" sz="1600">
                          <a:effectLst/>
                          <a:latin typeface="細明體" panose="02020509000000000000" pitchFamily="49" charset="-120"/>
                          <a:ea typeface="細明體" panose="02020509000000000000" pitchFamily="49" charset="-120"/>
                        </a:rPr>
                        <a:t>4:15-16</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578418"/>
                  </a:ext>
                </a:extLst>
              </a:tr>
              <a:tr h="255414">
                <a:tc>
                  <a:txBody>
                    <a:bodyPr/>
                    <a:lstStyle/>
                    <a:p>
                      <a:pPr>
                        <a:spcAft>
                          <a:spcPts val="0"/>
                        </a:spcAft>
                      </a:pPr>
                      <a:r>
                        <a:rPr lang="en-US" sz="1600">
                          <a:effectLst/>
                          <a:latin typeface="細明體" panose="02020509000000000000" pitchFamily="49" charset="-120"/>
                          <a:ea typeface="細明體" panose="02020509000000000000" pitchFamily="49" charset="-120"/>
                        </a:rPr>
                        <a:t>10:22-23</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剩下的歸回</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羅 </a:t>
                      </a:r>
                      <a:r>
                        <a:rPr lang="en-US" altLang="zh-TW" sz="1600">
                          <a:effectLst/>
                          <a:latin typeface="細明體" panose="02020509000000000000" pitchFamily="49" charset="-120"/>
                          <a:ea typeface="細明體" panose="02020509000000000000" pitchFamily="49" charset="-120"/>
                        </a:rPr>
                        <a:t>9:27-28</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037222"/>
                  </a:ext>
                </a:extLst>
              </a:tr>
              <a:tr h="255414">
                <a:tc>
                  <a:txBody>
                    <a:bodyPr/>
                    <a:lstStyle/>
                    <a:p>
                      <a:pPr>
                        <a:spcAft>
                          <a:spcPts val="0"/>
                        </a:spcAft>
                      </a:pPr>
                      <a:r>
                        <a:rPr lang="en-US" sz="1600">
                          <a:effectLst/>
                          <a:latin typeface="細明體" panose="02020509000000000000" pitchFamily="49" charset="-120"/>
                          <a:ea typeface="細明體" panose="02020509000000000000" pitchFamily="49" charset="-120"/>
                        </a:rPr>
                        <a:t>11:10</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耶西的根、外邦人必尋求他</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羅 </a:t>
                      </a:r>
                      <a:r>
                        <a:rPr lang="en-US" altLang="zh-TW" sz="1600">
                          <a:effectLst/>
                          <a:latin typeface="細明體" panose="02020509000000000000" pitchFamily="49" charset="-120"/>
                          <a:ea typeface="細明體" panose="02020509000000000000" pitchFamily="49" charset="-120"/>
                        </a:rPr>
                        <a:t>15:12</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9864168"/>
                  </a:ext>
                </a:extLst>
              </a:tr>
              <a:tr h="255414">
                <a:tc>
                  <a:txBody>
                    <a:bodyPr/>
                    <a:lstStyle/>
                    <a:p>
                      <a:pPr>
                        <a:spcAft>
                          <a:spcPts val="0"/>
                        </a:spcAft>
                      </a:pPr>
                      <a:r>
                        <a:rPr lang="en-US" sz="1600">
                          <a:effectLst/>
                          <a:latin typeface="細明體" panose="02020509000000000000" pitchFamily="49" charset="-120"/>
                          <a:ea typeface="細明體" panose="02020509000000000000" pitchFamily="49" charset="-120"/>
                        </a:rPr>
                        <a:t>25:8</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吞滅死亡</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林前 </a:t>
                      </a:r>
                      <a:r>
                        <a:rPr lang="en-US" altLang="zh-TW" sz="1600">
                          <a:effectLst/>
                          <a:latin typeface="細明體" panose="02020509000000000000" pitchFamily="49" charset="-120"/>
                          <a:ea typeface="細明體" panose="02020509000000000000" pitchFamily="49" charset="-120"/>
                        </a:rPr>
                        <a:t>15:54, </a:t>
                      </a:r>
                      <a:r>
                        <a:rPr lang="zh-TW" altLang="en-US" sz="1600">
                          <a:effectLst/>
                          <a:latin typeface="細明體" panose="02020509000000000000" pitchFamily="49" charset="-120"/>
                          <a:ea typeface="細明體" panose="02020509000000000000" pitchFamily="49" charset="-120"/>
                        </a:rPr>
                        <a:t>啟 </a:t>
                      </a:r>
                      <a:r>
                        <a:rPr lang="en-US" altLang="zh-TW" sz="1600">
                          <a:effectLst/>
                          <a:latin typeface="細明體" panose="02020509000000000000" pitchFamily="49" charset="-120"/>
                          <a:ea typeface="細明體" panose="02020509000000000000" pitchFamily="49" charset="-120"/>
                        </a:rPr>
                        <a:t>7:17</a:t>
                      </a:r>
                      <a:r>
                        <a:rPr lang="zh-TW" altLang="en-US" sz="1600">
                          <a:effectLst/>
                          <a:latin typeface="細明體" panose="02020509000000000000" pitchFamily="49" charset="-120"/>
                          <a:ea typeface="細明體" panose="02020509000000000000" pitchFamily="49" charset="-120"/>
                        </a:rPr>
                        <a:t>、</a:t>
                      </a:r>
                      <a:r>
                        <a:rPr lang="en-US" altLang="zh-TW" sz="1600">
                          <a:effectLst/>
                          <a:latin typeface="細明體" panose="02020509000000000000" pitchFamily="49" charset="-120"/>
                          <a:ea typeface="細明體" panose="02020509000000000000" pitchFamily="49" charset="-120"/>
                        </a:rPr>
                        <a:t>21:4</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323854"/>
                  </a:ext>
                </a:extLst>
              </a:tr>
              <a:tr h="255414">
                <a:tc>
                  <a:txBody>
                    <a:bodyPr/>
                    <a:lstStyle/>
                    <a:p>
                      <a:pPr>
                        <a:spcAft>
                          <a:spcPts val="0"/>
                        </a:spcAft>
                      </a:pPr>
                      <a:r>
                        <a:rPr lang="en-US" sz="1600">
                          <a:effectLst/>
                          <a:latin typeface="細明體" panose="02020509000000000000" pitchFamily="49" charset="-120"/>
                          <a:ea typeface="細明體" panose="02020509000000000000" pitchFamily="49" charset="-120"/>
                        </a:rPr>
                        <a:t>29:13</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用嘴唇尊敬上帝、心卻遠離</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太 </a:t>
                      </a:r>
                      <a:r>
                        <a:rPr lang="en-US" altLang="zh-TW" sz="1600">
                          <a:effectLst/>
                          <a:latin typeface="細明體" panose="02020509000000000000" pitchFamily="49" charset="-120"/>
                          <a:ea typeface="細明體" panose="02020509000000000000" pitchFamily="49" charset="-120"/>
                        </a:rPr>
                        <a:t>15:8-9</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0030474"/>
                  </a:ext>
                </a:extLst>
              </a:tr>
              <a:tr h="255414">
                <a:tc>
                  <a:txBody>
                    <a:bodyPr/>
                    <a:lstStyle/>
                    <a:p>
                      <a:pPr>
                        <a:spcAft>
                          <a:spcPts val="0"/>
                        </a:spcAft>
                      </a:pPr>
                      <a:r>
                        <a:rPr lang="en-US" sz="1600">
                          <a:effectLst/>
                          <a:latin typeface="細明體" panose="02020509000000000000" pitchFamily="49" charset="-120"/>
                          <a:ea typeface="細明體" panose="02020509000000000000" pitchFamily="49" charset="-120"/>
                        </a:rPr>
                        <a:t>29:14</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智慧人的智慧必消滅</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林前 </a:t>
                      </a:r>
                      <a:r>
                        <a:rPr lang="en-US" altLang="zh-TW" sz="1600">
                          <a:effectLst/>
                          <a:latin typeface="細明體" panose="02020509000000000000" pitchFamily="49" charset="-120"/>
                          <a:ea typeface="細明體" panose="02020509000000000000" pitchFamily="49" charset="-120"/>
                        </a:rPr>
                        <a:t>1:19</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103988"/>
                  </a:ext>
                </a:extLst>
              </a:tr>
              <a:tr h="255414">
                <a:tc>
                  <a:txBody>
                    <a:bodyPr/>
                    <a:lstStyle/>
                    <a:p>
                      <a:pPr>
                        <a:spcAft>
                          <a:spcPts val="0"/>
                        </a:spcAft>
                      </a:pPr>
                      <a:r>
                        <a:rPr lang="en-US" sz="1600">
                          <a:effectLst/>
                          <a:latin typeface="細明體" panose="02020509000000000000" pitchFamily="49" charset="-120"/>
                          <a:ea typeface="細明體" panose="02020509000000000000" pitchFamily="49" charset="-120"/>
                        </a:rPr>
                        <a:t>40:3</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在曠野豫備耶和華的路</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dirty="0">
                          <a:effectLst/>
                          <a:latin typeface="細明體" panose="02020509000000000000" pitchFamily="49" charset="-120"/>
                          <a:ea typeface="細明體" panose="02020509000000000000" pitchFamily="49" charset="-120"/>
                        </a:rPr>
                        <a:t>太 </a:t>
                      </a:r>
                      <a:r>
                        <a:rPr lang="en-US" altLang="zh-TW" sz="1600" dirty="0">
                          <a:effectLst/>
                          <a:latin typeface="細明體" panose="02020509000000000000" pitchFamily="49" charset="-120"/>
                          <a:ea typeface="細明體" panose="02020509000000000000" pitchFamily="49" charset="-120"/>
                        </a:rPr>
                        <a:t>3:3</a:t>
                      </a:r>
                      <a:endParaRPr lang="zh-TW" altLang="en-US" sz="1600" dirty="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879721"/>
                  </a:ext>
                </a:extLst>
              </a:tr>
            </a:tbl>
          </a:graphicData>
        </a:graphic>
      </p:graphicFrame>
      <p:sp>
        <p:nvSpPr>
          <p:cNvPr id="8" name="Rectangle 2">
            <a:extLst>
              <a:ext uri="{FF2B5EF4-FFF2-40B4-BE49-F238E27FC236}">
                <a16:creationId xmlns:a16="http://schemas.microsoft.com/office/drawing/2014/main" id="{B988C697-7BC4-0947-8D55-0702BF7C22C0}"/>
              </a:ext>
            </a:extLst>
          </p:cNvPr>
          <p:cNvSpPr>
            <a:spLocks noChangeArrowheads="1"/>
          </p:cNvSpPr>
          <p:nvPr/>
        </p:nvSpPr>
        <p:spPr bwMode="auto">
          <a:xfrm>
            <a:off x="3030538" y="2789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細明體" panose="02020509000000000000" pitchFamily="49" charset="-12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DC980AE3-EBF9-3C42-A2FB-99D47AE155F1}"/>
              </a:ext>
            </a:extLst>
          </p:cNvPr>
          <p:cNvSpPr/>
          <p:nvPr/>
        </p:nvSpPr>
        <p:spPr>
          <a:xfrm>
            <a:off x="9549731" y="608069"/>
            <a:ext cx="1415773" cy="584775"/>
          </a:xfrm>
          <a:prstGeom prst="rect">
            <a:avLst/>
          </a:prstGeom>
          <a:noFill/>
        </p:spPr>
        <p:txBody>
          <a:bodyPr wrap="none" lIns="91440" tIns="45720" rIns="91440" bIns="45720">
            <a:spAutoFit/>
          </a:bodyPr>
          <a:lstStyle/>
          <a:p>
            <a:pPr algn="ctr"/>
            <a:r>
              <a:rPr lang="en-US" sz="32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供參考</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495623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以賽亞書</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在新約的引用</a:t>
            </a:r>
            <a:endParaRPr lang="en-US" dirty="0">
              <a:latin typeface="Kaiti TC" panose="02010600040101010101" pitchFamily="2" charset="-120"/>
              <a:ea typeface="Kaiti TC" panose="02010600040101010101" pitchFamily="2" charset="-120"/>
            </a:endParaRPr>
          </a:p>
        </p:txBody>
      </p:sp>
      <p:sp>
        <p:nvSpPr>
          <p:cNvPr id="8" name="Rectangle 2">
            <a:extLst>
              <a:ext uri="{FF2B5EF4-FFF2-40B4-BE49-F238E27FC236}">
                <a16:creationId xmlns:a16="http://schemas.microsoft.com/office/drawing/2014/main" id="{B988C697-7BC4-0947-8D55-0702BF7C22C0}"/>
              </a:ext>
            </a:extLst>
          </p:cNvPr>
          <p:cNvSpPr>
            <a:spLocks noChangeArrowheads="1"/>
          </p:cNvSpPr>
          <p:nvPr/>
        </p:nvSpPr>
        <p:spPr bwMode="auto">
          <a:xfrm>
            <a:off x="3030538" y="2789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細明體" panose="02020509000000000000" pitchFamily="49" charset="-12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Content Placeholder 4">
            <a:extLst>
              <a:ext uri="{FF2B5EF4-FFF2-40B4-BE49-F238E27FC236}">
                <a16:creationId xmlns:a16="http://schemas.microsoft.com/office/drawing/2014/main" id="{B4E194DA-85B2-EB44-9DA2-A7D390B7D4E6}"/>
              </a:ext>
            </a:extLst>
          </p:cNvPr>
          <p:cNvGraphicFramePr>
            <a:graphicFrameLocks noGrp="1"/>
          </p:cNvGraphicFramePr>
          <p:nvPr>
            <p:ph idx="1"/>
            <p:extLst>
              <p:ext uri="{D42A27DB-BD31-4B8C-83A1-F6EECF244321}">
                <p14:modId xmlns:p14="http://schemas.microsoft.com/office/powerpoint/2010/main" val="3838814855"/>
              </p:ext>
            </p:extLst>
          </p:nvPr>
        </p:nvGraphicFramePr>
        <p:xfrm>
          <a:off x="2118166" y="1919847"/>
          <a:ext cx="7650866" cy="4295559"/>
        </p:xfrm>
        <a:graphic>
          <a:graphicData uri="http://schemas.openxmlformats.org/drawingml/2006/table">
            <a:tbl>
              <a:tblPr firstRow="1"/>
              <a:tblGrid>
                <a:gridCol w="1277257">
                  <a:extLst>
                    <a:ext uri="{9D8B030D-6E8A-4147-A177-3AD203B41FA5}">
                      <a16:colId xmlns:a16="http://schemas.microsoft.com/office/drawing/2014/main" val="1882945849"/>
                    </a:ext>
                  </a:extLst>
                </a:gridCol>
                <a:gridCol w="3565544">
                  <a:extLst>
                    <a:ext uri="{9D8B030D-6E8A-4147-A177-3AD203B41FA5}">
                      <a16:colId xmlns:a16="http://schemas.microsoft.com/office/drawing/2014/main" val="359308570"/>
                    </a:ext>
                  </a:extLst>
                </a:gridCol>
                <a:gridCol w="2808065">
                  <a:extLst>
                    <a:ext uri="{9D8B030D-6E8A-4147-A177-3AD203B41FA5}">
                      <a16:colId xmlns:a16="http://schemas.microsoft.com/office/drawing/2014/main" val="2567198715"/>
                    </a:ext>
                  </a:extLst>
                </a:gridCol>
              </a:tblGrid>
              <a:tr h="252680">
                <a:tc>
                  <a:txBody>
                    <a:bodyPr/>
                    <a:lstStyle/>
                    <a:p>
                      <a:pPr algn="ctr">
                        <a:spcAft>
                          <a:spcPts val="0"/>
                        </a:spcAft>
                      </a:pPr>
                      <a:r>
                        <a:rPr lang="zh-TW" altLang="en-US" sz="1600" dirty="0">
                          <a:effectLst/>
                          <a:latin typeface="細明體" panose="02020509000000000000" pitchFamily="49" charset="-120"/>
                          <a:ea typeface="細明體" panose="02020509000000000000" pitchFamily="49" charset="-120"/>
                        </a:rPr>
                        <a:t>以賽亞書</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a:spcAft>
                          <a:spcPts val="0"/>
                        </a:spcAft>
                      </a:pPr>
                      <a:r>
                        <a:rPr lang="zh-TW" altLang="en-US" sz="1600" dirty="0">
                          <a:effectLst/>
                          <a:latin typeface="細明體" panose="02020509000000000000" pitchFamily="49" charset="-120"/>
                          <a:ea typeface="細明體" panose="02020509000000000000" pitchFamily="49" charset="-120"/>
                        </a:rPr>
                        <a:t>內　　　容</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a:spcAft>
                          <a:spcPts val="0"/>
                        </a:spcAft>
                      </a:pPr>
                      <a:r>
                        <a:rPr lang="zh-TW" altLang="en-US" sz="1600" dirty="0">
                          <a:effectLst/>
                          <a:latin typeface="細明體" panose="02020509000000000000" pitchFamily="49" charset="-120"/>
                          <a:ea typeface="細明體" panose="02020509000000000000" pitchFamily="49" charset="-120"/>
                        </a:rPr>
                        <a:t>新　　　約</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466642"/>
                  </a:ext>
                </a:extLst>
              </a:tr>
              <a:tr h="252680">
                <a:tc>
                  <a:txBody>
                    <a:bodyPr/>
                    <a:lstStyle/>
                    <a:p>
                      <a:pPr>
                        <a:spcAft>
                          <a:spcPts val="0"/>
                        </a:spcAft>
                      </a:pPr>
                      <a:r>
                        <a:rPr lang="en-US" sz="1600">
                          <a:effectLst/>
                          <a:latin typeface="細明體" panose="02020509000000000000" pitchFamily="49" charset="-120"/>
                          <a:ea typeface="細明體" panose="02020509000000000000" pitchFamily="49" charset="-120"/>
                        </a:rPr>
                        <a:t>40:6-8</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有血氣的如花如草</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dirty="0">
                          <a:effectLst/>
                          <a:latin typeface="細明體" panose="02020509000000000000" pitchFamily="49" charset="-120"/>
                          <a:ea typeface="細明體" panose="02020509000000000000" pitchFamily="49" charset="-120"/>
                        </a:rPr>
                        <a:t>彼前 </a:t>
                      </a:r>
                      <a:r>
                        <a:rPr lang="en-US" altLang="zh-TW" sz="1600" dirty="0">
                          <a:effectLst/>
                          <a:latin typeface="細明體" panose="02020509000000000000" pitchFamily="49" charset="-120"/>
                          <a:ea typeface="細明體" panose="02020509000000000000" pitchFamily="49" charset="-120"/>
                        </a:rPr>
                        <a:t>1:24-25</a:t>
                      </a:r>
                      <a:endParaRPr lang="zh-TW" altLang="en-US" sz="1600" dirty="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09539"/>
                  </a:ext>
                </a:extLst>
              </a:tr>
              <a:tr h="252680">
                <a:tc>
                  <a:txBody>
                    <a:bodyPr/>
                    <a:lstStyle/>
                    <a:p>
                      <a:pPr>
                        <a:spcAft>
                          <a:spcPts val="0"/>
                        </a:spcAft>
                      </a:pPr>
                      <a:r>
                        <a:rPr lang="en-US" sz="1600">
                          <a:effectLst/>
                          <a:latin typeface="細明體" panose="02020509000000000000" pitchFamily="49" charset="-120"/>
                          <a:ea typeface="細明體" panose="02020509000000000000" pitchFamily="49" charset="-120"/>
                        </a:rPr>
                        <a:t>42:1-4</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有主的靈、公理、不喧嚷</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太 </a:t>
                      </a:r>
                      <a:r>
                        <a:rPr lang="en-US" altLang="zh-TW" sz="1600">
                          <a:effectLst/>
                          <a:latin typeface="細明體" panose="02020509000000000000" pitchFamily="49" charset="-120"/>
                          <a:ea typeface="細明體" panose="02020509000000000000" pitchFamily="49" charset="-120"/>
                        </a:rPr>
                        <a:t>12:17-21</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76976"/>
                  </a:ext>
                </a:extLst>
              </a:tr>
              <a:tr h="252680">
                <a:tc>
                  <a:txBody>
                    <a:bodyPr/>
                    <a:lstStyle/>
                    <a:p>
                      <a:pPr>
                        <a:spcAft>
                          <a:spcPts val="0"/>
                        </a:spcAft>
                      </a:pPr>
                      <a:r>
                        <a:rPr lang="en-US" sz="1600">
                          <a:effectLst/>
                          <a:latin typeface="細明體" panose="02020509000000000000" pitchFamily="49" charset="-120"/>
                          <a:ea typeface="細明體" panose="02020509000000000000" pitchFamily="49" charset="-120"/>
                        </a:rPr>
                        <a:t>45:23</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萬膝跪拜</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dirty="0">
                          <a:effectLst/>
                          <a:latin typeface="細明體" panose="02020509000000000000" pitchFamily="49" charset="-120"/>
                          <a:ea typeface="細明體" panose="02020509000000000000" pitchFamily="49" charset="-120"/>
                        </a:rPr>
                        <a:t>羅 </a:t>
                      </a:r>
                      <a:r>
                        <a:rPr lang="en-US" altLang="zh-TW" sz="1600" dirty="0">
                          <a:effectLst/>
                          <a:latin typeface="細明體" panose="02020509000000000000" pitchFamily="49" charset="-120"/>
                          <a:ea typeface="細明體" panose="02020509000000000000" pitchFamily="49" charset="-120"/>
                        </a:rPr>
                        <a:t>14:1</a:t>
                      </a:r>
                      <a:endParaRPr lang="zh-TW" altLang="en-US" sz="1600" dirty="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988448"/>
                  </a:ext>
                </a:extLst>
              </a:tr>
              <a:tr h="252680">
                <a:tc>
                  <a:txBody>
                    <a:bodyPr/>
                    <a:lstStyle/>
                    <a:p>
                      <a:pPr>
                        <a:spcAft>
                          <a:spcPts val="0"/>
                        </a:spcAft>
                      </a:pPr>
                      <a:r>
                        <a:rPr lang="en-US" sz="1600">
                          <a:effectLst/>
                          <a:latin typeface="細明體" panose="02020509000000000000" pitchFamily="49" charset="-120"/>
                          <a:ea typeface="細明體" panose="02020509000000000000" pitchFamily="49" charset="-120"/>
                        </a:rPr>
                        <a:t>49:6</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施行救恩、直到地極</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dirty="0">
                          <a:effectLst/>
                          <a:latin typeface="細明體" panose="02020509000000000000" pitchFamily="49" charset="-120"/>
                          <a:ea typeface="細明體" panose="02020509000000000000" pitchFamily="49" charset="-120"/>
                        </a:rPr>
                        <a:t>徒 </a:t>
                      </a:r>
                      <a:r>
                        <a:rPr lang="en-US" altLang="zh-TW" sz="1600" dirty="0">
                          <a:effectLst/>
                          <a:latin typeface="細明體" panose="02020509000000000000" pitchFamily="49" charset="-120"/>
                          <a:ea typeface="細明體" panose="02020509000000000000" pitchFamily="49" charset="-120"/>
                        </a:rPr>
                        <a:t>13:47</a:t>
                      </a:r>
                      <a:endParaRPr lang="zh-TW" altLang="en-US" sz="1600" dirty="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340177"/>
                  </a:ext>
                </a:extLst>
              </a:tr>
              <a:tr h="252680">
                <a:tc>
                  <a:txBody>
                    <a:bodyPr/>
                    <a:lstStyle/>
                    <a:p>
                      <a:pPr>
                        <a:spcAft>
                          <a:spcPts val="0"/>
                        </a:spcAft>
                      </a:pPr>
                      <a:r>
                        <a:rPr lang="en-US" sz="1600">
                          <a:effectLst/>
                          <a:latin typeface="細明體" panose="02020509000000000000" pitchFamily="49" charset="-120"/>
                          <a:ea typeface="細明體" panose="02020509000000000000" pitchFamily="49" charset="-120"/>
                        </a:rPr>
                        <a:t>49:8</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悅納的日子、拯救的日子</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dirty="0">
                          <a:effectLst/>
                          <a:latin typeface="細明體" panose="02020509000000000000" pitchFamily="49" charset="-120"/>
                          <a:ea typeface="細明體" panose="02020509000000000000" pitchFamily="49" charset="-120"/>
                        </a:rPr>
                        <a:t>林後 </a:t>
                      </a:r>
                      <a:r>
                        <a:rPr lang="en-US" altLang="zh-TW" sz="1600" dirty="0">
                          <a:effectLst/>
                          <a:latin typeface="細明體" panose="02020509000000000000" pitchFamily="49" charset="-120"/>
                          <a:ea typeface="細明體" panose="02020509000000000000" pitchFamily="49" charset="-120"/>
                        </a:rPr>
                        <a:t>6:2</a:t>
                      </a:r>
                      <a:endParaRPr lang="zh-TW" altLang="en-US" sz="1600" dirty="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6836137"/>
                  </a:ext>
                </a:extLst>
              </a:tr>
              <a:tr h="252680">
                <a:tc>
                  <a:txBody>
                    <a:bodyPr/>
                    <a:lstStyle/>
                    <a:p>
                      <a:pPr>
                        <a:spcAft>
                          <a:spcPts val="0"/>
                        </a:spcAft>
                      </a:pPr>
                      <a:r>
                        <a:rPr lang="en-US" sz="1600">
                          <a:effectLst/>
                          <a:latin typeface="細明體" panose="02020509000000000000" pitchFamily="49" charset="-120"/>
                          <a:ea typeface="細明體" panose="02020509000000000000" pitchFamily="49" charset="-120"/>
                        </a:rPr>
                        <a:t>52:7</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報佳音、傳平安、何等佳美</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dirty="0">
                          <a:effectLst/>
                          <a:latin typeface="細明體" panose="02020509000000000000" pitchFamily="49" charset="-120"/>
                          <a:ea typeface="細明體" panose="02020509000000000000" pitchFamily="49" charset="-120"/>
                        </a:rPr>
                        <a:t>羅 </a:t>
                      </a:r>
                      <a:r>
                        <a:rPr lang="en-US" altLang="zh-TW" sz="1600" dirty="0">
                          <a:effectLst/>
                          <a:latin typeface="細明體" panose="02020509000000000000" pitchFamily="49" charset="-120"/>
                          <a:ea typeface="細明體" panose="02020509000000000000" pitchFamily="49" charset="-120"/>
                        </a:rPr>
                        <a:t>10:15</a:t>
                      </a:r>
                      <a:endParaRPr lang="zh-TW" altLang="en-US" sz="1600" dirty="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139448"/>
                  </a:ext>
                </a:extLst>
              </a:tr>
              <a:tr h="252680">
                <a:tc>
                  <a:txBody>
                    <a:bodyPr/>
                    <a:lstStyle/>
                    <a:p>
                      <a:pPr>
                        <a:spcAft>
                          <a:spcPts val="0"/>
                        </a:spcAft>
                      </a:pPr>
                      <a:r>
                        <a:rPr lang="en-US" sz="1600">
                          <a:effectLst/>
                          <a:latin typeface="細明體" panose="02020509000000000000" pitchFamily="49" charset="-120"/>
                          <a:ea typeface="細明體" panose="02020509000000000000" pitchFamily="49" charset="-120"/>
                        </a:rPr>
                        <a:t>52:11</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要從其中出來、要自潔</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dirty="0">
                          <a:effectLst/>
                          <a:latin typeface="細明體" panose="02020509000000000000" pitchFamily="49" charset="-120"/>
                          <a:ea typeface="細明體" panose="02020509000000000000" pitchFamily="49" charset="-120"/>
                        </a:rPr>
                        <a:t>林後 </a:t>
                      </a:r>
                      <a:r>
                        <a:rPr lang="en-US" altLang="zh-TW" sz="1600" dirty="0">
                          <a:effectLst/>
                          <a:latin typeface="細明體" panose="02020509000000000000" pitchFamily="49" charset="-120"/>
                          <a:ea typeface="細明體" panose="02020509000000000000" pitchFamily="49" charset="-120"/>
                        </a:rPr>
                        <a:t>6:17</a:t>
                      </a:r>
                      <a:endParaRPr lang="zh-TW" altLang="en-US" sz="1600" dirty="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344568"/>
                  </a:ext>
                </a:extLst>
              </a:tr>
              <a:tr h="252680">
                <a:tc>
                  <a:txBody>
                    <a:bodyPr/>
                    <a:lstStyle/>
                    <a:p>
                      <a:pPr>
                        <a:spcAft>
                          <a:spcPts val="0"/>
                        </a:spcAft>
                      </a:pPr>
                      <a:r>
                        <a:rPr lang="en-US" sz="1600">
                          <a:effectLst/>
                          <a:latin typeface="細明體" panose="02020509000000000000" pitchFamily="49" charset="-120"/>
                          <a:ea typeface="細明體" panose="02020509000000000000" pitchFamily="49" charset="-120"/>
                        </a:rPr>
                        <a:t>52:15</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未曾傳必看見、未曾聽要明白</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羅 </a:t>
                      </a:r>
                      <a:r>
                        <a:rPr lang="en-US" altLang="zh-TW" sz="1600">
                          <a:effectLst/>
                          <a:latin typeface="細明體" panose="02020509000000000000" pitchFamily="49" charset="-120"/>
                          <a:ea typeface="細明體" panose="02020509000000000000" pitchFamily="49" charset="-120"/>
                        </a:rPr>
                        <a:t>15:21</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7460945"/>
                  </a:ext>
                </a:extLst>
              </a:tr>
              <a:tr h="252680">
                <a:tc>
                  <a:txBody>
                    <a:bodyPr/>
                    <a:lstStyle/>
                    <a:p>
                      <a:pPr>
                        <a:spcAft>
                          <a:spcPts val="0"/>
                        </a:spcAft>
                      </a:pPr>
                      <a:r>
                        <a:rPr lang="en-US" sz="1600">
                          <a:effectLst/>
                          <a:latin typeface="細明體" panose="02020509000000000000" pitchFamily="49" charset="-120"/>
                          <a:ea typeface="細明體" panose="02020509000000000000" pitchFamily="49" charset="-120"/>
                        </a:rPr>
                        <a:t>53:1</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我們所傳的有誰信呢？</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約 </a:t>
                      </a:r>
                      <a:r>
                        <a:rPr lang="en-US" altLang="zh-TW" sz="1600">
                          <a:effectLst/>
                          <a:latin typeface="細明體" panose="02020509000000000000" pitchFamily="49" charset="-120"/>
                          <a:ea typeface="細明體" panose="02020509000000000000" pitchFamily="49" charset="-120"/>
                        </a:rPr>
                        <a:t>12:38, </a:t>
                      </a:r>
                      <a:r>
                        <a:rPr lang="zh-TW" altLang="en-US" sz="1600">
                          <a:effectLst/>
                          <a:latin typeface="細明體" panose="02020509000000000000" pitchFamily="49" charset="-120"/>
                          <a:ea typeface="細明體" panose="02020509000000000000" pitchFamily="49" charset="-120"/>
                        </a:rPr>
                        <a:t>羅 </a:t>
                      </a:r>
                      <a:r>
                        <a:rPr lang="en-US" altLang="zh-TW" sz="1600">
                          <a:effectLst/>
                          <a:latin typeface="細明體" panose="02020509000000000000" pitchFamily="49" charset="-120"/>
                          <a:ea typeface="細明體" panose="02020509000000000000" pitchFamily="49" charset="-120"/>
                        </a:rPr>
                        <a:t>10:16</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9892271"/>
                  </a:ext>
                </a:extLst>
              </a:tr>
              <a:tr h="252680">
                <a:tc>
                  <a:txBody>
                    <a:bodyPr/>
                    <a:lstStyle/>
                    <a:p>
                      <a:pPr>
                        <a:spcAft>
                          <a:spcPts val="0"/>
                        </a:spcAft>
                      </a:pPr>
                      <a:r>
                        <a:rPr lang="en-US" sz="1600">
                          <a:effectLst/>
                          <a:latin typeface="細明體" panose="02020509000000000000" pitchFamily="49" charset="-120"/>
                          <a:ea typeface="細明體" panose="02020509000000000000" pitchFamily="49" charset="-120"/>
                        </a:rPr>
                        <a:t>53:4</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擔當憂患、背負痛苦</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dirty="0">
                          <a:effectLst/>
                          <a:latin typeface="細明體" panose="02020509000000000000" pitchFamily="49" charset="-120"/>
                          <a:ea typeface="細明體" panose="02020509000000000000" pitchFamily="49" charset="-120"/>
                        </a:rPr>
                        <a:t>太 </a:t>
                      </a:r>
                      <a:r>
                        <a:rPr lang="en-US" altLang="zh-TW" sz="1600" dirty="0">
                          <a:effectLst/>
                          <a:latin typeface="細明體" panose="02020509000000000000" pitchFamily="49" charset="-120"/>
                          <a:ea typeface="細明體" panose="02020509000000000000" pitchFamily="49" charset="-120"/>
                        </a:rPr>
                        <a:t>8:17</a:t>
                      </a:r>
                      <a:endParaRPr lang="zh-TW" altLang="en-US" sz="1600" dirty="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3650570"/>
                  </a:ext>
                </a:extLst>
              </a:tr>
              <a:tr h="252680">
                <a:tc>
                  <a:txBody>
                    <a:bodyPr/>
                    <a:lstStyle/>
                    <a:p>
                      <a:pPr>
                        <a:spcAft>
                          <a:spcPts val="0"/>
                        </a:spcAft>
                      </a:pPr>
                      <a:r>
                        <a:rPr lang="en-US" sz="1600">
                          <a:effectLst/>
                          <a:latin typeface="細明體" panose="02020509000000000000" pitchFamily="49" charset="-120"/>
                          <a:ea typeface="細明體" panose="02020509000000000000" pitchFamily="49" charset="-120"/>
                        </a:rPr>
                        <a:t>53:5-7</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他受鞭傷、我們得醫治</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彼前 </a:t>
                      </a:r>
                      <a:r>
                        <a:rPr lang="en-US" altLang="zh-TW" sz="1600">
                          <a:effectLst/>
                          <a:latin typeface="細明體" panose="02020509000000000000" pitchFamily="49" charset="-120"/>
                          <a:ea typeface="細明體" panose="02020509000000000000" pitchFamily="49" charset="-120"/>
                        </a:rPr>
                        <a:t>2:22-25</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033775"/>
                  </a:ext>
                </a:extLst>
              </a:tr>
              <a:tr h="252680">
                <a:tc>
                  <a:txBody>
                    <a:bodyPr/>
                    <a:lstStyle/>
                    <a:p>
                      <a:pPr>
                        <a:spcAft>
                          <a:spcPts val="0"/>
                        </a:spcAft>
                      </a:pPr>
                      <a:r>
                        <a:rPr lang="en-US" sz="1600">
                          <a:effectLst/>
                          <a:latin typeface="細明體" panose="02020509000000000000" pitchFamily="49" charset="-120"/>
                          <a:ea typeface="細明體" panose="02020509000000000000" pitchFamily="49" charset="-120"/>
                        </a:rPr>
                        <a:t>53:7</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受苦不開口</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dirty="0">
                          <a:effectLst/>
                          <a:latin typeface="細明體" panose="02020509000000000000" pitchFamily="49" charset="-120"/>
                          <a:ea typeface="細明體" panose="02020509000000000000" pitchFamily="49" charset="-120"/>
                        </a:rPr>
                        <a:t>太 </a:t>
                      </a:r>
                      <a:r>
                        <a:rPr lang="en-US" altLang="zh-TW" sz="1600" dirty="0">
                          <a:effectLst/>
                          <a:latin typeface="細明體" panose="02020509000000000000" pitchFamily="49" charset="-120"/>
                          <a:ea typeface="細明體" panose="02020509000000000000" pitchFamily="49" charset="-120"/>
                        </a:rPr>
                        <a:t>26:63</a:t>
                      </a:r>
                      <a:r>
                        <a:rPr lang="zh-TW" altLang="en-US" sz="1600" dirty="0">
                          <a:effectLst/>
                          <a:latin typeface="細明體" panose="02020509000000000000" pitchFamily="49" charset="-120"/>
                          <a:ea typeface="細明體" panose="02020509000000000000" pitchFamily="49" charset="-120"/>
                        </a:rPr>
                        <a:t>、</a:t>
                      </a:r>
                      <a:r>
                        <a:rPr lang="en-US" altLang="zh-TW" sz="1600" dirty="0">
                          <a:effectLst/>
                          <a:latin typeface="細明體" panose="02020509000000000000" pitchFamily="49" charset="-120"/>
                          <a:ea typeface="細明體" panose="02020509000000000000" pitchFamily="49" charset="-120"/>
                        </a:rPr>
                        <a:t>27:12</a:t>
                      </a:r>
                      <a:r>
                        <a:rPr lang="zh-TW" altLang="en-US" sz="1600" dirty="0">
                          <a:effectLst/>
                          <a:latin typeface="細明體" panose="02020509000000000000" pitchFamily="49" charset="-120"/>
                          <a:ea typeface="細明體" panose="02020509000000000000" pitchFamily="49" charset="-120"/>
                        </a:rPr>
                        <a:t>、</a:t>
                      </a:r>
                      <a:r>
                        <a:rPr lang="en-US" altLang="zh-TW" sz="1600" dirty="0">
                          <a:effectLst/>
                          <a:latin typeface="細明體" panose="02020509000000000000" pitchFamily="49" charset="-120"/>
                          <a:ea typeface="細明體" panose="02020509000000000000" pitchFamily="49" charset="-120"/>
                        </a:rPr>
                        <a:t>27:14</a:t>
                      </a:r>
                      <a:endParaRPr lang="zh-TW" altLang="en-US" sz="1600" dirty="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665748"/>
                  </a:ext>
                </a:extLst>
              </a:tr>
              <a:tr h="252680">
                <a:tc>
                  <a:txBody>
                    <a:bodyPr/>
                    <a:lstStyle/>
                    <a:p>
                      <a:pPr>
                        <a:spcAft>
                          <a:spcPts val="0"/>
                        </a:spcAft>
                      </a:pPr>
                      <a:r>
                        <a:rPr lang="en-US" sz="1600">
                          <a:effectLst/>
                          <a:latin typeface="細明體" panose="02020509000000000000" pitchFamily="49" charset="-120"/>
                          <a:ea typeface="細明體" panose="02020509000000000000" pitchFamily="49" charset="-120"/>
                        </a:rPr>
                        <a:t>53:7-8</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羊被牽到宰殺之地</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徒 </a:t>
                      </a:r>
                      <a:r>
                        <a:rPr lang="en-US" altLang="zh-TW" sz="1600">
                          <a:effectLst/>
                          <a:latin typeface="細明體" panose="02020509000000000000" pitchFamily="49" charset="-120"/>
                          <a:ea typeface="細明體" panose="02020509000000000000" pitchFamily="49" charset="-120"/>
                        </a:rPr>
                        <a:t>8:32</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865724"/>
                  </a:ext>
                </a:extLst>
              </a:tr>
              <a:tr h="758039">
                <a:tc>
                  <a:txBody>
                    <a:bodyPr/>
                    <a:lstStyle/>
                    <a:p>
                      <a:pPr>
                        <a:spcAft>
                          <a:spcPts val="0"/>
                        </a:spcAft>
                      </a:pPr>
                      <a:r>
                        <a:rPr lang="en-US" sz="1600">
                          <a:effectLst/>
                          <a:latin typeface="細明體" panose="02020509000000000000" pitchFamily="49" charset="-120"/>
                          <a:ea typeface="細明體" panose="02020509000000000000" pitchFamily="49" charset="-120"/>
                        </a:rPr>
                        <a:t>53:12</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他被列在罪犯中</a:t>
                      </a:r>
                    </a:p>
                    <a:p>
                      <a:pPr>
                        <a:spcAft>
                          <a:spcPts val="0"/>
                        </a:spcAft>
                      </a:pPr>
                      <a:r>
                        <a:rPr lang="zh-TW" altLang="en-US" sz="1600">
                          <a:effectLst/>
                          <a:latin typeface="細明體" panose="02020509000000000000" pitchFamily="49" charset="-120"/>
                          <a:ea typeface="細明體" panose="02020509000000000000" pitchFamily="49" charset="-120"/>
                        </a:rPr>
                        <a:t>為罪犯代求</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dirty="0">
                          <a:effectLst/>
                          <a:latin typeface="細明體" panose="02020509000000000000" pitchFamily="49" charset="-120"/>
                          <a:ea typeface="細明體" panose="02020509000000000000" pitchFamily="49" charset="-120"/>
                        </a:rPr>
                        <a:t>路 </a:t>
                      </a:r>
                      <a:r>
                        <a:rPr lang="en-US" altLang="zh-TW" sz="1600" dirty="0">
                          <a:effectLst/>
                          <a:latin typeface="細明體" panose="02020509000000000000" pitchFamily="49" charset="-120"/>
                          <a:ea typeface="細明體" panose="02020509000000000000" pitchFamily="49" charset="-120"/>
                        </a:rPr>
                        <a:t>22:37</a:t>
                      </a:r>
                      <a:endParaRPr lang="zh-TW" altLang="en-US" sz="1600" dirty="0">
                        <a:effectLst/>
                        <a:latin typeface="細明體" panose="02020509000000000000" pitchFamily="49" charset="-120"/>
                        <a:ea typeface="細明體" panose="02020509000000000000" pitchFamily="49" charset="-120"/>
                      </a:endParaRPr>
                    </a:p>
                    <a:p>
                      <a:pPr>
                        <a:spcAft>
                          <a:spcPts val="0"/>
                        </a:spcAft>
                      </a:pPr>
                      <a:r>
                        <a:rPr lang="zh-TW" altLang="en-US" sz="1600" dirty="0">
                          <a:effectLst/>
                          <a:latin typeface="細明體" panose="02020509000000000000" pitchFamily="49" charset="-120"/>
                          <a:ea typeface="細明體" panose="02020509000000000000" pitchFamily="49" charset="-120"/>
                        </a:rPr>
                        <a:t>路 </a:t>
                      </a:r>
                      <a:r>
                        <a:rPr lang="en-US" altLang="zh-TW" sz="1600" dirty="0">
                          <a:effectLst/>
                          <a:latin typeface="細明體" panose="02020509000000000000" pitchFamily="49" charset="-120"/>
                          <a:ea typeface="細明體" panose="02020509000000000000" pitchFamily="49" charset="-120"/>
                        </a:rPr>
                        <a:t>23:34, </a:t>
                      </a:r>
                      <a:r>
                        <a:rPr lang="zh-TW" altLang="en-US" sz="1600" dirty="0">
                          <a:effectLst/>
                          <a:latin typeface="細明體" panose="02020509000000000000" pitchFamily="49" charset="-120"/>
                          <a:ea typeface="細明體" panose="02020509000000000000" pitchFamily="49" charset="-120"/>
                        </a:rPr>
                        <a:t>羅 </a:t>
                      </a:r>
                      <a:r>
                        <a:rPr lang="en-US" altLang="zh-TW" sz="1600" dirty="0">
                          <a:effectLst/>
                          <a:latin typeface="細明體" panose="02020509000000000000" pitchFamily="49" charset="-120"/>
                          <a:ea typeface="細明體" panose="02020509000000000000" pitchFamily="49" charset="-120"/>
                        </a:rPr>
                        <a:t>8:34, </a:t>
                      </a:r>
                      <a:r>
                        <a:rPr lang="zh-TW" altLang="en-US" sz="1600" dirty="0">
                          <a:effectLst/>
                          <a:latin typeface="細明體" panose="02020509000000000000" pitchFamily="49" charset="-120"/>
                          <a:ea typeface="細明體" panose="02020509000000000000" pitchFamily="49" charset="-120"/>
                        </a:rPr>
                        <a:t>來 </a:t>
                      </a:r>
                      <a:r>
                        <a:rPr lang="en-US" altLang="zh-TW" sz="1600" dirty="0">
                          <a:effectLst/>
                          <a:latin typeface="細明體" panose="02020509000000000000" pitchFamily="49" charset="-120"/>
                          <a:ea typeface="細明體" panose="02020509000000000000" pitchFamily="49" charset="-120"/>
                        </a:rPr>
                        <a:t>7:25</a:t>
                      </a:r>
                      <a:endParaRPr lang="zh-TW" altLang="en-US" sz="1600" dirty="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084305"/>
                  </a:ext>
                </a:extLst>
              </a:tr>
            </a:tbl>
          </a:graphicData>
        </a:graphic>
      </p:graphicFrame>
      <p:sp>
        <p:nvSpPr>
          <p:cNvPr id="6" name="Rectangle 5">
            <a:extLst>
              <a:ext uri="{FF2B5EF4-FFF2-40B4-BE49-F238E27FC236}">
                <a16:creationId xmlns:a16="http://schemas.microsoft.com/office/drawing/2014/main" id="{277BCA17-09C4-614C-97FE-B6A1F9846835}"/>
              </a:ext>
            </a:extLst>
          </p:cNvPr>
          <p:cNvSpPr/>
          <p:nvPr/>
        </p:nvSpPr>
        <p:spPr>
          <a:xfrm>
            <a:off x="9549731" y="608069"/>
            <a:ext cx="1415773" cy="584775"/>
          </a:xfrm>
          <a:prstGeom prst="rect">
            <a:avLst/>
          </a:prstGeom>
          <a:noFill/>
        </p:spPr>
        <p:txBody>
          <a:bodyPr wrap="none" lIns="91440" tIns="45720" rIns="91440" bIns="45720">
            <a:spAutoFit/>
          </a:bodyPr>
          <a:lstStyle/>
          <a:p>
            <a:pPr algn="ctr"/>
            <a:r>
              <a:rPr lang="en-US" sz="32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供參考</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435705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以賽亞書</a:t>
            </a:r>
            <a:r>
              <a:rPr lang="en-US" altLang="zh-TW" dirty="0">
                <a:latin typeface="Kaiti TC" panose="02010600040101010101" pitchFamily="2" charset="-120"/>
                <a:ea typeface="Kaiti TC" panose="02010600040101010101" pitchFamily="2" charset="-120"/>
              </a:rPr>
              <a:t>】</a:t>
            </a:r>
            <a:r>
              <a:rPr lang="zh-TW" altLang="en-US" dirty="0">
                <a:latin typeface="Kaiti TC" panose="02010600040101010101" pitchFamily="2" charset="-120"/>
                <a:ea typeface="Kaiti TC" panose="02010600040101010101" pitchFamily="2" charset="-120"/>
              </a:rPr>
              <a:t>在新約的引用</a:t>
            </a:r>
            <a:endParaRPr lang="en-US" dirty="0">
              <a:latin typeface="Kaiti TC" panose="02010600040101010101" pitchFamily="2" charset="-120"/>
              <a:ea typeface="Kaiti TC" panose="02010600040101010101" pitchFamily="2" charset="-120"/>
            </a:endParaRPr>
          </a:p>
        </p:txBody>
      </p:sp>
      <p:sp>
        <p:nvSpPr>
          <p:cNvPr id="8" name="Rectangle 2">
            <a:extLst>
              <a:ext uri="{FF2B5EF4-FFF2-40B4-BE49-F238E27FC236}">
                <a16:creationId xmlns:a16="http://schemas.microsoft.com/office/drawing/2014/main" id="{B988C697-7BC4-0947-8D55-0702BF7C22C0}"/>
              </a:ext>
            </a:extLst>
          </p:cNvPr>
          <p:cNvSpPr>
            <a:spLocks noChangeArrowheads="1"/>
          </p:cNvSpPr>
          <p:nvPr/>
        </p:nvSpPr>
        <p:spPr bwMode="auto">
          <a:xfrm>
            <a:off x="3030538" y="2789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細明體" panose="02020509000000000000" pitchFamily="49" charset="-12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Content Placeholder 5">
            <a:extLst>
              <a:ext uri="{FF2B5EF4-FFF2-40B4-BE49-F238E27FC236}">
                <a16:creationId xmlns:a16="http://schemas.microsoft.com/office/drawing/2014/main" id="{49F9B9CD-04CF-9842-911F-FE74396E1E28}"/>
              </a:ext>
            </a:extLst>
          </p:cNvPr>
          <p:cNvGraphicFramePr>
            <a:graphicFrameLocks noGrp="1"/>
          </p:cNvGraphicFramePr>
          <p:nvPr>
            <p:ph idx="1"/>
            <p:extLst>
              <p:ext uri="{D42A27DB-BD31-4B8C-83A1-F6EECF244321}">
                <p14:modId xmlns:p14="http://schemas.microsoft.com/office/powerpoint/2010/main" val="2043707134"/>
              </p:ext>
            </p:extLst>
          </p:nvPr>
        </p:nvGraphicFramePr>
        <p:xfrm>
          <a:off x="2230056" y="2057400"/>
          <a:ext cx="7731888" cy="3514071"/>
        </p:xfrm>
        <a:graphic>
          <a:graphicData uri="http://schemas.openxmlformats.org/drawingml/2006/table">
            <a:tbl>
              <a:tblPr/>
              <a:tblGrid>
                <a:gridCol w="1290783">
                  <a:extLst>
                    <a:ext uri="{9D8B030D-6E8A-4147-A177-3AD203B41FA5}">
                      <a16:colId xmlns:a16="http://schemas.microsoft.com/office/drawing/2014/main" val="3862806760"/>
                    </a:ext>
                  </a:extLst>
                </a:gridCol>
                <a:gridCol w="3603303">
                  <a:extLst>
                    <a:ext uri="{9D8B030D-6E8A-4147-A177-3AD203B41FA5}">
                      <a16:colId xmlns:a16="http://schemas.microsoft.com/office/drawing/2014/main" val="4155422955"/>
                    </a:ext>
                  </a:extLst>
                </a:gridCol>
                <a:gridCol w="2837802">
                  <a:extLst>
                    <a:ext uri="{9D8B030D-6E8A-4147-A177-3AD203B41FA5}">
                      <a16:colId xmlns:a16="http://schemas.microsoft.com/office/drawing/2014/main" val="2811615507"/>
                    </a:ext>
                  </a:extLst>
                </a:gridCol>
              </a:tblGrid>
              <a:tr h="319461">
                <a:tc>
                  <a:txBody>
                    <a:bodyPr/>
                    <a:lstStyle/>
                    <a:p>
                      <a:pPr algn="ctr">
                        <a:spcAft>
                          <a:spcPts val="0"/>
                        </a:spcAft>
                      </a:pPr>
                      <a:r>
                        <a:rPr lang="zh-TW" altLang="en-US" sz="1600" dirty="0">
                          <a:effectLst/>
                          <a:latin typeface="細明體" panose="02020509000000000000" pitchFamily="49" charset="-120"/>
                          <a:ea typeface="細明體" panose="02020509000000000000" pitchFamily="49" charset="-120"/>
                        </a:rPr>
                        <a:t>以賽亞書</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a:spcAft>
                          <a:spcPts val="0"/>
                        </a:spcAft>
                      </a:pPr>
                      <a:r>
                        <a:rPr lang="zh-TW" altLang="en-US" sz="1600" dirty="0">
                          <a:effectLst/>
                          <a:latin typeface="細明體" panose="02020509000000000000" pitchFamily="49" charset="-120"/>
                          <a:ea typeface="細明體" panose="02020509000000000000" pitchFamily="49" charset="-120"/>
                        </a:rPr>
                        <a:t>內　　　容</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a:spcAft>
                          <a:spcPts val="0"/>
                        </a:spcAft>
                      </a:pPr>
                      <a:r>
                        <a:rPr lang="zh-TW" altLang="en-US" sz="1600" dirty="0">
                          <a:effectLst/>
                          <a:latin typeface="細明體" panose="02020509000000000000" pitchFamily="49" charset="-120"/>
                          <a:ea typeface="細明體" panose="02020509000000000000" pitchFamily="49" charset="-120"/>
                        </a:rPr>
                        <a:t>新　　　約</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398714"/>
                  </a:ext>
                </a:extLst>
              </a:tr>
              <a:tr h="319461">
                <a:tc>
                  <a:txBody>
                    <a:bodyPr/>
                    <a:lstStyle/>
                    <a:p>
                      <a:pPr>
                        <a:spcAft>
                          <a:spcPts val="0"/>
                        </a:spcAft>
                      </a:pPr>
                      <a:r>
                        <a:rPr lang="en-US" sz="1600">
                          <a:effectLst/>
                          <a:latin typeface="細明體" panose="02020509000000000000" pitchFamily="49" charset="-120"/>
                          <a:ea typeface="細明體" panose="02020509000000000000" pitchFamily="49" charset="-120"/>
                        </a:rPr>
                        <a:t>54:1</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dirty="0">
                          <a:effectLst/>
                          <a:latin typeface="細明體" panose="02020509000000000000" pitchFamily="49" charset="-120"/>
                          <a:ea typeface="細明體" panose="02020509000000000000" pitchFamily="49" charset="-120"/>
                        </a:rPr>
                        <a:t>沒有丈夫的比有的兒女更多</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dirty="0">
                          <a:effectLst/>
                          <a:latin typeface="細明體" panose="02020509000000000000" pitchFamily="49" charset="-120"/>
                          <a:ea typeface="細明體" panose="02020509000000000000" pitchFamily="49" charset="-120"/>
                        </a:rPr>
                        <a:t>加 </a:t>
                      </a:r>
                      <a:r>
                        <a:rPr lang="en-US" altLang="zh-TW" sz="1600" dirty="0">
                          <a:effectLst/>
                          <a:latin typeface="細明體" panose="02020509000000000000" pitchFamily="49" charset="-120"/>
                          <a:ea typeface="細明體" panose="02020509000000000000" pitchFamily="49" charset="-120"/>
                        </a:rPr>
                        <a:t>4:27</a:t>
                      </a:r>
                      <a:endParaRPr lang="zh-TW" altLang="en-US" sz="1600" dirty="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772013"/>
                  </a:ext>
                </a:extLst>
              </a:tr>
              <a:tr h="319461">
                <a:tc>
                  <a:txBody>
                    <a:bodyPr/>
                    <a:lstStyle/>
                    <a:p>
                      <a:pPr>
                        <a:spcAft>
                          <a:spcPts val="0"/>
                        </a:spcAft>
                      </a:pPr>
                      <a:r>
                        <a:rPr lang="en-US" sz="1600">
                          <a:effectLst/>
                          <a:latin typeface="細明體" panose="02020509000000000000" pitchFamily="49" charset="-120"/>
                          <a:ea typeface="細明體" panose="02020509000000000000" pitchFamily="49" charset="-120"/>
                        </a:rPr>
                        <a:t>54:13</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你的兒女都要受耶和華的教訓</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約 </a:t>
                      </a:r>
                      <a:r>
                        <a:rPr lang="en-US" altLang="zh-TW" sz="1600">
                          <a:effectLst/>
                          <a:latin typeface="細明體" panose="02020509000000000000" pitchFamily="49" charset="-120"/>
                          <a:ea typeface="細明體" panose="02020509000000000000" pitchFamily="49" charset="-120"/>
                        </a:rPr>
                        <a:t>6:45</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2166339"/>
                  </a:ext>
                </a:extLst>
              </a:tr>
              <a:tr h="319461">
                <a:tc>
                  <a:txBody>
                    <a:bodyPr/>
                    <a:lstStyle/>
                    <a:p>
                      <a:pPr>
                        <a:spcAft>
                          <a:spcPts val="0"/>
                        </a:spcAft>
                      </a:pPr>
                      <a:r>
                        <a:rPr lang="en-US" sz="1600">
                          <a:effectLst/>
                          <a:latin typeface="細明體" panose="02020509000000000000" pitchFamily="49" charset="-120"/>
                          <a:ea typeface="細明體" panose="02020509000000000000" pitchFamily="49" charset="-120"/>
                        </a:rPr>
                        <a:t>55:1</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渴的人可以來</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約 </a:t>
                      </a:r>
                      <a:r>
                        <a:rPr lang="en-US" altLang="zh-TW" sz="1600">
                          <a:effectLst/>
                          <a:latin typeface="細明體" panose="02020509000000000000" pitchFamily="49" charset="-120"/>
                          <a:ea typeface="細明體" panose="02020509000000000000" pitchFamily="49" charset="-120"/>
                        </a:rPr>
                        <a:t>4:14</a:t>
                      </a:r>
                      <a:r>
                        <a:rPr lang="zh-TW" altLang="en-US" sz="1600">
                          <a:effectLst/>
                          <a:latin typeface="細明體" panose="02020509000000000000" pitchFamily="49" charset="-120"/>
                          <a:ea typeface="細明體" panose="02020509000000000000" pitchFamily="49" charset="-120"/>
                        </a:rPr>
                        <a:t>、</a:t>
                      </a:r>
                      <a:r>
                        <a:rPr lang="en-US" altLang="zh-TW" sz="1600">
                          <a:effectLst/>
                          <a:latin typeface="細明體" panose="02020509000000000000" pitchFamily="49" charset="-120"/>
                          <a:ea typeface="細明體" panose="02020509000000000000" pitchFamily="49" charset="-120"/>
                        </a:rPr>
                        <a:t>7:37, </a:t>
                      </a:r>
                      <a:r>
                        <a:rPr lang="zh-TW" altLang="en-US" sz="1600">
                          <a:effectLst/>
                          <a:latin typeface="細明體" panose="02020509000000000000" pitchFamily="49" charset="-120"/>
                          <a:ea typeface="細明體" panose="02020509000000000000" pitchFamily="49" charset="-120"/>
                        </a:rPr>
                        <a:t>啟 </a:t>
                      </a:r>
                      <a:r>
                        <a:rPr lang="en-US" altLang="zh-TW" sz="1600">
                          <a:effectLst/>
                          <a:latin typeface="細明體" panose="02020509000000000000" pitchFamily="49" charset="-120"/>
                          <a:ea typeface="細明體" panose="02020509000000000000" pitchFamily="49" charset="-120"/>
                        </a:rPr>
                        <a:t>21:6</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0678758"/>
                  </a:ext>
                </a:extLst>
              </a:tr>
              <a:tr h="319461">
                <a:tc>
                  <a:txBody>
                    <a:bodyPr/>
                    <a:lstStyle/>
                    <a:p>
                      <a:pPr>
                        <a:spcAft>
                          <a:spcPts val="0"/>
                        </a:spcAft>
                      </a:pPr>
                      <a:r>
                        <a:rPr lang="en-US" sz="1600" dirty="0">
                          <a:effectLst/>
                          <a:latin typeface="細明體" panose="02020509000000000000" pitchFamily="49" charset="-120"/>
                          <a:ea typeface="細明體" panose="02020509000000000000" pitchFamily="49" charset="-120"/>
                        </a:rPr>
                        <a:t>56:7</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萬民禱告之殿</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太 </a:t>
                      </a:r>
                      <a:r>
                        <a:rPr lang="en-US" altLang="zh-TW" sz="1600">
                          <a:effectLst/>
                          <a:latin typeface="細明體" panose="02020509000000000000" pitchFamily="49" charset="-120"/>
                          <a:ea typeface="細明體" panose="02020509000000000000" pitchFamily="49" charset="-120"/>
                        </a:rPr>
                        <a:t>21:13</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448860"/>
                  </a:ext>
                </a:extLst>
              </a:tr>
              <a:tr h="319461">
                <a:tc>
                  <a:txBody>
                    <a:bodyPr/>
                    <a:lstStyle/>
                    <a:p>
                      <a:pPr>
                        <a:spcAft>
                          <a:spcPts val="0"/>
                        </a:spcAft>
                      </a:pPr>
                      <a:r>
                        <a:rPr lang="en-US" sz="1600">
                          <a:effectLst/>
                          <a:latin typeface="細明體" panose="02020509000000000000" pitchFamily="49" charset="-120"/>
                          <a:ea typeface="細明體" panose="02020509000000000000" pitchFamily="49" charset="-120"/>
                        </a:rPr>
                        <a:t>59:7-8</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他們的腳奔跑行惡</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羅 </a:t>
                      </a:r>
                      <a:r>
                        <a:rPr lang="en-US" altLang="zh-TW" sz="1600">
                          <a:effectLst/>
                          <a:latin typeface="細明體" panose="02020509000000000000" pitchFamily="49" charset="-120"/>
                          <a:ea typeface="細明體" panose="02020509000000000000" pitchFamily="49" charset="-120"/>
                        </a:rPr>
                        <a:t>3:15-17</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15538"/>
                  </a:ext>
                </a:extLst>
              </a:tr>
              <a:tr h="319461">
                <a:tc>
                  <a:txBody>
                    <a:bodyPr/>
                    <a:lstStyle/>
                    <a:p>
                      <a:pPr>
                        <a:spcAft>
                          <a:spcPts val="0"/>
                        </a:spcAft>
                      </a:pPr>
                      <a:r>
                        <a:rPr lang="en-US" sz="1600">
                          <a:effectLst/>
                          <a:latin typeface="細明體" panose="02020509000000000000" pitchFamily="49" charset="-120"/>
                          <a:ea typeface="細明體" panose="02020509000000000000" pitchFamily="49" charset="-120"/>
                        </a:rPr>
                        <a:t>59:20</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必有救贖主來到錫安</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羅 </a:t>
                      </a:r>
                      <a:r>
                        <a:rPr lang="en-US" altLang="zh-TW" sz="1600">
                          <a:effectLst/>
                          <a:latin typeface="細明體" panose="02020509000000000000" pitchFamily="49" charset="-120"/>
                          <a:ea typeface="細明體" panose="02020509000000000000" pitchFamily="49" charset="-120"/>
                        </a:rPr>
                        <a:t>11:26</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824785"/>
                  </a:ext>
                </a:extLst>
              </a:tr>
              <a:tr h="319461">
                <a:tc>
                  <a:txBody>
                    <a:bodyPr/>
                    <a:lstStyle/>
                    <a:p>
                      <a:pPr>
                        <a:spcAft>
                          <a:spcPts val="0"/>
                        </a:spcAft>
                      </a:pPr>
                      <a:r>
                        <a:rPr lang="en-US" sz="1600">
                          <a:effectLst/>
                          <a:latin typeface="細明體" panose="02020509000000000000" pitchFamily="49" charset="-120"/>
                          <a:ea typeface="細明體" panose="02020509000000000000" pitchFamily="49" charset="-120"/>
                        </a:rPr>
                        <a:t>64:4</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未曾聽見、未曾眼見的事</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林前 </a:t>
                      </a:r>
                      <a:r>
                        <a:rPr lang="en-US" altLang="zh-TW" sz="1600">
                          <a:effectLst/>
                          <a:latin typeface="細明體" panose="02020509000000000000" pitchFamily="49" charset="-120"/>
                          <a:ea typeface="細明體" panose="02020509000000000000" pitchFamily="49" charset="-120"/>
                        </a:rPr>
                        <a:t>2:9</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588377"/>
                  </a:ext>
                </a:extLst>
              </a:tr>
              <a:tr h="319461">
                <a:tc>
                  <a:txBody>
                    <a:bodyPr/>
                    <a:lstStyle/>
                    <a:p>
                      <a:pPr>
                        <a:spcAft>
                          <a:spcPts val="0"/>
                        </a:spcAft>
                      </a:pPr>
                      <a:r>
                        <a:rPr lang="en-US" sz="1600">
                          <a:effectLst/>
                          <a:latin typeface="細明體" panose="02020509000000000000" pitchFamily="49" charset="-120"/>
                          <a:ea typeface="細明體" panose="02020509000000000000" pitchFamily="49" charset="-120"/>
                        </a:rPr>
                        <a:t>65:1</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沒有訪問的、沒有尋找的叫他們遇見</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羅 </a:t>
                      </a:r>
                      <a:r>
                        <a:rPr lang="en-US" altLang="zh-TW" sz="1600">
                          <a:effectLst/>
                          <a:latin typeface="細明體" panose="02020509000000000000" pitchFamily="49" charset="-120"/>
                          <a:ea typeface="細明體" panose="02020509000000000000" pitchFamily="49" charset="-120"/>
                        </a:rPr>
                        <a:t>10:20</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047927"/>
                  </a:ext>
                </a:extLst>
              </a:tr>
              <a:tr h="319461">
                <a:tc>
                  <a:txBody>
                    <a:bodyPr/>
                    <a:lstStyle/>
                    <a:p>
                      <a:pPr>
                        <a:spcAft>
                          <a:spcPts val="0"/>
                        </a:spcAft>
                      </a:pPr>
                      <a:r>
                        <a:rPr lang="en-US" sz="1600">
                          <a:effectLst/>
                          <a:latin typeface="細明體" panose="02020509000000000000" pitchFamily="49" charset="-120"/>
                          <a:ea typeface="細明體" panose="02020509000000000000" pitchFamily="49" charset="-120"/>
                        </a:rPr>
                        <a:t>65:2</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整天伸手招呼</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羅 </a:t>
                      </a:r>
                      <a:r>
                        <a:rPr lang="en-US" altLang="zh-TW" sz="1600">
                          <a:effectLst/>
                          <a:latin typeface="細明體" panose="02020509000000000000" pitchFamily="49" charset="-120"/>
                          <a:ea typeface="細明體" panose="02020509000000000000" pitchFamily="49" charset="-120"/>
                        </a:rPr>
                        <a:t>10:21</a:t>
                      </a:r>
                      <a:endParaRPr lang="zh-TW" altLang="en-US" sz="160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57732"/>
                  </a:ext>
                </a:extLst>
              </a:tr>
              <a:tr h="319461">
                <a:tc>
                  <a:txBody>
                    <a:bodyPr/>
                    <a:lstStyle/>
                    <a:p>
                      <a:pPr>
                        <a:spcAft>
                          <a:spcPts val="0"/>
                        </a:spcAft>
                      </a:pPr>
                      <a:r>
                        <a:rPr lang="en-US" sz="1600">
                          <a:effectLst/>
                          <a:latin typeface="細明體" panose="02020509000000000000" pitchFamily="49" charset="-120"/>
                          <a:ea typeface="細明體" panose="02020509000000000000" pitchFamily="49" charset="-120"/>
                        </a:rPr>
                        <a:t>66:1-2</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a:effectLst/>
                          <a:latin typeface="細明體" panose="02020509000000000000" pitchFamily="49" charset="-120"/>
                          <a:ea typeface="細明體" panose="02020509000000000000" pitchFamily="49" charset="-120"/>
                        </a:rPr>
                        <a:t>天是我座位、地是我腳凳</a:t>
                      </a: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spcAft>
                          <a:spcPts val="0"/>
                        </a:spcAft>
                      </a:pPr>
                      <a:r>
                        <a:rPr lang="zh-TW" altLang="en-US" sz="1600" dirty="0">
                          <a:effectLst/>
                          <a:latin typeface="細明體" panose="02020509000000000000" pitchFamily="49" charset="-120"/>
                          <a:ea typeface="細明體" panose="02020509000000000000" pitchFamily="49" charset="-120"/>
                        </a:rPr>
                        <a:t>太 </a:t>
                      </a:r>
                      <a:r>
                        <a:rPr lang="en-US" altLang="zh-TW" sz="1600" dirty="0">
                          <a:effectLst/>
                          <a:latin typeface="細明體" panose="02020509000000000000" pitchFamily="49" charset="-120"/>
                          <a:ea typeface="細明體" panose="02020509000000000000" pitchFamily="49" charset="-120"/>
                        </a:rPr>
                        <a:t>5:34-35</a:t>
                      </a:r>
                      <a:endParaRPr lang="zh-TW" altLang="en-US" sz="1600" dirty="0">
                        <a:effectLst/>
                        <a:latin typeface="細明體" panose="02020509000000000000" pitchFamily="49" charset="-120"/>
                        <a:ea typeface="細明體" panose="02020509000000000000" pitchFamily="49" charset="-120"/>
                      </a:endParaRPr>
                    </a:p>
                  </a:txBody>
                  <a:tcPr marL="17780" marR="177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371905"/>
                  </a:ext>
                </a:extLst>
              </a:tr>
            </a:tbl>
          </a:graphicData>
        </a:graphic>
      </p:graphicFrame>
      <p:sp>
        <p:nvSpPr>
          <p:cNvPr id="5" name="Rectangle 4">
            <a:extLst>
              <a:ext uri="{FF2B5EF4-FFF2-40B4-BE49-F238E27FC236}">
                <a16:creationId xmlns:a16="http://schemas.microsoft.com/office/drawing/2014/main" id="{BD29AF2B-1826-4C47-8061-8631210F85DF}"/>
              </a:ext>
            </a:extLst>
          </p:cNvPr>
          <p:cNvSpPr/>
          <p:nvPr/>
        </p:nvSpPr>
        <p:spPr>
          <a:xfrm>
            <a:off x="9549731" y="608069"/>
            <a:ext cx="1415773" cy="584775"/>
          </a:xfrm>
          <a:prstGeom prst="rect">
            <a:avLst/>
          </a:prstGeom>
          <a:noFill/>
        </p:spPr>
        <p:txBody>
          <a:bodyPr wrap="none" lIns="91440" tIns="45720" rIns="91440" bIns="45720">
            <a:spAutoFit/>
          </a:bodyPr>
          <a:lstStyle/>
          <a:p>
            <a:pPr algn="ctr"/>
            <a:r>
              <a:rPr lang="en-US" sz="32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供參考</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713164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38B4C5-66C3-3A40-B638-F90F4F2C21F0}"/>
              </a:ext>
            </a:extLst>
          </p:cNvPr>
          <p:cNvSpPr>
            <a:spLocks noGrp="1"/>
          </p:cNvSpPr>
          <p:nvPr>
            <p:ph idx="1"/>
          </p:nvPr>
        </p:nvSpPr>
        <p:spPr/>
        <p:txBody>
          <a:bodyPr>
            <a:normAutofit/>
          </a:bodyPr>
          <a:lstStyle/>
          <a:p>
            <a:pPr marL="1028700" indent="-1028700" algn="ctr">
              <a:buFont typeface="+mj-lt"/>
              <a:buAutoNum type="romanUcPeriod" startAt="3"/>
            </a:pPr>
            <a:r>
              <a:rPr lang="zh-TW" altLang="en-US" sz="5400" dirty="0"/>
              <a:t>學習要點</a:t>
            </a:r>
            <a:endParaRPr lang="en-US" sz="5400" dirty="0"/>
          </a:p>
        </p:txBody>
      </p:sp>
    </p:spTree>
    <p:extLst>
      <p:ext uri="{BB962C8B-B14F-4D97-AF65-F5344CB8AC3E}">
        <p14:creationId xmlns:p14="http://schemas.microsoft.com/office/powerpoint/2010/main" val="2722784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err="1">
                <a:solidFill>
                  <a:schemeClr val="accent5">
                    <a:lumMod val="50000"/>
                  </a:schemeClr>
                </a:solidFill>
                <a:latin typeface="LiSong Pro Light" panose="02020300000000000000" pitchFamily="18" charset="-120"/>
                <a:ea typeface="LiSong Pro Light" panose="02020300000000000000" pitchFamily="18" charset="-120"/>
              </a:rPr>
              <a:t>以賽亞</a:t>
            </a:r>
            <a:r>
              <a:rPr lang="en-US" altLang="zh-TW" dirty="0">
                <a:solidFill>
                  <a:schemeClr val="accent5">
                    <a:lumMod val="50000"/>
                  </a:schemeClr>
                </a:solidFill>
                <a:latin typeface="LiSong Pro Light" panose="02020300000000000000" pitchFamily="18" charset="-120"/>
                <a:ea typeface="LiSong Pro Light" panose="02020300000000000000" pitchFamily="18" charset="-120"/>
              </a:rPr>
              <a:t>—</a:t>
            </a: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被神重要的僕人</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p:txBody>
          <a:bodyPr>
            <a:normAutofit lnSpcReduction="10000"/>
          </a:bodyPr>
          <a:lstStyle/>
          <a:p>
            <a:pPr>
              <a:buFont typeface="Wingdings" pitchFamily="2" charset="2"/>
              <a:buChar char="v"/>
            </a:pPr>
            <a:r>
              <a:rPr lang="zh-TW" altLang="en-US" dirty="0"/>
              <a:t> 以賽亞是一個謙卑的人，專心傳講神的話，但很少提到自己。</a:t>
            </a:r>
            <a:r>
              <a:rPr lang="en-US" altLang="zh-TW" dirty="0"/>
              <a:t>--</a:t>
            </a:r>
            <a:r>
              <a:rPr lang="zh-TW" altLang="en-US" dirty="0"/>
              <a:t> </a:t>
            </a:r>
            <a:r>
              <a:rPr lang="zh-TW" altLang="en-US" dirty="0">
                <a:solidFill>
                  <a:srgbClr val="0432FF"/>
                </a:solidFill>
              </a:rPr>
              <a:t>作神的僕人，首要的是謙卑</a:t>
            </a:r>
            <a:endParaRPr lang="en-US" altLang="zh-TW" dirty="0"/>
          </a:p>
          <a:p>
            <a:pPr>
              <a:buFont typeface="Wingdings" pitchFamily="2" charset="2"/>
              <a:buChar char="v"/>
            </a:pPr>
            <a:r>
              <a:rPr lang="zh-TW" altLang="en-US" dirty="0"/>
              <a:t> 以賽亞是一個清心的人，他看到神的榮耀，自身的污穢。</a:t>
            </a:r>
            <a:r>
              <a:rPr lang="en-US" altLang="zh-TW" dirty="0"/>
              <a:t> --</a:t>
            </a:r>
            <a:r>
              <a:rPr lang="zh-TW" altLang="en-US" dirty="0"/>
              <a:t> </a:t>
            </a:r>
            <a:r>
              <a:rPr lang="zh-TW" altLang="en-US" dirty="0">
                <a:solidFill>
                  <a:srgbClr val="0432FF"/>
                </a:solidFill>
              </a:rPr>
              <a:t>清心的僕人，才能被神揀選</a:t>
            </a:r>
            <a:endParaRPr lang="en-US" altLang="zh-TW" dirty="0"/>
          </a:p>
          <a:p>
            <a:pPr>
              <a:buFont typeface="Wingdings" pitchFamily="2" charset="2"/>
              <a:buChar char="v"/>
            </a:pPr>
            <a:r>
              <a:rPr lang="zh-TW" altLang="en-US" dirty="0"/>
              <a:t> 以賽亞是一個順從的僕人</a:t>
            </a:r>
            <a:r>
              <a:rPr lang="en-US" altLang="zh-TW" dirty="0"/>
              <a:t>–</a:t>
            </a:r>
            <a:r>
              <a:rPr lang="zh-TW" altLang="en-US" dirty="0"/>
              <a:t> </a:t>
            </a:r>
            <a:r>
              <a:rPr lang="zh-TW" altLang="en-US" dirty="0">
                <a:solidFill>
                  <a:srgbClr val="0432FF"/>
                </a:solidFill>
              </a:rPr>
              <a:t>順從的僕人，才能為神所用</a:t>
            </a:r>
            <a:endParaRPr lang="en-US" altLang="zh-TW" dirty="0"/>
          </a:p>
          <a:p>
            <a:pPr marL="617220" lvl="1" indent="-342900">
              <a:buFont typeface="+mj-lt"/>
              <a:buAutoNum type="alphaLcPeriod"/>
            </a:pPr>
            <a:r>
              <a:rPr lang="zh-TW" altLang="en-US" dirty="0"/>
              <a:t>神呼召他，毫不遲疑地回應</a:t>
            </a:r>
            <a:endParaRPr lang="en-US" altLang="zh-TW" dirty="0"/>
          </a:p>
          <a:p>
            <a:pPr marL="617220" lvl="1" indent="-342900">
              <a:buFont typeface="+mj-lt"/>
              <a:buAutoNum type="alphaLcPeriod"/>
            </a:pPr>
            <a:r>
              <a:rPr lang="zh-TW" altLang="en-US" dirty="0"/>
              <a:t>以赛亚为了顺服神，光着脚，光着身子，用了三年时间，作为对抗埃及人的</a:t>
            </a:r>
            <a:r>
              <a:rPr lang="en-US" altLang="zh-TW" dirty="0"/>
              <a:t>“</a:t>
            </a:r>
            <a:r>
              <a:rPr lang="zh-TW" altLang="en-US" dirty="0"/>
              <a:t>神跡和奇事</a:t>
            </a:r>
            <a:r>
              <a:rPr lang="en-US" altLang="zh-TW" dirty="0"/>
              <a:t>"(</a:t>
            </a:r>
            <a:r>
              <a:rPr lang="zh-TW" altLang="en-US" dirty="0"/>
              <a:t>以赛亚书</a:t>
            </a:r>
            <a:r>
              <a:rPr lang="en-US" altLang="zh-TW" dirty="0"/>
              <a:t>20:2-4)</a:t>
            </a:r>
            <a:r>
              <a:rPr lang="zh-TW" altLang="en-US" dirty="0"/>
              <a:t>。</a:t>
            </a:r>
            <a:endParaRPr lang="en-US" altLang="zh-TW" dirty="0"/>
          </a:p>
          <a:p>
            <a:pPr>
              <a:buFont typeface="Wingdings" pitchFamily="2" charset="2"/>
              <a:buChar char="v"/>
            </a:pPr>
            <a:r>
              <a:rPr lang="zh-TW" altLang="en-US" dirty="0"/>
              <a:t>以賽亞是一個勇敢的先知，不管是發出審判的警告，還是安慰的鼓勵，他都毫不保留，完全忠實於神的託付 </a:t>
            </a:r>
            <a:r>
              <a:rPr lang="en-US" altLang="zh-TW" dirty="0"/>
              <a:t>–</a:t>
            </a:r>
            <a:r>
              <a:rPr lang="zh-TW" altLang="en-US" dirty="0"/>
              <a:t> </a:t>
            </a:r>
            <a:r>
              <a:rPr lang="zh-TW" altLang="en-US" dirty="0">
                <a:solidFill>
                  <a:srgbClr val="0432FF"/>
                </a:solidFill>
              </a:rPr>
              <a:t>勇敢的僕人，才能完成神的使命</a:t>
            </a:r>
            <a:endParaRPr lang="en-US" altLang="zh-TW" dirty="0">
              <a:solidFill>
                <a:srgbClr val="0432FF"/>
              </a:solidFill>
            </a:endParaRPr>
          </a:p>
          <a:p>
            <a:pPr>
              <a:buFont typeface="Wingdings" pitchFamily="2" charset="2"/>
              <a:buChar char="v"/>
            </a:pPr>
            <a:r>
              <a:rPr lang="zh-TW" altLang="en-US" dirty="0"/>
              <a:t> 以賽亞是一個禱告的先知，他的禱告扭轉乾坤。</a:t>
            </a:r>
            <a:r>
              <a:rPr lang="en-US" altLang="zh-TW" dirty="0"/>
              <a:t>--</a:t>
            </a:r>
            <a:r>
              <a:rPr lang="zh-TW" altLang="en-US" dirty="0"/>
              <a:t> </a:t>
            </a:r>
            <a:r>
              <a:rPr lang="zh-TW" altLang="en-US" dirty="0">
                <a:solidFill>
                  <a:srgbClr val="0432FF"/>
                </a:solidFill>
              </a:rPr>
              <a:t>禱告的僕人，才能成就屬天的旨意</a:t>
            </a:r>
            <a:endParaRPr lang="en-US" altLang="zh-TW" dirty="0">
              <a:solidFill>
                <a:srgbClr val="0432FF"/>
              </a:solidFill>
            </a:endParaRPr>
          </a:p>
          <a:p>
            <a:pPr>
              <a:buFont typeface="Wingdings" pitchFamily="2" charset="2"/>
              <a:buChar char="v"/>
            </a:pPr>
            <a:r>
              <a:rPr lang="zh-TW" altLang="en-US" dirty="0"/>
              <a:t> 以賽亞是忠誠屬靈導師，曾輔助了幾代君王</a:t>
            </a:r>
            <a:r>
              <a:rPr lang="en-US" altLang="zh-TW" dirty="0"/>
              <a:t>–</a:t>
            </a:r>
            <a:r>
              <a:rPr lang="zh-TW" altLang="en-US" dirty="0"/>
              <a:t> </a:t>
            </a:r>
            <a:r>
              <a:rPr lang="zh-TW" altLang="en-US" dirty="0">
                <a:solidFill>
                  <a:srgbClr val="0432FF"/>
                </a:solidFill>
              </a:rPr>
              <a:t>忠誠的僕人，才能榮神益人</a:t>
            </a:r>
            <a:endParaRPr lang="en-US" altLang="zh-TW" dirty="0"/>
          </a:p>
          <a:p>
            <a:pPr>
              <a:buFont typeface="Wingdings" pitchFamily="2" charset="2"/>
              <a:buChar char="v"/>
            </a:pPr>
            <a:r>
              <a:rPr lang="zh-TW" altLang="en-US" dirty="0"/>
              <a:t> 以賽亞是一個體貼神心意的僕人，</a:t>
            </a:r>
            <a:r>
              <a:rPr lang="en-US" altLang="zh-TW" dirty="0"/>
              <a:t>【</a:t>
            </a:r>
            <a:r>
              <a:rPr lang="zh-TW" altLang="en-US" dirty="0"/>
              <a:t>以賽亞書</a:t>
            </a:r>
            <a:r>
              <a:rPr lang="en-US" altLang="zh-TW" dirty="0"/>
              <a:t>】</a:t>
            </a:r>
            <a:r>
              <a:rPr lang="zh-TW" altLang="en-US" dirty="0"/>
              <a:t>是一件偉大屬靈和文學珍寶，充滿了對上帝的尊崇</a:t>
            </a:r>
            <a:r>
              <a:rPr lang="en-US" altLang="zh-TW" dirty="0"/>
              <a:t>–</a:t>
            </a:r>
            <a:r>
              <a:rPr lang="zh-TW" altLang="en-US" dirty="0"/>
              <a:t> </a:t>
            </a:r>
            <a:r>
              <a:rPr lang="zh-TW" altLang="en-US" dirty="0">
                <a:solidFill>
                  <a:srgbClr val="0432FF"/>
                </a:solidFill>
              </a:rPr>
              <a:t>愛神的僕人，才能作神話語的出口。</a:t>
            </a:r>
            <a:endParaRPr lang="en-US" altLang="zh-TW" dirty="0"/>
          </a:p>
          <a:p>
            <a:pPr marL="342900" indent="-342900">
              <a:buFont typeface="+mj-lt"/>
              <a:buAutoNum type="alphaLcPeriod"/>
            </a:pPr>
            <a:endParaRPr lang="en-US" dirty="0"/>
          </a:p>
        </p:txBody>
      </p:sp>
    </p:spTree>
    <p:extLst>
      <p:ext uri="{BB962C8B-B14F-4D97-AF65-F5344CB8AC3E}">
        <p14:creationId xmlns:p14="http://schemas.microsoft.com/office/powerpoint/2010/main" val="378740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38B4C5-66C3-3A40-B638-F90F4F2C21F0}"/>
              </a:ext>
            </a:extLst>
          </p:cNvPr>
          <p:cNvSpPr>
            <a:spLocks noGrp="1"/>
          </p:cNvSpPr>
          <p:nvPr>
            <p:ph idx="1"/>
          </p:nvPr>
        </p:nvSpPr>
        <p:spPr/>
        <p:txBody>
          <a:bodyPr>
            <a:normAutofit/>
          </a:bodyPr>
          <a:lstStyle/>
          <a:p>
            <a:pPr marL="1028700" indent="-1028700" algn="ctr">
              <a:buFont typeface="+mj-lt"/>
              <a:buAutoNum type="romanUcPeriod"/>
            </a:pPr>
            <a:r>
              <a:rPr lang="zh-TW" altLang="en-US" sz="5400" dirty="0"/>
              <a:t>時代背景</a:t>
            </a:r>
            <a:endParaRPr lang="en-US" altLang="zh-TW" sz="5400" dirty="0"/>
          </a:p>
        </p:txBody>
      </p:sp>
    </p:spTree>
    <p:extLst>
      <p:ext uri="{BB962C8B-B14F-4D97-AF65-F5344CB8AC3E}">
        <p14:creationId xmlns:p14="http://schemas.microsoft.com/office/powerpoint/2010/main" val="1204905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err="1">
                <a:solidFill>
                  <a:schemeClr val="accent5">
                    <a:lumMod val="50000"/>
                  </a:schemeClr>
                </a:solidFill>
                <a:latin typeface="LiSong Pro Light" panose="02020300000000000000" pitchFamily="18" charset="-120"/>
                <a:ea typeface="LiSong Pro Light" panose="02020300000000000000" pitchFamily="18" charset="-120"/>
              </a:rPr>
              <a:t>神的屬性</a:t>
            </a: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 </a:t>
            </a:r>
            <a:r>
              <a:rPr lang="en-US" altLang="zh-TW" dirty="0">
                <a:solidFill>
                  <a:schemeClr val="accent5">
                    <a:lumMod val="50000"/>
                  </a:schemeClr>
                </a:solidFill>
                <a:latin typeface="LiSong Pro Light" panose="02020300000000000000" pitchFamily="18" charset="-120"/>
                <a:ea typeface="LiSong Pro Light" panose="02020300000000000000" pitchFamily="18" charset="-120"/>
              </a:rPr>
              <a:t>--</a:t>
            </a: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 神的聖潔</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p:txBody>
          <a:bodyPr>
            <a:noAutofit/>
          </a:bodyPr>
          <a:lstStyle/>
          <a:p>
            <a:pPr marL="0" indent="0">
              <a:buNone/>
            </a:pPr>
            <a:r>
              <a:rPr lang="zh-TW" altLang="en-US" dirty="0">
                <a:solidFill>
                  <a:schemeClr val="accent2"/>
                </a:solidFill>
              </a:rPr>
              <a:t>（巴刻</a:t>
            </a:r>
            <a:r>
              <a:rPr lang="en-US" altLang="zh-TW" dirty="0">
                <a:solidFill>
                  <a:schemeClr val="accent2"/>
                </a:solidFill>
              </a:rPr>
              <a:t>, </a:t>
            </a:r>
            <a:r>
              <a:rPr lang="zh-TW" altLang="en-US" dirty="0">
                <a:solidFill>
                  <a:schemeClr val="accent2"/>
                </a:solidFill>
              </a:rPr>
              <a:t>簡明神學</a:t>
            </a:r>
            <a:r>
              <a:rPr lang="en-US" altLang="zh-TW" dirty="0">
                <a:solidFill>
                  <a:schemeClr val="accent2"/>
                </a:solidFill>
              </a:rPr>
              <a:t>:</a:t>
            </a:r>
            <a:r>
              <a:rPr lang="zh-TW" altLang="en-US" dirty="0">
                <a:solidFill>
                  <a:schemeClr val="accent2"/>
                </a:solidFill>
              </a:rPr>
              <a:t>傳統基督教信仰指南）</a:t>
            </a:r>
            <a:endParaRPr lang="en-US" altLang="zh-TW" dirty="0">
              <a:solidFill>
                <a:schemeClr val="accent2"/>
              </a:solidFill>
            </a:endParaRPr>
          </a:p>
          <a:p>
            <a:pPr>
              <a:buFont typeface="Wingdings" pitchFamily="2" charset="2"/>
              <a:buChar char="Ø"/>
            </a:pPr>
            <a:r>
              <a:rPr lang="zh-TW" altLang="en-US" dirty="0"/>
              <a:t> 聖潔這個字的意思是指，</a:t>
            </a:r>
            <a:r>
              <a:rPr lang="zh-TW" altLang="en-US" dirty="0">
                <a:highlight>
                  <a:srgbClr val="FFFF00"/>
                </a:highlight>
              </a:rPr>
              <a:t>每一件有關神的事都將神與我們分開</a:t>
            </a:r>
            <a:r>
              <a:rPr lang="zh-TW" altLang="en-US" dirty="0"/>
              <a:t>，並且使神成為我們可畏、可慕、可懼的對象。</a:t>
            </a:r>
            <a:endParaRPr lang="en-US" altLang="zh-TW" dirty="0"/>
          </a:p>
          <a:p>
            <a:pPr>
              <a:buFont typeface="Wingdings" pitchFamily="2" charset="2"/>
              <a:buChar char="Ø"/>
            </a:pPr>
            <a:r>
              <a:rPr lang="zh-TW" altLang="en-US" dirty="0"/>
              <a:t> 聖潔涵蓋了神超越的偉大和祂德性完美的所有層面；因此，它可以說是神所有屬性中一個能在每一點上指明了神之所以為神的屬性。</a:t>
            </a:r>
            <a:endParaRPr lang="en-US" altLang="zh-TW" dirty="0"/>
          </a:p>
          <a:p>
            <a:pPr>
              <a:buFont typeface="Wingdings" pitchFamily="2" charset="2"/>
              <a:buChar char="Ø"/>
            </a:pPr>
            <a:r>
              <a:rPr lang="zh-TW" altLang="en-US" dirty="0"/>
              <a:t> 神性情和祂性格的每一面都可以說是聖潔的，只因為聖潔是屬乎祂的。然而，這觀念的核心是神純潔到不能忍受任何形式的罪惡（哈</a:t>
            </a:r>
            <a:r>
              <a:rPr lang="en-US" altLang="zh-TW" dirty="0"/>
              <a:t>1:13</a:t>
            </a:r>
            <a:r>
              <a:rPr lang="zh-TW" altLang="en-US" dirty="0"/>
              <a:t>），因此，祂呼召罪人在祂面前要不斷地自我降卑（賽</a:t>
            </a:r>
            <a:r>
              <a:rPr lang="en-US" altLang="zh-TW" dirty="0"/>
              <a:t>6:5</a:t>
            </a:r>
            <a:r>
              <a:rPr lang="zh-TW" altLang="en-US" dirty="0"/>
              <a:t>）。</a:t>
            </a:r>
            <a:endParaRPr lang="en-US" altLang="zh-TW" dirty="0"/>
          </a:p>
          <a:p>
            <a:pPr marL="0" indent="0">
              <a:buNone/>
            </a:pPr>
            <a:endParaRPr lang="zh-TW" altLang="en-US" dirty="0"/>
          </a:p>
          <a:p>
            <a:pPr marL="0" indent="0">
              <a:buNone/>
            </a:pPr>
            <a:r>
              <a:rPr lang="en-US" sz="1600" dirty="0">
                <a:solidFill>
                  <a:schemeClr val="accent5">
                    <a:lumMod val="50000"/>
                  </a:schemeClr>
                </a:solidFill>
                <a:latin typeface="+mn-ea"/>
              </a:rPr>
              <a:t>思考</a:t>
            </a:r>
            <a:r>
              <a:rPr lang="zh-TW" altLang="en-US" sz="1600" dirty="0">
                <a:solidFill>
                  <a:schemeClr val="accent5">
                    <a:lumMod val="50000"/>
                  </a:schemeClr>
                </a:solidFill>
                <a:latin typeface="+mn-ea"/>
              </a:rPr>
              <a:t>：我們對神的聖潔是否有足夠的了解，我們每日的言行舉止，心思意念是否冒犯了神的聖潔？</a:t>
            </a:r>
            <a:endParaRPr lang="en-US" sz="1600" dirty="0">
              <a:solidFill>
                <a:schemeClr val="accent5">
                  <a:lumMod val="50000"/>
                </a:schemeClr>
              </a:solidFill>
              <a:latin typeface="+mn-ea"/>
            </a:endParaRPr>
          </a:p>
        </p:txBody>
      </p:sp>
    </p:spTree>
    <p:extLst>
      <p:ext uri="{BB962C8B-B14F-4D97-AF65-F5344CB8AC3E}">
        <p14:creationId xmlns:p14="http://schemas.microsoft.com/office/powerpoint/2010/main" val="334942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normAutofit/>
          </a:bodyPr>
          <a:lstStyle/>
          <a:p>
            <a:r>
              <a:rPr lang="en-US" dirty="0" err="1">
                <a:solidFill>
                  <a:schemeClr val="accent5">
                    <a:lumMod val="50000"/>
                  </a:schemeClr>
                </a:solidFill>
                <a:latin typeface="LiSong Pro Light" panose="02020300000000000000" pitchFamily="18" charset="-120"/>
                <a:ea typeface="LiSong Pro Light" panose="02020300000000000000" pitchFamily="18" charset="-120"/>
              </a:rPr>
              <a:t>神的屬性</a:t>
            </a: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 </a:t>
            </a:r>
            <a:r>
              <a:rPr lang="en-US" altLang="zh-TW" dirty="0">
                <a:solidFill>
                  <a:schemeClr val="accent5">
                    <a:lumMod val="50000"/>
                  </a:schemeClr>
                </a:solidFill>
                <a:latin typeface="LiSong Pro Light" panose="02020300000000000000" pitchFamily="18" charset="-120"/>
                <a:ea typeface="LiSong Pro Light" panose="02020300000000000000" pitchFamily="18" charset="-120"/>
              </a:rPr>
              <a:t>--</a:t>
            </a: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 神公義和救贖</a:t>
            </a:r>
            <a:br>
              <a:rPr lang="zh-TW" altLang="en-US" dirty="0">
                <a:solidFill>
                  <a:schemeClr val="accent5">
                    <a:lumMod val="50000"/>
                  </a:schemeClr>
                </a:solidFill>
                <a:latin typeface="LiSong Pro Light" panose="02020300000000000000" pitchFamily="18" charset="-120"/>
                <a:ea typeface="LiSong Pro Light" panose="02020300000000000000" pitchFamily="18" charset="-120"/>
              </a:rPr>
            </a:b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66800" y="1859280"/>
            <a:ext cx="10058400" cy="4468368"/>
          </a:xfrm>
        </p:spPr>
        <p:txBody>
          <a:bodyPr>
            <a:noAutofit/>
          </a:bodyPr>
          <a:lstStyle/>
          <a:p>
            <a:pPr marL="0" indent="0">
              <a:lnSpc>
                <a:spcPct val="120000"/>
              </a:lnSpc>
              <a:buNone/>
            </a:pPr>
            <a:r>
              <a:rPr lang="zh-TW" altLang="en-US" sz="2000" dirty="0">
                <a:solidFill>
                  <a:schemeClr val="accent2"/>
                </a:solidFill>
                <a:latin typeface="+mn-ea"/>
              </a:rPr>
              <a:t>（</a:t>
            </a:r>
            <a:r>
              <a:rPr lang="zh-TW" altLang="en-US" sz="2000" dirty="0">
                <a:solidFill>
                  <a:schemeClr val="accent2"/>
                </a:solidFill>
              </a:rPr>
              <a:t>萊特</a:t>
            </a:r>
            <a:r>
              <a:rPr lang="en-US" sz="2000" dirty="0">
                <a:solidFill>
                  <a:schemeClr val="accent2"/>
                </a:solidFill>
              </a:rPr>
              <a:t>, </a:t>
            </a:r>
            <a:r>
              <a:rPr lang="zh-TW" altLang="en-US" sz="2000" dirty="0">
                <a:solidFill>
                  <a:schemeClr val="accent2"/>
                </a:solidFill>
              </a:rPr>
              <a:t>認識舊約倫理學</a:t>
            </a:r>
            <a:r>
              <a:rPr lang="en-US" sz="2000" dirty="0">
                <a:solidFill>
                  <a:schemeClr val="accent2"/>
                </a:solidFill>
              </a:rPr>
              <a:t> </a:t>
            </a:r>
            <a:r>
              <a:rPr lang="zh-TW" altLang="en-US" sz="2000" dirty="0">
                <a:solidFill>
                  <a:schemeClr val="accent2"/>
                </a:solidFill>
              </a:rPr>
              <a:t>）</a:t>
            </a:r>
            <a:endParaRPr lang="en-US" altLang="zh-TW" sz="2000" dirty="0">
              <a:solidFill>
                <a:schemeClr val="accent2"/>
              </a:solidFill>
              <a:latin typeface="+mn-ea"/>
            </a:endParaRPr>
          </a:p>
          <a:p>
            <a:pPr>
              <a:lnSpc>
                <a:spcPct val="120000"/>
              </a:lnSpc>
              <a:buFont typeface="Wingdings" pitchFamily="2" charset="2"/>
              <a:buChar char="Ø"/>
            </a:pPr>
            <a:r>
              <a:rPr lang="zh-TW" altLang="en-US" b="1" dirty="0">
                <a:solidFill>
                  <a:schemeClr val="accent5">
                    <a:lumMod val="75000"/>
                  </a:schemeClr>
                </a:solidFill>
                <a:latin typeface="+mn-ea"/>
              </a:rPr>
              <a:t> </a:t>
            </a:r>
            <a:r>
              <a:rPr lang="zh-TW" altLang="en-US" dirty="0">
                <a:highlight>
                  <a:srgbClr val="FFFF00"/>
                </a:highlight>
                <a:latin typeface="+mn-ea"/>
              </a:rPr>
              <a:t>對惡人來說，神的公義就是神的忿怒與審判。可是對義人而言，神的公義乃是伸冤與回復</a:t>
            </a:r>
            <a:r>
              <a:rPr lang="zh-TW" altLang="en-US" dirty="0">
                <a:latin typeface="+mn-ea"/>
              </a:rPr>
              <a:t>。當義人受到攻擊或威脅時，神的判決等於是他們的釋放與拯救。這正是詩人的禱告</a:t>
            </a:r>
            <a:r>
              <a:rPr lang="en-US" altLang="zh-TW" dirty="0">
                <a:latin typeface="+mn-ea"/>
              </a:rPr>
              <a:t>.</a:t>
            </a:r>
          </a:p>
          <a:p>
            <a:pPr>
              <a:lnSpc>
                <a:spcPct val="120000"/>
              </a:lnSpc>
              <a:buFont typeface="Wingdings" pitchFamily="2" charset="2"/>
              <a:buChar char="Ø"/>
            </a:pPr>
            <a:r>
              <a:rPr lang="zh-TW" altLang="en-US" dirty="0">
                <a:latin typeface="+mn-ea"/>
              </a:rPr>
              <a:t> 神對整個國家的救贖與釋放，也是祂公義的作為。以色列人稱他們國家歷史上的軍事勝利、得釋放，為神的「公義」（公義的作為）。底波拉的勝利（士五</a:t>
            </a:r>
            <a:r>
              <a:rPr lang="en-US" altLang="zh-TW" dirty="0">
                <a:latin typeface="+mn-ea"/>
              </a:rPr>
              <a:t>11</a:t>
            </a:r>
            <a:r>
              <a:rPr lang="zh-TW" altLang="en-US" dirty="0">
                <a:latin typeface="+mn-ea"/>
              </a:rPr>
              <a:t>）和猶太人得到古列的敕令，得以從被擄之地巴比倫得釋放，都被稱為神公義的作為。總之，神是「公義的神，又是救主。」（賽四十五</a:t>
            </a:r>
            <a:r>
              <a:rPr lang="en-US" altLang="zh-TW" dirty="0">
                <a:latin typeface="+mn-ea"/>
              </a:rPr>
              <a:t>21</a:t>
            </a:r>
            <a:r>
              <a:rPr lang="zh-TW" altLang="en-US" dirty="0">
                <a:latin typeface="+mn-ea"/>
              </a:rPr>
              <a:t>）</a:t>
            </a:r>
            <a:endParaRPr lang="en-US" altLang="zh-TW" dirty="0">
              <a:latin typeface="+mn-ea"/>
            </a:endParaRPr>
          </a:p>
          <a:p>
            <a:pPr marL="0" indent="0">
              <a:buNone/>
            </a:pPr>
            <a:r>
              <a:rPr lang="zh-TW" altLang="en-US" dirty="0"/>
              <a:t>「</a:t>
            </a:r>
            <a:r>
              <a:rPr lang="zh-TW" altLang="en-US" dirty="0">
                <a:solidFill>
                  <a:srgbClr val="0432FF"/>
                </a:solidFill>
              </a:rPr>
              <a:t>我憑</a:t>
            </a:r>
            <a:r>
              <a:rPr lang="zh-TW" altLang="en-US" dirty="0">
                <a:solidFill>
                  <a:srgbClr val="0432FF"/>
                </a:solidFill>
                <a:highlight>
                  <a:srgbClr val="FFFF00"/>
                </a:highlight>
              </a:rPr>
              <a:t>公義興起古列</a:t>
            </a:r>
            <a:r>
              <a:rPr lang="zh-TW" altLang="en-US" dirty="0">
                <a:solidFill>
                  <a:srgbClr val="0432FF"/>
                </a:solidFill>
              </a:rPr>
              <a:t>，又要修直他一切道路，他必建造我的城，釋放我被擄的民。」（賽</a:t>
            </a:r>
            <a:r>
              <a:rPr lang="en-US" altLang="zh-TW" dirty="0">
                <a:solidFill>
                  <a:srgbClr val="0432FF"/>
                </a:solidFill>
              </a:rPr>
              <a:t>45:13</a:t>
            </a:r>
            <a:r>
              <a:rPr lang="zh-TW" altLang="en-US" dirty="0">
                <a:solidFill>
                  <a:srgbClr val="0432FF"/>
                </a:solidFill>
              </a:rPr>
              <a:t>）</a:t>
            </a:r>
            <a:endParaRPr lang="zh-TW" altLang="en-US" dirty="0">
              <a:solidFill>
                <a:srgbClr val="0432FF"/>
              </a:solidFill>
              <a:latin typeface="+mn-ea"/>
            </a:endParaRPr>
          </a:p>
          <a:p>
            <a:pPr>
              <a:lnSpc>
                <a:spcPct val="120000"/>
              </a:lnSpc>
              <a:buFont typeface="Wingdings" pitchFamily="2" charset="2"/>
              <a:buChar char="Ø"/>
            </a:pPr>
            <a:r>
              <a:rPr lang="zh-TW" altLang="en-US" dirty="0">
                <a:latin typeface="+mn-ea"/>
              </a:rPr>
              <a:t>有一個公義的神，即使我們犯罪，只要悔改，就能得赦免，祂也會保護我們。這給我們很大的盼望。</a:t>
            </a:r>
            <a:endParaRPr lang="en-US" altLang="zh-TW" dirty="0">
              <a:latin typeface="+mn-ea"/>
            </a:endParaRPr>
          </a:p>
          <a:p>
            <a:pPr marL="0" indent="0">
              <a:lnSpc>
                <a:spcPct val="120000"/>
              </a:lnSpc>
              <a:buNone/>
            </a:pPr>
            <a:r>
              <a:rPr lang="en-US" dirty="0">
                <a:solidFill>
                  <a:schemeClr val="accent5">
                    <a:lumMod val="50000"/>
                  </a:schemeClr>
                </a:solidFill>
                <a:latin typeface="+mn-ea"/>
              </a:rPr>
              <a:t>思考</a:t>
            </a:r>
            <a:r>
              <a:rPr lang="zh-TW" altLang="en-US" dirty="0">
                <a:solidFill>
                  <a:schemeClr val="accent5">
                    <a:lumMod val="50000"/>
                  </a:schemeClr>
                </a:solidFill>
                <a:latin typeface="+mn-ea"/>
              </a:rPr>
              <a:t>：我們在家庭，教會和職場上是否彰顯公義和公平？</a:t>
            </a:r>
            <a:endParaRPr lang="zh-TW" altLang="en-US" dirty="0">
              <a:latin typeface="+mn-ea"/>
            </a:endParaRPr>
          </a:p>
        </p:txBody>
      </p:sp>
    </p:spTree>
    <p:extLst>
      <p:ext uri="{BB962C8B-B14F-4D97-AF65-F5344CB8AC3E}">
        <p14:creationId xmlns:p14="http://schemas.microsoft.com/office/powerpoint/2010/main" val="796964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err="1">
                <a:solidFill>
                  <a:schemeClr val="accent5">
                    <a:lumMod val="50000"/>
                  </a:schemeClr>
                </a:solidFill>
                <a:latin typeface="LiSong Pro Light" panose="02020300000000000000" pitchFamily="18" charset="-120"/>
                <a:ea typeface="LiSong Pro Light" panose="02020300000000000000" pitchFamily="18" charset="-120"/>
              </a:rPr>
              <a:t>神的屬性</a:t>
            </a: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 </a:t>
            </a:r>
            <a:r>
              <a:rPr lang="en-US" altLang="zh-TW" dirty="0">
                <a:solidFill>
                  <a:schemeClr val="accent5">
                    <a:lumMod val="50000"/>
                  </a:schemeClr>
                </a:solidFill>
                <a:latin typeface="LiSong Pro Light" panose="02020300000000000000" pitchFamily="18" charset="-120"/>
                <a:ea typeface="LiSong Pro Light" panose="02020300000000000000" pitchFamily="18" charset="-120"/>
              </a:rPr>
              <a:t>--</a:t>
            </a: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 神的永恆</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p:txBody>
          <a:bodyPr>
            <a:noAutofit/>
          </a:bodyPr>
          <a:lstStyle/>
          <a:p>
            <a:pPr marL="0" indent="0">
              <a:buNone/>
            </a:pPr>
            <a:r>
              <a:rPr lang="zh-TW" altLang="en-US" dirty="0">
                <a:solidFill>
                  <a:schemeClr val="accent2"/>
                </a:solidFill>
              </a:rPr>
              <a:t>（李日堂</a:t>
            </a:r>
            <a:r>
              <a:rPr lang="en-US" altLang="zh-TW" dirty="0">
                <a:solidFill>
                  <a:schemeClr val="accent2"/>
                </a:solidFill>
              </a:rPr>
              <a:t>, </a:t>
            </a:r>
            <a:r>
              <a:rPr lang="zh-TW" altLang="en-US" dirty="0">
                <a:solidFill>
                  <a:schemeClr val="accent2"/>
                </a:solidFill>
              </a:rPr>
              <a:t>系統神學：神論）</a:t>
            </a:r>
            <a:endParaRPr lang="en-US" dirty="0">
              <a:solidFill>
                <a:schemeClr val="accent2"/>
              </a:solidFill>
              <a:latin typeface="+mn-ea"/>
            </a:endParaRPr>
          </a:p>
          <a:p>
            <a:pPr marL="0" indent="0">
              <a:buNone/>
            </a:pPr>
            <a:r>
              <a:rPr lang="en-US" altLang="zh-TW" sz="1600" dirty="0">
                <a:latin typeface="+mn-ea"/>
              </a:rPr>
              <a:t>	</a:t>
            </a:r>
          </a:p>
          <a:p>
            <a:pPr>
              <a:buFont typeface="Wingdings" pitchFamily="2" charset="2"/>
              <a:buChar char="Ø"/>
            </a:pPr>
            <a:r>
              <a:rPr lang="zh-TW" altLang="en-US" sz="1600" dirty="0">
                <a:latin typeface="+mn-ea"/>
              </a:rPr>
              <a:t> </a:t>
            </a:r>
            <a:r>
              <a:rPr lang="zh-TW" altLang="en-US" dirty="0">
                <a:latin typeface="+mn-ea"/>
              </a:rPr>
              <a:t>宇宙是有限的，神卻是無限的。神不受時間限制，可以用各種方法與人類、歷史互動。</a:t>
            </a:r>
          </a:p>
          <a:p>
            <a:pPr>
              <a:buFont typeface="Wingdings" pitchFamily="2" charset="2"/>
              <a:buChar char="Ø"/>
            </a:pPr>
            <a:r>
              <a:rPr lang="zh-TW" altLang="en-US" dirty="0">
                <a:latin typeface="+mn-ea"/>
              </a:rPr>
              <a:t> 神的永恆包括祂的智慧、公義、全能和全知，又指祂不屬時間，不受時間和地域限制等。</a:t>
            </a:r>
            <a:endParaRPr lang="en-US" altLang="zh-TW" dirty="0">
              <a:latin typeface="+mn-ea"/>
            </a:endParaRPr>
          </a:p>
          <a:p>
            <a:pPr>
              <a:buFont typeface="Wingdings" pitchFamily="2" charset="2"/>
              <a:buChar char="Ø"/>
            </a:pPr>
            <a:r>
              <a:rPr lang="zh-TW" altLang="en-US" dirty="0"/>
              <a:t> 由於神是永恆的，祂的智慧和全知也是完全和永恆的。</a:t>
            </a:r>
            <a:r>
              <a:rPr lang="zh-TW" altLang="en-US" dirty="0">
                <a:highlight>
                  <a:srgbClr val="FFFF00"/>
                </a:highlight>
              </a:rPr>
              <a:t>神的智慧不受時間限制，祂的知識中沒有任何錯誤的假設</a:t>
            </a:r>
            <a:r>
              <a:rPr lang="zh-TW" altLang="en-US" dirty="0"/>
              <a:t>，或不正確的信念。</a:t>
            </a:r>
          </a:p>
          <a:p>
            <a:pPr marL="0" indent="0">
              <a:buNone/>
            </a:pPr>
            <a:r>
              <a:rPr lang="zh-TW" altLang="en-US" dirty="0">
                <a:solidFill>
                  <a:srgbClr val="0432FF"/>
                </a:solidFill>
              </a:rPr>
              <a:t>耶和華說：“至於我與他們所立的約乃是這樣：我加給你的靈，傳給你的話，必不離你的口，也不離你後裔與你後裔之後裔的口，</a:t>
            </a:r>
            <a:r>
              <a:rPr lang="zh-TW" altLang="en-US" dirty="0">
                <a:solidFill>
                  <a:srgbClr val="0432FF"/>
                </a:solidFill>
                <a:highlight>
                  <a:srgbClr val="FFFF00"/>
                </a:highlight>
              </a:rPr>
              <a:t>從今直到永遠</a:t>
            </a:r>
            <a:r>
              <a:rPr lang="zh-TW" altLang="en-US" dirty="0">
                <a:solidFill>
                  <a:srgbClr val="0432FF"/>
                </a:solidFill>
              </a:rPr>
              <a:t>！這是耶和華說的。賽 </a:t>
            </a:r>
            <a:r>
              <a:rPr lang="en-US" altLang="zh-TW" dirty="0">
                <a:solidFill>
                  <a:srgbClr val="0432FF"/>
                </a:solidFill>
              </a:rPr>
              <a:t>59</a:t>
            </a:r>
            <a:r>
              <a:rPr lang="zh-TW" altLang="en-US" dirty="0">
                <a:solidFill>
                  <a:srgbClr val="0432FF"/>
                </a:solidFill>
              </a:rPr>
              <a:t>：</a:t>
            </a:r>
            <a:r>
              <a:rPr lang="en-US" altLang="zh-TW" dirty="0">
                <a:solidFill>
                  <a:srgbClr val="0432FF"/>
                </a:solidFill>
              </a:rPr>
              <a:t>21.</a:t>
            </a:r>
          </a:p>
          <a:p>
            <a:pPr marL="0" indent="0">
              <a:buNone/>
            </a:pPr>
            <a:r>
              <a:rPr lang="zh-TW" altLang="en-US" dirty="0">
                <a:solidFill>
                  <a:srgbClr val="0432FF"/>
                </a:solidFill>
              </a:rPr>
              <a:t>因為那至高至上、</a:t>
            </a:r>
            <a:r>
              <a:rPr lang="zh-TW" altLang="en-US" dirty="0">
                <a:solidFill>
                  <a:srgbClr val="0432FF"/>
                </a:solidFill>
                <a:highlight>
                  <a:srgbClr val="FFFF00"/>
                </a:highlight>
              </a:rPr>
              <a:t>永遠長存</a:t>
            </a:r>
            <a:r>
              <a:rPr lang="zh-TW" altLang="en-US" dirty="0">
                <a:solidFill>
                  <a:srgbClr val="0432FF"/>
                </a:solidFill>
              </a:rPr>
              <a:t>、 名為聖者的如此說： “我住在至高至聖的所在， 也與心靈</a:t>
            </a:r>
            <a:r>
              <a:rPr lang="en-US" altLang="zh-TW" dirty="0">
                <a:solidFill>
                  <a:srgbClr val="0432FF"/>
                </a:solidFill>
              </a:rPr>
              <a:t>	</a:t>
            </a:r>
            <a:r>
              <a:rPr lang="zh-TW" altLang="en-US" dirty="0">
                <a:solidFill>
                  <a:srgbClr val="0432FF"/>
                </a:solidFill>
              </a:rPr>
              <a:t>痛悔、賽 </a:t>
            </a:r>
            <a:r>
              <a:rPr lang="en-US" altLang="zh-TW" dirty="0">
                <a:solidFill>
                  <a:srgbClr val="0432FF"/>
                </a:solidFill>
              </a:rPr>
              <a:t>57</a:t>
            </a:r>
            <a:r>
              <a:rPr lang="zh-TW" altLang="en-US" dirty="0">
                <a:solidFill>
                  <a:srgbClr val="0432FF"/>
                </a:solidFill>
              </a:rPr>
              <a:t>：</a:t>
            </a:r>
            <a:r>
              <a:rPr lang="en-US" altLang="zh-TW" dirty="0">
                <a:solidFill>
                  <a:srgbClr val="0432FF"/>
                </a:solidFill>
              </a:rPr>
              <a:t>15.</a:t>
            </a:r>
            <a:endParaRPr lang="en-US" altLang="zh-TW" dirty="0">
              <a:solidFill>
                <a:srgbClr val="0432FF"/>
              </a:solidFill>
              <a:latin typeface="+mn-ea"/>
            </a:endParaRPr>
          </a:p>
          <a:p>
            <a:pPr marL="0" indent="0">
              <a:buNone/>
            </a:pPr>
            <a:r>
              <a:rPr lang="en-US" dirty="0">
                <a:solidFill>
                  <a:schemeClr val="accent5">
                    <a:lumMod val="50000"/>
                  </a:schemeClr>
                </a:solidFill>
                <a:latin typeface="+mn-ea"/>
              </a:rPr>
              <a:t>思考</a:t>
            </a:r>
            <a:r>
              <a:rPr lang="zh-TW" altLang="en-US" dirty="0">
                <a:solidFill>
                  <a:schemeClr val="accent5">
                    <a:lumMod val="50000"/>
                  </a:schemeClr>
                </a:solidFill>
                <a:latin typeface="+mn-ea"/>
              </a:rPr>
              <a:t>：對神的永恆的理解會否會改變我們今天要做的事情？</a:t>
            </a:r>
            <a:endParaRPr lang="en-US" altLang="zh-TW" dirty="0">
              <a:solidFill>
                <a:srgbClr val="0432FF"/>
              </a:solidFill>
            </a:endParaRPr>
          </a:p>
        </p:txBody>
      </p:sp>
    </p:spTree>
    <p:extLst>
      <p:ext uri="{BB962C8B-B14F-4D97-AF65-F5344CB8AC3E}">
        <p14:creationId xmlns:p14="http://schemas.microsoft.com/office/powerpoint/2010/main" val="1442612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err="1">
                <a:solidFill>
                  <a:schemeClr val="accent5">
                    <a:lumMod val="50000"/>
                  </a:schemeClr>
                </a:solidFill>
                <a:latin typeface="LiSong Pro Light" panose="02020300000000000000" pitchFamily="18" charset="-120"/>
                <a:ea typeface="LiSong Pro Light" panose="02020300000000000000" pitchFamily="18" charset="-120"/>
              </a:rPr>
              <a:t>總結</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02174" y="3792362"/>
            <a:ext cx="9531501" cy="2619727"/>
          </a:xfrm>
        </p:spPr>
        <p:txBody>
          <a:bodyPr>
            <a:noAutofit/>
          </a:bodyPr>
          <a:lstStyle/>
          <a:p>
            <a:pPr marL="0" indent="0">
              <a:buNone/>
            </a:pPr>
            <a:r>
              <a:rPr lang="en-US" altLang="zh-TW" sz="1600" dirty="0">
                <a:solidFill>
                  <a:srgbClr val="0432FF"/>
                </a:solidFill>
                <a:latin typeface="STKaiti" panose="02010600040101010101" pitchFamily="2" charset="-122"/>
                <a:ea typeface="STKaiti" panose="02010600040101010101" pitchFamily="2" charset="-122"/>
              </a:rPr>
              <a:t>5 </a:t>
            </a:r>
            <a:r>
              <a:rPr lang="zh-TW" altLang="en-US" sz="1600" dirty="0">
                <a:solidFill>
                  <a:srgbClr val="0432FF"/>
                </a:solidFill>
                <a:latin typeface="STKaiti" panose="02010600040101010101" pitchFamily="2" charset="-122"/>
                <a:ea typeface="STKaiti" panose="02010600040101010101" pitchFamily="2" charset="-122"/>
              </a:rPr>
              <a:t>因為</a:t>
            </a:r>
            <a:r>
              <a:rPr lang="zh-TW" altLang="en-US" sz="1600" dirty="0">
                <a:solidFill>
                  <a:srgbClr val="0432FF"/>
                </a:solidFill>
                <a:highlight>
                  <a:srgbClr val="00FF00"/>
                </a:highlight>
                <a:latin typeface="STKaiti" panose="02010600040101010101" pitchFamily="2" charset="-122"/>
                <a:ea typeface="STKaiti" panose="02010600040101010101" pitchFamily="2" charset="-122"/>
              </a:rPr>
              <a:t>造你的</a:t>
            </a:r>
            <a:r>
              <a:rPr lang="zh-TW" altLang="en-US" sz="1600" dirty="0">
                <a:solidFill>
                  <a:srgbClr val="0432FF"/>
                </a:solidFill>
                <a:latin typeface="STKaiti" panose="02010600040101010101" pitchFamily="2" charset="-122"/>
                <a:ea typeface="STKaiti" panose="02010600040101010101" pitchFamily="2" charset="-122"/>
              </a:rPr>
              <a:t>是你的丈夫， 萬軍之耶和華是他的名； </a:t>
            </a:r>
          </a:p>
          <a:p>
            <a:pPr marL="0" indent="0">
              <a:buNone/>
            </a:pPr>
            <a:r>
              <a:rPr lang="zh-TW" altLang="en-US" sz="1600" dirty="0">
                <a:solidFill>
                  <a:srgbClr val="0432FF"/>
                </a:solidFill>
                <a:highlight>
                  <a:srgbClr val="00FF00"/>
                </a:highlight>
                <a:latin typeface="STKaiti" panose="02010600040101010101" pitchFamily="2" charset="-122"/>
                <a:ea typeface="STKaiti" panose="02010600040101010101" pitchFamily="2" charset="-122"/>
              </a:rPr>
              <a:t>救贖你的</a:t>
            </a:r>
            <a:r>
              <a:rPr lang="zh-TW" altLang="en-US" sz="1600" dirty="0">
                <a:solidFill>
                  <a:srgbClr val="0432FF"/>
                </a:solidFill>
                <a:latin typeface="STKaiti" panose="02010600040101010101" pitchFamily="2" charset="-122"/>
                <a:ea typeface="STKaiti" panose="02010600040101010101" pitchFamily="2" charset="-122"/>
              </a:rPr>
              <a:t>是以色列的聖者， 他必稱為全地之神。 </a:t>
            </a:r>
          </a:p>
          <a:p>
            <a:pPr marL="0" indent="0">
              <a:buNone/>
            </a:pPr>
            <a:r>
              <a:rPr lang="en-US" altLang="zh-TW" sz="1600" dirty="0">
                <a:solidFill>
                  <a:srgbClr val="0432FF"/>
                </a:solidFill>
                <a:latin typeface="STKaiti" panose="02010600040101010101" pitchFamily="2" charset="-122"/>
                <a:ea typeface="STKaiti" panose="02010600040101010101" pitchFamily="2" charset="-122"/>
              </a:rPr>
              <a:t>6 </a:t>
            </a:r>
            <a:r>
              <a:rPr lang="zh-TW" altLang="en-US" sz="1600" dirty="0">
                <a:solidFill>
                  <a:srgbClr val="0432FF"/>
                </a:solidFill>
                <a:latin typeface="STKaiti" panose="02010600040101010101" pitchFamily="2" charset="-122"/>
                <a:ea typeface="STKaiti" panose="02010600040101010101" pitchFamily="2" charset="-122"/>
              </a:rPr>
              <a:t>耶和華</a:t>
            </a:r>
            <a:r>
              <a:rPr lang="zh-TW" altLang="en-US" sz="1600" dirty="0">
                <a:solidFill>
                  <a:srgbClr val="0432FF"/>
                </a:solidFill>
                <a:highlight>
                  <a:srgbClr val="00FF00"/>
                </a:highlight>
                <a:latin typeface="STKaiti" panose="02010600040101010101" pitchFamily="2" charset="-122"/>
                <a:ea typeface="STKaiti" panose="02010600040101010101" pitchFamily="2" charset="-122"/>
              </a:rPr>
              <a:t>召你</a:t>
            </a:r>
            <a:r>
              <a:rPr lang="zh-TW" altLang="en-US" sz="1600" dirty="0">
                <a:solidFill>
                  <a:srgbClr val="0432FF"/>
                </a:solidFill>
                <a:latin typeface="STKaiti" panose="02010600040101010101" pitchFamily="2" charset="-122"/>
                <a:ea typeface="STKaiti" panose="02010600040101010101" pitchFamily="2" charset="-122"/>
              </a:rPr>
              <a:t>， 如召被離棄心中憂傷的妻， </a:t>
            </a:r>
          </a:p>
          <a:p>
            <a:pPr marL="0" indent="0">
              <a:buNone/>
            </a:pPr>
            <a:r>
              <a:rPr lang="zh-TW" altLang="en-US" sz="1600" dirty="0">
                <a:solidFill>
                  <a:srgbClr val="0432FF"/>
                </a:solidFill>
                <a:latin typeface="STKaiti" panose="02010600040101010101" pitchFamily="2" charset="-122"/>
                <a:ea typeface="STKaiti" panose="02010600040101010101" pitchFamily="2" charset="-122"/>
              </a:rPr>
              <a:t>就是幼年</a:t>
            </a:r>
            <a:r>
              <a:rPr lang="zh-TW" altLang="en-US" sz="1600" dirty="0">
                <a:solidFill>
                  <a:srgbClr val="0432FF"/>
                </a:solidFill>
                <a:highlight>
                  <a:srgbClr val="00FF00"/>
                </a:highlight>
                <a:latin typeface="STKaiti" panose="02010600040101010101" pitchFamily="2" charset="-122"/>
                <a:ea typeface="STKaiti" panose="02010600040101010101" pitchFamily="2" charset="-122"/>
              </a:rPr>
              <a:t>所娶</a:t>
            </a:r>
            <a:r>
              <a:rPr lang="zh-TW" altLang="en-US" sz="1600" dirty="0">
                <a:solidFill>
                  <a:srgbClr val="0432FF"/>
                </a:solidFill>
                <a:latin typeface="STKaiti" panose="02010600040101010101" pitchFamily="2" charset="-122"/>
                <a:ea typeface="STKaiti" panose="02010600040101010101" pitchFamily="2" charset="-122"/>
              </a:rPr>
              <a:t>被棄的妻。” 這是你神所說的。 </a:t>
            </a:r>
          </a:p>
          <a:p>
            <a:pPr marL="0" indent="0">
              <a:buNone/>
            </a:pPr>
            <a:r>
              <a:rPr lang="en-US" altLang="zh-TW" sz="1600" dirty="0">
                <a:solidFill>
                  <a:srgbClr val="0432FF"/>
                </a:solidFill>
                <a:latin typeface="STKaiti" panose="02010600040101010101" pitchFamily="2" charset="-122"/>
                <a:ea typeface="STKaiti" panose="02010600040101010101" pitchFamily="2" charset="-122"/>
              </a:rPr>
              <a:t>7 </a:t>
            </a:r>
            <a:r>
              <a:rPr lang="zh-TW" altLang="en-US" sz="1600" dirty="0">
                <a:solidFill>
                  <a:srgbClr val="0432FF"/>
                </a:solidFill>
                <a:latin typeface="STKaiti" panose="02010600040101010101" pitchFamily="2" charset="-122"/>
                <a:ea typeface="STKaiti" panose="02010600040101010101" pitchFamily="2" charset="-122"/>
              </a:rPr>
              <a:t>我</a:t>
            </a:r>
            <a:r>
              <a:rPr lang="zh-TW" altLang="en-US" sz="1600" dirty="0">
                <a:solidFill>
                  <a:srgbClr val="0432FF"/>
                </a:solidFill>
                <a:highlight>
                  <a:srgbClr val="FFFF00"/>
                </a:highlight>
                <a:latin typeface="STKaiti" panose="02010600040101010101" pitchFamily="2" charset="-122"/>
                <a:ea typeface="STKaiti" panose="02010600040101010101" pitchFamily="2" charset="-122"/>
              </a:rPr>
              <a:t>離棄</a:t>
            </a:r>
            <a:r>
              <a:rPr lang="zh-TW" altLang="en-US" sz="1600" dirty="0">
                <a:solidFill>
                  <a:srgbClr val="0432FF"/>
                </a:solidFill>
                <a:latin typeface="STKaiti" panose="02010600040101010101" pitchFamily="2" charset="-122"/>
                <a:ea typeface="STKaiti" panose="02010600040101010101" pitchFamily="2" charset="-122"/>
              </a:rPr>
              <a:t>你不過片時， 卻要施大恩將你</a:t>
            </a:r>
            <a:r>
              <a:rPr lang="zh-TW" altLang="en-US" sz="1600" dirty="0">
                <a:solidFill>
                  <a:srgbClr val="0432FF"/>
                </a:solidFill>
                <a:highlight>
                  <a:srgbClr val="00FFFF"/>
                </a:highlight>
                <a:latin typeface="STKaiti" panose="02010600040101010101" pitchFamily="2" charset="-122"/>
                <a:ea typeface="STKaiti" panose="02010600040101010101" pitchFamily="2" charset="-122"/>
              </a:rPr>
              <a:t>收回</a:t>
            </a:r>
            <a:r>
              <a:rPr lang="zh-TW" altLang="en-US" sz="1600" dirty="0">
                <a:solidFill>
                  <a:srgbClr val="0432FF"/>
                </a:solidFill>
                <a:latin typeface="STKaiti" panose="02010600040101010101" pitchFamily="2" charset="-122"/>
                <a:ea typeface="STKaiti" panose="02010600040101010101" pitchFamily="2" charset="-122"/>
              </a:rPr>
              <a:t>。 </a:t>
            </a:r>
          </a:p>
          <a:p>
            <a:pPr marL="0" indent="0">
              <a:buNone/>
            </a:pPr>
            <a:r>
              <a:rPr lang="en-US" altLang="zh-TW" sz="1600" dirty="0">
                <a:solidFill>
                  <a:srgbClr val="0432FF"/>
                </a:solidFill>
                <a:latin typeface="STKaiti" panose="02010600040101010101" pitchFamily="2" charset="-122"/>
                <a:ea typeface="STKaiti" panose="02010600040101010101" pitchFamily="2" charset="-122"/>
              </a:rPr>
              <a:t>8 </a:t>
            </a:r>
            <a:r>
              <a:rPr lang="zh-TW" altLang="en-US" sz="1600" dirty="0">
                <a:solidFill>
                  <a:srgbClr val="0432FF"/>
                </a:solidFill>
                <a:latin typeface="STKaiti" panose="02010600040101010101" pitchFamily="2" charset="-122"/>
                <a:ea typeface="STKaiti" panose="02010600040101010101" pitchFamily="2" charset="-122"/>
              </a:rPr>
              <a:t>我的怒氣漲溢， 頃刻之間向你</a:t>
            </a:r>
            <a:r>
              <a:rPr lang="zh-TW" altLang="en-US" sz="1600" dirty="0">
                <a:solidFill>
                  <a:srgbClr val="0432FF"/>
                </a:solidFill>
                <a:highlight>
                  <a:srgbClr val="FFFF00"/>
                </a:highlight>
                <a:latin typeface="STKaiti" panose="02010600040101010101" pitchFamily="2" charset="-122"/>
                <a:ea typeface="STKaiti" panose="02010600040101010101" pitchFamily="2" charset="-122"/>
              </a:rPr>
              <a:t>掩面</a:t>
            </a:r>
            <a:r>
              <a:rPr lang="zh-TW" altLang="en-US" sz="1600" dirty="0">
                <a:solidFill>
                  <a:srgbClr val="0432FF"/>
                </a:solidFill>
                <a:latin typeface="STKaiti" panose="02010600040101010101" pitchFamily="2" charset="-122"/>
                <a:ea typeface="STKaiti" panose="02010600040101010101" pitchFamily="2" charset="-122"/>
              </a:rPr>
              <a:t>， </a:t>
            </a:r>
          </a:p>
          <a:p>
            <a:pPr marL="0" indent="0">
              <a:buNone/>
            </a:pPr>
            <a:r>
              <a:rPr lang="zh-TW" altLang="en-US" sz="1600" dirty="0">
                <a:solidFill>
                  <a:srgbClr val="0432FF"/>
                </a:solidFill>
                <a:latin typeface="STKaiti" panose="02010600040101010101" pitchFamily="2" charset="-122"/>
                <a:ea typeface="STKaiti" panose="02010600040101010101" pitchFamily="2" charset="-122"/>
              </a:rPr>
              <a:t>卻要以永遠的慈愛</a:t>
            </a:r>
            <a:r>
              <a:rPr lang="zh-TW" altLang="en-US" sz="1600" dirty="0">
                <a:solidFill>
                  <a:srgbClr val="0432FF"/>
                </a:solidFill>
                <a:highlight>
                  <a:srgbClr val="00FFFF"/>
                </a:highlight>
                <a:latin typeface="STKaiti" panose="02010600040101010101" pitchFamily="2" charset="-122"/>
                <a:ea typeface="STKaiti" panose="02010600040101010101" pitchFamily="2" charset="-122"/>
              </a:rPr>
              <a:t>憐恤</a:t>
            </a:r>
            <a:r>
              <a:rPr lang="zh-TW" altLang="en-US" sz="1600" dirty="0">
                <a:solidFill>
                  <a:srgbClr val="0432FF"/>
                </a:solidFill>
                <a:latin typeface="STKaiti" panose="02010600040101010101" pitchFamily="2" charset="-122"/>
                <a:ea typeface="STKaiti" panose="02010600040101010101" pitchFamily="2" charset="-122"/>
              </a:rPr>
              <a:t>你。” 這是耶和華你的救贖主說的。 （賽</a:t>
            </a:r>
            <a:r>
              <a:rPr lang="en-US" altLang="zh-TW" sz="1600" dirty="0">
                <a:solidFill>
                  <a:srgbClr val="0432FF"/>
                </a:solidFill>
                <a:latin typeface="STKaiti" panose="02010600040101010101" pitchFamily="2" charset="-122"/>
                <a:ea typeface="STKaiti" panose="02010600040101010101" pitchFamily="2" charset="-122"/>
              </a:rPr>
              <a:t>54:5-8)</a:t>
            </a:r>
            <a:endParaRPr lang="zh-TW" altLang="en-US" sz="1600" dirty="0"/>
          </a:p>
        </p:txBody>
      </p:sp>
      <p:sp>
        <p:nvSpPr>
          <p:cNvPr id="4" name="TextBox 3">
            <a:extLst>
              <a:ext uri="{FF2B5EF4-FFF2-40B4-BE49-F238E27FC236}">
                <a16:creationId xmlns:a16="http://schemas.microsoft.com/office/drawing/2014/main" id="{55648411-CCC2-C141-9633-6257245D05F6}"/>
              </a:ext>
            </a:extLst>
          </p:cNvPr>
          <p:cNvSpPr txBox="1"/>
          <p:nvPr/>
        </p:nvSpPr>
        <p:spPr>
          <a:xfrm>
            <a:off x="1002174" y="2014194"/>
            <a:ext cx="10058399" cy="1754326"/>
          </a:xfrm>
          <a:prstGeom prst="rect">
            <a:avLst/>
          </a:prstGeom>
          <a:noFill/>
        </p:spPr>
        <p:txBody>
          <a:bodyPr wrap="square" rtlCol="0">
            <a:spAutoFit/>
          </a:bodyPr>
          <a:lstStyle/>
          <a:p>
            <a:r>
              <a:rPr lang="en-US" dirty="0" err="1">
                <a:latin typeface="Songti TC" panose="02010600040101010101" pitchFamily="2" charset="-120"/>
                <a:ea typeface="Songti TC" panose="02010600040101010101" pitchFamily="2" charset="-120"/>
              </a:rPr>
              <a:t>耶和華與以色列民的關係</a:t>
            </a:r>
            <a:r>
              <a:rPr lang="zh-TW" altLang="en-US" dirty="0">
                <a:latin typeface="Songti TC" panose="02010600040101010101" pitchFamily="2" charset="-120"/>
                <a:ea typeface="Songti TC" panose="02010600040101010101" pitchFamily="2" charset="-120"/>
              </a:rPr>
              <a:t>：</a:t>
            </a:r>
            <a:endParaRPr lang="en-US" altLang="zh-TW" dirty="0">
              <a:latin typeface="Songti TC" panose="02010600040101010101" pitchFamily="2" charset="-120"/>
              <a:ea typeface="Songti TC" panose="02010600040101010101" pitchFamily="2" charset="-120"/>
            </a:endParaRPr>
          </a:p>
          <a:p>
            <a:pPr marL="285750" indent="-285750">
              <a:buFont typeface="Arial" panose="020B0604020202020204" pitchFamily="34" charset="0"/>
              <a:buChar char="•"/>
            </a:pPr>
            <a:r>
              <a:rPr lang="zh-TW" altLang="en-US" dirty="0">
                <a:latin typeface="Songti TC" panose="02010600040101010101" pitchFamily="2" charset="-120"/>
                <a:ea typeface="Songti TC" panose="02010600040101010101" pitchFamily="2" charset="-120"/>
              </a:rPr>
              <a:t>祂是造物主，祂是救贖主</a:t>
            </a:r>
            <a:endParaRPr lang="en-US" altLang="zh-TW" dirty="0">
              <a:latin typeface="Songti TC" panose="02010600040101010101" pitchFamily="2" charset="-120"/>
              <a:ea typeface="Songti TC" panose="02010600040101010101" pitchFamily="2" charset="-120"/>
            </a:endParaRPr>
          </a:p>
          <a:p>
            <a:pPr marL="285750" indent="-285750">
              <a:buFont typeface="Arial" panose="020B0604020202020204" pitchFamily="34" charset="0"/>
              <a:buChar char="•"/>
            </a:pPr>
            <a:r>
              <a:rPr lang="zh-TW" altLang="en-US" dirty="0">
                <a:latin typeface="Songti TC" panose="02010600040101010101" pitchFamily="2" charset="-120"/>
                <a:ea typeface="Songti TC" panose="02010600040101010101" pitchFamily="2" charset="-120"/>
              </a:rPr>
              <a:t>祂立盟約，祂更守約</a:t>
            </a:r>
            <a:endParaRPr lang="en-US" altLang="zh-TW" dirty="0">
              <a:latin typeface="Songti TC" panose="02010600040101010101" pitchFamily="2" charset="-120"/>
              <a:ea typeface="Songti TC" panose="02010600040101010101" pitchFamily="2" charset="-120"/>
            </a:endParaRPr>
          </a:p>
          <a:p>
            <a:pPr marL="285750" indent="-285750">
              <a:buFont typeface="Arial" panose="020B0604020202020204" pitchFamily="34" charset="0"/>
              <a:buChar char="•"/>
            </a:pPr>
            <a:r>
              <a:rPr lang="zh-TW" altLang="en-US" dirty="0">
                <a:latin typeface="Songti TC" panose="02010600040101010101" pitchFamily="2" charset="-120"/>
                <a:ea typeface="Songti TC" panose="02010600040101010101" pitchFamily="2" charset="-120"/>
              </a:rPr>
              <a:t>祂會管教，祂更犧牲</a:t>
            </a:r>
            <a:endParaRPr lang="en-US" altLang="zh-TW" dirty="0">
              <a:latin typeface="Songti TC" panose="02010600040101010101" pitchFamily="2" charset="-120"/>
              <a:ea typeface="Songti TC" panose="02010600040101010101" pitchFamily="2" charset="-120"/>
            </a:endParaRPr>
          </a:p>
          <a:p>
            <a:pPr marL="285750" indent="-285750">
              <a:buFont typeface="Arial" panose="020B0604020202020204" pitchFamily="34" charset="0"/>
              <a:buChar char="•"/>
            </a:pPr>
            <a:r>
              <a:rPr lang="en-US" dirty="0" err="1">
                <a:latin typeface="Songti TC" panose="02010600040101010101" pitchFamily="2" charset="-120"/>
                <a:ea typeface="Songti TC" panose="02010600040101010101" pitchFamily="2" charset="-120"/>
              </a:rPr>
              <a:t>祂有怒氣</a:t>
            </a:r>
            <a:r>
              <a:rPr lang="zh-TW" altLang="en-US" dirty="0">
                <a:latin typeface="Songti TC" panose="02010600040101010101" pitchFamily="2" charset="-120"/>
                <a:ea typeface="Songti TC" panose="02010600040101010101" pitchFamily="2" charset="-120"/>
              </a:rPr>
              <a:t>，祂更有憐憫</a:t>
            </a:r>
            <a:endParaRPr lang="en-US" dirty="0">
              <a:latin typeface="Songti TC" panose="02010600040101010101" pitchFamily="2" charset="-120"/>
              <a:ea typeface="Songti TC" panose="02010600040101010101" pitchFamily="2" charset="-120"/>
            </a:endParaRPr>
          </a:p>
          <a:p>
            <a:r>
              <a:rPr lang="en-US" dirty="0" err="1">
                <a:latin typeface="Songti TC" panose="02010600040101010101" pitchFamily="2" charset="-120"/>
                <a:ea typeface="Songti TC" panose="02010600040101010101" pitchFamily="2" charset="-120"/>
              </a:rPr>
              <a:t>我們只要緊緊相信神</a:t>
            </a:r>
            <a:r>
              <a:rPr lang="zh-TW" altLang="en-US" dirty="0">
                <a:latin typeface="Songti TC" panose="02010600040101010101" pitchFamily="2" charset="-120"/>
                <a:ea typeface="Songti TC" panose="02010600040101010101" pitchFamily="2" charset="-120"/>
              </a:rPr>
              <a:t>，抓住神，建立父神兒女的關係，我們一生就能平靜安穩</a:t>
            </a:r>
            <a:endParaRPr lang="en-US" dirty="0">
              <a:latin typeface="Songti TC" panose="02010600040101010101" pitchFamily="2" charset="-120"/>
              <a:ea typeface="Songti TC" panose="02010600040101010101" pitchFamily="2" charset="-120"/>
            </a:endParaRPr>
          </a:p>
        </p:txBody>
      </p:sp>
    </p:spTree>
    <p:extLst>
      <p:ext uri="{BB962C8B-B14F-4D97-AF65-F5344CB8AC3E}">
        <p14:creationId xmlns:p14="http://schemas.microsoft.com/office/powerpoint/2010/main" val="3329477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err="1">
                <a:solidFill>
                  <a:schemeClr val="accent5">
                    <a:lumMod val="50000"/>
                  </a:schemeClr>
                </a:solidFill>
                <a:latin typeface="LiSong Pro Light" panose="02020300000000000000" pitchFamily="18" charset="-120"/>
                <a:ea typeface="LiSong Pro Light" panose="02020300000000000000" pitchFamily="18" charset="-120"/>
              </a:rPr>
              <a:t>討論</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3" name="Content Placeholder 2">
            <a:extLst>
              <a:ext uri="{FF2B5EF4-FFF2-40B4-BE49-F238E27FC236}">
                <a16:creationId xmlns:a16="http://schemas.microsoft.com/office/drawing/2014/main" id="{D3AB4968-07FD-AA42-9B13-2599C4365F82}"/>
              </a:ext>
            </a:extLst>
          </p:cNvPr>
          <p:cNvSpPr>
            <a:spLocks noGrp="1"/>
          </p:cNvSpPr>
          <p:nvPr>
            <p:ph idx="1"/>
          </p:nvPr>
        </p:nvSpPr>
        <p:spPr>
          <a:xfrm>
            <a:off x="1066800" y="2103120"/>
            <a:ext cx="10058400" cy="4255150"/>
          </a:xfrm>
        </p:spPr>
        <p:txBody>
          <a:bodyPr/>
          <a:lstStyle/>
          <a:p>
            <a:pPr marL="342900" indent="-342900">
              <a:buFont typeface="+mj-lt"/>
              <a:buAutoNum type="arabicPeriod"/>
            </a:pPr>
            <a:r>
              <a:rPr lang="en-US" dirty="0">
                <a:latin typeface="LiSong Pro Light" panose="02020300000000000000" pitchFamily="18" charset="-120"/>
                <a:ea typeface="LiSong Pro Light" panose="02020300000000000000" pitchFamily="18" charset="-120"/>
              </a:rPr>
              <a:t> </a:t>
            </a:r>
            <a:r>
              <a:rPr lang="en-US" dirty="0" err="1">
                <a:latin typeface="LiSong Pro Light" panose="02020300000000000000" pitchFamily="18" charset="-120"/>
                <a:ea typeface="LiSong Pro Light" panose="02020300000000000000" pitchFamily="18" charset="-120"/>
              </a:rPr>
              <a:t>亞述王國當時所向披靡</a:t>
            </a:r>
            <a:r>
              <a:rPr lang="zh-TW" altLang="en-US" dirty="0">
                <a:latin typeface="LiSong Pro Light" panose="02020300000000000000" pitchFamily="18" charset="-120"/>
                <a:ea typeface="LiSong Pro Light" panose="02020300000000000000" pitchFamily="18" charset="-120"/>
              </a:rPr>
              <a:t>，但它只是神手中的杖，看到今天的國際格局，我們有什麼可以學習的？</a:t>
            </a:r>
            <a:endParaRPr lang="en-US" altLang="zh-TW" dirty="0">
              <a:latin typeface="LiSong Pro Light" panose="02020300000000000000" pitchFamily="18" charset="-120"/>
              <a:ea typeface="LiSong Pro Light" panose="02020300000000000000" pitchFamily="18" charset="-120"/>
            </a:endParaRPr>
          </a:p>
          <a:p>
            <a:pPr marL="342900" indent="-342900">
              <a:buFont typeface="+mj-lt"/>
              <a:buAutoNum type="arabicPeriod"/>
            </a:pPr>
            <a:r>
              <a:rPr lang="zh-TW" altLang="en-US" dirty="0">
                <a:latin typeface="LiSong Pro Light" panose="02020300000000000000" pitchFamily="18" charset="-120"/>
                <a:ea typeface="LiSong Pro Light" panose="02020300000000000000" pitchFamily="18" charset="-120"/>
              </a:rPr>
              <a:t> 從以賽亞的侍奉神的僕人特質中，你學習到哪些？</a:t>
            </a:r>
            <a:endParaRPr lang="en-US" altLang="zh-TW" dirty="0">
              <a:latin typeface="LiSong Pro Light" panose="02020300000000000000" pitchFamily="18" charset="-120"/>
              <a:ea typeface="LiSong Pro Light" panose="02020300000000000000" pitchFamily="18" charset="-120"/>
            </a:endParaRPr>
          </a:p>
          <a:p>
            <a:pPr marL="342900" indent="-342900">
              <a:buFont typeface="+mj-lt"/>
              <a:buAutoNum type="arabicPeriod"/>
            </a:pPr>
            <a:r>
              <a:rPr lang="zh-TW" altLang="en-US" dirty="0">
                <a:latin typeface="LiSong Pro Light" panose="02020300000000000000" pitchFamily="18" charset="-120"/>
                <a:ea typeface="LiSong Pro Light" panose="02020300000000000000" pitchFamily="18" charset="-120"/>
              </a:rPr>
              <a:t> 神的屬性（聖潔，公義和永恆），你需要在哪一方面多加了解？</a:t>
            </a:r>
            <a:endParaRPr lang="en-US" dirty="0">
              <a:latin typeface="LiSong Pro Light" panose="02020300000000000000" pitchFamily="18" charset="-120"/>
              <a:ea typeface="LiSong Pro Light" panose="02020300000000000000" pitchFamily="18" charset="-120"/>
            </a:endParaRPr>
          </a:p>
        </p:txBody>
      </p:sp>
    </p:spTree>
    <p:extLst>
      <p:ext uri="{BB962C8B-B14F-4D97-AF65-F5344CB8AC3E}">
        <p14:creationId xmlns:p14="http://schemas.microsoft.com/office/powerpoint/2010/main" val="3445325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E21822-5059-7E46-A76A-061ECA882C2F}"/>
              </a:ext>
            </a:extLst>
          </p:cNvPr>
          <p:cNvPicPr>
            <a:picLocks noChangeAspect="1"/>
          </p:cNvPicPr>
          <p:nvPr/>
        </p:nvPicPr>
        <p:blipFill>
          <a:blip r:embed="rId3"/>
          <a:stretch>
            <a:fillRect/>
          </a:stretch>
        </p:blipFill>
        <p:spPr>
          <a:xfrm rot="5400000">
            <a:off x="1864970" y="204004"/>
            <a:ext cx="5427562" cy="7023903"/>
          </a:xfrm>
          <a:prstGeom prst="rect">
            <a:avLst/>
          </a:prstGeom>
        </p:spPr>
      </p:pic>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p:txBody>
          <a:bodyPr/>
          <a:lstStyle/>
          <a:p>
            <a:r>
              <a:rPr lang="en-US" dirty="0" err="1">
                <a:solidFill>
                  <a:schemeClr val="accent5">
                    <a:lumMod val="50000"/>
                  </a:schemeClr>
                </a:solidFill>
                <a:latin typeface="LiSong Pro Light" panose="02020300000000000000" pitchFamily="18" charset="-120"/>
                <a:ea typeface="LiSong Pro Light" panose="02020300000000000000" pitchFamily="18" charset="-120"/>
              </a:rPr>
              <a:t>以賽亞的時代背景</a:t>
            </a: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 </a:t>
            </a:r>
            <a:r>
              <a:rPr lang="en-US" altLang="zh-TW" dirty="0">
                <a:solidFill>
                  <a:schemeClr val="accent5">
                    <a:lumMod val="50000"/>
                  </a:schemeClr>
                </a:solidFill>
                <a:latin typeface="LiSong Pro Light" panose="02020300000000000000" pitchFamily="18" charset="-120"/>
                <a:ea typeface="LiSong Pro Light" panose="02020300000000000000" pitchFamily="18" charset="-120"/>
              </a:rPr>
              <a:t>–</a:t>
            </a: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 亞述的衰盛</a:t>
            </a:r>
            <a:endParaRPr lang="en-US"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4" name="Rectangle 1">
            <a:extLst>
              <a:ext uri="{FF2B5EF4-FFF2-40B4-BE49-F238E27FC236}">
                <a16:creationId xmlns:a16="http://schemas.microsoft.com/office/drawing/2014/main" id="{00BB0A10-3EAC-D24E-8337-92A05A2AE556}"/>
              </a:ext>
            </a:extLst>
          </p:cNvPr>
          <p:cNvSpPr>
            <a:spLocks noChangeArrowheads="1"/>
          </p:cNvSpPr>
          <p:nvPr/>
        </p:nvSpPr>
        <p:spPr bwMode="auto">
          <a:xfrm>
            <a:off x="3030538" y="2881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DFA228DE-2AA1-7C4A-A83B-152A3D525DB0}"/>
              </a:ext>
            </a:extLst>
          </p:cNvPr>
          <p:cNvSpPr txBox="1"/>
          <p:nvPr/>
        </p:nvSpPr>
        <p:spPr>
          <a:xfrm>
            <a:off x="8368496" y="1192199"/>
            <a:ext cx="3379808" cy="3693319"/>
          </a:xfrm>
          <a:prstGeom prst="rect">
            <a:avLst/>
          </a:prstGeom>
          <a:noFill/>
        </p:spPr>
        <p:txBody>
          <a:bodyPr wrap="square" rtlCol="0">
            <a:spAutoFit/>
          </a:bodyPr>
          <a:lstStyle/>
          <a:p>
            <a:pPr marL="342900" indent="-342900">
              <a:buFont typeface="+mj-lt"/>
              <a:buAutoNum type="arabicPeriod"/>
            </a:pPr>
            <a:r>
              <a:rPr lang="zh-TW" altLang="en-US" dirty="0"/>
              <a:t>在北国耶罗波安二世</a:t>
            </a:r>
            <a:r>
              <a:rPr lang="en-US" altLang="zh-TW" dirty="0"/>
              <a:t>(</a:t>
            </a:r>
            <a:r>
              <a:rPr lang="zh-TW" altLang="en-US" dirty="0"/>
              <a:t>约主前 </a:t>
            </a:r>
            <a:r>
              <a:rPr lang="en-US" altLang="zh-TW" dirty="0"/>
              <a:t>793-753 </a:t>
            </a:r>
            <a:r>
              <a:rPr lang="zh-TW" altLang="en-US" dirty="0"/>
              <a:t>年在位</a:t>
            </a:r>
            <a:r>
              <a:rPr lang="en-US" altLang="zh-TW" dirty="0"/>
              <a:t>)</a:t>
            </a:r>
            <a:r>
              <a:rPr lang="zh-TW" altLang="en-US" dirty="0"/>
              <a:t>和南国乌西雅王</a:t>
            </a:r>
            <a:r>
              <a:rPr lang="en-US" altLang="zh-TW" dirty="0"/>
              <a:t>(</a:t>
            </a:r>
            <a:r>
              <a:rPr lang="zh-TW" altLang="en-US" dirty="0"/>
              <a:t>约主 前 </a:t>
            </a:r>
            <a:r>
              <a:rPr lang="en-US" altLang="zh-TW" dirty="0"/>
              <a:t>791-740 </a:t>
            </a:r>
            <a:r>
              <a:rPr lang="zh-TW" altLang="en-US" dirty="0"/>
              <a:t>年在位</a:t>
            </a:r>
            <a:r>
              <a:rPr lang="en-US" altLang="zh-TW" dirty="0"/>
              <a:t>)</a:t>
            </a:r>
            <a:r>
              <a:rPr lang="zh-TW" altLang="en-US" dirty="0"/>
              <a:t>执政期间，神使新亚述帝国陷入了持续三十九年的衰落 。</a:t>
            </a:r>
            <a:endParaRPr lang="en-US" altLang="zh-TW" dirty="0"/>
          </a:p>
          <a:p>
            <a:pPr marL="342900" indent="-342900">
              <a:buFont typeface="+mj-lt"/>
              <a:buAutoNum type="arabicPeriod"/>
            </a:pPr>
            <a:endParaRPr lang="en-US" altLang="zh-TW" dirty="0"/>
          </a:p>
          <a:p>
            <a:pPr marL="342900" indent="-342900">
              <a:buFont typeface="+mj-lt"/>
              <a:buAutoNum type="arabicPeriod"/>
            </a:pPr>
            <a:r>
              <a:rPr lang="zh-TW" altLang="en-US" dirty="0"/>
              <a:t>乌西雅王去世前五年，亚述王提革拉</a:t>
            </a:r>
            <a:r>
              <a:rPr lang="en-US" altLang="zh-TW" dirty="0"/>
              <a:t>·</a:t>
            </a:r>
            <a:r>
              <a:rPr lang="zh-TW" altLang="en-US" dirty="0"/>
              <a:t>毗列色三世 </a:t>
            </a:r>
            <a:r>
              <a:rPr lang="en-US" altLang="zh-TW" dirty="0"/>
              <a:t>(</a:t>
            </a:r>
            <a:r>
              <a:rPr lang="en-US" dirty="0"/>
              <a:t>Tiglath-Pileser III，</a:t>
            </a:r>
            <a:r>
              <a:rPr lang="zh-TW" altLang="en-US" dirty="0"/>
              <a:t>即普勒，主前 </a:t>
            </a:r>
            <a:r>
              <a:rPr lang="en-US" altLang="zh-TW" dirty="0"/>
              <a:t>745-727 </a:t>
            </a:r>
            <a:r>
              <a:rPr lang="zh-TW" altLang="en-US" dirty="0"/>
              <a:t>年执政</a:t>
            </a:r>
            <a:r>
              <a:rPr lang="en-US" altLang="zh-TW" dirty="0"/>
              <a:t>)</a:t>
            </a:r>
            <a:r>
              <a:rPr lang="zh-TW" altLang="en-US" dirty="0"/>
              <a:t>登基，重新开始对外扩张 </a:t>
            </a:r>
            <a:r>
              <a:rPr lang="en-US" altLang="zh-TW" dirty="0"/>
              <a:t>(</a:t>
            </a:r>
            <a:r>
              <a:rPr lang="zh-TW" altLang="en-US" dirty="0"/>
              <a:t>王下十五 </a:t>
            </a:r>
            <a:r>
              <a:rPr lang="en-US" altLang="zh-TW" dirty="0"/>
              <a:t>19</a:t>
            </a:r>
            <a:r>
              <a:rPr lang="zh-TW" altLang="en-US" dirty="0"/>
              <a:t>、</a:t>
            </a:r>
            <a:r>
              <a:rPr lang="en-US" altLang="zh-TW" dirty="0"/>
              <a:t>29)</a:t>
            </a:r>
            <a:r>
              <a:rPr lang="zh-TW" altLang="en-US" dirty="0"/>
              <a:t>。 </a:t>
            </a:r>
          </a:p>
          <a:p>
            <a:endParaRPr lang="zh-TW" altLang="en-US" dirty="0"/>
          </a:p>
        </p:txBody>
      </p:sp>
      <p:sp>
        <p:nvSpPr>
          <p:cNvPr id="15" name="Decagon 14">
            <a:extLst>
              <a:ext uri="{FF2B5EF4-FFF2-40B4-BE49-F238E27FC236}">
                <a16:creationId xmlns:a16="http://schemas.microsoft.com/office/drawing/2014/main" id="{A53ACE6E-5E3D-464C-845A-7F21573C7649}"/>
              </a:ext>
            </a:extLst>
          </p:cNvPr>
          <p:cNvSpPr/>
          <p:nvPr/>
        </p:nvSpPr>
        <p:spPr>
          <a:xfrm>
            <a:off x="3040084" y="3429000"/>
            <a:ext cx="219918" cy="232284"/>
          </a:xfrm>
          <a:prstGeom prst="dec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t>2</a:t>
            </a:r>
            <a:endParaRPr lang="en-US" b="1" dirty="0"/>
          </a:p>
        </p:txBody>
      </p:sp>
      <p:sp>
        <p:nvSpPr>
          <p:cNvPr id="16" name="Decagon 15">
            <a:extLst>
              <a:ext uri="{FF2B5EF4-FFF2-40B4-BE49-F238E27FC236}">
                <a16:creationId xmlns:a16="http://schemas.microsoft.com/office/drawing/2014/main" id="{B845F2D8-4F7A-EC4D-A76F-BEC9DE57302B}"/>
              </a:ext>
            </a:extLst>
          </p:cNvPr>
          <p:cNvSpPr/>
          <p:nvPr/>
        </p:nvSpPr>
        <p:spPr>
          <a:xfrm>
            <a:off x="3260002" y="2469239"/>
            <a:ext cx="219918" cy="232284"/>
          </a:xfrm>
          <a:prstGeom prst="dec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t>1</a:t>
            </a:r>
            <a:endParaRPr lang="en-US" b="1" dirty="0"/>
          </a:p>
        </p:txBody>
      </p:sp>
    </p:spTree>
    <p:extLst>
      <p:ext uri="{BB962C8B-B14F-4D97-AF65-F5344CB8AC3E}">
        <p14:creationId xmlns:p14="http://schemas.microsoft.com/office/powerpoint/2010/main" val="4039183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Line 2">
            <a:extLst>
              <a:ext uri="{FF2B5EF4-FFF2-40B4-BE49-F238E27FC236}">
                <a16:creationId xmlns:a16="http://schemas.microsoft.com/office/drawing/2014/main" id="{1E45A655-CF4B-D84C-B123-1251FF697AF0}"/>
              </a:ext>
            </a:extLst>
          </p:cNvPr>
          <p:cNvSpPr>
            <a:spLocks noChangeShapeType="1"/>
          </p:cNvSpPr>
          <p:nvPr/>
        </p:nvSpPr>
        <p:spPr bwMode="auto">
          <a:xfrm flipH="1">
            <a:off x="8281415" y="2368550"/>
            <a:ext cx="3748" cy="1593850"/>
          </a:xfrm>
          <a:prstGeom prst="line">
            <a:avLst/>
          </a:prstGeom>
          <a:noFill/>
          <a:ln w="38100">
            <a:solidFill>
              <a:srgbClr val="A5002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45796" name="Group 4">
            <a:extLst>
              <a:ext uri="{FF2B5EF4-FFF2-40B4-BE49-F238E27FC236}">
                <a16:creationId xmlns:a16="http://schemas.microsoft.com/office/drawing/2014/main" id="{1BB443AE-6D2E-1540-86DF-2754B30E19D7}"/>
              </a:ext>
            </a:extLst>
          </p:cNvPr>
          <p:cNvGraphicFramePr>
            <a:graphicFrameLocks noGrp="1"/>
          </p:cNvGraphicFramePr>
          <p:nvPr/>
        </p:nvGraphicFramePr>
        <p:xfrm>
          <a:off x="1847851" y="344488"/>
          <a:ext cx="8391525" cy="335280"/>
        </p:xfrm>
        <a:graphic>
          <a:graphicData uri="http://schemas.openxmlformats.org/drawingml/2006/table">
            <a:tbl>
              <a:tblPr/>
              <a:tblGrid>
                <a:gridCol w="933450">
                  <a:extLst>
                    <a:ext uri="{9D8B030D-6E8A-4147-A177-3AD203B41FA5}">
                      <a16:colId xmlns:a16="http://schemas.microsoft.com/office/drawing/2014/main" val="557672322"/>
                    </a:ext>
                  </a:extLst>
                </a:gridCol>
                <a:gridCol w="933450">
                  <a:extLst>
                    <a:ext uri="{9D8B030D-6E8A-4147-A177-3AD203B41FA5}">
                      <a16:colId xmlns:a16="http://schemas.microsoft.com/office/drawing/2014/main" val="2448218200"/>
                    </a:ext>
                  </a:extLst>
                </a:gridCol>
                <a:gridCol w="930275">
                  <a:extLst>
                    <a:ext uri="{9D8B030D-6E8A-4147-A177-3AD203B41FA5}">
                      <a16:colId xmlns:a16="http://schemas.microsoft.com/office/drawing/2014/main" val="1689916080"/>
                    </a:ext>
                  </a:extLst>
                </a:gridCol>
                <a:gridCol w="933450">
                  <a:extLst>
                    <a:ext uri="{9D8B030D-6E8A-4147-A177-3AD203B41FA5}">
                      <a16:colId xmlns:a16="http://schemas.microsoft.com/office/drawing/2014/main" val="2981829770"/>
                    </a:ext>
                  </a:extLst>
                </a:gridCol>
                <a:gridCol w="933450">
                  <a:extLst>
                    <a:ext uri="{9D8B030D-6E8A-4147-A177-3AD203B41FA5}">
                      <a16:colId xmlns:a16="http://schemas.microsoft.com/office/drawing/2014/main" val="979259031"/>
                    </a:ext>
                  </a:extLst>
                </a:gridCol>
                <a:gridCol w="930275">
                  <a:extLst>
                    <a:ext uri="{9D8B030D-6E8A-4147-A177-3AD203B41FA5}">
                      <a16:colId xmlns:a16="http://schemas.microsoft.com/office/drawing/2014/main" val="2085751386"/>
                    </a:ext>
                  </a:extLst>
                </a:gridCol>
                <a:gridCol w="935038">
                  <a:extLst>
                    <a:ext uri="{9D8B030D-6E8A-4147-A177-3AD203B41FA5}">
                      <a16:colId xmlns:a16="http://schemas.microsoft.com/office/drawing/2014/main" val="3578317467"/>
                    </a:ext>
                  </a:extLst>
                </a:gridCol>
                <a:gridCol w="933450">
                  <a:extLst>
                    <a:ext uri="{9D8B030D-6E8A-4147-A177-3AD203B41FA5}">
                      <a16:colId xmlns:a16="http://schemas.microsoft.com/office/drawing/2014/main" val="285290351"/>
                    </a:ext>
                  </a:extLst>
                </a:gridCol>
                <a:gridCol w="928687">
                  <a:extLst>
                    <a:ext uri="{9D8B030D-6E8A-4147-A177-3AD203B41FA5}">
                      <a16:colId xmlns:a16="http://schemas.microsoft.com/office/drawing/2014/main" val="691564677"/>
                    </a:ext>
                  </a:extLst>
                </a:gridCol>
              </a:tblGrid>
              <a:tr h="2190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en-US"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en-US"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en-US"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en-US"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en-US"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en-US"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en-US"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en-US"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en-US"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1054209"/>
                  </a:ext>
                </a:extLst>
              </a:tr>
            </a:tbl>
          </a:graphicData>
        </a:graphic>
      </p:graphicFrame>
      <p:graphicFrame>
        <p:nvGraphicFramePr>
          <p:cNvPr id="545818" name="Group 26">
            <a:extLst>
              <a:ext uri="{FF2B5EF4-FFF2-40B4-BE49-F238E27FC236}">
                <a16:creationId xmlns:a16="http://schemas.microsoft.com/office/drawing/2014/main" id="{5CB38FBB-EEBF-644E-A98F-48C1E953571C}"/>
              </a:ext>
            </a:extLst>
          </p:cNvPr>
          <p:cNvGraphicFramePr>
            <a:graphicFrameLocks noGrp="1"/>
          </p:cNvGraphicFramePr>
          <p:nvPr>
            <p:extLst>
              <p:ext uri="{D42A27DB-BD31-4B8C-83A1-F6EECF244321}">
                <p14:modId xmlns:p14="http://schemas.microsoft.com/office/powerpoint/2010/main" val="2045982520"/>
              </p:ext>
            </p:extLst>
          </p:nvPr>
        </p:nvGraphicFramePr>
        <p:xfrm>
          <a:off x="2098675" y="485775"/>
          <a:ext cx="8389938" cy="304800"/>
        </p:xfrm>
        <a:graphic>
          <a:graphicData uri="http://schemas.openxmlformats.org/drawingml/2006/table">
            <a:tbl>
              <a:tblPr/>
              <a:tblGrid>
                <a:gridCol w="933450">
                  <a:extLst>
                    <a:ext uri="{9D8B030D-6E8A-4147-A177-3AD203B41FA5}">
                      <a16:colId xmlns:a16="http://schemas.microsoft.com/office/drawing/2014/main" val="4172089214"/>
                    </a:ext>
                  </a:extLst>
                </a:gridCol>
                <a:gridCol w="930275">
                  <a:extLst>
                    <a:ext uri="{9D8B030D-6E8A-4147-A177-3AD203B41FA5}">
                      <a16:colId xmlns:a16="http://schemas.microsoft.com/office/drawing/2014/main" val="314977980"/>
                    </a:ext>
                  </a:extLst>
                </a:gridCol>
                <a:gridCol w="933450">
                  <a:extLst>
                    <a:ext uri="{9D8B030D-6E8A-4147-A177-3AD203B41FA5}">
                      <a16:colId xmlns:a16="http://schemas.microsoft.com/office/drawing/2014/main" val="3737309621"/>
                    </a:ext>
                  </a:extLst>
                </a:gridCol>
                <a:gridCol w="931863">
                  <a:extLst>
                    <a:ext uri="{9D8B030D-6E8A-4147-A177-3AD203B41FA5}">
                      <a16:colId xmlns:a16="http://schemas.microsoft.com/office/drawing/2014/main" val="3751376793"/>
                    </a:ext>
                  </a:extLst>
                </a:gridCol>
                <a:gridCol w="931862">
                  <a:extLst>
                    <a:ext uri="{9D8B030D-6E8A-4147-A177-3AD203B41FA5}">
                      <a16:colId xmlns:a16="http://schemas.microsoft.com/office/drawing/2014/main" val="1467521589"/>
                    </a:ext>
                  </a:extLst>
                </a:gridCol>
                <a:gridCol w="935038">
                  <a:extLst>
                    <a:ext uri="{9D8B030D-6E8A-4147-A177-3AD203B41FA5}">
                      <a16:colId xmlns:a16="http://schemas.microsoft.com/office/drawing/2014/main" val="1282776793"/>
                    </a:ext>
                  </a:extLst>
                </a:gridCol>
                <a:gridCol w="931862">
                  <a:extLst>
                    <a:ext uri="{9D8B030D-6E8A-4147-A177-3AD203B41FA5}">
                      <a16:colId xmlns:a16="http://schemas.microsoft.com/office/drawing/2014/main" val="2845176455"/>
                    </a:ext>
                  </a:extLst>
                </a:gridCol>
                <a:gridCol w="928688">
                  <a:extLst>
                    <a:ext uri="{9D8B030D-6E8A-4147-A177-3AD203B41FA5}">
                      <a16:colId xmlns:a16="http://schemas.microsoft.com/office/drawing/2014/main" val="908567454"/>
                    </a:ext>
                  </a:extLst>
                </a:gridCol>
                <a:gridCol w="933450">
                  <a:extLst>
                    <a:ext uri="{9D8B030D-6E8A-4147-A177-3AD203B41FA5}">
                      <a16:colId xmlns:a16="http://schemas.microsoft.com/office/drawing/2014/main" val="891109760"/>
                    </a:ext>
                  </a:extLst>
                </a:gridCol>
              </a:tblGrid>
              <a:tr h="2190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rgbClr val="0432FF"/>
                          </a:solidFill>
                          <a:effectLst/>
                          <a:latin typeface="Arial" panose="020B0604020202020204" pitchFamily="34" charset="0"/>
                          <a:ea typeface="新細明體" panose="02020500000000000000" pitchFamily="18" charset="-120"/>
                          <a:cs typeface="Arial" panose="020B0604020202020204" pitchFamily="34" charset="0"/>
                        </a:rPr>
                        <a:t>760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rgbClr val="0432FF"/>
                          </a:solidFill>
                          <a:effectLst/>
                          <a:latin typeface="Arial" panose="020B0604020202020204" pitchFamily="34" charset="0"/>
                          <a:ea typeface="新細明體" panose="02020500000000000000" pitchFamily="18" charset="-120"/>
                          <a:cs typeface="Arial" panose="020B0604020202020204" pitchFamily="34" charset="0"/>
                        </a:rPr>
                        <a:t>750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rgbClr val="0432FF"/>
                          </a:solidFill>
                          <a:effectLst/>
                          <a:latin typeface="Arial" panose="020B0604020202020204" pitchFamily="34" charset="0"/>
                          <a:ea typeface="新細明體" panose="02020500000000000000" pitchFamily="18" charset="-120"/>
                          <a:cs typeface="Arial" panose="020B0604020202020204" pitchFamily="34" charset="0"/>
                        </a:rPr>
                        <a:t>740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rgbClr val="0432FF"/>
                          </a:solidFill>
                          <a:effectLst/>
                          <a:latin typeface="Arial" panose="020B0604020202020204" pitchFamily="34" charset="0"/>
                          <a:ea typeface="新細明體" panose="02020500000000000000" pitchFamily="18" charset="-120"/>
                          <a:cs typeface="Arial" panose="020B0604020202020204" pitchFamily="34" charset="0"/>
                        </a:rPr>
                        <a:t>730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rgbClr val="0432FF"/>
                          </a:solidFill>
                          <a:effectLst/>
                          <a:latin typeface="Arial" panose="020B0604020202020204" pitchFamily="34" charset="0"/>
                          <a:ea typeface="新細明體" panose="02020500000000000000" pitchFamily="18" charset="-120"/>
                          <a:cs typeface="Arial" panose="020B0604020202020204" pitchFamily="34" charset="0"/>
                        </a:rPr>
                        <a:t>720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rgbClr val="0432FF"/>
                          </a:solidFill>
                          <a:effectLst/>
                          <a:latin typeface="Arial" panose="020B0604020202020204" pitchFamily="34" charset="0"/>
                          <a:ea typeface="新細明體" panose="02020500000000000000" pitchFamily="18" charset="-120"/>
                          <a:cs typeface="Arial" panose="020B0604020202020204" pitchFamily="34" charset="0"/>
                        </a:rPr>
                        <a:t>710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rgbClr val="0432FF"/>
                          </a:solidFill>
                          <a:effectLst/>
                          <a:latin typeface="Arial" panose="020B0604020202020204" pitchFamily="34" charset="0"/>
                          <a:ea typeface="新細明體" panose="02020500000000000000" pitchFamily="18" charset="-120"/>
                          <a:cs typeface="Arial" panose="020B0604020202020204" pitchFamily="34" charset="0"/>
                        </a:rPr>
                        <a:t>700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rgbClr val="0432FF"/>
                          </a:solidFill>
                          <a:effectLst/>
                          <a:latin typeface="Arial" panose="020B0604020202020204" pitchFamily="34" charset="0"/>
                          <a:ea typeface="新細明體" panose="02020500000000000000" pitchFamily="18" charset="-120"/>
                          <a:cs typeface="Arial" panose="020B0604020202020204" pitchFamily="34" charset="0"/>
                        </a:rPr>
                        <a:t>690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a:ln>
                            <a:noFill/>
                          </a:ln>
                          <a:solidFill>
                            <a:srgbClr val="0432FF"/>
                          </a:solidFill>
                          <a:effectLst/>
                          <a:latin typeface="Arial" panose="020B0604020202020204" pitchFamily="34" charset="0"/>
                          <a:ea typeface="新細明體" panose="02020500000000000000" pitchFamily="18" charset="-120"/>
                          <a:cs typeface="Arial" panose="020B0604020202020204" pitchFamily="34" charset="0"/>
                        </a:rPr>
                        <a:t>680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69654633"/>
                  </a:ext>
                </a:extLst>
              </a:tr>
            </a:tbl>
          </a:graphicData>
        </a:graphic>
      </p:graphicFrame>
      <p:sp>
        <p:nvSpPr>
          <p:cNvPr id="545840" name="Rectangle 48">
            <a:extLst>
              <a:ext uri="{FF2B5EF4-FFF2-40B4-BE49-F238E27FC236}">
                <a16:creationId xmlns:a16="http://schemas.microsoft.com/office/drawing/2014/main" id="{A92F496E-A171-6041-9D0D-FDD7E978A818}"/>
              </a:ext>
            </a:extLst>
          </p:cNvPr>
          <p:cNvSpPr>
            <a:spLocks noChangeArrowheads="1"/>
          </p:cNvSpPr>
          <p:nvPr/>
        </p:nvSpPr>
        <p:spPr bwMode="auto">
          <a:xfrm>
            <a:off x="1697039" y="185738"/>
            <a:ext cx="706437" cy="647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5841" name="Rectangle 49">
            <a:extLst>
              <a:ext uri="{FF2B5EF4-FFF2-40B4-BE49-F238E27FC236}">
                <a16:creationId xmlns:a16="http://schemas.microsoft.com/office/drawing/2014/main" id="{49520713-00AD-8040-B4BA-6B257A54BC8D}"/>
              </a:ext>
            </a:extLst>
          </p:cNvPr>
          <p:cNvSpPr>
            <a:spLocks noChangeArrowheads="1"/>
          </p:cNvSpPr>
          <p:nvPr/>
        </p:nvSpPr>
        <p:spPr bwMode="auto">
          <a:xfrm>
            <a:off x="1851025" y="2903538"/>
            <a:ext cx="439738" cy="658812"/>
          </a:xfrm>
          <a:prstGeom prst="rect">
            <a:avLst/>
          </a:prstGeom>
          <a:solidFill>
            <a:srgbClr val="A5002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lnSpc>
                <a:spcPct val="85000"/>
              </a:lnSpc>
              <a:spcAft>
                <a:spcPct val="10000"/>
              </a:spcAft>
            </a:pPr>
            <a:r>
              <a:rPr lang="zh-TW" altLang="en-US" sz="2000">
                <a:solidFill>
                  <a:schemeClr val="bg1"/>
                </a:solidFill>
                <a:ea typeface="SimHei" panose="02010609060101010101" pitchFamily="49" charset="-122"/>
              </a:rPr>
              <a:t>南</a:t>
            </a:r>
          </a:p>
          <a:p>
            <a:pPr algn="ctr">
              <a:lnSpc>
                <a:spcPct val="85000"/>
              </a:lnSpc>
              <a:spcAft>
                <a:spcPct val="10000"/>
              </a:spcAft>
            </a:pPr>
            <a:r>
              <a:rPr lang="zh-TW" altLang="en-US" sz="2000">
                <a:solidFill>
                  <a:schemeClr val="bg1"/>
                </a:solidFill>
                <a:ea typeface="SimHei" panose="02010609060101010101" pitchFamily="49" charset="-122"/>
              </a:rPr>
              <a:t>國</a:t>
            </a:r>
          </a:p>
        </p:txBody>
      </p:sp>
      <p:sp>
        <p:nvSpPr>
          <p:cNvPr id="545842" name="Rectangle 50">
            <a:extLst>
              <a:ext uri="{FF2B5EF4-FFF2-40B4-BE49-F238E27FC236}">
                <a16:creationId xmlns:a16="http://schemas.microsoft.com/office/drawing/2014/main" id="{6013688E-E611-FD46-A8F4-6F3BF9FB0E25}"/>
              </a:ext>
            </a:extLst>
          </p:cNvPr>
          <p:cNvSpPr>
            <a:spLocks noChangeArrowheads="1"/>
          </p:cNvSpPr>
          <p:nvPr/>
        </p:nvSpPr>
        <p:spPr bwMode="auto">
          <a:xfrm>
            <a:off x="5324476" y="879475"/>
            <a:ext cx="1006475" cy="611188"/>
          </a:xfrm>
          <a:prstGeom prst="rect">
            <a:avLst/>
          </a:prstGeom>
          <a:solidFill>
            <a:srgbClr val="66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
              </a:spcAft>
            </a:pPr>
            <a:r>
              <a:rPr lang="zh-TW" altLang="en-US" sz="2000">
                <a:solidFill>
                  <a:schemeClr val="bg1"/>
                </a:solidFill>
                <a:ea typeface="SimHei" panose="02010609060101010101" pitchFamily="49" charset="-122"/>
              </a:rPr>
              <a:t>巴比倫</a:t>
            </a:r>
          </a:p>
        </p:txBody>
      </p:sp>
      <p:sp>
        <p:nvSpPr>
          <p:cNvPr id="545843" name="Rectangle 51">
            <a:extLst>
              <a:ext uri="{FF2B5EF4-FFF2-40B4-BE49-F238E27FC236}">
                <a16:creationId xmlns:a16="http://schemas.microsoft.com/office/drawing/2014/main" id="{8166ED59-F254-3C47-8664-1CE998438506}"/>
              </a:ext>
            </a:extLst>
          </p:cNvPr>
          <p:cNvSpPr>
            <a:spLocks noChangeArrowheads="1"/>
          </p:cNvSpPr>
          <p:nvPr/>
        </p:nvSpPr>
        <p:spPr bwMode="auto">
          <a:xfrm>
            <a:off x="2378076" y="2903538"/>
            <a:ext cx="2359025" cy="658812"/>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TW" altLang="en-US">
              <a:latin typeface="SimHei" panose="02010609060101010101" pitchFamily="49" charset="-122"/>
              <a:ea typeface="SimHei" panose="02010609060101010101" pitchFamily="49" charset="-122"/>
            </a:endParaRPr>
          </a:p>
        </p:txBody>
      </p:sp>
      <p:sp>
        <p:nvSpPr>
          <p:cNvPr id="545844" name="Text Box 52">
            <a:extLst>
              <a:ext uri="{FF2B5EF4-FFF2-40B4-BE49-F238E27FC236}">
                <a16:creationId xmlns:a16="http://schemas.microsoft.com/office/drawing/2014/main" id="{9A1E9995-6EB7-DE40-9EE3-D8481E073EAE}"/>
              </a:ext>
            </a:extLst>
          </p:cNvPr>
          <p:cNvSpPr txBox="1">
            <a:spLocks noChangeArrowheads="1"/>
          </p:cNvSpPr>
          <p:nvPr/>
        </p:nvSpPr>
        <p:spPr bwMode="auto">
          <a:xfrm>
            <a:off x="2446339" y="3009901"/>
            <a:ext cx="103105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200">
                <a:ea typeface="SimHei" panose="02010609060101010101" pitchFamily="49" charset="-122"/>
              </a:rPr>
              <a:t>烏西雅</a:t>
            </a:r>
          </a:p>
        </p:txBody>
      </p:sp>
      <p:sp>
        <p:nvSpPr>
          <p:cNvPr id="545845" name="Rectangle 53">
            <a:extLst>
              <a:ext uri="{FF2B5EF4-FFF2-40B4-BE49-F238E27FC236}">
                <a16:creationId xmlns:a16="http://schemas.microsoft.com/office/drawing/2014/main" id="{6907D19D-4AEE-0046-84F8-0F20D508D298}"/>
              </a:ext>
            </a:extLst>
          </p:cNvPr>
          <p:cNvSpPr>
            <a:spLocks noChangeArrowheads="1"/>
          </p:cNvSpPr>
          <p:nvPr/>
        </p:nvSpPr>
        <p:spPr bwMode="auto">
          <a:xfrm>
            <a:off x="6411913" y="877889"/>
            <a:ext cx="1028700" cy="612775"/>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spcAft>
                <a:spcPct val="5000"/>
              </a:spcAft>
            </a:pPr>
            <a:r>
              <a:rPr lang="zh-TW" altLang="en-US" sz="1600">
                <a:solidFill>
                  <a:schemeClr val="bg1"/>
                </a:solidFill>
                <a:ea typeface="SimHei" panose="02010609060101010101" pitchFamily="49" charset="-122"/>
              </a:rPr>
              <a:t>比羅達</a:t>
            </a:r>
          </a:p>
          <a:p>
            <a:pPr algn="ctr">
              <a:spcAft>
                <a:spcPct val="5000"/>
              </a:spcAft>
            </a:pPr>
            <a:r>
              <a:rPr lang="zh-TW" altLang="en-US" sz="1600">
                <a:solidFill>
                  <a:schemeClr val="bg1"/>
                </a:solidFill>
                <a:ea typeface="SimHei" panose="02010609060101010101" pitchFamily="49" charset="-122"/>
              </a:rPr>
              <a:t>巴拉但</a:t>
            </a:r>
            <a:endParaRPr lang="en-US" altLang="zh-TW" sz="1600">
              <a:solidFill>
                <a:schemeClr val="bg1"/>
              </a:solidFill>
              <a:ea typeface="SimHei" panose="02010609060101010101" pitchFamily="49" charset="-122"/>
            </a:endParaRPr>
          </a:p>
        </p:txBody>
      </p:sp>
      <p:sp>
        <p:nvSpPr>
          <p:cNvPr id="545846" name="Rectangle 54">
            <a:extLst>
              <a:ext uri="{FF2B5EF4-FFF2-40B4-BE49-F238E27FC236}">
                <a16:creationId xmlns:a16="http://schemas.microsoft.com/office/drawing/2014/main" id="{D8D3CCC2-C8BE-5E45-9650-4A909B17E1A1}"/>
              </a:ext>
            </a:extLst>
          </p:cNvPr>
          <p:cNvSpPr>
            <a:spLocks noChangeArrowheads="1"/>
          </p:cNvSpPr>
          <p:nvPr/>
        </p:nvSpPr>
        <p:spPr bwMode="auto">
          <a:xfrm>
            <a:off x="3516313" y="3021014"/>
            <a:ext cx="1219200" cy="541337"/>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5847" name="Rectangle 55">
            <a:extLst>
              <a:ext uri="{FF2B5EF4-FFF2-40B4-BE49-F238E27FC236}">
                <a16:creationId xmlns:a16="http://schemas.microsoft.com/office/drawing/2014/main" id="{A909666F-B75C-004A-A291-50C59483F0DE}"/>
              </a:ext>
            </a:extLst>
          </p:cNvPr>
          <p:cNvSpPr>
            <a:spLocks noChangeArrowheads="1"/>
          </p:cNvSpPr>
          <p:nvPr/>
        </p:nvSpPr>
        <p:spPr bwMode="auto">
          <a:xfrm>
            <a:off x="4638675" y="2903538"/>
            <a:ext cx="750888" cy="658812"/>
          </a:xfrm>
          <a:prstGeom prst="rect">
            <a:avLst/>
          </a:prstGeom>
          <a:solidFill>
            <a:srgbClr val="FFCC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5848" name="Line 56">
            <a:extLst>
              <a:ext uri="{FF2B5EF4-FFF2-40B4-BE49-F238E27FC236}">
                <a16:creationId xmlns:a16="http://schemas.microsoft.com/office/drawing/2014/main" id="{CEDF6D32-2AE5-764B-A9B2-9938C6C7D170}"/>
              </a:ext>
            </a:extLst>
          </p:cNvPr>
          <p:cNvSpPr>
            <a:spLocks noChangeShapeType="1"/>
          </p:cNvSpPr>
          <p:nvPr/>
        </p:nvSpPr>
        <p:spPr bwMode="auto">
          <a:xfrm flipH="1">
            <a:off x="4632325" y="3028950"/>
            <a:ext cx="1588" cy="528638"/>
          </a:xfrm>
          <a:prstGeom prst="line">
            <a:avLst/>
          </a:prstGeom>
          <a:noFill/>
          <a:ln w="38100">
            <a:solidFill>
              <a:srgbClr val="FF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849" name="Rectangle 57">
            <a:extLst>
              <a:ext uri="{FF2B5EF4-FFF2-40B4-BE49-F238E27FC236}">
                <a16:creationId xmlns:a16="http://schemas.microsoft.com/office/drawing/2014/main" id="{A2E65C91-3D43-304F-913A-17C7CC7CF269}"/>
              </a:ext>
            </a:extLst>
          </p:cNvPr>
          <p:cNvSpPr>
            <a:spLocks noChangeArrowheads="1"/>
          </p:cNvSpPr>
          <p:nvPr/>
        </p:nvSpPr>
        <p:spPr bwMode="auto">
          <a:xfrm>
            <a:off x="4262438" y="3360738"/>
            <a:ext cx="1223962" cy="201612"/>
          </a:xfrm>
          <a:prstGeom prst="rect">
            <a:avLst/>
          </a:prstGeom>
          <a:solidFill>
            <a:srgbClr val="97B67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5850" name="Rectangle 58">
            <a:extLst>
              <a:ext uri="{FF2B5EF4-FFF2-40B4-BE49-F238E27FC236}">
                <a16:creationId xmlns:a16="http://schemas.microsoft.com/office/drawing/2014/main" id="{E12F08ED-97A1-A049-97E7-2752B8E53A24}"/>
              </a:ext>
            </a:extLst>
          </p:cNvPr>
          <p:cNvSpPr>
            <a:spLocks noChangeArrowheads="1"/>
          </p:cNvSpPr>
          <p:nvPr/>
        </p:nvSpPr>
        <p:spPr bwMode="auto">
          <a:xfrm>
            <a:off x="5389563" y="2903538"/>
            <a:ext cx="1587500" cy="658812"/>
          </a:xfrm>
          <a:prstGeom prst="rect">
            <a:avLst/>
          </a:prstGeom>
          <a:solidFill>
            <a:srgbClr val="97B67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200">
              <a:ea typeface="SimHei" panose="02010609060101010101" pitchFamily="49" charset="-122"/>
            </a:endParaRPr>
          </a:p>
        </p:txBody>
      </p:sp>
      <p:sp>
        <p:nvSpPr>
          <p:cNvPr id="545851" name="Line 59">
            <a:extLst>
              <a:ext uri="{FF2B5EF4-FFF2-40B4-BE49-F238E27FC236}">
                <a16:creationId xmlns:a16="http://schemas.microsoft.com/office/drawing/2014/main" id="{EC6C585C-CA81-A94B-B704-A3C4CC336A8A}"/>
              </a:ext>
            </a:extLst>
          </p:cNvPr>
          <p:cNvSpPr>
            <a:spLocks noChangeShapeType="1"/>
          </p:cNvSpPr>
          <p:nvPr/>
        </p:nvSpPr>
        <p:spPr bwMode="auto">
          <a:xfrm flipH="1">
            <a:off x="5387976" y="3222625"/>
            <a:ext cx="4763" cy="336550"/>
          </a:xfrm>
          <a:prstGeom prst="line">
            <a:avLst/>
          </a:prstGeom>
          <a:noFill/>
          <a:ln w="19050">
            <a:solidFill>
              <a:srgbClr val="97B6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852" name="Text Box 60">
            <a:extLst>
              <a:ext uri="{FF2B5EF4-FFF2-40B4-BE49-F238E27FC236}">
                <a16:creationId xmlns:a16="http://schemas.microsoft.com/office/drawing/2014/main" id="{9769929A-AB84-5A47-8E62-304F95ABD257}"/>
              </a:ext>
            </a:extLst>
          </p:cNvPr>
          <p:cNvSpPr txBox="1">
            <a:spLocks noChangeArrowheads="1"/>
          </p:cNvSpPr>
          <p:nvPr/>
        </p:nvSpPr>
        <p:spPr bwMode="auto">
          <a:xfrm>
            <a:off x="3971925" y="3021013"/>
            <a:ext cx="592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TW" altLang="en-US" sz="1600">
                <a:ea typeface="SimHei" panose="02010609060101010101" pitchFamily="49" charset="-122"/>
              </a:rPr>
              <a:t>約坦</a:t>
            </a:r>
          </a:p>
        </p:txBody>
      </p:sp>
      <p:sp>
        <p:nvSpPr>
          <p:cNvPr id="545853" name="Rectangle 61">
            <a:extLst>
              <a:ext uri="{FF2B5EF4-FFF2-40B4-BE49-F238E27FC236}">
                <a16:creationId xmlns:a16="http://schemas.microsoft.com/office/drawing/2014/main" id="{9F6E71CE-F202-7149-A48D-44240F52F97B}"/>
              </a:ext>
            </a:extLst>
          </p:cNvPr>
          <p:cNvSpPr>
            <a:spLocks noChangeArrowheads="1"/>
          </p:cNvSpPr>
          <p:nvPr/>
        </p:nvSpPr>
        <p:spPr bwMode="auto">
          <a:xfrm>
            <a:off x="5108575" y="3038476"/>
            <a:ext cx="280988" cy="523875"/>
          </a:xfrm>
          <a:prstGeom prst="rect">
            <a:avLst/>
          </a:prstGeom>
          <a:solidFill>
            <a:srgbClr val="97B67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5854" name="Line 62">
            <a:extLst>
              <a:ext uri="{FF2B5EF4-FFF2-40B4-BE49-F238E27FC236}">
                <a16:creationId xmlns:a16="http://schemas.microsoft.com/office/drawing/2014/main" id="{1455506F-8605-614B-AAEF-C6D34594AE11}"/>
              </a:ext>
            </a:extLst>
          </p:cNvPr>
          <p:cNvSpPr>
            <a:spLocks noChangeShapeType="1"/>
          </p:cNvSpPr>
          <p:nvPr/>
        </p:nvSpPr>
        <p:spPr bwMode="auto">
          <a:xfrm>
            <a:off x="5108575" y="3367088"/>
            <a:ext cx="0" cy="190500"/>
          </a:xfrm>
          <a:prstGeom prst="line">
            <a:avLst/>
          </a:prstGeom>
          <a:noFill/>
          <a:ln w="19050">
            <a:solidFill>
              <a:srgbClr val="97B6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855" name="Line 63">
            <a:extLst>
              <a:ext uri="{FF2B5EF4-FFF2-40B4-BE49-F238E27FC236}">
                <a16:creationId xmlns:a16="http://schemas.microsoft.com/office/drawing/2014/main" id="{F79117F3-6FAD-2943-9367-877D76377094}"/>
              </a:ext>
            </a:extLst>
          </p:cNvPr>
          <p:cNvSpPr>
            <a:spLocks noChangeShapeType="1"/>
          </p:cNvSpPr>
          <p:nvPr/>
        </p:nvSpPr>
        <p:spPr bwMode="auto">
          <a:xfrm>
            <a:off x="5387975" y="3044826"/>
            <a:ext cx="1588" cy="512763"/>
          </a:xfrm>
          <a:prstGeom prst="line">
            <a:avLst/>
          </a:prstGeom>
          <a:noFill/>
          <a:ln w="19050">
            <a:solidFill>
              <a:srgbClr val="97B6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5856" name="Rectangle 64">
            <a:extLst>
              <a:ext uri="{FF2B5EF4-FFF2-40B4-BE49-F238E27FC236}">
                <a16:creationId xmlns:a16="http://schemas.microsoft.com/office/drawing/2014/main" id="{F5ED913C-BCC4-5545-83BD-BD93D5A3BC19}"/>
              </a:ext>
            </a:extLst>
          </p:cNvPr>
          <p:cNvSpPr>
            <a:spLocks noChangeArrowheads="1"/>
          </p:cNvSpPr>
          <p:nvPr/>
        </p:nvSpPr>
        <p:spPr bwMode="auto">
          <a:xfrm>
            <a:off x="5368925" y="2876551"/>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TW" altLang="en-US">
                <a:ea typeface="SimHei" panose="02010609060101010101" pitchFamily="49" charset="-122"/>
                <a:cs typeface="新細明體" panose="02020500000000000000" pitchFamily="18" charset="-120"/>
              </a:rPr>
              <a:t>亞哈斯</a:t>
            </a:r>
          </a:p>
        </p:txBody>
      </p:sp>
      <p:sp>
        <p:nvSpPr>
          <p:cNvPr id="545857" name="Rectangle 65">
            <a:extLst>
              <a:ext uri="{FF2B5EF4-FFF2-40B4-BE49-F238E27FC236}">
                <a16:creationId xmlns:a16="http://schemas.microsoft.com/office/drawing/2014/main" id="{8034CC3D-8277-B04E-8757-69451E38C9DB}"/>
              </a:ext>
            </a:extLst>
          </p:cNvPr>
          <p:cNvSpPr>
            <a:spLocks noChangeArrowheads="1"/>
          </p:cNvSpPr>
          <p:nvPr/>
        </p:nvSpPr>
        <p:spPr bwMode="auto">
          <a:xfrm>
            <a:off x="3081339" y="1768475"/>
            <a:ext cx="1006475" cy="611188"/>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
              </a:spcAft>
            </a:pPr>
            <a:r>
              <a:rPr lang="zh-TW" altLang="en-US" sz="2000">
                <a:solidFill>
                  <a:schemeClr val="bg1"/>
                </a:solidFill>
                <a:ea typeface="SimHei" panose="02010609060101010101" pitchFamily="49" charset="-122"/>
              </a:rPr>
              <a:t>亞述</a:t>
            </a:r>
          </a:p>
        </p:txBody>
      </p:sp>
      <p:sp>
        <p:nvSpPr>
          <p:cNvPr id="545858" name="Rectangle 66">
            <a:extLst>
              <a:ext uri="{FF2B5EF4-FFF2-40B4-BE49-F238E27FC236}">
                <a16:creationId xmlns:a16="http://schemas.microsoft.com/office/drawing/2014/main" id="{185279D2-81BE-1C44-B318-E0BDB11CC7FA}"/>
              </a:ext>
            </a:extLst>
          </p:cNvPr>
          <p:cNvSpPr>
            <a:spLocks noChangeArrowheads="1"/>
          </p:cNvSpPr>
          <p:nvPr/>
        </p:nvSpPr>
        <p:spPr bwMode="auto">
          <a:xfrm>
            <a:off x="4171950" y="1766889"/>
            <a:ext cx="1689100" cy="612775"/>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
              </a:spcAft>
            </a:pPr>
            <a:r>
              <a:rPr lang="zh-TW" altLang="en-US" sz="1600">
                <a:latin typeface="SimHei" panose="02010609060101010101" pitchFamily="49" charset="-122"/>
                <a:ea typeface="SimHei" panose="02010609060101010101" pitchFamily="49" charset="-122"/>
              </a:rPr>
              <a:t>提革拉毗列色</a:t>
            </a:r>
          </a:p>
          <a:p>
            <a:pPr algn="ctr">
              <a:spcAft>
                <a:spcPct val="10000"/>
              </a:spcAft>
            </a:pPr>
            <a:r>
              <a:rPr lang="zh-TW" altLang="en-US" sz="1600">
                <a:latin typeface="SimHei" panose="02010609060101010101" pitchFamily="49" charset="-122"/>
                <a:ea typeface="SimHei" panose="02010609060101010101" pitchFamily="49" charset="-122"/>
              </a:rPr>
              <a:t>三世</a:t>
            </a:r>
            <a:r>
              <a:rPr lang="en-US" altLang="zh-TW" sz="1600">
                <a:latin typeface="SimHei" panose="02010609060101010101" pitchFamily="49" charset="-122"/>
                <a:ea typeface="SimHei" panose="02010609060101010101" pitchFamily="49" charset="-122"/>
              </a:rPr>
              <a:t>(</a:t>
            </a:r>
            <a:r>
              <a:rPr lang="zh-TW" altLang="en-US" sz="1600">
                <a:latin typeface="SimHei" panose="02010609060101010101" pitchFamily="49" charset="-122"/>
                <a:ea typeface="SimHei" panose="02010609060101010101" pitchFamily="49" charset="-122"/>
              </a:rPr>
              <a:t>普勒</a:t>
            </a:r>
            <a:r>
              <a:rPr lang="en-US" altLang="zh-TW" sz="1600">
                <a:latin typeface="SimHei" panose="02010609060101010101" pitchFamily="49" charset="-122"/>
                <a:ea typeface="SimHei" panose="02010609060101010101" pitchFamily="49" charset="-122"/>
              </a:rPr>
              <a:t>)</a:t>
            </a:r>
          </a:p>
        </p:txBody>
      </p:sp>
      <p:sp>
        <p:nvSpPr>
          <p:cNvPr id="545859" name="Rectangle 67">
            <a:extLst>
              <a:ext uri="{FF2B5EF4-FFF2-40B4-BE49-F238E27FC236}">
                <a16:creationId xmlns:a16="http://schemas.microsoft.com/office/drawing/2014/main" id="{05274617-4390-FE46-ADF6-2F642FDE3D47}"/>
              </a:ext>
            </a:extLst>
          </p:cNvPr>
          <p:cNvSpPr>
            <a:spLocks noChangeArrowheads="1"/>
          </p:cNvSpPr>
          <p:nvPr/>
        </p:nvSpPr>
        <p:spPr bwMode="auto">
          <a:xfrm>
            <a:off x="5861050" y="1766889"/>
            <a:ext cx="465138" cy="612775"/>
          </a:xfrm>
          <a:prstGeom prst="rect">
            <a:avLst/>
          </a:prstGeom>
          <a:solidFill>
            <a:srgbClr val="C1B6D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
              </a:spcAft>
            </a:pPr>
            <a:r>
              <a:rPr lang="zh-TW" altLang="en-US" sz="1600">
                <a:latin typeface="SimHei" panose="02010609060101010101" pitchFamily="49" charset="-122"/>
                <a:ea typeface="SimHei" panose="02010609060101010101" pitchFamily="49" charset="-122"/>
              </a:rPr>
              <a:t>撒縵</a:t>
            </a:r>
          </a:p>
          <a:p>
            <a:pPr algn="ctr">
              <a:spcAft>
                <a:spcPct val="10000"/>
              </a:spcAft>
            </a:pPr>
            <a:r>
              <a:rPr lang="zh-TW" altLang="en-US" sz="1600">
                <a:latin typeface="SimHei" panose="02010609060101010101" pitchFamily="49" charset="-122"/>
                <a:ea typeface="SimHei" panose="02010609060101010101" pitchFamily="49" charset="-122"/>
              </a:rPr>
              <a:t>以色</a:t>
            </a:r>
          </a:p>
        </p:txBody>
      </p:sp>
      <p:sp>
        <p:nvSpPr>
          <p:cNvPr id="545860" name="Rectangle 68">
            <a:extLst>
              <a:ext uri="{FF2B5EF4-FFF2-40B4-BE49-F238E27FC236}">
                <a16:creationId xmlns:a16="http://schemas.microsoft.com/office/drawing/2014/main" id="{7A2CF8D2-7DD1-2946-A9F1-3260CC135CBA}"/>
              </a:ext>
            </a:extLst>
          </p:cNvPr>
          <p:cNvSpPr>
            <a:spLocks noChangeArrowheads="1"/>
          </p:cNvSpPr>
          <p:nvPr/>
        </p:nvSpPr>
        <p:spPr bwMode="auto">
          <a:xfrm>
            <a:off x="6326189" y="1766889"/>
            <a:ext cx="1584325" cy="61277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
              </a:spcAft>
            </a:pPr>
            <a:r>
              <a:rPr lang="zh-TW" altLang="en-US" sz="2000">
                <a:latin typeface="SimHei" panose="02010609060101010101" pitchFamily="49" charset="-122"/>
                <a:ea typeface="SimHei" panose="02010609060101010101" pitchFamily="49" charset="-122"/>
              </a:rPr>
              <a:t>撒珥根二世</a:t>
            </a:r>
            <a:endParaRPr lang="en-US" altLang="zh-TW" sz="2000">
              <a:latin typeface="SimHei" panose="02010609060101010101" pitchFamily="49" charset="-122"/>
              <a:ea typeface="SimHei" panose="02010609060101010101" pitchFamily="49" charset="-122"/>
            </a:endParaRPr>
          </a:p>
        </p:txBody>
      </p:sp>
      <p:sp>
        <p:nvSpPr>
          <p:cNvPr id="545861" name="Rectangle 69">
            <a:extLst>
              <a:ext uri="{FF2B5EF4-FFF2-40B4-BE49-F238E27FC236}">
                <a16:creationId xmlns:a16="http://schemas.microsoft.com/office/drawing/2014/main" id="{C5B437CB-EC85-4D45-90A6-7B6CACF2EE1D}"/>
              </a:ext>
            </a:extLst>
          </p:cNvPr>
          <p:cNvSpPr>
            <a:spLocks noChangeArrowheads="1"/>
          </p:cNvSpPr>
          <p:nvPr/>
        </p:nvSpPr>
        <p:spPr bwMode="auto">
          <a:xfrm>
            <a:off x="7910513" y="1766889"/>
            <a:ext cx="2254250" cy="612775"/>
          </a:xfrm>
          <a:prstGeom prst="rect">
            <a:avLst/>
          </a:prstGeom>
          <a:solidFill>
            <a:srgbClr val="CBDDB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
              </a:spcAft>
            </a:pPr>
            <a:r>
              <a:rPr lang="zh-TW" altLang="en-US" sz="2000">
                <a:latin typeface="SimHei" panose="02010609060101010101" pitchFamily="49" charset="-122"/>
                <a:ea typeface="SimHei" panose="02010609060101010101" pitchFamily="49" charset="-122"/>
              </a:rPr>
              <a:t>西拿基立</a:t>
            </a:r>
          </a:p>
        </p:txBody>
      </p:sp>
      <p:sp>
        <p:nvSpPr>
          <p:cNvPr id="545862" name="Rectangle 70">
            <a:extLst>
              <a:ext uri="{FF2B5EF4-FFF2-40B4-BE49-F238E27FC236}">
                <a16:creationId xmlns:a16="http://schemas.microsoft.com/office/drawing/2014/main" id="{62152729-17AB-8142-B7ED-50885BB04023}"/>
              </a:ext>
            </a:extLst>
          </p:cNvPr>
          <p:cNvSpPr>
            <a:spLocks noChangeArrowheads="1"/>
          </p:cNvSpPr>
          <p:nvPr/>
        </p:nvSpPr>
        <p:spPr bwMode="auto">
          <a:xfrm>
            <a:off x="8121651" y="877889"/>
            <a:ext cx="93663" cy="612775"/>
          </a:xfrm>
          <a:prstGeom prst="rect">
            <a:avLst/>
          </a:prstGeom>
          <a:solidFill>
            <a:srgbClr val="CC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
              </a:spcAft>
            </a:pPr>
            <a:endParaRPr lang="zh-TW" altLang="en-US">
              <a:ea typeface="SimHei" panose="02010609060101010101" pitchFamily="49" charset="-122"/>
            </a:endParaRPr>
          </a:p>
        </p:txBody>
      </p:sp>
      <p:sp>
        <p:nvSpPr>
          <p:cNvPr id="545864" name="Rectangle 72">
            <a:extLst>
              <a:ext uri="{FF2B5EF4-FFF2-40B4-BE49-F238E27FC236}">
                <a16:creationId xmlns:a16="http://schemas.microsoft.com/office/drawing/2014/main" id="{BFAA0E2F-B4B1-6843-AC7C-D81A25723B41}"/>
              </a:ext>
            </a:extLst>
          </p:cNvPr>
          <p:cNvSpPr>
            <a:spLocks noChangeArrowheads="1"/>
          </p:cNvSpPr>
          <p:nvPr/>
        </p:nvSpPr>
        <p:spPr bwMode="auto">
          <a:xfrm>
            <a:off x="5684877" y="4273247"/>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20000"/>
              </a:spcAft>
            </a:pPr>
            <a:r>
              <a:rPr lang="zh-TW" altLang="en-US" dirty="0">
                <a:solidFill>
                  <a:schemeClr val="accent2"/>
                </a:solidFill>
                <a:ea typeface="SimHei" panose="02010609060101010101" pitchFamily="49" charset="-122"/>
              </a:rPr>
              <a:t>北國被滅</a:t>
            </a:r>
          </a:p>
        </p:txBody>
      </p:sp>
      <p:sp>
        <p:nvSpPr>
          <p:cNvPr id="545867" name="Rectangle 75">
            <a:extLst>
              <a:ext uri="{FF2B5EF4-FFF2-40B4-BE49-F238E27FC236}">
                <a16:creationId xmlns:a16="http://schemas.microsoft.com/office/drawing/2014/main" id="{88DD0ACC-05A1-004C-B608-B64438B2A9F0}"/>
              </a:ext>
            </a:extLst>
          </p:cNvPr>
          <p:cNvSpPr>
            <a:spLocks noChangeArrowheads="1"/>
          </p:cNvSpPr>
          <p:nvPr/>
        </p:nvSpPr>
        <p:spPr bwMode="auto">
          <a:xfrm>
            <a:off x="8751889" y="2903538"/>
            <a:ext cx="1425575" cy="658812"/>
          </a:xfrm>
          <a:prstGeom prst="rect">
            <a:avLst/>
          </a:prstGeom>
          <a:solidFill>
            <a:srgbClr val="B9D9C8"/>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200">
              <a:ea typeface="SimHei" panose="02010609060101010101" pitchFamily="49" charset="-122"/>
            </a:endParaRPr>
          </a:p>
        </p:txBody>
      </p:sp>
      <p:sp>
        <p:nvSpPr>
          <p:cNvPr id="545868" name="Rectangle 76">
            <a:extLst>
              <a:ext uri="{FF2B5EF4-FFF2-40B4-BE49-F238E27FC236}">
                <a16:creationId xmlns:a16="http://schemas.microsoft.com/office/drawing/2014/main" id="{4CBE6030-1DD7-0C47-BF09-49397BB5E4AE}"/>
              </a:ext>
            </a:extLst>
          </p:cNvPr>
          <p:cNvSpPr>
            <a:spLocks noChangeArrowheads="1"/>
          </p:cNvSpPr>
          <p:nvPr/>
        </p:nvSpPr>
        <p:spPr bwMode="auto">
          <a:xfrm>
            <a:off x="6977064" y="2903538"/>
            <a:ext cx="2701925" cy="658812"/>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TW" altLang="en-US" sz="2200">
              <a:ea typeface="SimHei" panose="02010609060101010101" pitchFamily="49" charset="-122"/>
              <a:cs typeface="新細明體" panose="02020500000000000000" pitchFamily="18" charset="-120"/>
            </a:endParaRPr>
          </a:p>
        </p:txBody>
      </p:sp>
      <p:sp>
        <p:nvSpPr>
          <p:cNvPr id="545869" name="Rectangle 77">
            <a:extLst>
              <a:ext uri="{FF2B5EF4-FFF2-40B4-BE49-F238E27FC236}">
                <a16:creationId xmlns:a16="http://schemas.microsoft.com/office/drawing/2014/main" id="{C6B0EC0C-F782-0644-84E5-5A5829FF4267}"/>
              </a:ext>
            </a:extLst>
          </p:cNvPr>
          <p:cNvSpPr>
            <a:spLocks noChangeArrowheads="1"/>
          </p:cNvSpPr>
          <p:nvPr/>
        </p:nvSpPr>
        <p:spPr bwMode="auto">
          <a:xfrm>
            <a:off x="5673725" y="3235326"/>
            <a:ext cx="1303338" cy="327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TW" altLang="en-US" sz="1600">
              <a:ea typeface="SimHei" panose="02010609060101010101" pitchFamily="49" charset="-122"/>
              <a:cs typeface="新細明體" panose="02020500000000000000" pitchFamily="18" charset="-120"/>
            </a:endParaRPr>
          </a:p>
        </p:txBody>
      </p:sp>
      <p:sp>
        <p:nvSpPr>
          <p:cNvPr id="545870" name="Rectangle 78">
            <a:extLst>
              <a:ext uri="{FF2B5EF4-FFF2-40B4-BE49-F238E27FC236}">
                <a16:creationId xmlns:a16="http://schemas.microsoft.com/office/drawing/2014/main" id="{E419E957-8770-A444-8C10-E2A6D8E418AA}"/>
              </a:ext>
            </a:extLst>
          </p:cNvPr>
          <p:cNvSpPr>
            <a:spLocks noChangeArrowheads="1"/>
          </p:cNvSpPr>
          <p:nvPr/>
        </p:nvSpPr>
        <p:spPr bwMode="auto">
          <a:xfrm>
            <a:off x="6932613" y="3241676"/>
            <a:ext cx="88900" cy="314325"/>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5871" name="Rectangle 79">
            <a:extLst>
              <a:ext uri="{FF2B5EF4-FFF2-40B4-BE49-F238E27FC236}">
                <a16:creationId xmlns:a16="http://schemas.microsoft.com/office/drawing/2014/main" id="{BC864C46-1D64-8846-9076-4CA63731A7EE}"/>
              </a:ext>
            </a:extLst>
          </p:cNvPr>
          <p:cNvSpPr>
            <a:spLocks noChangeArrowheads="1"/>
          </p:cNvSpPr>
          <p:nvPr/>
        </p:nvSpPr>
        <p:spPr bwMode="auto">
          <a:xfrm>
            <a:off x="8751888" y="3235326"/>
            <a:ext cx="925512" cy="327025"/>
          </a:xfrm>
          <a:prstGeom prst="rect">
            <a:avLst/>
          </a:prstGeom>
          <a:solidFill>
            <a:srgbClr val="B9D9C8"/>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5872" name="Rectangle 80">
            <a:extLst>
              <a:ext uri="{FF2B5EF4-FFF2-40B4-BE49-F238E27FC236}">
                <a16:creationId xmlns:a16="http://schemas.microsoft.com/office/drawing/2014/main" id="{7866D6D5-3DA9-EB4B-BA43-186C86845705}"/>
              </a:ext>
            </a:extLst>
          </p:cNvPr>
          <p:cNvSpPr>
            <a:spLocks noChangeArrowheads="1"/>
          </p:cNvSpPr>
          <p:nvPr/>
        </p:nvSpPr>
        <p:spPr bwMode="auto">
          <a:xfrm>
            <a:off x="9634538" y="3243264"/>
            <a:ext cx="120650" cy="312737"/>
          </a:xfrm>
          <a:prstGeom prst="rect">
            <a:avLst/>
          </a:prstGeom>
          <a:solidFill>
            <a:srgbClr val="B9D9C8"/>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5873" name="Rectangle 81">
            <a:extLst>
              <a:ext uri="{FF2B5EF4-FFF2-40B4-BE49-F238E27FC236}">
                <a16:creationId xmlns:a16="http://schemas.microsoft.com/office/drawing/2014/main" id="{96B0924D-59D0-1748-8C63-632A0CD2890C}"/>
              </a:ext>
            </a:extLst>
          </p:cNvPr>
          <p:cNvSpPr>
            <a:spLocks noChangeArrowheads="1"/>
          </p:cNvSpPr>
          <p:nvPr/>
        </p:nvSpPr>
        <p:spPr bwMode="auto">
          <a:xfrm>
            <a:off x="7372350" y="3024189"/>
            <a:ext cx="10223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TW" altLang="en-US" sz="2200">
                <a:ea typeface="SimHei" panose="02010609060101010101" pitchFamily="49" charset="-122"/>
              </a:rPr>
              <a:t>希西家</a:t>
            </a:r>
          </a:p>
        </p:txBody>
      </p:sp>
      <p:sp>
        <p:nvSpPr>
          <p:cNvPr id="545874" name="Rectangle 82">
            <a:extLst>
              <a:ext uri="{FF2B5EF4-FFF2-40B4-BE49-F238E27FC236}">
                <a16:creationId xmlns:a16="http://schemas.microsoft.com/office/drawing/2014/main" id="{B944BB06-8A43-AA46-912B-5500E5B183C6}"/>
              </a:ext>
            </a:extLst>
          </p:cNvPr>
          <p:cNvSpPr>
            <a:spLocks noChangeArrowheads="1"/>
          </p:cNvSpPr>
          <p:nvPr/>
        </p:nvSpPr>
        <p:spPr bwMode="auto">
          <a:xfrm>
            <a:off x="9134475" y="3192463"/>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a:ea typeface="SimHei" panose="02010609060101010101" pitchFamily="49" charset="-122"/>
              </a:rPr>
              <a:t>瑪拿西</a:t>
            </a:r>
          </a:p>
        </p:txBody>
      </p:sp>
      <p:sp>
        <p:nvSpPr>
          <p:cNvPr id="545876" name="Text Box 84">
            <a:extLst>
              <a:ext uri="{FF2B5EF4-FFF2-40B4-BE49-F238E27FC236}">
                <a16:creationId xmlns:a16="http://schemas.microsoft.com/office/drawing/2014/main" id="{14386626-CA6A-814D-88DB-98018BC32D9B}"/>
              </a:ext>
            </a:extLst>
          </p:cNvPr>
          <p:cNvSpPr txBox="1">
            <a:spLocks noChangeArrowheads="1"/>
          </p:cNvSpPr>
          <p:nvPr/>
        </p:nvSpPr>
        <p:spPr bwMode="auto">
          <a:xfrm>
            <a:off x="8045450" y="2060576"/>
            <a:ext cx="4395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a:solidFill>
                  <a:srgbClr val="A50021"/>
                </a:solidFill>
                <a:ea typeface="新細明體" panose="02020500000000000000" pitchFamily="18" charset="-120"/>
              </a:rPr>
              <a:t>701</a:t>
            </a:r>
          </a:p>
        </p:txBody>
      </p:sp>
      <p:sp>
        <p:nvSpPr>
          <p:cNvPr id="545881" name="Text Box 89">
            <a:extLst>
              <a:ext uri="{FF2B5EF4-FFF2-40B4-BE49-F238E27FC236}">
                <a16:creationId xmlns:a16="http://schemas.microsoft.com/office/drawing/2014/main" id="{82E7702D-AAAE-F440-98B3-45B2E2664479}"/>
              </a:ext>
            </a:extLst>
          </p:cNvPr>
          <p:cNvSpPr txBox="1">
            <a:spLocks noChangeArrowheads="1"/>
          </p:cNvSpPr>
          <p:nvPr/>
        </p:nvSpPr>
        <p:spPr bwMode="auto">
          <a:xfrm>
            <a:off x="8324850" y="2919414"/>
            <a:ext cx="482600" cy="274637"/>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TW">
                <a:solidFill>
                  <a:schemeClr val="accent2"/>
                </a:solidFill>
                <a:ea typeface="SimHei" panose="02010609060101010101" pitchFamily="49" charset="-122"/>
              </a:rPr>
              <a:t>29</a:t>
            </a:r>
            <a:r>
              <a:rPr kumimoji="1" lang="zh-TW" altLang="en-US">
                <a:solidFill>
                  <a:schemeClr val="accent2"/>
                </a:solidFill>
                <a:ea typeface="SimHei" panose="02010609060101010101" pitchFamily="49" charset="-122"/>
              </a:rPr>
              <a:t>年</a:t>
            </a:r>
          </a:p>
        </p:txBody>
      </p:sp>
      <p:sp>
        <p:nvSpPr>
          <p:cNvPr id="545887" name="Rectangle 95">
            <a:extLst>
              <a:ext uri="{FF2B5EF4-FFF2-40B4-BE49-F238E27FC236}">
                <a16:creationId xmlns:a16="http://schemas.microsoft.com/office/drawing/2014/main" id="{737C24B5-7952-2D48-AE70-948C55B332EF}"/>
              </a:ext>
            </a:extLst>
          </p:cNvPr>
          <p:cNvSpPr>
            <a:spLocks noChangeArrowheads="1"/>
          </p:cNvSpPr>
          <p:nvPr/>
        </p:nvSpPr>
        <p:spPr bwMode="auto">
          <a:xfrm>
            <a:off x="8647114" y="3381376"/>
            <a:ext cx="2127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3" name="Straight Connector 2">
            <a:extLst>
              <a:ext uri="{FF2B5EF4-FFF2-40B4-BE49-F238E27FC236}">
                <a16:creationId xmlns:a16="http://schemas.microsoft.com/office/drawing/2014/main" id="{54908154-227D-B34E-A13D-CC71751BEEB7}"/>
              </a:ext>
            </a:extLst>
          </p:cNvPr>
          <p:cNvCxnSpPr>
            <a:cxnSpLocks/>
          </p:cNvCxnSpPr>
          <p:nvPr/>
        </p:nvCxnSpPr>
        <p:spPr>
          <a:xfrm>
            <a:off x="5301704" y="2466977"/>
            <a:ext cx="10070" cy="1721364"/>
          </a:xfrm>
          <a:prstGeom prst="line">
            <a:avLst/>
          </a:prstGeom>
        </p:spPr>
        <p:style>
          <a:lnRef idx="2">
            <a:schemeClr val="dk1"/>
          </a:lnRef>
          <a:fillRef idx="0">
            <a:schemeClr val="dk1"/>
          </a:fillRef>
          <a:effectRef idx="1">
            <a:schemeClr val="dk1"/>
          </a:effectRef>
          <a:fontRef idx="minor">
            <a:schemeClr val="tx1"/>
          </a:fontRef>
        </p:style>
      </p:cxnSp>
      <p:sp>
        <p:nvSpPr>
          <p:cNvPr id="57" name="Rectangle 72">
            <a:extLst>
              <a:ext uri="{FF2B5EF4-FFF2-40B4-BE49-F238E27FC236}">
                <a16:creationId xmlns:a16="http://schemas.microsoft.com/office/drawing/2014/main" id="{9F5E1FD3-B10F-FB4B-A0C5-D51A6F20838F}"/>
              </a:ext>
            </a:extLst>
          </p:cNvPr>
          <p:cNvSpPr>
            <a:spLocks noChangeArrowheads="1"/>
          </p:cNvSpPr>
          <p:nvPr/>
        </p:nvSpPr>
        <p:spPr bwMode="auto">
          <a:xfrm>
            <a:off x="2961864" y="3708800"/>
            <a:ext cx="16049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20000"/>
              </a:spcAft>
            </a:pPr>
            <a:r>
              <a:rPr lang="zh-TW" altLang="en-US" dirty="0">
                <a:solidFill>
                  <a:schemeClr val="accent2"/>
                </a:solidFill>
                <a:ea typeface="SimHei" panose="02010609060101010101" pitchFamily="49" charset="-122"/>
              </a:rPr>
              <a:t>亞述開始擴張</a:t>
            </a:r>
          </a:p>
        </p:txBody>
      </p:sp>
      <p:cxnSp>
        <p:nvCxnSpPr>
          <p:cNvPr id="58" name="Straight Connector 57">
            <a:extLst>
              <a:ext uri="{FF2B5EF4-FFF2-40B4-BE49-F238E27FC236}">
                <a16:creationId xmlns:a16="http://schemas.microsoft.com/office/drawing/2014/main" id="{2F2F45EE-2BC8-F444-9388-599E20AC170F}"/>
              </a:ext>
            </a:extLst>
          </p:cNvPr>
          <p:cNvCxnSpPr>
            <a:cxnSpLocks/>
          </p:cNvCxnSpPr>
          <p:nvPr/>
        </p:nvCxnSpPr>
        <p:spPr>
          <a:xfrm>
            <a:off x="6093619" y="2451101"/>
            <a:ext cx="0" cy="1789071"/>
          </a:xfrm>
          <a:prstGeom prst="line">
            <a:avLst/>
          </a:prstGeom>
        </p:spPr>
        <p:style>
          <a:lnRef idx="2">
            <a:schemeClr val="dk1"/>
          </a:lnRef>
          <a:fillRef idx="0">
            <a:schemeClr val="dk1"/>
          </a:fillRef>
          <a:effectRef idx="1">
            <a:schemeClr val="dk1"/>
          </a:effectRef>
          <a:fontRef idx="minor">
            <a:schemeClr val="tx1"/>
          </a:fontRef>
        </p:style>
      </p:cxnSp>
      <p:sp>
        <p:nvSpPr>
          <p:cNvPr id="62" name="Rectangle 72">
            <a:extLst>
              <a:ext uri="{FF2B5EF4-FFF2-40B4-BE49-F238E27FC236}">
                <a16:creationId xmlns:a16="http://schemas.microsoft.com/office/drawing/2014/main" id="{BA328129-8791-1D46-9DB0-78F3AFD8EDB1}"/>
              </a:ext>
            </a:extLst>
          </p:cNvPr>
          <p:cNvSpPr>
            <a:spLocks noChangeArrowheads="1"/>
          </p:cNvSpPr>
          <p:nvPr/>
        </p:nvSpPr>
        <p:spPr bwMode="auto">
          <a:xfrm>
            <a:off x="7372350" y="4003675"/>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20000"/>
              </a:spcAft>
            </a:pPr>
            <a:r>
              <a:rPr lang="zh-TW" altLang="en-US" dirty="0">
                <a:solidFill>
                  <a:schemeClr val="accent2"/>
                </a:solidFill>
                <a:ea typeface="SimHei" panose="02010609060101010101" pitchFamily="49" charset="-122"/>
              </a:rPr>
              <a:t>耶路撒冷被圍</a:t>
            </a:r>
          </a:p>
        </p:txBody>
      </p:sp>
      <p:sp>
        <p:nvSpPr>
          <p:cNvPr id="48" name="Rectangle 72">
            <a:extLst>
              <a:ext uri="{FF2B5EF4-FFF2-40B4-BE49-F238E27FC236}">
                <a16:creationId xmlns:a16="http://schemas.microsoft.com/office/drawing/2014/main" id="{98CA6951-0CEE-6149-8548-58228A22DCE3}"/>
              </a:ext>
            </a:extLst>
          </p:cNvPr>
          <p:cNvSpPr>
            <a:spLocks noChangeArrowheads="1"/>
          </p:cNvSpPr>
          <p:nvPr/>
        </p:nvSpPr>
        <p:spPr bwMode="auto">
          <a:xfrm>
            <a:off x="4797919" y="4244461"/>
            <a:ext cx="902299" cy="658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Aft>
                <a:spcPct val="20000"/>
              </a:spcAft>
            </a:pPr>
            <a:r>
              <a:rPr lang="zh-TW" altLang="en-US" dirty="0">
                <a:solidFill>
                  <a:schemeClr val="accent2"/>
                </a:solidFill>
                <a:ea typeface="SimHei" panose="02010609060101010101" pitchFamily="49" charset="-122"/>
              </a:rPr>
              <a:t>出兵幫助南國</a:t>
            </a:r>
          </a:p>
        </p:txBody>
      </p:sp>
      <p:cxnSp>
        <p:nvCxnSpPr>
          <p:cNvPr id="49" name="Straight Connector 48">
            <a:extLst>
              <a:ext uri="{FF2B5EF4-FFF2-40B4-BE49-F238E27FC236}">
                <a16:creationId xmlns:a16="http://schemas.microsoft.com/office/drawing/2014/main" id="{E15D2A25-34CE-A240-A69D-A511C958C147}"/>
              </a:ext>
            </a:extLst>
          </p:cNvPr>
          <p:cNvCxnSpPr>
            <a:cxnSpLocks/>
          </p:cNvCxnSpPr>
          <p:nvPr/>
        </p:nvCxnSpPr>
        <p:spPr>
          <a:xfrm>
            <a:off x="4168777" y="1987436"/>
            <a:ext cx="10070" cy="1721364"/>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62967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05444BF-ACB0-284F-A970-74AE850DD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652" y="472217"/>
            <a:ext cx="7913783" cy="593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28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page318image42804160">
            <a:extLst>
              <a:ext uri="{FF2B5EF4-FFF2-40B4-BE49-F238E27FC236}">
                <a16:creationId xmlns:a16="http://schemas.microsoft.com/office/drawing/2014/main" id="{050D6494-A587-A149-A962-8FD81AA2F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883" y="1915870"/>
            <a:ext cx="6209754" cy="36987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712883" y="530483"/>
            <a:ext cx="7134753" cy="1265644"/>
          </a:xfrm>
        </p:spPr>
        <p:txBody>
          <a:bodyPr/>
          <a:lstStyle/>
          <a:p>
            <a:r>
              <a:rPr lang="en-US" dirty="0" err="1">
                <a:solidFill>
                  <a:schemeClr val="accent5">
                    <a:lumMod val="50000"/>
                  </a:schemeClr>
                </a:solidFill>
                <a:latin typeface="LiSong Pro Light" panose="02020300000000000000" pitchFamily="18" charset="-120"/>
                <a:ea typeface="LiSong Pro Light" panose="02020300000000000000" pitchFamily="18" charset="-120"/>
              </a:rPr>
              <a:t>以賽亞的時代背景</a:t>
            </a:r>
            <a:br>
              <a:rPr lang="en-US" dirty="0">
                <a:solidFill>
                  <a:schemeClr val="accent5">
                    <a:lumMod val="50000"/>
                  </a:schemeClr>
                </a:solidFill>
                <a:latin typeface="LiSong Pro Light" panose="02020300000000000000" pitchFamily="18" charset="-120"/>
                <a:ea typeface="LiSong Pro Light" panose="02020300000000000000" pitchFamily="18" charset="-120"/>
              </a:rPr>
            </a:b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 </a:t>
            </a:r>
            <a:r>
              <a:rPr lang="en-US" altLang="zh-TW" sz="2400" dirty="0">
                <a:solidFill>
                  <a:schemeClr val="accent5">
                    <a:lumMod val="50000"/>
                  </a:schemeClr>
                </a:solidFill>
                <a:latin typeface="LiSong Pro Light" panose="02020300000000000000" pitchFamily="18" charset="-120"/>
                <a:ea typeface="LiSong Pro Light" panose="02020300000000000000" pitchFamily="18" charset="-120"/>
              </a:rPr>
              <a:t>---</a:t>
            </a:r>
            <a:r>
              <a:rPr lang="zh-TW" altLang="en-US" sz="2400" dirty="0">
                <a:solidFill>
                  <a:schemeClr val="accent5">
                    <a:lumMod val="50000"/>
                  </a:schemeClr>
                </a:solidFill>
                <a:latin typeface="LiSong Pro Light" panose="02020300000000000000" pitchFamily="18" charset="-120"/>
                <a:ea typeface="LiSong Pro Light" panose="02020300000000000000" pitchFamily="18" charset="-120"/>
              </a:rPr>
              <a:t> 以敘欺猶大，亞述助南國</a:t>
            </a:r>
            <a:endParaRPr lang="en-US" sz="2400"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4" name="Rectangle 1">
            <a:extLst>
              <a:ext uri="{FF2B5EF4-FFF2-40B4-BE49-F238E27FC236}">
                <a16:creationId xmlns:a16="http://schemas.microsoft.com/office/drawing/2014/main" id="{00BB0A10-3EAC-D24E-8337-92A05A2AE556}"/>
              </a:ext>
            </a:extLst>
          </p:cNvPr>
          <p:cNvSpPr>
            <a:spLocks noChangeArrowheads="1"/>
          </p:cNvSpPr>
          <p:nvPr/>
        </p:nvSpPr>
        <p:spPr bwMode="auto">
          <a:xfrm>
            <a:off x="3030538" y="2881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6F074D1C-0771-5F4C-937B-DB149D8966F1}"/>
              </a:ext>
            </a:extLst>
          </p:cNvPr>
          <p:cNvSpPr txBox="1"/>
          <p:nvPr/>
        </p:nvSpPr>
        <p:spPr>
          <a:xfrm>
            <a:off x="7673954" y="1086536"/>
            <a:ext cx="3903082" cy="4801314"/>
          </a:xfrm>
          <a:prstGeom prst="rect">
            <a:avLst/>
          </a:prstGeom>
          <a:noFill/>
        </p:spPr>
        <p:txBody>
          <a:bodyPr wrap="square" rtlCol="0">
            <a:spAutoFit/>
          </a:bodyPr>
          <a:lstStyle/>
          <a:p>
            <a:pPr marL="342900" indent="-342900">
              <a:buAutoNum type="arabicPeriod"/>
            </a:pPr>
            <a:r>
              <a:rPr lang="en-US" altLang="zh-TW" dirty="0"/>
              <a:t>850BC</a:t>
            </a:r>
            <a:r>
              <a:rPr lang="zh-TW" altLang="en-US" dirty="0"/>
              <a:t>亚述帝國開始強大</a:t>
            </a:r>
            <a:endParaRPr lang="en-US" altLang="zh-TW" dirty="0"/>
          </a:p>
          <a:p>
            <a:pPr marL="342900" indent="-342900">
              <a:buAutoNum type="arabicPeriod"/>
            </a:pPr>
            <a:r>
              <a:rPr lang="zh-TW" altLang="en-US" dirty="0"/>
              <a:t>北国以色列与叙利亚（亞蘭）便连手共谋抵禦亚述的侵略，并要挟犹大与他们合力共同抵抗亚述，并宣称若犹大不同意，便挥军南下将之毁灭（参</a:t>
            </a:r>
            <a:r>
              <a:rPr lang="en-US" altLang="zh-TW" dirty="0"/>
              <a:t>7:1-2</a:t>
            </a:r>
            <a:r>
              <a:rPr lang="zh-TW" altLang="en-US" dirty="0"/>
              <a:t>）。</a:t>
            </a:r>
            <a:endParaRPr lang="en-US" altLang="zh-TW" dirty="0"/>
          </a:p>
          <a:p>
            <a:pPr marL="342900" indent="-342900">
              <a:buAutoNum type="arabicPeriod"/>
            </a:pPr>
            <a:r>
              <a:rPr lang="zh-TW" altLang="en-US" dirty="0"/>
              <a:t>犹大受迫，</a:t>
            </a:r>
            <a:r>
              <a:rPr lang="zh-TW" altLang="en-US" dirty="0">
                <a:highlight>
                  <a:srgbClr val="FFFF00"/>
                </a:highlight>
              </a:rPr>
              <a:t>亞哈斯</a:t>
            </a:r>
            <a:r>
              <a:rPr lang="zh-TW" altLang="en-US" dirty="0"/>
              <a:t>转向亚述求援（参王下</a:t>
            </a:r>
            <a:r>
              <a:rPr lang="en-US" altLang="zh-TW" dirty="0"/>
              <a:t>16:7</a:t>
            </a:r>
            <a:r>
              <a:rPr lang="zh-TW" altLang="en-US" dirty="0"/>
              <a:t>），于是以、叙两国联军南下攻打犹大（史称「叙以战役」</a:t>
            </a:r>
            <a:r>
              <a:rPr lang="en-US" altLang="zh-TW" dirty="0"/>
              <a:t>--</a:t>
            </a:r>
            <a:r>
              <a:rPr lang="zh-TW" altLang="en-US" dirty="0"/>
              <a:t> </a:t>
            </a:r>
            <a:r>
              <a:rPr lang="zh-TW" altLang="en-US" dirty="0">
                <a:solidFill>
                  <a:srgbClr val="0432FF"/>
                </a:solidFill>
              </a:rPr>
              <a:t>以賽亞讓他信靠神，並答應給他一個徵兆，他卻不聽</a:t>
            </a:r>
            <a:endParaRPr lang="en-US" altLang="zh-TW" dirty="0">
              <a:solidFill>
                <a:srgbClr val="0432FF"/>
              </a:solidFill>
            </a:endParaRPr>
          </a:p>
          <a:p>
            <a:pPr marL="342900" indent="-342900">
              <a:buAutoNum type="arabicPeriod"/>
            </a:pPr>
            <a:r>
              <a:rPr lang="zh-TW" altLang="en-US" dirty="0"/>
              <a:t>亚述果然对犹大施予援手，但却乘势将叙利亚灭亡（</a:t>
            </a:r>
            <a:r>
              <a:rPr lang="en-US" altLang="zh-TW" dirty="0"/>
              <a:t>732</a:t>
            </a:r>
            <a:r>
              <a:rPr lang="en-US" dirty="0"/>
              <a:t>B. C. ），</a:t>
            </a:r>
            <a:r>
              <a:rPr lang="zh-TW" altLang="en-US" dirty="0"/>
              <a:t>并欺压犹大加倍进贡（参王下</a:t>
            </a:r>
            <a:r>
              <a:rPr lang="en-US" altLang="zh-TW" dirty="0"/>
              <a:t>16:7-9</a:t>
            </a:r>
            <a:r>
              <a:rPr lang="zh-TW" altLang="en-US" dirty="0"/>
              <a:t>）。</a:t>
            </a:r>
            <a:endParaRPr lang="en-US" altLang="zh-TW" dirty="0"/>
          </a:p>
          <a:p>
            <a:pPr marL="342900" indent="-342900">
              <a:buAutoNum type="arabicPeriod"/>
            </a:pPr>
            <a:r>
              <a:rPr lang="zh-TW" altLang="en-US" dirty="0"/>
              <a:t>北国以色列的北区（也惨遭蹂躏，歸併成亚述版图（参</a:t>
            </a:r>
            <a:r>
              <a:rPr lang="en-US" altLang="zh-TW" dirty="0"/>
              <a:t>9:1</a:t>
            </a:r>
            <a:r>
              <a:rPr lang="zh-TW" altLang="en-US" dirty="0"/>
              <a:t>背景）。</a:t>
            </a:r>
            <a:endParaRPr lang="en-US" altLang="zh-TW" dirty="0"/>
          </a:p>
        </p:txBody>
      </p:sp>
      <p:sp>
        <p:nvSpPr>
          <p:cNvPr id="11" name="Decagon 10">
            <a:extLst>
              <a:ext uri="{FF2B5EF4-FFF2-40B4-BE49-F238E27FC236}">
                <a16:creationId xmlns:a16="http://schemas.microsoft.com/office/drawing/2014/main" id="{5DCA325B-260E-674E-9A9A-508321AB4488}"/>
              </a:ext>
            </a:extLst>
          </p:cNvPr>
          <p:cNvSpPr/>
          <p:nvPr/>
        </p:nvSpPr>
        <p:spPr>
          <a:xfrm>
            <a:off x="2828854" y="3817912"/>
            <a:ext cx="219918" cy="232284"/>
          </a:xfrm>
          <a:prstGeom prst="dec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t>2</a:t>
            </a:r>
            <a:endParaRPr lang="en-US" b="1" dirty="0"/>
          </a:p>
        </p:txBody>
      </p:sp>
      <p:sp>
        <p:nvSpPr>
          <p:cNvPr id="3" name="Right Arrow 2">
            <a:extLst>
              <a:ext uri="{FF2B5EF4-FFF2-40B4-BE49-F238E27FC236}">
                <a16:creationId xmlns:a16="http://schemas.microsoft.com/office/drawing/2014/main" id="{72C78138-ACC7-1242-A6EB-541F65DBE623}"/>
              </a:ext>
            </a:extLst>
          </p:cNvPr>
          <p:cNvSpPr/>
          <p:nvPr/>
        </p:nvSpPr>
        <p:spPr>
          <a:xfrm rot="7416465">
            <a:off x="2734730" y="4111705"/>
            <a:ext cx="298900" cy="15281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Curved Right Arrow 4">
            <a:extLst>
              <a:ext uri="{FF2B5EF4-FFF2-40B4-BE49-F238E27FC236}">
                <a16:creationId xmlns:a16="http://schemas.microsoft.com/office/drawing/2014/main" id="{8BCCCBAD-EB02-7640-B61E-10A5DF08FDCF}"/>
              </a:ext>
            </a:extLst>
          </p:cNvPr>
          <p:cNvSpPr/>
          <p:nvPr/>
        </p:nvSpPr>
        <p:spPr>
          <a:xfrm rot="14192826">
            <a:off x="2944614" y="3757000"/>
            <a:ext cx="383179" cy="1112460"/>
          </a:xfrm>
          <a:prstGeom prst="curvedRightArrow">
            <a:avLst>
              <a:gd name="adj1" fmla="val 25000"/>
              <a:gd name="adj2" fmla="val 50000"/>
              <a:gd name="adj3" fmla="val 1704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2" name="Decagon 11">
            <a:extLst>
              <a:ext uri="{FF2B5EF4-FFF2-40B4-BE49-F238E27FC236}">
                <a16:creationId xmlns:a16="http://schemas.microsoft.com/office/drawing/2014/main" id="{B8AD06FC-89D2-E64B-9687-2DBFCA632287}"/>
              </a:ext>
            </a:extLst>
          </p:cNvPr>
          <p:cNvSpPr/>
          <p:nvPr/>
        </p:nvSpPr>
        <p:spPr>
          <a:xfrm>
            <a:off x="3335164" y="4354876"/>
            <a:ext cx="219918" cy="232284"/>
          </a:xfrm>
          <a:prstGeom prst="dec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t>3</a:t>
            </a:r>
            <a:endParaRPr lang="en-US" b="1" dirty="0"/>
          </a:p>
        </p:txBody>
      </p:sp>
      <p:cxnSp>
        <p:nvCxnSpPr>
          <p:cNvPr id="7" name="Straight Arrow Connector 6">
            <a:extLst>
              <a:ext uri="{FF2B5EF4-FFF2-40B4-BE49-F238E27FC236}">
                <a16:creationId xmlns:a16="http://schemas.microsoft.com/office/drawing/2014/main" id="{CCBB6935-8281-3148-9D73-4988CDB618C9}"/>
              </a:ext>
            </a:extLst>
          </p:cNvPr>
          <p:cNvCxnSpPr/>
          <p:nvPr/>
        </p:nvCxnSpPr>
        <p:spPr>
          <a:xfrm flipH="1">
            <a:off x="2828854" y="3614057"/>
            <a:ext cx="616269" cy="8569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Decagon 14">
            <a:extLst>
              <a:ext uri="{FF2B5EF4-FFF2-40B4-BE49-F238E27FC236}">
                <a16:creationId xmlns:a16="http://schemas.microsoft.com/office/drawing/2014/main" id="{F25FA75D-169E-944B-9F00-3F185CE62C94}"/>
              </a:ext>
            </a:extLst>
          </p:cNvPr>
          <p:cNvSpPr/>
          <p:nvPr/>
        </p:nvSpPr>
        <p:spPr>
          <a:xfrm>
            <a:off x="3136203" y="3633468"/>
            <a:ext cx="219918" cy="232284"/>
          </a:xfrm>
          <a:prstGeom prst="dec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t>4</a:t>
            </a:r>
            <a:endParaRPr lang="en-US" b="1" dirty="0"/>
          </a:p>
        </p:txBody>
      </p:sp>
    </p:spTree>
    <p:extLst>
      <p:ext uri="{BB962C8B-B14F-4D97-AF65-F5344CB8AC3E}">
        <p14:creationId xmlns:p14="http://schemas.microsoft.com/office/powerpoint/2010/main" val="49102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page318image42804160">
            <a:extLst>
              <a:ext uri="{FF2B5EF4-FFF2-40B4-BE49-F238E27FC236}">
                <a16:creationId xmlns:a16="http://schemas.microsoft.com/office/drawing/2014/main" id="{050D6494-A587-A149-A962-8FD81AA2F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56" y="1883420"/>
            <a:ext cx="6209754" cy="36987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712883" y="530483"/>
            <a:ext cx="7134753" cy="1265644"/>
          </a:xfrm>
        </p:spPr>
        <p:txBody>
          <a:bodyPr/>
          <a:lstStyle/>
          <a:p>
            <a:r>
              <a:rPr lang="en-US" dirty="0" err="1">
                <a:solidFill>
                  <a:schemeClr val="accent5">
                    <a:lumMod val="50000"/>
                  </a:schemeClr>
                </a:solidFill>
                <a:latin typeface="LiSong Pro Light" panose="02020300000000000000" pitchFamily="18" charset="-120"/>
                <a:ea typeface="LiSong Pro Light" panose="02020300000000000000" pitchFamily="18" charset="-120"/>
              </a:rPr>
              <a:t>以賽亞的時代背景</a:t>
            </a:r>
            <a:br>
              <a:rPr lang="en-US" dirty="0">
                <a:solidFill>
                  <a:schemeClr val="accent5">
                    <a:lumMod val="50000"/>
                  </a:schemeClr>
                </a:solidFill>
                <a:latin typeface="LiSong Pro Light" panose="02020300000000000000" pitchFamily="18" charset="-120"/>
                <a:ea typeface="LiSong Pro Light" panose="02020300000000000000" pitchFamily="18" charset="-120"/>
              </a:rPr>
            </a:b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 </a:t>
            </a:r>
            <a:r>
              <a:rPr lang="en-US" altLang="zh-TW" sz="2400" dirty="0">
                <a:solidFill>
                  <a:schemeClr val="accent5">
                    <a:lumMod val="50000"/>
                  </a:schemeClr>
                </a:solidFill>
                <a:latin typeface="LiSong Pro Light" panose="02020300000000000000" pitchFamily="18" charset="-120"/>
                <a:ea typeface="LiSong Pro Light" panose="02020300000000000000" pitchFamily="18" charset="-120"/>
              </a:rPr>
              <a:t>---</a:t>
            </a:r>
            <a:r>
              <a:rPr lang="zh-TW" altLang="en-US" sz="2400" dirty="0">
                <a:solidFill>
                  <a:schemeClr val="accent5">
                    <a:lumMod val="50000"/>
                  </a:schemeClr>
                </a:solidFill>
                <a:latin typeface="LiSong Pro Light" panose="02020300000000000000" pitchFamily="18" charset="-120"/>
                <a:ea typeface="LiSong Pro Light" panose="02020300000000000000" pitchFamily="18" charset="-120"/>
              </a:rPr>
              <a:t> 北國再反叛，終被亞述滅</a:t>
            </a:r>
            <a:endParaRPr lang="en-US" sz="2400"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4" name="Rectangle 1">
            <a:extLst>
              <a:ext uri="{FF2B5EF4-FFF2-40B4-BE49-F238E27FC236}">
                <a16:creationId xmlns:a16="http://schemas.microsoft.com/office/drawing/2014/main" id="{00BB0A10-3EAC-D24E-8337-92A05A2AE556}"/>
              </a:ext>
            </a:extLst>
          </p:cNvPr>
          <p:cNvSpPr>
            <a:spLocks noChangeArrowheads="1"/>
          </p:cNvSpPr>
          <p:nvPr/>
        </p:nvSpPr>
        <p:spPr bwMode="auto">
          <a:xfrm>
            <a:off x="3030538" y="2881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6F074D1C-0771-5F4C-937B-DB149D8966F1}"/>
              </a:ext>
            </a:extLst>
          </p:cNvPr>
          <p:cNvSpPr txBox="1"/>
          <p:nvPr/>
        </p:nvSpPr>
        <p:spPr>
          <a:xfrm>
            <a:off x="7682394" y="1796127"/>
            <a:ext cx="3886202" cy="3139321"/>
          </a:xfrm>
          <a:prstGeom prst="rect">
            <a:avLst/>
          </a:prstGeom>
          <a:noFill/>
        </p:spPr>
        <p:txBody>
          <a:bodyPr wrap="square" rtlCol="0">
            <a:spAutoFit/>
          </a:bodyPr>
          <a:lstStyle/>
          <a:p>
            <a:pPr marL="342900" indent="-342900">
              <a:buAutoNum type="arabicPeriod"/>
            </a:pPr>
            <a:r>
              <a:rPr lang="zh-TW" altLang="en-US" dirty="0"/>
              <a:t>亞述王提革拉毗列色于主前</a:t>
            </a:r>
            <a:r>
              <a:rPr lang="en-US" altLang="zh-TW" dirty="0"/>
              <a:t>727</a:t>
            </a:r>
            <a:r>
              <a:rPr lang="zh-TW" altLang="en-US" dirty="0"/>
              <a:t>年殁，儿子撒曼以色五世（</a:t>
            </a:r>
            <a:r>
              <a:rPr lang="en-US" altLang="zh-TW" dirty="0"/>
              <a:t>727-722</a:t>
            </a:r>
            <a:r>
              <a:rPr lang="en-US" dirty="0"/>
              <a:t>B. C. ）</a:t>
            </a:r>
            <a:r>
              <a:rPr lang="zh-TW" altLang="en-US" dirty="0"/>
              <a:t>继位。</a:t>
            </a:r>
            <a:endParaRPr lang="en-US" altLang="zh-TW" dirty="0"/>
          </a:p>
          <a:p>
            <a:pPr marL="342900" indent="-342900">
              <a:buAutoNum type="arabicPeriod"/>
            </a:pPr>
            <a:r>
              <a:rPr lang="zh-TW" altLang="en-US" dirty="0"/>
              <a:t>这时</a:t>
            </a:r>
            <a:r>
              <a:rPr lang="zh-TW" altLang="en-US" dirty="0">
                <a:highlight>
                  <a:srgbClr val="FFFF00"/>
                </a:highlight>
              </a:rPr>
              <a:t>北国的何细亚</a:t>
            </a:r>
            <a:r>
              <a:rPr lang="zh-TW" altLang="en-US" dirty="0"/>
              <a:t>与叙利亚的余党再结盟，合力反叛亚述，</a:t>
            </a:r>
            <a:endParaRPr lang="en-US" altLang="zh-TW" dirty="0"/>
          </a:p>
          <a:p>
            <a:pPr marL="342900" indent="-342900">
              <a:buAutoNum type="arabicPeriod"/>
            </a:pPr>
            <a:r>
              <a:rPr lang="zh-TW" altLang="en-US" dirty="0"/>
              <a:t>结果全军大败，何细亚被擒，北国最终亡于亚述之手（</a:t>
            </a:r>
            <a:r>
              <a:rPr lang="en-US" altLang="zh-TW" dirty="0"/>
              <a:t>722</a:t>
            </a:r>
            <a:r>
              <a:rPr lang="en-US" dirty="0"/>
              <a:t>B. C. ，</a:t>
            </a:r>
            <a:r>
              <a:rPr lang="zh-TW" altLang="en-US" dirty="0"/>
              <a:t>王下</a:t>
            </a:r>
            <a:r>
              <a:rPr lang="en-US" altLang="zh-TW" dirty="0"/>
              <a:t>17:3-4</a:t>
            </a:r>
            <a:r>
              <a:rPr lang="zh-TW" altLang="en-US" dirty="0"/>
              <a:t>，</a:t>
            </a:r>
            <a:r>
              <a:rPr lang="en-US" altLang="zh-TW" dirty="0"/>
              <a:t>18:9-11</a:t>
            </a:r>
            <a:r>
              <a:rPr lang="zh-TW" altLang="en-US" dirty="0"/>
              <a:t>），极多以色列人被掳至亚述及别国为奴（应验了</a:t>
            </a:r>
            <a:r>
              <a:rPr lang="en-US" altLang="zh-TW" dirty="0"/>
              <a:t>7:8</a:t>
            </a:r>
            <a:r>
              <a:rPr lang="zh-TW" altLang="en-US" dirty="0"/>
              <a:t>的预言）。</a:t>
            </a:r>
            <a:endParaRPr lang="en-US" altLang="zh-TW" dirty="0"/>
          </a:p>
          <a:p>
            <a:endParaRPr lang="en-US" altLang="zh-TW" dirty="0"/>
          </a:p>
        </p:txBody>
      </p:sp>
      <p:sp>
        <p:nvSpPr>
          <p:cNvPr id="12" name="Decagon 11">
            <a:extLst>
              <a:ext uri="{FF2B5EF4-FFF2-40B4-BE49-F238E27FC236}">
                <a16:creationId xmlns:a16="http://schemas.microsoft.com/office/drawing/2014/main" id="{B8AD06FC-89D2-E64B-9687-2DBFCA632287}"/>
              </a:ext>
            </a:extLst>
          </p:cNvPr>
          <p:cNvSpPr/>
          <p:nvPr/>
        </p:nvSpPr>
        <p:spPr>
          <a:xfrm>
            <a:off x="2968548" y="4113519"/>
            <a:ext cx="219918" cy="232284"/>
          </a:xfrm>
          <a:prstGeom prst="decag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t>2</a:t>
            </a:r>
            <a:endParaRPr lang="en-US" b="1" dirty="0"/>
          </a:p>
        </p:txBody>
      </p:sp>
      <p:sp>
        <p:nvSpPr>
          <p:cNvPr id="6" name="Oval 5">
            <a:extLst>
              <a:ext uri="{FF2B5EF4-FFF2-40B4-BE49-F238E27FC236}">
                <a16:creationId xmlns:a16="http://schemas.microsoft.com/office/drawing/2014/main" id="{4DFFEA94-E581-D341-AEF1-B514646C07CA}"/>
              </a:ext>
            </a:extLst>
          </p:cNvPr>
          <p:cNvSpPr/>
          <p:nvPr/>
        </p:nvSpPr>
        <p:spPr>
          <a:xfrm>
            <a:off x="2402240" y="3931657"/>
            <a:ext cx="512354" cy="297181"/>
          </a:xfrm>
          <a:prstGeom prst="ellipse">
            <a:avLst/>
          </a:prstGeom>
          <a:noFill/>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Up Arrow 7">
            <a:extLst>
              <a:ext uri="{FF2B5EF4-FFF2-40B4-BE49-F238E27FC236}">
                <a16:creationId xmlns:a16="http://schemas.microsoft.com/office/drawing/2014/main" id="{AC349499-0F5C-1E49-BC53-E4C75DCE44FA}"/>
              </a:ext>
            </a:extLst>
          </p:cNvPr>
          <p:cNvSpPr/>
          <p:nvPr/>
        </p:nvSpPr>
        <p:spPr>
          <a:xfrm rot="2321696">
            <a:off x="2950834" y="3765264"/>
            <a:ext cx="185369" cy="232281"/>
          </a:xfrm>
          <a:prstGeom prst="up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Pentagon 8">
            <a:extLst>
              <a:ext uri="{FF2B5EF4-FFF2-40B4-BE49-F238E27FC236}">
                <a16:creationId xmlns:a16="http://schemas.microsoft.com/office/drawing/2014/main" id="{8E7572AF-2D0A-1045-81EC-C47391CD4380}"/>
              </a:ext>
            </a:extLst>
          </p:cNvPr>
          <p:cNvSpPr/>
          <p:nvPr/>
        </p:nvSpPr>
        <p:spPr>
          <a:xfrm rot="7726827">
            <a:off x="3123498" y="3785593"/>
            <a:ext cx="512366" cy="245575"/>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ecagon 15">
            <a:extLst>
              <a:ext uri="{FF2B5EF4-FFF2-40B4-BE49-F238E27FC236}">
                <a16:creationId xmlns:a16="http://schemas.microsoft.com/office/drawing/2014/main" id="{B5AC7FAC-B65C-2545-9930-D4CC7E45EA0F}"/>
              </a:ext>
            </a:extLst>
          </p:cNvPr>
          <p:cNvSpPr/>
          <p:nvPr/>
        </p:nvSpPr>
        <p:spPr>
          <a:xfrm>
            <a:off x="3305141" y="3763065"/>
            <a:ext cx="219918" cy="232284"/>
          </a:xfrm>
          <a:prstGeom prst="decagon">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t>3</a:t>
            </a:r>
            <a:endParaRPr lang="en-US" b="1" dirty="0"/>
          </a:p>
        </p:txBody>
      </p:sp>
    </p:spTree>
    <p:extLst>
      <p:ext uri="{BB962C8B-B14F-4D97-AF65-F5344CB8AC3E}">
        <p14:creationId xmlns:p14="http://schemas.microsoft.com/office/powerpoint/2010/main" val="217004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page318image42804160">
            <a:extLst>
              <a:ext uri="{FF2B5EF4-FFF2-40B4-BE49-F238E27FC236}">
                <a16:creationId xmlns:a16="http://schemas.microsoft.com/office/drawing/2014/main" id="{050D6494-A587-A149-A962-8FD81AA2F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883" y="1915870"/>
            <a:ext cx="6209754" cy="36987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6DA169-18A0-1449-823D-53CBC67A28D5}"/>
              </a:ext>
            </a:extLst>
          </p:cNvPr>
          <p:cNvSpPr>
            <a:spLocks noGrp="1"/>
          </p:cNvSpPr>
          <p:nvPr>
            <p:ph type="title"/>
          </p:nvPr>
        </p:nvSpPr>
        <p:spPr>
          <a:xfrm>
            <a:off x="712883" y="530483"/>
            <a:ext cx="7134753" cy="1265644"/>
          </a:xfrm>
        </p:spPr>
        <p:txBody>
          <a:bodyPr>
            <a:normAutofit/>
          </a:bodyPr>
          <a:lstStyle/>
          <a:p>
            <a:br>
              <a:rPr lang="en-US" dirty="0">
                <a:solidFill>
                  <a:schemeClr val="accent5">
                    <a:lumMod val="50000"/>
                  </a:schemeClr>
                </a:solidFill>
                <a:latin typeface="LiSong Pro Light" panose="02020300000000000000" pitchFamily="18" charset="-120"/>
                <a:ea typeface="LiSong Pro Light" panose="02020300000000000000" pitchFamily="18" charset="-120"/>
              </a:rPr>
            </a:br>
            <a:endParaRPr lang="en-US" sz="2400" dirty="0">
              <a:solidFill>
                <a:schemeClr val="accent5">
                  <a:lumMod val="50000"/>
                </a:schemeClr>
              </a:solidFill>
              <a:latin typeface="LiSong Pro Light" panose="02020300000000000000" pitchFamily="18" charset="-120"/>
              <a:ea typeface="LiSong Pro Light" panose="02020300000000000000" pitchFamily="18" charset="-120"/>
            </a:endParaRPr>
          </a:p>
        </p:txBody>
      </p:sp>
      <p:sp>
        <p:nvSpPr>
          <p:cNvPr id="4" name="Rectangle 1">
            <a:extLst>
              <a:ext uri="{FF2B5EF4-FFF2-40B4-BE49-F238E27FC236}">
                <a16:creationId xmlns:a16="http://schemas.microsoft.com/office/drawing/2014/main" id="{00BB0A10-3EAC-D24E-8337-92A05A2AE556}"/>
              </a:ext>
            </a:extLst>
          </p:cNvPr>
          <p:cNvSpPr>
            <a:spLocks noChangeArrowheads="1"/>
          </p:cNvSpPr>
          <p:nvPr/>
        </p:nvSpPr>
        <p:spPr bwMode="auto">
          <a:xfrm>
            <a:off x="3030538" y="2881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6F074D1C-0771-5F4C-937B-DB149D8966F1}"/>
              </a:ext>
            </a:extLst>
          </p:cNvPr>
          <p:cNvSpPr txBox="1"/>
          <p:nvPr/>
        </p:nvSpPr>
        <p:spPr>
          <a:xfrm>
            <a:off x="7673954" y="1086536"/>
            <a:ext cx="3903082" cy="3970318"/>
          </a:xfrm>
          <a:prstGeom prst="rect">
            <a:avLst/>
          </a:prstGeom>
          <a:noFill/>
        </p:spPr>
        <p:txBody>
          <a:bodyPr wrap="square" rtlCol="0">
            <a:spAutoFit/>
          </a:bodyPr>
          <a:lstStyle/>
          <a:p>
            <a:pPr marL="342900" indent="-342900">
              <a:buAutoNum type="arabicPeriod"/>
            </a:pPr>
            <a:r>
              <a:rPr lang="zh-TW" altLang="en-US" dirty="0"/>
              <a:t>撒曼以色五世之后，撒珥根（</a:t>
            </a:r>
            <a:r>
              <a:rPr lang="en-US" altLang="zh-TW" dirty="0"/>
              <a:t>722-705</a:t>
            </a:r>
            <a:r>
              <a:rPr lang="en-US" dirty="0"/>
              <a:t>B. C. ）</a:t>
            </a:r>
            <a:r>
              <a:rPr lang="zh-TW" altLang="en-US" dirty="0"/>
              <a:t>接掌王位（赛</a:t>
            </a:r>
            <a:r>
              <a:rPr lang="en-US" altLang="zh-TW" dirty="0"/>
              <a:t>21:1</a:t>
            </a:r>
            <a:r>
              <a:rPr lang="zh-TW" altLang="en-US" dirty="0"/>
              <a:t>）。</a:t>
            </a:r>
            <a:endParaRPr lang="en-US" altLang="zh-TW" dirty="0"/>
          </a:p>
          <a:p>
            <a:pPr marL="342900" indent="-342900">
              <a:buAutoNum type="arabicPeriod"/>
            </a:pPr>
            <a:r>
              <a:rPr lang="zh-TW" altLang="en-US" dirty="0"/>
              <a:t>撒珥根逝世后，西拿基立（</a:t>
            </a:r>
            <a:r>
              <a:rPr lang="en-US" altLang="zh-TW" dirty="0"/>
              <a:t>705-681</a:t>
            </a:r>
            <a:r>
              <a:rPr lang="en-US" dirty="0"/>
              <a:t>B. C. ）</a:t>
            </a:r>
            <a:r>
              <a:rPr lang="zh-TW" altLang="en-US" dirty="0"/>
              <a:t>继位。各处大小国乘机背叛，停止纳贡，</a:t>
            </a:r>
            <a:endParaRPr lang="en-US" altLang="zh-TW" dirty="0"/>
          </a:p>
          <a:p>
            <a:pPr marL="342900" indent="-342900">
              <a:buAutoNum type="arabicPeriod"/>
            </a:pPr>
            <a:r>
              <a:rPr lang="zh-TW" altLang="en-US" dirty="0"/>
              <a:t>犹大的希西家也加入反叛的行列。西拿基立的大军四处剿乱，锐不可当。先收服东方的以拦及巴比伦（</a:t>
            </a:r>
            <a:r>
              <a:rPr lang="en-US" altLang="zh-TW" dirty="0"/>
              <a:t>703</a:t>
            </a:r>
            <a:r>
              <a:rPr lang="en-US" dirty="0"/>
              <a:t>B. C. ）、</a:t>
            </a:r>
            <a:r>
              <a:rPr lang="zh-TW" altLang="en-US" dirty="0"/>
              <a:t>埃及（</a:t>
            </a:r>
            <a:r>
              <a:rPr lang="en-US" altLang="zh-TW" dirty="0"/>
              <a:t>701</a:t>
            </a:r>
            <a:r>
              <a:rPr lang="en-US" dirty="0"/>
              <a:t>B. C. ），</a:t>
            </a:r>
            <a:r>
              <a:rPr lang="zh-TW" altLang="en-US" dirty="0"/>
              <a:t>并向犹大施压，围困耶路撒冷（赛</a:t>
            </a:r>
            <a:r>
              <a:rPr lang="en-US" altLang="zh-TW" dirty="0"/>
              <a:t>36:2</a:t>
            </a:r>
            <a:r>
              <a:rPr lang="zh-TW" altLang="en-US" dirty="0"/>
              <a:t>）</a:t>
            </a:r>
            <a:endParaRPr lang="en-US" altLang="zh-TW" dirty="0"/>
          </a:p>
          <a:p>
            <a:pPr marL="342900" indent="-342900">
              <a:buFontTx/>
              <a:buAutoNum type="arabicPeriod"/>
            </a:pPr>
            <a:r>
              <a:rPr lang="zh-TW" altLang="en-US" dirty="0">
                <a:highlight>
                  <a:srgbClr val="FFFF00"/>
                </a:highlight>
              </a:rPr>
              <a:t>犹大王希西家</a:t>
            </a:r>
            <a:r>
              <a:rPr lang="zh-TW" altLang="en-US" dirty="0">
                <a:solidFill>
                  <a:srgbClr val="0432FF"/>
                </a:solidFill>
              </a:rPr>
              <a:t>接受以赛亚的劝告，不再倚靠外援，专心求神解救</a:t>
            </a:r>
            <a:r>
              <a:rPr lang="zh-TW" altLang="en-US" dirty="0"/>
              <a:t>（赛</a:t>
            </a:r>
            <a:r>
              <a:rPr lang="en-US" altLang="zh-TW" dirty="0"/>
              <a:t>37:1-35</a:t>
            </a:r>
            <a:r>
              <a:rPr lang="zh-TW" altLang="en-US" dirty="0"/>
              <a:t>）。</a:t>
            </a:r>
            <a:endParaRPr lang="en-US" altLang="zh-TW" dirty="0"/>
          </a:p>
        </p:txBody>
      </p:sp>
      <p:sp>
        <p:nvSpPr>
          <p:cNvPr id="12" name="Decagon 11">
            <a:extLst>
              <a:ext uri="{FF2B5EF4-FFF2-40B4-BE49-F238E27FC236}">
                <a16:creationId xmlns:a16="http://schemas.microsoft.com/office/drawing/2014/main" id="{B8AD06FC-89D2-E64B-9687-2DBFCA632287}"/>
              </a:ext>
            </a:extLst>
          </p:cNvPr>
          <p:cNvSpPr/>
          <p:nvPr/>
        </p:nvSpPr>
        <p:spPr>
          <a:xfrm>
            <a:off x="2705544" y="4389393"/>
            <a:ext cx="219918" cy="232284"/>
          </a:xfrm>
          <a:prstGeom prst="dec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t>3</a:t>
            </a:r>
            <a:endParaRPr lang="en-US" b="1" dirty="0"/>
          </a:p>
        </p:txBody>
      </p:sp>
      <p:cxnSp>
        <p:nvCxnSpPr>
          <p:cNvPr id="7" name="Straight Arrow Connector 6">
            <a:extLst>
              <a:ext uri="{FF2B5EF4-FFF2-40B4-BE49-F238E27FC236}">
                <a16:creationId xmlns:a16="http://schemas.microsoft.com/office/drawing/2014/main" id="{CCBB6935-8281-3148-9D73-4988CDB618C9}"/>
              </a:ext>
            </a:extLst>
          </p:cNvPr>
          <p:cNvCxnSpPr/>
          <p:nvPr/>
        </p:nvCxnSpPr>
        <p:spPr>
          <a:xfrm flipH="1">
            <a:off x="2860553" y="3548206"/>
            <a:ext cx="616269" cy="8569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ADEE0E37-B01A-644F-BA97-316B763B3E1B}"/>
              </a:ext>
            </a:extLst>
          </p:cNvPr>
          <p:cNvCxnSpPr>
            <a:cxnSpLocks/>
          </p:cNvCxnSpPr>
          <p:nvPr/>
        </p:nvCxnSpPr>
        <p:spPr>
          <a:xfrm flipH="1">
            <a:off x="1992673" y="3547013"/>
            <a:ext cx="1344180" cy="132805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a:extLst>
              <a:ext uri="{FF2B5EF4-FFF2-40B4-BE49-F238E27FC236}">
                <a16:creationId xmlns:a16="http://schemas.microsoft.com/office/drawing/2014/main" id="{8F98658C-12EB-724D-A20B-015C526CFB5E}"/>
              </a:ext>
            </a:extLst>
          </p:cNvPr>
          <p:cNvCxnSpPr>
            <a:cxnSpLocks/>
          </p:cNvCxnSpPr>
          <p:nvPr/>
        </p:nvCxnSpPr>
        <p:spPr>
          <a:xfrm flipH="1">
            <a:off x="3356122" y="3633468"/>
            <a:ext cx="47909" cy="69814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Title 1">
            <a:extLst>
              <a:ext uri="{FF2B5EF4-FFF2-40B4-BE49-F238E27FC236}">
                <a16:creationId xmlns:a16="http://schemas.microsoft.com/office/drawing/2014/main" id="{E088A089-4F63-704A-A201-CD8FB12B6634}"/>
              </a:ext>
            </a:extLst>
          </p:cNvPr>
          <p:cNvSpPr txBox="1">
            <a:spLocks/>
          </p:cNvSpPr>
          <p:nvPr/>
        </p:nvSpPr>
        <p:spPr>
          <a:xfrm>
            <a:off x="865283" y="682883"/>
            <a:ext cx="7134753" cy="12656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cap="none" spc="0" baseline="0">
                <a:solidFill>
                  <a:schemeClr val="tx1">
                    <a:lumMod val="85000"/>
                    <a:lumOff val="15000"/>
                  </a:schemeClr>
                </a:solidFill>
                <a:effectLst/>
                <a:latin typeface="+mj-lt"/>
                <a:ea typeface="+mn-ea"/>
                <a:cs typeface="+mn-cs"/>
              </a:defRPr>
            </a:lvl1pPr>
          </a:lstStyle>
          <a:p>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以賽亞的時代背景</a:t>
            </a:r>
            <a:br>
              <a:rPr lang="zh-TW" altLang="en-US" dirty="0">
                <a:solidFill>
                  <a:schemeClr val="accent5">
                    <a:lumMod val="50000"/>
                  </a:schemeClr>
                </a:solidFill>
                <a:latin typeface="LiSong Pro Light" panose="02020300000000000000" pitchFamily="18" charset="-120"/>
                <a:ea typeface="LiSong Pro Light" panose="02020300000000000000" pitchFamily="18" charset="-120"/>
              </a:rPr>
            </a:br>
            <a:r>
              <a:rPr lang="zh-TW" altLang="en-US" dirty="0">
                <a:solidFill>
                  <a:schemeClr val="accent5">
                    <a:lumMod val="50000"/>
                  </a:schemeClr>
                </a:solidFill>
                <a:latin typeface="LiSong Pro Light" panose="02020300000000000000" pitchFamily="18" charset="-120"/>
                <a:ea typeface="LiSong Pro Light" panose="02020300000000000000" pitchFamily="18" charset="-120"/>
              </a:rPr>
              <a:t> </a:t>
            </a:r>
            <a:r>
              <a:rPr lang="en-US" altLang="zh-TW" sz="2400" dirty="0">
                <a:solidFill>
                  <a:schemeClr val="accent5">
                    <a:lumMod val="50000"/>
                  </a:schemeClr>
                </a:solidFill>
                <a:latin typeface="LiSong Pro Light" panose="02020300000000000000" pitchFamily="18" charset="-120"/>
                <a:ea typeface="LiSong Pro Light" panose="02020300000000000000" pitchFamily="18" charset="-120"/>
              </a:rPr>
              <a:t>---</a:t>
            </a:r>
            <a:r>
              <a:rPr lang="zh-TW" altLang="en-US" sz="2400" dirty="0">
                <a:solidFill>
                  <a:schemeClr val="accent5">
                    <a:lumMod val="50000"/>
                  </a:schemeClr>
                </a:solidFill>
                <a:latin typeface="LiSong Pro Light" panose="02020300000000000000" pitchFamily="18" charset="-120"/>
                <a:ea typeface="LiSong Pro Light" panose="02020300000000000000" pitchFamily="18" charset="-120"/>
              </a:rPr>
              <a:t> 南國危機起，靠神終得救</a:t>
            </a:r>
          </a:p>
        </p:txBody>
      </p:sp>
    </p:spTree>
    <p:extLst>
      <p:ext uri="{BB962C8B-B14F-4D97-AF65-F5344CB8AC3E}">
        <p14:creationId xmlns:p14="http://schemas.microsoft.com/office/powerpoint/2010/main" val="6588535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{E6B22DC6-7525-3947-BA28-EB3F9CE3DF4F}tf10001067</Template>
  <TotalTime>72931</TotalTime>
  <Words>6281</Words>
  <Application>Microsoft Macintosh PowerPoint</Application>
  <PresentationFormat>Widescreen</PresentationFormat>
  <Paragraphs>424</Paragraphs>
  <Slides>34</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34</vt:i4>
      </vt:variant>
    </vt:vector>
  </HeadingPairs>
  <TitlesOfParts>
    <vt:vector size="48" baseType="lpstr">
      <vt:lpstr>Kaiti TC</vt:lpstr>
      <vt:lpstr>LiSong Pro Light</vt:lpstr>
      <vt:lpstr>細明體</vt:lpstr>
      <vt:lpstr>新細明體</vt:lpstr>
      <vt:lpstr>SimHei</vt:lpstr>
      <vt:lpstr>宋体</vt:lpstr>
      <vt:lpstr>Songti TC</vt:lpstr>
      <vt:lpstr>STKaiti</vt:lpstr>
      <vt:lpstr>STSongti-SC-Regular</vt:lpstr>
      <vt:lpstr>Arial</vt:lpstr>
      <vt:lpstr>Calibri</vt:lpstr>
      <vt:lpstr>Garamond</vt:lpstr>
      <vt:lpstr>Wingdings</vt:lpstr>
      <vt:lpstr>Savon</vt:lpstr>
      <vt:lpstr>以賽亞 </vt:lpstr>
      <vt:lpstr>人物檔案</vt:lpstr>
      <vt:lpstr>PowerPoint Presentation</vt:lpstr>
      <vt:lpstr>以賽亞的時代背景 – 亞述的衰盛</vt:lpstr>
      <vt:lpstr>PowerPoint Presentation</vt:lpstr>
      <vt:lpstr>PowerPoint Presentation</vt:lpstr>
      <vt:lpstr>以賽亞的時代背景  --- 以敘欺猶大，亞述助南國</vt:lpstr>
      <vt:lpstr>以賽亞的時代背景  --- 北國再反叛，終被亞述滅</vt:lpstr>
      <vt:lpstr> </vt:lpstr>
      <vt:lpstr>巴比倫帝國 - 以賽亞在100多年前預言巴比倫的興起</vt:lpstr>
      <vt:lpstr>PowerPoint Presentation</vt:lpstr>
      <vt:lpstr> 以賽亞的事奉三次扭轉時局的信息 </vt:lpstr>
      <vt:lpstr>PowerPoint Presentation</vt:lpstr>
      <vt:lpstr> 以賽亞書號稱小聖經</vt:lpstr>
      <vt:lpstr>【以賽亞書】的結構</vt:lpstr>
      <vt:lpstr> 以賽亞書 – 死海古卷中最古老的一卷書</vt:lpstr>
      <vt:lpstr>以賽亞(一)─天地要聽，民不留意 以賽亞書一～五</vt:lpstr>
      <vt:lpstr>以賽亞(二)─我在這裡，請差遣我 以賽亞書六</vt:lpstr>
      <vt:lpstr>以賽亞(三)─以馬內利，和平的君 以賽亞書七～十二</vt:lpstr>
      <vt:lpstr>以賽亞(四)─歸回安息，平靜安穩 以賽亞書廿八～卅三</vt:lpstr>
      <vt:lpstr>以賽亞(五)─等候上帝，從新得力 以賽亞書四十～四十八</vt:lpstr>
      <vt:lpstr>以賽亞(六)─擔當憂患，背負痛苦 以賽亞書四十九～五十三</vt:lpstr>
      <vt:lpstr>以賽亞(七)─我們是泥，您是窯匠 以賽亞書五十八～六十六</vt:lpstr>
      <vt:lpstr>以賽亞書關於彌賽亞的預言</vt:lpstr>
      <vt:lpstr>【以賽亞書】在新約的引用</vt:lpstr>
      <vt:lpstr>【以賽亞書】在新約的引用</vt:lpstr>
      <vt:lpstr>【以賽亞書】在新約的引用</vt:lpstr>
      <vt:lpstr>PowerPoint Presentation</vt:lpstr>
      <vt:lpstr>以賽亞—被神重要的僕人</vt:lpstr>
      <vt:lpstr>神的屬性 -- 神的聖潔</vt:lpstr>
      <vt:lpstr>神的屬性 -- 神公義和救贖 </vt:lpstr>
      <vt:lpstr>神的屬性 -- 神的永恆</vt:lpstr>
      <vt:lpstr>總結</vt:lpstr>
      <vt:lpstr>討論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2021—2022 主日學計劃</dc:title>
  <dc:creator>Sandy Mau</dc:creator>
  <cp:lastModifiedBy>Sandy Mau</cp:lastModifiedBy>
  <cp:revision>39</cp:revision>
  <dcterms:created xsi:type="dcterms:W3CDTF">2021-07-19T05:32:25Z</dcterms:created>
  <dcterms:modified xsi:type="dcterms:W3CDTF">2022-03-06T23:54:26Z</dcterms:modified>
</cp:coreProperties>
</file>