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4" r:id="rId1"/>
  </p:sldMasterIdLst>
  <p:notesMasterIdLst>
    <p:notesMasterId r:id="rId28"/>
  </p:notesMasterIdLst>
  <p:sldIdLst>
    <p:sldId id="256" r:id="rId2"/>
    <p:sldId id="299" r:id="rId3"/>
    <p:sldId id="294" r:id="rId4"/>
    <p:sldId id="289" r:id="rId5"/>
    <p:sldId id="296" r:id="rId6"/>
    <p:sldId id="307" r:id="rId7"/>
    <p:sldId id="306" r:id="rId8"/>
    <p:sldId id="257" r:id="rId9"/>
    <p:sldId id="267" r:id="rId10"/>
    <p:sldId id="290" r:id="rId11"/>
    <p:sldId id="291" r:id="rId12"/>
    <p:sldId id="286" r:id="rId13"/>
    <p:sldId id="292" r:id="rId14"/>
    <p:sldId id="275" r:id="rId15"/>
    <p:sldId id="295" r:id="rId16"/>
    <p:sldId id="297" r:id="rId17"/>
    <p:sldId id="282" r:id="rId18"/>
    <p:sldId id="300" r:id="rId19"/>
    <p:sldId id="301" r:id="rId20"/>
    <p:sldId id="302" r:id="rId21"/>
    <p:sldId id="303" r:id="rId22"/>
    <p:sldId id="308" r:id="rId23"/>
    <p:sldId id="309" r:id="rId24"/>
    <p:sldId id="304" r:id="rId25"/>
    <p:sldId id="283" r:id="rId26"/>
    <p:sldId id="2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66462" autoAdjust="0"/>
  </p:normalViewPr>
  <p:slideViewPr>
    <p:cSldViewPr snapToGrid="0" snapToObjects="1">
      <p:cViewPr varScale="1">
        <p:scale>
          <a:sx n="72" d="100"/>
          <a:sy n="72" d="100"/>
        </p:scale>
        <p:origin x="1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FC85B-5615-4838-999C-27F57F5EB2C8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6BE66-863C-4715-8C9F-1285B972E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spend more time on Gideon.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4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4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1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1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8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57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8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8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78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42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TW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7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28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6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9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0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0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BE66-863C-4715-8C9F-1285B972EB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2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12/2/21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1pPr>
            <a:lvl2pPr>
              <a:defRPr sz="16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2pPr>
            <a:lvl3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3pPr>
            <a:lvl4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4pPr>
            <a:lvl5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1pPr>
            <a:lvl2pPr>
              <a:defRPr sz="16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2pPr>
            <a:lvl3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3pPr>
            <a:lvl4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4pPr>
            <a:lvl5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9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50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5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4"/>
            <a:ext cx="9068586" cy="1881130"/>
          </a:xfrm>
        </p:spPr>
        <p:txBody>
          <a:bodyPr/>
          <a:lstStyle/>
          <a:p>
            <a:r>
              <a:rPr lang="zh-TW" altLang="en-US" dirty="0"/>
              <a:t>基甸</a:t>
            </a:r>
            <a:r>
              <a:rPr lang="en-US" altLang="zh-TW" dirty="0"/>
              <a:t>/</a:t>
            </a:r>
            <a:r>
              <a:rPr lang="zh-TW" altLang="en-US" dirty="0"/>
              <a:t>耶弗他</a:t>
            </a:r>
            <a:br>
              <a:rPr lang="en-US" altLang="zh-CN" dirty="0"/>
            </a:br>
            <a:r>
              <a:rPr lang="en-US" altLang="zh-CN" dirty="0"/>
              <a:t>- </a:t>
            </a:r>
            <a:r>
              <a:rPr lang="zh-TW" altLang="en-US" sz="4400" dirty="0"/>
              <a:t>大能的勇士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44BAB-2C23-DF47-972F-9C4B92C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284920"/>
            <a:ext cx="9070848" cy="106178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Songti TC" panose="02010600040101010101" pitchFamily="2" charset="-120"/>
                <a:ea typeface="Songti TC" panose="02010600040101010101" pitchFamily="2" charset="-120"/>
              </a:rPr>
              <a:t>南區證道堂</a:t>
            </a:r>
          </a:p>
          <a:p>
            <a:r>
              <a:rPr lang="en-US" altLang="zh-CN" sz="2800" dirty="0">
                <a:latin typeface="+mj-ea"/>
                <a:ea typeface="+mj-ea"/>
              </a:rPr>
              <a:t>2021—2022</a:t>
            </a:r>
            <a:r>
              <a:rPr lang="zh-CN" altLang="en-US" sz="2800" dirty="0">
                <a:latin typeface="+mj-ea"/>
                <a:ea typeface="+mj-ea"/>
              </a:rPr>
              <a:t> 主日學</a:t>
            </a:r>
            <a:endParaRPr lang="en-US" altLang="zh-CN" sz="2800" dirty="0">
              <a:latin typeface="+mj-ea"/>
              <a:ea typeface="+mj-ea"/>
            </a:endParaRPr>
          </a:p>
          <a:p>
            <a:r>
              <a:rPr lang="en-US" altLang="zh-TW" sz="2800" dirty="0"/>
              <a:t>11-28-2021</a:t>
            </a:r>
            <a:endParaRPr lang="en-US" altLang="zh-CN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451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51" y="564537"/>
            <a:ext cx="10058400" cy="66209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TW" sz="4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–</a:t>
            </a:r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順服</a:t>
            </a:r>
            <a:br>
              <a:rPr lang="en-US" altLang="zh-CN" dirty="0">
                <a:latin typeface="+mn-ea"/>
              </a:rPr>
            </a:br>
            <a:br>
              <a:rPr lang="en-US" altLang="zh-TW" dirty="0"/>
            </a:br>
            <a:endParaRPr lang="en-US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51" y="1371600"/>
            <a:ext cx="7803721" cy="1122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b="1" dirty="0">
                <a:solidFill>
                  <a:srgbClr val="0432FF"/>
                </a:solidFill>
                <a:latin typeface="+mn-ea"/>
              </a:rPr>
              <a:t>經文</a:t>
            </a:r>
            <a:r>
              <a:rPr lang="en-US" altLang="zh-TW" sz="2000" b="1" dirty="0">
                <a:solidFill>
                  <a:srgbClr val="0432FF"/>
                </a:solidFill>
                <a:latin typeface="+mn-ea"/>
              </a:rPr>
              <a:t>:	</a:t>
            </a:r>
            <a:r>
              <a:rPr lang="zh-TW" altLang="en-US" sz="2000" b="1" dirty="0">
                <a:solidFill>
                  <a:srgbClr val="0432FF"/>
                </a:solidFill>
                <a:latin typeface="+mn-ea"/>
              </a:rPr>
              <a:t>士師記</a:t>
            </a:r>
            <a:r>
              <a:rPr lang="en-US" altLang="zh-TW" sz="2000" b="1" dirty="0">
                <a:solidFill>
                  <a:srgbClr val="0432FF"/>
                </a:solidFill>
                <a:latin typeface="+mn-ea"/>
              </a:rPr>
              <a:t>6:23 -40</a:t>
            </a:r>
          </a:p>
          <a:p>
            <a:pPr marL="0" indent="0">
              <a:buNone/>
            </a:pPr>
            <a:r>
              <a:rPr lang="en-US" altLang="zh-TW" sz="2000" dirty="0">
                <a:latin typeface="+mn-ea"/>
              </a:rPr>
              <a:t>23 </a:t>
            </a:r>
            <a:r>
              <a:rPr lang="zh-TW" altLang="en-US" sz="2000" dirty="0">
                <a:latin typeface="+mn-ea"/>
              </a:rPr>
              <a:t>耶 和 華 對 他 說 、 你 放 心 、 不 要 懼 怕 、 你 必 不 至 死 。</a:t>
            </a:r>
            <a:endParaRPr lang="en-US" altLang="zh-TW" sz="2000" dirty="0">
              <a:latin typeface="+mn-ea"/>
            </a:endParaRPr>
          </a:p>
          <a:p>
            <a:pPr marL="0" indent="0">
              <a:buNone/>
            </a:pPr>
            <a:endParaRPr lang="zh-TW" altLang="en-US" sz="2000" dirty="0">
              <a:latin typeface="+mn-ea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7AB34-37B8-45FC-8C1D-330CBA37D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147" y="2493941"/>
            <a:ext cx="2914650" cy="2238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E512DA-3AB9-4CBD-AD73-3D758A06B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199" y="642595"/>
            <a:ext cx="3092523" cy="3705052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C4D1ED5-3109-479A-B608-612DDAF8EF74}"/>
              </a:ext>
            </a:extLst>
          </p:cNvPr>
          <p:cNvSpPr/>
          <p:nvPr/>
        </p:nvSpPr>
        <p:spPr>
          <a:xfrm>
            <a:off x="8716074" y="4581050"/>
            <a:ext cx="2914650" cy="1634356"/>
          </a:xfrm>
          <a:prstGeom prst="wedgeEllipseCallout">
            <a:avLst>
              <a:gd name="adj1" fmla="val -229285"/>
              <a:gd name="adj2" fmla="val -126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432FF"/>
                </a:solidFill>
              </a:rPr>
              <a:t>你敢不敢离弃你所事奉的偶像呢？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A3F6A-2C2F-4009-A7E5-D382B0C933F3}"/>
              </a:ext>
            </a:extLst>
          </p:cNvPr>
          <p:cNvSpPr txBox="1"/>
          <p:nvPr/>
        </p:nvSpPr>
        <p:spPr>
          <a:xfrm>
            <a:off x="696402" y="4290573"/>
            <a:ext cx="64439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提要：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神蹟增强基甸的信心，他敢冒性命危險，甚至犧牲與父親的關係。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蒙召的第一步是除去偶像，潔淨自己。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第二步是築壇獻祭，奉獻自己，為上帝所用。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神不是先除去我们的阻难，然后叫我们顺服，祂是先叫我们顺服。</a:t>
            </a:r>
            <a:endParaRPr lang="zh-TW" altLang="en-US" sz="2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70D18D-4B68-4AC6-A407-4EF736F578BB}"/>
              </a:ext>
            </a:extLst>
          </p:cNvPr>
          <p:cNvSpPr txBox="1">
            <a:spLocks/>
          </p:cNvSpPr>
          <p:nvPr/>
        </p:nvSpPr>
        <p:spPr>
          <a:xfrm>
            <a:off x="696402" y="2831086"/>
            <a:ext cx="4080343" cy="1122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lvl="1" indent="-457200"/>
            <a:r>
              <a:rPr lang="zh-TW" altLang="en-US" sz="2800" b="1" dirty="0">
                <a:solidFill>
                  <a:srgbClr val="0432FF"/>
                </a:solidFill>
                <a:latin typeface="+mn-ea"/>
              </a:rPr>
              <a:t>為 耶 和 華 築 壇 </a:t>
            </a:r>
            <a:endParaRPr lang="en-US" altLang="zh-TW" sz="2800" b="1" dirty="0">
              <a:solidFill>
                <a:srgbClr val="0432FF"/>
              </a:solidFill>
              <a:latin typeface="+mn-ea"/>
            </a:endParaRPr>
          </a:p>
          <a:p>
            <a:pPr marL="623888" lvl="1" indent="-457200"/>
            <a:r>
              <a:rPr lang="zh-TW" altLang="en-US" sz="2800" b="1" dirty="0">
                <a:solidFill>
                  <a:srgbClr val="0432FF"/>
                </a:solidFill>
                <a:latin typeface="+mn-ea"/>
              </a:rPr>
              <a:t>拆毀巴力的祭壇</a:t>
            </a:r>
            <a:endParaRPr lang="en-US" altLang="zh-TW" sz="2800" b="1" dirty="0">
              <a:solidFill>
                <a:srgbClr val="0432FF"/>
              </a:solidFill>
              <a:latin typeface="+mn-ea"/>
            </a:endParaRPr>
          </a:p>
          <a:p>
            <a:pPr marL="0" indent="0">
              <a:buFont typeface="Garamond" pitchFamily="18" charset="0"/>
              <a:buNone/>
            </a:pPr>
            <a:endParaRPr lang="en-US" altLang="zh-TW" sz="2000" dirty="0">
              <a:latin typeface="+mn-ea"/>
            </a:endParaRPr>
          </a:p>
          <a:p>
            <a:pPr marL="0" indent="0">
              <a:buFont typeface="Garamond" pitchFamily="18" charset="0"/>
              <a:buNone/>
            </a:pP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99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395" y="542234"/>
            <a:ext cx="6352478" cy="7789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–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挑選三百戰士</a:t>
            </a:r>
            <a:br>
              <a:rPr lang="zh-TW" altLang="en-US" sz="4000" dirty="0">
                <a:latin typeface="+mj-ea"/>
                <a:ea typeface="+mj-ea"/>
              </a:rPr>
            </a:br>
            <a:br>
              <a:rPr lang="en-US" altLang="zh-CN" dirty="0"/>
            </a:br>
            <a:endParaRPr lang="en-US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712" y="4360126"/>
            <a:ext cx="2219093" cy="167491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1F3F6-1A60-458B-B081-FBB0073DF978}"/>
              </a:ext>
            </a:extLst>
          </p:cNvPr>
          <p:cNvSpPr txBox="1"/>
          <p:nvPr/>
        </p:nvSpPr>
        <p:spPr>
          <a:xfrm>
            <a:off x="1616805" y="2134858"/>
            <a:ext cx="331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三萬二千人 </a:t>
            </a:r>
            <a:r>
              <a:rPr lang="en-US" altLang="zh-CN" sz="24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vs </a:t>
            </a:r>
            <a:r>
              <a:rPr lang="zh-CN" altLang="en-US" sz="24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三百人</a:t>
            </a:r>
            <a:endParaRPr lang="en-US" sz="2400" b="1" dirty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DC3E43-B7D6-4CA5-9AAF-B7B92195A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1188"/>
            <a:ext cx="5710999" cy="34863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A09A4D-F718-491F-B644-6E5D40441FC0}"/>
              </a:ext>
            </a:extLst>
          </p:cNvPr>
          <p:cNvSpPr txBox="1"/>
          <p:nvPr/>
        </p:nvSpPr>
        <p:spPr>
          <a:xfrm>
            <a:off x="563564" y="2781033"/>
            <a:ext cx="51626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三</a:t>
            </a:r>
            <a:r>
              <a:rPr lang="zh-CN" altLang="en-US" sz="24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種被</a:t>
            </a:r>
            <a:r>
              <a:rPr lang="zh-TW" altLang="en-US" sz="24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神錄用的</a:t>
            </a:r>
            <a:r>
              <a:rPr lang="zh-CN" altLang="en-US" sz="24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不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驕傲自負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(7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第一次選擇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： </a:t>
            </a:r>
            <a:r>
              <a:rPr lang="en-US" altLang="zh-CN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32,000  - 22,000 = 10,000 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（不膽怯）</a:t>
            </a:r>
            <a:endParaRPr lang="en-US" altLang="zh-CN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第二次選擇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： </a:t>
            </a:r>
            <a:r>
              <a:rPr lang="en-US" altLang="zh-CN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10,000 – 7,000 = 300 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（驚醒）</a:t>
            </a:r>
            <a:endParaRPr lang="en-US" altLang="zh-TW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3A054C-C32B-43FE-8985-A47957A29227}"/>
              </a:ext>
            </a:extLst>
          </p:cNvPr>
          <p:cNvSpPr txBox="1"/>
          <p:nvPr/>
        </p:nvSpPr>
        <p:spPr>
          <a:xfrm>
            <a:off x="717395" y="1537810"/>
            <a:ext cx="4356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432FF"/>
                </a:solidFill>
              </a:rPr>
              <a:t>經文</a:t>
            </a:r>
            <a:r>
              <a:rPr lang="en-US" altLang="zh-TW" sz="2800" b="1" dirty="0">
                <a:solidFill>
                  <a:srgbClr val="0432FF"/>
                </a:solidFill>
              </a:rPr>
              <a:t>:	</a:t>
            </a:r>
            <a:r>
              <a:rPr lang="zh-TW" altLang="en-US" sz="2800" b="1" dirty="0">
                <a:solidFill>
                  <a:srgbClr val="0432FF"/>
                </a:solidFill>
              </a:rPr>
              <a:t>士師記</a:t>
            </a:r>
            <a:r>
              <a:rPr lang="en-US" altLang="zh-TW" sz="2800" b="1" dirty="0">
                <a:solidFill>
                  <a:srgbClr val="0432FF"/>
                </a:solidFill>
              </a:rPr>
              <a:t>7:</a:t>
            </a:r>
            <a:r>
              <a:rPr lang="zh-CN" altLang="en-US" sz="2800" b="1" dirty="0">
                <a:solidFill>
                  <a:srgbClr val="0432FF"/>
                </a:solidFill>
              </a:rPr>
              <a:t> </a:t>
            </a:r>
            <a:r>
              <a:rPr lang="en-US" altLang="zh-CN" sz="2800" b="1" dirty="0">
                <a:solidFill>
                  <a:srgbClr val="0432FF"/>
                </a:solidFill>
              </a:rPr>
              <a:t>1-8</a:t>
            </a:r>
            <a:endParaRPr lang="en-US" altLang="zh-TW" sz="2800" b="1" dirty="0">
              <a:solidFill>
                <a:srgbClr val="0432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5709A-A280-4385-9AA2-55E79A70818B}"/>
              </a:ext>
            </a:extLst>
          </p:cNvPr>
          <p:cNvSpPr txBox="1"/>
          <p:nvPr/>
        </p:nvSpPr>
        <p:spPr>
          <a:xfrm>
            <a:off x="6096000" y="5115437"/>
            <a:ext cx="2257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责任感的淘汰</a:t>
            </a:r>
            <a:endParaRPr lang="en-US" altLang="zh-CN" sz="2400" dirty="0">
              <a:solidFill>
                <a:srgbClr val="0432FF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24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使命感的淘汰</a:t>
            </a:r>
          </a:p>
          <a:p>
            <a:r>
              <a:rPr lang="zh-TW" altLang="en-US" sz="24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生命的淘汰</a:t>
            </a:r>
            <a:endParaRPr lang="zh-CN" alt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1D2D6711-998A-44E0-810D-6D26EAA67A04}"/>
              </a:ext>
            </a:extLst>
          </p:cNvPr>
          <p:cNvSpPr/>
          <p:nvPr/>
        </p:nvSpPr>
        <p:spPr>
          <a:xfrm>
            <a:off x="8979109" y="4807508"/>
            <a:ext cx="3013022" cy="1411462"/>
          </a:xfrm>
          <a:prstGeom prst="cloudCallout">
            <a:avLst>
              <a:gd name="adj1" fmla="val -75378"/>
              <a:gd name="adj2" fmla="val 35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今</a:t>
            </a:r>
            <a:r>
              <a:rPr lang="zh-CN" altLang="en-US" b="1" dirty="0"/>
              <a:t>天</a:t>
            </a:r>
            <a:r>
              <a:rPr lang="zh-TW" altLang="en-US" b="1" dirty="0"/>
              <a:t>上帝的工場對上帝工人的要求是否</a:t>
            </a:r>
            <a:r>
              <a:rPr lang="zh-CN" altLang="en-US" b="1" dirty="0"/>
              <a:t>也是同樣</a:t>
            </a:r>
            <a:r>
              <a:rPr lang="zh-TW" altLang="en-US" b="1" dirty="0"/>
              <a:t>嚴格？</a:t>
            </a:r>
          </a:p>
        </p:txBody>
      </p:sp>
    </p:spTree>
    <p:extLst>
      <p:ext uri="{BB962C8B-B14F-4D97-AF65-F5344CB8AC3E}">
        <p14:creationId xmlns:p14="http://schemas.microsoft.com/office/powerpoint/2010/main" val="15865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395" y="542234"/>
            <a:ext cx="6352478" cy="7789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–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吹</a:t>
            </a:r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號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角的戰士</a:t>
            </a:r>
            <a:br>
              <a:rPr lang="zh-TW" altLang="en-US" sz="4000" dirty="0">
                <a:latin typeface="+mj-ea"/>
                <a:ea typeface="+mj-ea"/>
              </a:rPr>
            </a:br>
            <a:br>
              <a:rPr lang="en-US" altLang="zh-CN" dirty="0"/>
            </a:br>
            <a:endParaRPr lang="en-US" sz="27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804" y="4253980"/>
            <a:ext cx="2947336" cy="178105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2F05B-015A-4389-B119-478307D5D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030" y="910239"/>
            <a:ext cx="3838575" cy="4438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26D6F6-72B2-475C-A783-E5ED13D3A37B}"/>
              </a:ext>
            </a:extLst>
          </p:cNvPr>
          <p:cNvSpPr txBox="1"/>
          <p:nvPr/>
        </p:nvSpPr>
        <p:spPr>
          <a:xfrm>
            <a:off x="725565" y="3358292"/>
            <a:ext cx="3838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三百人 </a:t>
            </a:r>
            <a:r>
              <a:rPr lang="en-US" altLang="zh-CN" sz="24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vs  </a:t>
            </a:r>
            <a:r>
              <a:rPr lang="zh-TW" altLang="en-US" sz="24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十三萬五千</a:t>
            </a:r>
            <a:r>
              <a:rPr lang="zh-CN" altLang="en-US" sz="24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</a:t>
            </a:r>
            <a:endParaRPr lang="zh-TW" altLang="en-US" sz="2400" b="1" dirty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30EF1-7AD4-4644-B718-583EE83CE94A}"/>
              </a:ext>
            </a:extLst>
          </p:cNvPr>
          <p:cNvSpPr txBox="1"/>
          <p:nvPr/>
        </p:nvSpPr>
        <p:spPr>
          <a:xfrm>
            <a:off x="539383" y="1633893"/>
            <a:ext cx="64631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經文</a:t>
            </a:r>
            <a:r>
              <a:rPr lang="en-US" altLang="zh-TW" sz="24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	</a:t>
            </a:r>
            <a:r>
              <a:rPr lang="zh-TW" altLang="en-US" sz="24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士師記</a:t>
            </a:r>
            <a:r>
              <a:rPr lang="en-US" altLang="zh-TW" sz="24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7:15</a:t>
            </a:r>
            <a:r>
              <a:rPr lang="zh-TW" altLang="en-US" sz="24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～</a:t>
            </a:r>
            <a:r>
              <a:rPr lang="en-US" altLang="zh-TW" sz="24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8:21</a:t>
            </a:r>
          </a:p>
          <a:p>
            <a:r>
              <a:rPr lang="zh-TW" altLang="en-US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鑰節</a:t>
            </a:r>
            <a:r>
              <a:rPr lang="en-US" altLang="zh-TW" sz="2400" b="1" dirty="0"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</a:p>
          <a:p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……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起來罷，耶和華已將米甸的軍隊交在你們手中了。（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7</a:t>
            </a:r>
            <a:r>
              <a:rPr lang="zh-CN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15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endParaRPr lang="en-US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20383-7E81-47FC-BEC1-AE9EAC2098A9}"/>
              </a:ext>
            </a:extLst>
          </p:cNvPr>
          <p:cNvSpPr txBox="1"/>
          <p:nvPr/>
        </p:nvSpPr>
        <p:spPr>
          <a:xfrm>
            <a:off x="447270" y="4021124"/>
            <a:ext cx="69428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0432FF"/>
                </a:solidFill>
                <a:latin typeface="+mn-ea"/>
              </a:rPr>
              <a:t>信徒在屬靈爭戰中，所當預備克敵的利器</a:t>
            </a:r>
            <a:r>
              <a:rPr lang="zh-CN" altLang="en-US" sz="2000" dirty="0">
                <a:solidFill>
                  <a:srgbClr val="0432FF"/>
                </a:solidFill>
                <a:latin typeface="+mn-ea"/>
              </a:rPr>
              <a:t>：</a:t>
            </a:r>
            <a:endParaRPr lang="en-US" altLang="zh-TW" sz="2000" dirty="0">
              <a:solidFill>
                <a:srgbClr val="0432FF"/>
              </a:solidFill>
              <a:latin typeface="+mn-ea"/>
            </a:endParaRPr>
          </a:p>
          <a:p>
            <a:endParaRPr lang="en-US" altLang="zh-TW" sz="2000" dirty="0">
              <a:latin typeface="+mn-ea"/>
            </a:endParaRPr>
          </a:p>
          <a:p>
            <a:r>
              <a:rPr lang="zh-TW" altLang="en-US" sz="2000" dirty="0">
                <a:latin typeface="+mn-ea"/>
              </a:rPr>
              <a:t>火把</a:t>
            </a:r>
            <a:r>
              <a:rPr lang="zh-CN" altLang="en-US" sz="2000" dirty="0">
                <a:latin typeface="+mn-ea"/>
              </a:rPr>
              <a:t>： </a:t>
            </a:r>
            <a:r>
              <a:rPr lang="zh-TW" altLang="en-US" sz="2000" dirty="0">
                <a:latin typeface="+mn-ea"/>
              </a:rPr>
              <a:t>聖靈的火</a:t>
            </a:r>
            <a:endParaRPr lang="en-US" altLang="zh-TW" sz="2000" dirty="0">
              <a:latin typeface="+mn-ea"/>
            </a:endParaRPr>
          </a:p>
          <a:p>
            <a:r>
              <a:rPr lang="zh-TW" altLang="en-US" sz="2000" dirty="0">
                <a:latin typeface="+mn-ea"/>
              </a:rPr>
              <a:t>號角</a:t>
            </a:r>
            <a:r>
              <a:rPr lang="zh-CN" altLang="en-US" sz="2000" dirty="0">
                <a:latin typeface="+mn-ea"/>
              </a:rPr>
              <a:t>： </a:t>
            </a:r>
            <a:r>
              <a:rPr lang="zh-TW" altLang="en-US" sz="2000" dirty="0">
                <a:latin typeface="+mn-ea"/>
              </a:rPr>
              <a:t>上帝的話</a:t>
            </a:r>
            <a:endParaRPr lang="en-US" altLang="zh-TW" sz="2000" dirty="0">
              <a:latin typeface="+mn-ea"/>
            </a:endParaRPr>
          </a:p>
          <a:p>
            <a:r>
              <a:rPr lang="zh-TW" altLang="en-US" sz="2000" dirty="0">
                <a:latin typeface="+mn-ea"/>
              </a:rPr>
              <a:t>空瓶</a:t>
            </a:r>
            <a:r>
              <a:rPr lang="zh-CN" altLang="en-US" sz="2000" dirty="0">
                <a:latin typeface="+mn-ea"/>
              </a:rPr>
              <a:t>： </a:t>
            </a:r>
            <a:r>
              <a:rPr lang="zh-TW" altLang="en-US" sz="2000" dirty="0">
                <a:latin typeface="+mn-ea"/>
              </a:rPr>
              <a:t>信徒的身體</a:t>
            </a:r>
            <a:endParaRPr lang="en-US" altLang="zh-TW" sz="2000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21322-6EBC-4922-9F0B-5F8E12FDB296}"/>
              </a:ext>
            </a:extLst>
          </p:cNvPr>
          <p:cNvSpPr txBox="1"/>
          <p:nvPr/>
        </p:nvSpPr>
        <p:spPr>
          <a:xfrm>
            <a:off x="489340" y="5824945"/>
            <a:ext cx="9823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432FF"/>
                </a:solidFill>
              </a:rPr>
              <a:t>打破的瓶預表我們的生命必須破碎，降服於基督，聖靈（火把）才能成就大事。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8D586B98-539F-41BA-8101-C640E0DE5793}"/>
              </a:ext>
            </a:extLst>
          </p:cNvPr>
          <p:cNvSpPr/>
          <p:nvPr/>
        </p:nvSpPr>
        <p:spPr>
          <a:xfrm>
            <a:off x="5346004" y="3308417"/>
            <a:ext cx="1723869" cy="2040472"/>
          </a:xfrm>
          <a:prstGeom prst="borderCallout1">
            <a:avLst>
              <a:gd name="adj1" fmla="val 18750"/>
              <a:gd name="adj2" fmla="val -8333"/>
              <a:gd name="adj3" fmla="val 11921"/>
              <a:gd name="adj4" fmla="val -76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我們今天</a:t>
            </a:r>
            <a:r>
              <a:rPr lang="zh-TW" altLang="en-US" b="1" dirty="0"/>
              <a:t>否常抱怨，同工不夠，手中的資源不足？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06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395" y="542234"/>
            <a:ext cx="6352478" cy="7789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–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勝利的迷失</a:t>
            </a:r>
            <a:br>
              <a:rPr lang="en-US" altLang="zh-CN" sz="4000" b="1" dirty="0">
                <a:latin typeface="+mj-ea"/>
                <a:ea typeface="+mj-ea"/>
              </a:rPr>
            </a:br>
            <a:br>
              <a:rPr lang="en-US" altLang="zh-CN" dirty="0"/>
            </a:br>
            <a:br>
              <a:rPr lang="en-US" altLang="zh-CN" dirty="0"/>
            </a:br>
            <a:endParaRPr lang="en-US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95" y="1563474"/>
            <a:ext cx="7826998" cy="2094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0432FF"/>
                </a:solidFill>
              </a:rPr>
              <a:t>經文</a:t>
            </a:r>
            <a:r>
              <a:rPr lang="en-US" altLang="zh-TW" sz="2800" b="1" dirty="0">
                <a:solidFill>
                  <a:srgbClr val="0432FF"/>
                </a:solidFill>
              </a:rPr>
              <a:t>:	</a:t>
            </a:r>
            <a:r>
              <a:rPr lang="zh-TW" altLang="en-US" sz="2800" b="1" dirty="0">
                <a:solidFill>
                  <a:srgbClr val="0432FF"/>
                </a:solidFill>
              </a:rPr>
              <a:t>士師記</a:t>
            </a:r>
            <a:r>
              <a:rPr lang="en-US" altLang="zh-TW" sz="2800" b="1" dirty="0">
                <a:solidFill>
                  <a:srgbClr val="0432FF"/>
                </a:solidFill>
              </a:rPr>
              <a:t>8:22</a:t>
            </a:r>
            <a:r>
              <a:rPr lang="zh-TW" altLang="en-US" sz="2800" b="1" dirty="0">
                <a:solidFill>
                  <a:srgbClr val="0432FF"/>
                </a:solidFill>
              </a:rPr>
              <a:t>～</a:t>
            </a:r>
            <a:r>
              <a:rPr lang="en-US" altLang="zh-TW" sz="2800" b="1" dirty="0">
                <a:solidFill>
                  <a:srgbClr val="0432FF"/>
                </a:solidFill>
              </a:rPr>
              <a:t>35</a:t>
            </a:r>
          </a:p>
          <a:p>
            <a:pPr marL="0" indent="0">
              <a:buNone/>
            </a:pPr>
            <a:r>
              <a:rPr lang="zh-TW" altLang="en-US" sz="2800" dirty="0"/>
              <a:t>鑰節</a:t>
            </a:r>
            <a:r>
              <a:rPr lang="en-US" altLang="zh-TW" sz="2800" dirty="0"/>
              <a:t>:	</a:t>
            </a:r>
            <a:r>
              <a:rPr lang="zh-TW" altLang="en-US" sz="2800" dirty="0"/>
              <a:t>基甸以此製造了一個</a:t>
            </a:r>
            <a:r>
              <a:rPr lang="zh-TW" altLang="en-US" sz="2800" dirty="0">
                <a:solidFill>
                  <a:srgbClr val="0432FF"/>
                </a:solidFill>
              </a:rPr>
              <a:t>以弗得</a:t>
            </a:r>
            <a:r>
              <a:rPr lang="zh-TW" altLang="en-US" sz="2800" dirty="0"/>
              <a:t>，設立在本城俄弗拉，後來以色列人拜那以弗得行了邪淫，這就作了基甸和他全家的網羅。（士八</a:t>
            </a:r>
            <a:r>
              <a:rPr lang="en-US" altLang="zh-TW" sz="2800" dirty="0"/>
              <a:t>27</a:t>
            </a:r>
            <a:r>
              <a:rPr lang="zh-TW" altLang="en-US" sz="2800" dirty="0"/>
              <a:t>）</a:t>
            </a:r>
            <a:endParaRPr lang="en-US" altLang="zh-CN" sz="2800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19F84-51AF-4E50-8972-B459F033FA24}"/>
              </a:ext>
            </a:extLst>
          </p:cNvPr>
          <p:cNvSpPr txBox="1"/>
          <p:nvPr/>
        </p:nvSpPr>
        <p:spPr>
          <a:xfrm>
            <a:off x="717395" y="3696606"/>
            <a:ext cx="107572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432FF"/>
                </a:solidFill>
              </a:rPr>
              <a:t>三個錯誤</a:t>
            </a:r>
            <a:r>
              <a:rPr lang="zh-CN" altLang="en-US" sz="24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CN" sz="2400" dirty="0">
              <a:solidFill>
                <a:srgbClr val="0432FF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以弗得是大祭司的衣服，</a:t>
            </a:r>
            <a:r>
              <a:rPr lang="zh-TW" altLang="en-US" sz="2400" dirty="0"/>
              <a:t>祭司屬於利未族，而基甸並非出於利未族，他實在無權擔任祭司職務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。違背上帝的指示。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以弗得應是藍布作成，不是金子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，意味基甸以屬靈的外貌，掩飾他對財富的追求。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基甸將以弗得設在自己家鄉。</a:t>
            </a:r>
            <a:r>
              <a:rPr lang="zh-TW" altLang="en-US" sz="2400" dirty="0"/>
              <a:t>可能想使以色列人更接近上帝，它成為人崇拜的偶像。</a:t>
            </a:r>
            <a:endParaRPr lang="en-US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989193-6700-4C02-9064-9349C5073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098" y="558586"/>
            <a:ext cx="2324507" cy="2870414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C48F8492-9657-48C9-A083-75C063FFFDEA}"/>
              </a:ext>
            </a:extLst>
          </p:cNvPr>
          <p:cNvSpPr/>
          <p:nvPr/>
        </p:nvSpPr>
        <p:spPr>
          <a:xfrm>
            <a:off x="6913756" y="542234"/>
            <a:ext cx="1900044" cy="1437523"/>
          </a:xfrm>
          <a:prstGeom prst="borderCallout1">
            <a:avLst>
              <a:gd name="adj1" fmla="val 18750"/>
              <a:gd name="adj2" fmla="val -8333"/>
              <a:gd name="adj3" fmla="val 249857"/>
              <a:gd name="adj4" fmla="val -249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我們</a:t>
            </a:r>
            <a:r>
              <a:rPr lang="zh-TW" altLang="en-US" b="1" dirty="0"/>
              <a:t>今天在侍奉過程中會不會犯類似的錯誤</a:t>
            </a:r>
            <a:r>
              <a:rPr lang="en-US" altLang="zh-TW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06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68" y="513404"/>
            <a:ext cx="10058400" cy="705796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學習要點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-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基甸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B1765-4E21-9B46-AB38-9D2EA41A13A3}"/>
              </a:ext>
            </a:extLst>
          </p:cNvPr>
          <p:cNvSpPr txBox="1"/>
          <p:nvPr/>
        </p:nvSpPr>
        <p:spPr>
          <a:xfrm>
            <a:off x="914401" y="1219200"/>
            <a:ext cx="10210800" cy="51872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651510" lvl="1" indent="-457200" defTabSz="9144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</a:pPr>
            <a:r>
              <a:rPr lang="zh-TW" sz="2800" dirty="0">
                <a:solidFill>
                  <a:srgbClr val="000066"/>
                </a:solidFill>
                <a:latin typeface="+mn-ea"/>
              </a:rPr>
              <a:t>雖然</a:t>
            </a:r>
            <a:r>
              <a:rPr lang="zh-CN" altLang="en-US" sz="2800" dirty="0">
                <a:solidFill>
                  <a:srgbClr val="000066"/>
                </a:solidFill>
                <a:latin typeface="+mn-ea"/>
              </a:rPr>
              <a:t>以色列人</a:t>
            </a:r>
            <a:r>
              <a:rPr lang="zh-TW" sz="2800" dirty="0">
                <a:solidFill>
                  <a:srgbClr val="000066"/>
                </a:solidFill>
                <a:latin typeface="+mn-ea"/>
              </a:rPr>
              <a:t>屢次背逆不信上帝，但上帝因著愛仍然回應他們的呼求。</a:t>
            </a:r>
            <a:endParaRPr lang="en-US" altLang="zh-TW" sz="2800" dirty="0">
              <a:solidFill>
                <a:srgbClr val="000066"/>
              </a:solidFill>
              <a:latin typeface="+mn-ea"/>
            </a:endParaRPr>
          </a:p>
          <a:p>
            <a:pPr marL="651510" lvl="1" indent="-457200" defTabSz="9144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</a:pPr>
            <a:r>
              <a:rPr lang="zh-TW" sz="2800" dirty="0">
                <a:solidFill>
                  <a:srgbClr val="000066"/>
                </a:solidFill>
                <a:latin typeface="+mn-ea"/>
              </a:rPr>
              <a:t>上帝選召基甸，並不是因為他的偉大和不凡</a:t>
            </a:r>
            <a:r>
              <a:rPr lang="zh-CN" altLang="en-US" sz="2800" dirty="0">
                <a:solidFill>
                  <a:srgbClr val="000066"/>
                </a:solidFill>
                <a:latin typeface="+mn-ea"/>
              </a:rPr>
              <a:t>。</a:t>
            </a:r>
            <a:r>
              <a:rPr lang="zh-TW" sz="2800" dirty="0">
                <a:solidFill>
                  <a:srgbClr val="000066"/>
                </a:solidFill>
                <a:latin typeface="+mn-ea"/>
              </a:rPr>
              <a:t>乃是要用他，當上帝與他同在時，他就成了大能的勇士。</a:t>
            </a:r>
            <a:r>
              <a:rPr lang="en-US" altLang="zh-TW" sz="2800" dirty="0">
                <a:solidFill>
                  <a:srgbClr val="000066"/>
                </a:solidFill>
                <a:latin typeface="+mn-ea"/>
              </a:rPr>
              <a:t> </a:t>
            </a:r>
          </a:p>
          <a:p>
            <a:pPr marL="651510" lvl="1" indent="-457200" defTabSz="9144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</a:pPr>
            <a:r>
              <a:rPr lang="zh-TW" sz="2800" dirty="0">
                <a:solidFill>
                  <a:srgbClr val="000066"/>
                </a:solidFill>
                <a:latin typeface="+mn-ea"/>
              </a:rPr>
              <a:t>上帝要基甸學習，爭戰得勝的關鍵，不在軍兵車馬的多寡，而在上帝的同在和帶領。</a:t>
            </a:r>
            <a:endParaRPr lang="en-US" altLang="zh-TW" sz="2800" dirty="0">
              <a:solidFill>
                <a:srgbClr val="000066"/>
              </a:solidFill>
              <a:latin typeface="+mn-ea"/>
            </a:endParaRPr>
          </a:p>
          <a:p>
            <a:pPr marL="651510" lvl="1" indent="-457200" defTabSz="9144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</a:pPr>
            <a:r>
              <a:rPr lang="zh-TW" sz="2800" dirty="0">
                <a:solidFill>
                  <a:srgbClr val="000066"/>
                </a:solidFill>
                <a:latin typeface="+mn-ea"/>
              </a:rPr>
              <a:t>上帝的工作需要精選的工人，質比量更重要。</a:t>
            </a:r>
            <a:endParaRPr lang="en-US" altLang="zh-TW" sz="2800" dirty="0">
              <a:solidFill>
                <a:srgbClr val="000066"/>
              </a:solidFill>
              <a:latin typeface="+mn-ea"/>
            </a:endParaRPr>
          </a:p>
          <a:p>
            <a:pPr marL="651510" lvl="1" indent="-457200" defTabSz="9144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</a:pPr>
            <a:r>
              <a:rPr lang="zh-TW" altLang="en-US" sz="2800" dirty="0">
                <a:solidFill>
                  <a:srgbClr val="000066"/>
                </a:solidFill>
                <a:latin typeface="+mn-ea"/>
              </a:rPr>
              <a:t>凡事需要求問上帝的旨意，才不至於成為自己的網羅。</a:t>
            </a:r>
            <a:endParaRPr lang="en-US" altLang="zh-TW" sz="2800" dirty="0">
              <a:solidFill>
                <a:srgbClr val="00006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14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569028"/>
            <a:ext cx="9068586" cy="2540001"/>
          </a:xfrm>
        </p:spPr>
        <p:txBody>
          <a:bodyPr/>
          <a:lstStyle/>
          <a:p>
            <a:r>
              <a:rPr lang="zh-TW" altLang="en-US" dirty="0"/>
              <a:t>耶弗他 </a:t>
            </a:r>
            <a:br>
              <a:rPr lang="en-US" altLang="zh-TW" dirty="0"/>
            </a:br>
            <a:br>
              <a:rPr lang="en-US" altLang="zh-TW" dirty="0"/>
            </a:br>
            <a:r>
              <a:rPr lang="zh-CN" altLang="en-US" sz="4000" dirty="0">
                <a:latin typeface="+mn-ea"/>
              </a:rPr>
              <a:t>（</a:t>
            </a:r>
            <a:r>
              <a:rPr lang="en-US" altLang="zh-CN" sz="4000" dirty="0">
                <a:latin typeface="+mn-ea"/>
              </a:rPr>
              <a:t>J</a:t>
            </a:r>
            <a:r>
              <a:rPr lang="en-US" altLang="zh-TW" sz="4000" dirty="0">
                <a:latin typeface="+mn-ea"/>
              </a:rPr>
              <a:t>ephthah</a:t>
            </a:r>
            <a:r>
              <a:rPr lang="zh-CN" altLang="en-US" sz="4000" dirty="0">
                <a:latin typeface="+mn-ea"/>
              </a:rPr>
              <a:t>）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313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42594"/>
            <a:ext cx="9925049" cy="109912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耶弗他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的一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050" y="1874494"/>
            <a:ext cx="7193613" cy="3078506"/>
          </a:xfrm>
        </p:spPr>
        <p:txBody>
          <a:bodyPr>
            <a:normAutofit lnSpcReduction="10000"/>
          </a:bodyPr>
          <a:lstStyle/>
          <a:p>
            <a:pPr marL="1028700" indent="-908050">
              <a:buFont typeface="Wingdings" panose="05000000000000000000" pitchFamily="2" charset="2"/>
              <a:buChar char="v"/>
            </a:pPr>
            <a:r>
              <a:rPr lang="zh-TW" altLang="en-US" sz="3600" b="1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妓女的兒子</a:t>
            </a:r>
            <a:endParaRPr lang="en-US" altLang="zh-TW" sz="3600" b="1" i="0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028700" indent="-908050">
              <a:buFont typeface="Wingdings" panose="05000000000000000000" pitchFamily="2" charset="2"/>
              <a:buChar char="v"/>
            </a:pPr>
            <a:endParaRPr lang="en-US" altLang="zh-TW" sz="3600" b="1" i="0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028700" indent="-908050">
              <a:buFont typeface="Wingdings" panose="05000000000000000000" pitchFamily="2" charset="2"/>
              <a:buChar char="v"/>
            </a:pPr>
            <a:r>
              <a:rPr lang="zh-TW" altLang="en-US" sz="3600" b="1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隨便許願的人</a:t>
            </a:r>
            <a:endParaRPr lang="en-US" altLang="zh-TW" sz="3600" b="1" i="0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028700" indent="-908050">
              <a:buFont typeface="Wingdings" panose="05000000000000000000" pitchFamily="2" charset="2"/>
              <a:buChar char="v"/>
            </a:pPr>
            <a:endParaRPr lang="en-US" altLang="zh-TW" sz="3600" b="1" i="0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028700" indent="-908050">
              <a:buFont typeface="Wingdings" panose="05000000000000000000" pitchFamily="2" charset="2"/>
              <a:buChar char="v"/>
            </a:pPr>
            <a:r>
              <a:rPr lang="zh-TW" altLang="en-US" sz="3600" b="1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屬上帝的勇士</a:t>
            </a:r>
            <a:endParaRPr lang="en-US" altLang="zh-TW" sz="3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31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2035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人物檔案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–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妓女的兒子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7" y="1828800"/>
            <a:ext cx="10762937" cy="4386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經文</a:t>
            </a:r>
            <a:r>
              <a:rPr lang="en-US" altLang="zh-TW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		</a:t>
            </a:r>
            <a:r>
              <a:rPr lang="zh-TW" altLang="en-US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士師記</a:t>
            </a:r>
            <a:r>
              <a:rPr lang="en-US" altLang="zh-TW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11:1</a:t>
            </a:r>
            <a:r>
              <a:rPr lang="zh-TW" altLang="en-US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～</a:t>
            </a:r>
            <a:r>
              <a:rPr lang="en-US" altLang="zh-TW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3</a:t>
            </a:r>
          </a:p>
          <a:p>
            <a:pPr marL="0" indent="0">
              <a:buNone/>
            </a:pP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11:1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基 列 人 耶 弗 他 是 個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大 能 的 勇 士 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、 是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妓 女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 的 兒 子 。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耶 弗 他 是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基 列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 所 生 的 。</a:t>
            </a:r>
          </a:p>
          <a:p>
            <a:pPr marL="0" indent="0">
              <a:buNone/>
            </a:pP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11:2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基 列 的 妻 也 生 了 幾 個 兒 子 ． 他 妻 所 生 的 兒 子 長 大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了 、 就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趕 逐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 耶 弗 他 說 、 你 不 可 在 我 們 父 家 承 受 產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業 、 因 為 你 是 妓 女 的 兒 子 。</a:t>
            </a:r>
          </a:p>
          <a:p>
            <a:pPr marL="0" indent="0">
              <a:buNone/>
            </a:pP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11:3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耶 弗 他 就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逃 避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 他 的 弟 兄 、 去 住 在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陀 伯 地 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、 有 些 匪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徒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到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 他 那 裡 聚 集 、 與 他 一 同 出 入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2371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86206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–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身不由己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7" y="1828800"/>
            <a:ext cx="4078515" cy="4386606"/>
          </a:xfrm>
        </p:spPr>
        <p:txBody>
          <a:bodyPr>
            <a:noAutofit/>
          </a:bodyPr>
          <a:lstStyle/>
          <a:p>
            <a:pPr marL="1204913" indent="-690563">
              <a:buFont typeface="Wingdings" panose="05000000000000000000" pitchFamily="2" charset="2"/>
              <a:buChar char="v"/>
            </a:pPr>
            <a:r>
              <a:rPr lang="zh-TW" altLang="en-US" sz="2800" b="0" i="0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無家可歸</a:t>
            </a:r>
            <a:endParaRPr lang="en-US" altLang="zh-TW" sz="2800" b="0" i="0" dirty="0">
              <a:solidFill>
                <a:srgbClr val="000000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204913" indent="-690563">
              <a:buFont typeface="Wingdings" panose="05000000000000000000" pitchFamily="2" charset="2"/>
              <a:buChar char="v"/>
            </a:pPr>
            <a:endParaRPr lang="en-US" altLang="zh-TW" sz="2800" dirty="0">
              <a:solidFill>
                <a:srgbClr val="00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204913" indent="-690563">
              <a:buFont typeface="Wingdings" panose="05000000000000000000" pitchFamily="2" charset="2"/>
              <a:buChar char="v"/>
            </a:pPr>
            <a:r>
              <a:rPr lang="zh-TW" altLang="en-US" sz="2800" b="0" i="0" dirty="0"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綠林好漢</a:t>
            </a:r>
            <a:endParaRPr lang="en-US" altLang="zh-TW" sz="2800" b="0" i="0" dirty="0">
              <a:solidFill>
                <a:srgbClr val="000000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204913" indent="-690563">
              <a:buFont typeface="Wingdings" panose="05000000000000000000" pitchFamily="2" charset="2"/>
              <a:buChar char="v"/>
            </a:pPr>
            <a:endParaRPr lang="en-US" altLang="zh-TW" sz="2800" dirty="0">
              <a:solidFill>
                <a:srgbClr val="00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204913" indent="-690563">
              <a:buFont typeface="Wingdings" panose="05000000000000000000" pitchFamily="2" charset="2"/>
              <a:buChar char="v"/>
            </a:pPr>
            <a:r>
              <a:rPr lang="zh-TW" altLang="en-US" sz="2800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大能勇士</a:t>
            </a:r>
            <a:endParaRPr lang="en-US" altLang="zh-TW" sz="2800" dirty="0">
              <a:solidFill>
                <a:srgbClr val="00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204913" indent="-690563">
              <a:buFont typeface="Wingdings" panose="05000000000000000000" pitchFamily="2" charset="2"/>
              <a:buChar char="v"/>
            </a:pPr>
            <a:endParaRPr lang="en-US" altLang="zh-TW" sz="2800" dirty="0">
              <a:solidFill>
                <a:srgbClr val="00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204913" indent="-690563">
              <a:buFont typeface="Wingdings" panose="05000000000000000000" pitchFamily="2" charset="2"/>
              <a:buChar char="v"/>
            </a:pPr>
            <a:r>
              <a:rPr lang="zh-TW" altLang="en-US" sz="2800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威名遠播</a:t>
            </a:r>
            <a:endParaRPr lang="en-US" altLang="zh-TW" sz="2800" dirty="0">
              <a:solidFill>
                <a:srgbClr val="00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sz="2800" dirty="0">
              <a:solidFill>
                <a:srgbClr val="00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sz="2800" dirty="0">
              <a:solidFill>
                <a:srgbClr val="00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CDF81AD-F807-4459-9B29-026839495B5C}"/>
              </a:ext>
            </a:extLst>
          </p:cNvPr>
          <p:cNvSpPr/>
          <p:nvPr/>
        </p:nvSpPr>
        <p:spPr>
          <a:xfrm>
            <a:off x="6705598" y="1020706"/>
            <a:ext cx="3730172" cy="1331348"/>
          </a:xfrm>
          <a:prstGeom prst="wedgeRoundRectCallout">
            <a:avLst>
              <a:gd name="adj1" fmla="val -108826"/>
              <a:gd name="adj2" fmla="val 47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你為你過去，你目前的環境而自卑嗎？</a:t>
            </a:r>
            <a:endParaRPr lang="en-US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03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027706-1ED3-438B-ACB5-72B6FD7BE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44" y="372097"/>
            <a:ext cx="7328932" cy="5936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132EC-EDF6-4F9A-B979-0BD50D3C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788" y="2057400"/>
            <a:ext cx="1308100" cy="1371600"/>
          </a:xfrm>
          <a:noFill/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戰云密佈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44398-1361-4FDB-A284-7540DEE4F6EA}"/>
              </a:ext>
            </a:extLst>
          </p:cNvPr>
          <p:cNvSpPr txBox="1"/>
          <p:nvPr/>
        </p:nvSpPr>
        <p:spPr>
          <a:xfrm>
            <a:off x="617718" y="1294510"/>
            <a:ext cx="1923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/>
              <a:t>耶弗他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- 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時代背景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600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9"/>
            <a:ext cx="2978281" cy="12088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zh-CN" altLang="en-US" sz="4800" cap="all" spc="-100" dirty="0">
                <a:latin typeface="PMingLiU" panose="02020500000000000000" pitchFamily="18" charset="-120"/>
                <a:ea typeface="PMingLiU" panose="02020500000000000000" pitchFamily="18" charset="-120"/>
              </a:rPr>
              <a:t>邊聼邊思考</a:t>
            </a:r>
            <a:endParaRPr lang="en-US" sz="4800" cap="all" spc="-1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C2ED9-2E93-4A92-B471-A8C96CCF613D}"/>
              </a:ext>
            </a:extLst>
          </p:cNvPr>
          <p:cNvSpPr txBox="1"/>
          <p:nvPr/>
        </p:nvSpPr>
        <p:spPr>
          <a:xfrm>
            <a:off x="7957225" y="3060640"/>
            <a:ext cx="2978282" cy="263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altLang="zh-CN" sz="1400" b="1" spc="80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zh-CN" altLang="en-US" sz="3200" b="1" spc="80" dirty="0">
                <a:solidFill>
                  <a:schemeClr val="tx2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基甸和以弗他這兩位人物跟我有什麽関係？</a:t>
            </a:r>
            <a:endParaRPr lang="en-US" sz="3200" b="1" spc="80" dirty="0">
              <a:solidFill>
                <a:schemeClr val="tx2">
                  <a:lumMod val="7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72565-C819-4E6E-96A4-AB77C4FA9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0"/>
          <a:stretch/>
        </p:blipFill>
        <p:spPr>
          <a:xfrm>
            <a:off x="643192" y="950029"/>
            <a:ext cx="5451627" cy="4954817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60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203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–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升不由己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7" y="1828800"/>
            <a:ext cx="10762937" cy="4386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經文</a:t>
            </a:r>
            <a:r>
              <a:rPr lang="en-US" altLang="zh-TW" sz="32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 	</a:t>
            </a:r>
            <a:r>
              <a:rPr lang="zh-TW" altLang="en-US" sz="32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士師記</a:t>
            </a:r>
            <a:r>
              <a:rPr lang="en-US" altLang="zh-TW" sz="32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11:4</a:t>
            </a:r>
            <a:r>
              <a:rPr lang="zh-TW" altLang="en-US" sz="32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～</a:t>
            </a:r>
            <a:r>
              <a:rPr lang="en-US" altLang="zh-TW" sz="32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6</a:t>
            </a:r>
          </a:p>
          <a:p>
            <a:pPr marL="0" indent="0">
              <a:buNone/>
            </a:pP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過 了 些 日 子 亞 捫 人 攻 打 以 色 列 。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亞 捫 人 攻 打 以 色 列 的 時 候 、 基 列 的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長 老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 到 陀 伯 地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去 、 要 叫 耶 弗 他 回 來 。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對 耶 弗 他 說 、 請 你 來 作 我 們 的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元 帥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 、 我 們 好 與 亞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捫 人 爭 戰 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8FCD9F2-06CC-41B0-8B67-90DDFD08900D}"/>
              </a:ext>
            </a:extLst>
          </p:cNvPr>
          <p:cNvSpPr/>
          <p:nvPr/>
        </p:nvSpPr>
        <p:spPr>
          <a:xfrm>
            <a:off x="7111290" y="1148611"/>
            <a:ext cx="4709002" cy="1613143"/>
          </a:xfrm>
          <a:prstGeom prst="wedgeRoundRectCallout">
            <a:avLst>
              <a:gd name="adj1" fmla="val -32592"/>
              <a:gd name="adj2" fmla="val 154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你體會神對耶弗他的接納嗎？</a:t>
            </a:r>
            <a:endParaRPr lang="en-US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09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203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– 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成功秘訣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31" y="1768929"/>
            <a:ext cx="10762937" cy="4386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經文</a:t>
            </a:r>
            <a:r>
              <a:rPr lang="en-US" altLang="zh-TW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 	</a:t>
            </a:r>
            <a:r>
              <a:rPr lang="zh-TW" altLang="en-US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士師記</a:t>
            </a:r>
            <a:r>
              <a:rPr lang="en-US" altLang="zh-TW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11:9</a:t>
            </a:r>
            <a:r>
              <a:rPr lang="zh-TW" altLang="en-US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～</a:t>
            </a:r>
            <a:r>
              <a:rPr lang="en-US" altLang="zh-TW" sz="2800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11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耶 弗 他 對 基 列 的 長 老 說 、 你 們 叫 我 回 去 、 與 亞 捫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人 爭 戰 、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耶 和 華 把 他 交 給 我 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、 我 可 以 作 你 們 的 領 袖 麼 。</a:t>
            </a: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基列的長老回答耶弗他說、有耶和華在你我中間作見證、我們必定照你的話行。</a:t>
            </a: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於 是 耶 弗 他 同 基 列 的 長 老 回 去 、 百 姓 就 立 耶 弗 他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作 領 袖 、 作 元 帥 ． 耶 弗 他 在 米 斯 巴 將 自 己 的 一 切 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話 、 </a:t>
            </a:r>
            <a:r>
              <a:rPr lang="zh-TW" altLang="en-US" sz="2800" b="1" u="sng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陳 明 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在 耶 和 華 面 前 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</a:p>
          <a:p>
            <a:pPr marL="0" indent="0">
              <a:buNone/>
            </a:pP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C971E9F-D273-44FF-ACD7-186E4171051B}"/>
              </a:ext>
            </a:extLst>
          </p:cNvPr>
          <p:cNvSpPr/>
          <p:nvPr/>
        </p:nvSpPr>
        <p:spPr>
          <a:xfrm>
            <a:off x="7505700" y="5143499"/>
            <a:ext cx="3835400" cy="1297955"/>
          </a:xfrm>
          <a:prstGeom prst="wedgeEllipseCallout">
            <a:avLst>
              <a:gd name="adj1" fmla="val -194895"/>
              <a:gd name="adj2" fmla="val -88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0432FF"/>
                </a:solidFill>
              </a:rPr>
              <a:t>我們會把一切都陳明在神面前？</a:t>
            </a:r>
            <a:endParaRPr lang="en-US" sz="2800" dirty="0">
              <a:solidFill>
                <a:srgbClr val="0432FF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E628C52-DEDF-4802-9EAE-D2678D1379A4}"/>
              </a:ext>
            </a:extLst>
          </p:cNvPr>
          <p:cNvSpPr/>
          <p:nvPr/>
        </p:nvSpPr>
        <p:spPr>
          <a:xfrm>
            <a:off x="7416800" y="812800"/>
            <a:ext cx="3594100" cy="1003300"/>
          </a:xfrm>
          <a:prstGeom prst="wedgeEllipseCallout">
            <a:avLst>
              <a:gd name="adj1" fmla="val -80840"/>
              <a:gd name="adj2" fmla="val 1939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432FF"/>
                </a:solidFill>
              </a:rPr>
              <a:t>耶弗他只是要求神赐他得胜后才作「领袖」。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1288"/>
            <a:ext cx="10058400" cy="937312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–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隨便許願的人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1000"/>
            <a:ext cx="10210800" cy="45644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3200" i="0" dirty="0">
                <a:solidFill>
                  <a:srgbClr val="0432FF"/>
                </a:solidFill>
                <a:effectLst/>
                <a:latin typeface="+mn-ea"/>
              </a:rPr>
              <a:t>經文</a:t>
            </a:r>
            <a:r>
              <a:rPr lang="en-US" altLang="zh-TW" sz="3200" i="0" dirty="0">
                <a:solidFill>
                  <a:srgbClr val="0432FF"/>
                </a:solidFill>
                <a:effectLst/>
                <a:latin typeface="+mn-ea"/>
              </a:rPr>
              <a:t>:	</a:t>
            </a:r>
            <a:r>
              <a:rPr lang="zh-TW" altLang="en-US" sz="3200" i="0" dirty="0">
                <a:solidFill>
                  <a:srgbClr val="0432FF"/>
                </a:solidFill>
                <a:effectLst/>
                <a:latin typeface="+mn-ea"/>
              </a:rPr>
              <a:t>士師記</a:t>
            </a:r>
            <a:r>
              <a:rPr lang="en-US" altLang="zh-TW" sz="3200" dirty="0">
                <a:solidFill>
                  <a:srgbClr val="0432FF"/>
                </a:solidFill>
                <a:latin typeface="+mn-ea"/>
              </a:rPr>
              <a:t>11:</a:t>
            </a:r>
            <a:r>
              <a:rPr lang="zh-TW" altLang="en-US" sz="3200" dirty="0">
                <a:solidFill>
                  <a:srgbClr val="0432FF"/>
                </a:solidFill>
                <a:latin typeface="+mn-ea"/>
              </a:rPr>
              <a:t> </a:t>
            </a:r>
            <a:r>
              <a:rPr lang="en-US" altLang="zh-TW" sz="3200" i="0" dirty="0">
                <a:solidFill>
                  <a:srgbClr val="0432FF"/>
                </a:solidFill>
                <a:effectLst/>
                <a:latin typeface="+mn-ea"/>
              </a:rPr>
              <a:t>29</a:t>
            </a:r>
            <a:r>
              <a:rPr lang="zh-TW" altLang="en-US" sz="3200" i="0" dirty="0">
                <a:solidFill>
                  <a:srgbClr val="0432FF"/>
                </a:solidFill>
                <a:effectLst/>
                <a:latin typeface="+mn-ea"/>
              </a:rPr>
              <a:t>～</a:t>
            </a:r>
            <a:r>
              <a:rPr lang="en-US" altLang="zh-TW" sz="3200" i="0" dirty="0">
                <a:solidFill>
                  <a:srgbClr val="0432FF"/>
                </a:solidFill>
                <a:effectLst/>
                <a:latin typeface="+mn-ea"/>
              </a:rPr>
              <a:t>40</a:t>
            </a:r>
          </a:p>
          <a:p>
            <a:pPr marL="0" indent="0">
              <a:buNone/>
            </a:pPr>
            <a:r>
              <a:rPr lang="zh-TW" altLang="en-US" sz="3200" i="0" dirty="0">
                <a:effectLst/>
                <a:latin typeface="+mn-ea"/>
              </a:rPr>
              <a:t>鑰節</a:t>
            </a:r>
            <a:r>
              <a:rPr lang="en-US" altLang="zh-TW" sz="3200" i="0" dirty="0">
                <a:effectLst/>
                <a:latin typeface="+mn-ea"/>
              </a:rPr>
              <a:t>:</a:t>
            </a:r>
            <a:r>
              <a:rPr lang="en-US" altLang="zh-TW" sz="3200" i="0" dirty="0">
                <a:solidFill>
                  <a:srgbClr val="000066"/>
                </a:solidFill>
                <a:effectLst/>
                <a:latin typeface="+mn-ea"/>
              </a:rPr>
              <a:t>	</a:t>
            </a:r>
          </a:p>
          <a:p>
            <a:pPr marL="514350" indent="-514350">
              <a:buFont typeface="+mj-lt"/>
              <a:buAutoNum type="arabicPeriod" startAt="29"/>
            </a:pPr>
            <a:r>
              <a:rPr lang="zh-TW" altLang="en-US" sz="3000" i="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耶 和 華 的 靈 </a:t>
            </a:r>
            <a:r>
              <a:rPr lang="zh-TW" altLang="en-US" sz="30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降 在 耶 弗 他 身 上 、 他 就 經 過</a:t>
            </a:r>
            <a:r>
              <a:rPr lang="en-US" altLang="zh-TW" sz="30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altLang="en-US" sz="30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基 列 和 瑪 拿 西 、 來 到 基 列 的 米 斯 巴 、 從 米 斯 巴 來 到 亞 捫 人 那 裡 。</a:t>
            </a:r>
            <a:endParaRPr lang="en-US" altLang="zh-TW" sz="3000" i="0" dirty="0"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 startAt="29"/>
            </a:pPr>
            <a:r>
              <a:rPr lang="zh-TW" altLang="en-US" sz="3000" dirty="0">
                <a:latin typeface="PMingLiU" panose="02020500000000000000" pitchFamily="18" charset="-120"/>
                <a:ea typeface="PMingLiU" panose="02020500000000000000" pitchFamily="18" charset="-120"/>
              </a:rPr>
              <a:t>耶弗他就向耶和華許願、說、你若將亞捫人交在我手中</a:t>
            </a:r>
            <a:endParaRPr lang="en-US" altLang="zh-TW" sz="3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 startAt="29"/>
            </a:pPr>
            <a:r>
              <a:rPr lang="zh-TW" altLang="en-US" sz="3000" dirty="0">
                <a:latin typeface="PMingLiU" panose="02020500000000000000" pitchFamily="18" charset="-120"/>
                <a:ea typeface="PMingLiU" panose="02020500000000000000" pitchFamily="18" charset="-120"/>
              </a:rPr>
              <a:t>我 從 亞 捫 人 那 裡 平 平 安 安 回 來 的 時 候 、 無 論 甚麼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latin typeface="PMingLiU" panose="02020500000000000000" pitchFamily="18" charset="-120"/>
                <a:ea typeface="PMingLiU" panose="02020500000000000000" pitchFamily="18" charset="-120"/>
              </a:rPr>
              <a:t>人</a:t>
            </a:r>
            <a:r>
              <a:rPr lang="zh-TW" altLang="en-US" sz="3000" dirty="0">
                <a:latin typeface="PMingLiU" panose="02020500000000000000" pitchFamily="18" charset="-120"/>
                <a:ea typeface="PMingLiU" panose="02020500000000000000" pitchFamily="18" charset="-120"/>
              </a:rPr>
              <a:t> 、 先 從 我 家 門 出 來 迎 接 我 、 就 必 歸 你 、我 也 必 將 他 獻 上 為 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latin typeface="PMingLiU" panose="02020500000000000000" pitchFamily="18" charset="-120"/>
                <a:ea typeface="PMingLiU" panose="02020500000000000000" pitchFamily="18" charset="-120"/>
              </a:rPr>
              <a:t>燔 祭</a:t>
            </a:r>
            <a:r>
              <a:rPr lang="zh-TW" altLang="en-US" sz="3000" dirty="0">
                <a:latin typeface="PMingLiU" panose="02020500000000000000" pitchFamily="18" charset="-120"/>
                <a:ea typeface="PMingLiU" panose="02020500000000000000" pitchFamily="18" charset="-120"/>
              </a:rPr>
              <a:t> 。</a:t>
            </a:r>
            <a:endParaRPr lang="en-US" altLang="zh-TW" sz="3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 startAt="29"/>
            </a:pPr>
            <a:r>
              <a:rPr lang="zh-TW" altLang="en-US" sz="30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於是耶弗他往亞捫人那裏去，與他們爭戰，</a:t>
            </a:r>
            <a:r>
              <a:rPr lang="zh-TW" altLang="en-US" sz="3000" i="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耶和華將他</a:t>
            </a:r>
            <a:r>
              <a:rPr lang="en-US" altLang="zh-TW" sz="3000" i="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altLang="en-US" sz="3000" i="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們交在他手中。</a:t>
            </a:r>
            <a:endParaRPr lang="en-US" altLang="zh-CN" sz="3000" dirty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7B3D0F1-D707-4C43-8546-E5C330B8F681}"/>
              </a:ext>
            </a:extLst>
          </p:cNvPr>
          <p:cNvSpPr/>
          <p:nvPr/>
        </p:nvSpPr>
        <p:spPr>
          <a:xfrm>
            <a:off x="7416800" y="642593"/>
            <a:ext cx="3594100" cy="1576499"/>
          </a:xfrm>
          <a:prstGeom prst="wedgeEllipseCallout">
            <a:avLst>
              <a:gd name="adj1" fmla="val -73211"/>
              <a:gd name="adj2" fmla="val 23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432FF"/>
                </a:solidFill>
              </a:rPr>
              <a:t>我們的事奉，动机是出于神、方法根据神，還是出于自己的热心、按照自己的方式</a:t>
            </a:r>
            <a:r>
              <a:rPr lang="en-US" altLang="zh-CN" dirty="0">
                <a:solidFill>
                  <a:srgbClr val="0432FF"/>
                </a:solidFill>
              </a:rPr>
              <a:t>?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2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767B5F-08D2-4022-9EC3-5E6680231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092" y="1541469"/>
            <a:ext cx="5742857" cy="3609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1288"/>
            <a:ext cx="10058400" cy="937312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–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懊悔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, 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履行誓言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50" y="1305189"/>
            <a:ext cx="5296827" cy="4270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i="0" dirty="0">
                <a:solidFill>
                  <a:srgbClr val="0432FF"/>
                </a:solidFill>
                <a:effectLst/>
                <a:latin typeface="+mn-ea"/>
              </a:rPr>
              <a:t>經文</a:t>
            </a:r>
            <a:r>
              <a:rPr lang="en-US" altLang="zh-TW" sz="2000" i="0" dirty="0">
                <a:solidFill>
                  <a:srgbClr val="0432FF"/>
                </a:solidFill>
                <a:effectLst/>
                <a:latin typeface="+mn-ea"/>
              </a:rPr>
              <a:t>:	</a:t>
            </a:r>
            <a:r>
              <a:rPr lang="zh-TW" altLang="en-US" sz="2000" i="0" dirty="0">
                <a:solidFill>
                  <a:srgbClr val="0432FF"/>
                </a:solidFill>
                <a:effectLst/>
                <a:latin typeface="+mn-ea"/>
              </a:rPr>
              <a:t>士師記</a:t>
            </a:r>
            <a:r>
              <a:rPr lang="en-US" altLang="zh-TW" sz="2000" dirty="0">
                <a:solidFill>
                  <a:srgbClr val="0432FF"/>
                </a:solidFill>
                <a:latin typeface="+mn-ea"/>
              </a:rPr>
              <a:t>11:</a:t>
            </a:r>
            <a:r>
              <a:rPr lang="zh-TW" altLang="en-US" sz="2000" dirty="0">
                <a:solidFill>
                  <a:srgbClr val="0432FF"/>
                </a:solidFill>
                <a:latin typeface="+mn-ea"/>
              </a:rPr>
              <a:t> </a:t>
            </a:r>
            <a:r>
              <a:rPr lang="en-US" altLang="zh-TW" sz="2000" dirty="0">
                <a:solidFill>
                  <a:srgbClr val="0432FF"/>
                </a:solidFill>
                <a:latin typeface="+mn-ea"/>
              </a:rPr>
              <a:t>34</a:t>
            </a:r>
            <a:r>
              <a:rPr lang="zh-TW" altLang="en-US" sz="2000" i="0" dirty="0">
                <a:solidFill>
                  <a:srgbClr val="0432FF"/>
                </a:solidFill>
                <a:effectLst/>
                <a:latin typeface="+mn-ea"/>
              </a:rPr>
              <a:t>～</a:t>
            </a:r>
            <a:r>
              <a:rPr lang="en-US" altLang="zh-TW" sz="2000" i="0" dirty="0">
                <a:solidFill>
                  <a:srgbClr val="0432FF"/>
                </a:solidFill>
                <a:effectLst/>
                <a:latin typeface="+mn-ea"/>
              </a:rPr>
              <a:t>40</a:t>
            </a:r>
          </a:p>
          <a:p>
            <a:pPr marL="514350" indent="-514350">
              <a:buFont typeface="+mj-lt"/>
              <a:buAutoNum type="arabicPeriod" startAt="34"/>
            </a:pPr>
            <a:r>
              <a:rPr lang="zh-TW" altLang="en-US" sz="16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耶弗他回米斯巴到了自己的家．不料、他女兒拿著鼓跳舞出來迎接他、是他獨生的．此外無兒無女。</a:t>
            </a:r>
          </a:p>
          <a:p>
            <a:pPr marL="514350" indent="-514350">
              <a:buFont typeface="+mj-lt"/>
              <a:buAutoNum type="arabicPeriod" startAt="34"/>
            </a:pPr>
            <a:r>
              <a:rPr lang="zh-TW" altLang="en-US" sz="16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耶弗他看見他、就</a:t>
            </a:r>
            <a:r>
              <a:rPr lang="zh-TW" altLang="en-US" sz="1600" i="0" dirty="0">
                <a:solidFill>
                  <a:srgbClr val="FF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撕裂衣服</a:t>
            </a:r>
            <a:r>
              <a:rPr lang="zh-TW" altLang="en-US" sz="16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、說、哀哉、我的女兒阿、你使我甚是愁苦、叫我作難了．因為我已經向耶和華開口許願、不能挽回。</a:t>
            </a:r>
          </a:p>
          <a:p>
            <a:pPr marL="514350" indent="-514350">
              <a:buFont typeface="+mj-lt"/>
              <a:buAutoNum type="arabicPeriod" startAt="34"/>
            </a:pPr>
            <a:r>
              <a:rPr lang="zh-TW" altLang="en-US" sz="16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他女兒回答說、父阿、你既向耶和華開口、就當照你口中所說的向我行、因耶和華已經在仇敵亞捫人身上為你報仇。</a:t>
            </a:r>
          </a:p>
          <a:p>
            <a:pPr marL="514350" indent="-514350">
              <a:buFont typeface="+mj-lt"/>
              <a:buAutoNum type="arabicPeriod" startAt="34"/>
            </a:pPr>
            <a:r>
              <a:rPr lang="zh-TW" altLang="en-US" sz="16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又對父親說、有一件事求你允准．容我去兩個月、與同伴在山上、好哀哭我終為處女。</a:t>
            </a:r>
          </a:p>
          <a:p>
            <a:pPr marL="514350" indent="-514350">
              <a:buFont typeface="+mj-lt"/>
              <a:buAutoNum type="arabicPeriod" startAt="34"/>
            </a:pPr>
            <a:r>
              <a:rPr lang="zh-TW" altLang="en-US" sz="16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耶弗他說、你去罷．就容他去兩個月．他便和同伴去了、在山上為他終為處女哀哭。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59B44-019A-4EC9-9B8A-AD340CF0F3DF}"/>
              </a:ext>
            </a:extLst>
          </p:cNvPr>
          <p:cNvSpPr txBox="1"/>
          <p:nvPr/>
        </p:nvSpPr>
        <p:spPr>
          <a:xfrm>
            <a:off x="446050" y="5590601"/>
            <a:ext cx="11039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9"/>
            </a:pPr>
            <a:r>
              <a:rPr lang="zh-TW" altLang="en-US" sz="1600" dirty="0">
                <a:latin typeface="+mn-ea"/>
              </a:rPr>
              <a:t>  兩月已滿、他回到父親那裡、父親就照所許的願向他行了．女兒終身沒有親近男子。</a:t>
            </a:r>
          </a:p>
          <a:p>
            <a:pPr marL="342900" indent="-342900">
              <a:buFont typeface="+mj-lt"/>
              <a:buAutoNum type="arabicPeriod" startAt="39"/>
            </a:pPr>
            <a:r>
              <a:rPr lang="zh-TW" altLang="en-US" sz="1600" dirty="0">
                <a:latin typeface="+mn-ea"/>
              </a:rPr>
              <a:t>  此後以色列中有個規矩．每年以色列的女子去為基列人耶弗他的女兒哀哭四天。</a:t>
            </a:r>
          </a:p>
        </p:txBody>
      </p:sp>
    </p:spTree>
    <p:extLst>
      <p:ext uri="{BB962C8B-B14F-4D97-AF65-F5344CB8AC3E}">
        <p14:creationId xmlns:p14="http://schemas.microsoft.com/office/powerpoint/2010/main" val="340810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1288"/>
            <a:ext cx="10058400" cy="937312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–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屬上帝的勇士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98600"/>
            <a:ext cx="10363200" cy="245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i="0" dirty="0">
                <a:solidFill>
                  <a:srgbClr val="0432FF"/>
                </a:solidFill>
                <a:effectLst/>
                <a:latin typeface="+mn-ea"/>
              </a:rPr>
              <a:t>經文</a:t>
            </a:r>
            <a:r>
              <a:rPr lang="en-US" altLang="zh-TW" sz="3200" i="0" dirty="0">
                <a:solidFill>
                  <a:srgbClr val="0432FF"/>
                </a:solidFill>
                <a:effectLst/>
                <a:latin typeface="+mn-ea"/>
              </a:rPr>
              <a:t>:	</a:t>
            </a:r>
            <a:r>
              <a:rPr lang="zh-TW" altLang="en-US" sz="3200" i="0" dirty="0">
                <a:solidFill>
                  <a:srgbClr val="0432FF"/>
                </a:solidFill>
                <a:effectLst/>
                <a:latin typeface="+mn-ea"/>
              </a:rPr>
              <a:t>士師記</a:t>
            </a:r>
            <a:r>
              <a:rPr lang="en-US" altLang="zh-TW" sz="3200" dirty="0">
                <a:solidFill>
                  <a:srgbClr val="0432FF"/>
                </a:solidFill>
                <a:latin typeface="+mn-ea"/>
              </a:rPr>
              <a:t>12: </a:t>
            </a:r>
            <a:r>
              <a:rPr lang="en-US" altLang="zh-TW" sz="3200" i="0" dirty="0">
                <a:solidFill>
                  <a:srgbClr val="0432FF"/>
                </a:solidFill>
                <a:effectLst/>
                <a:latin typeface="+mn-ea"/>
              </a:rPr>
              <a:t>1</a:t>
            </a:r>
            <a:r>
              <a:rPr lang="zh-TW" altLang="en-US" sz="3200" i="0" dirty="0">
                <a:solidFill>
                  <a:srgbClr val="0432FF"/>
                </a:solidFill>
                <a:effectLst/>
                <a:latin typeface="+mn-ea"/>
              </a:rPr>
              <a:t>～</a:t>
            </a:r>
            <a:r>
              <a:rPr lang="en-US" altLang="zh-TW" sz="3200" i="0" dirty="0">
                <a:solidFill>
                  <a:srgbClr val="0432FF"/>
                </a:solidFill>
                <a:effectLst/>
                <a:latin typeface="+mn-ea"/>
              </a:rPr>
              <a:t>7</a:t>
            </a:r>
          </a:p>
          <a:p>
            <a:pPr marL="0" indent="0">
              <a:buNone/>
            </a:pPr>
            <a:r>
              <a:rPr lang="zh-TW" altLang="en-US" sz="3200" b="1" i="0" dirty="0">
                <a:effectLst/>
                <a:latin typeface="+mn-ea"/>
              </a:rPr>
              <a:t>鑰節</a:t>
            </a:r>
            <a:r>
              <a:rPr lang="en-US" altLang="zh-TW" sz="3200" b="1" i="0" dirty="0">
                <a:effectLst/>
                <a:latin typeface="+mn-ea"/>
              </a:rPr>
              <a:t>:</a:t>
            </a:r>
            <a:r>
              <a:rPr lang="en-US" altLang="zh-TW" sz="3200" b="1" i="0" dirty="0">
                <a:solidFill>
                  <a:srgbClr val="000066"/>
                </a:solidFill>
                <a:effectLst/>
                <a:latin typeface="+mn-ea"/>
              </a:rPr>
              <a:t>	</a:t>
            </a:r>
          </a:p>
          <a:p>
            <a:pPr marL="0" indent="0">
              <a:buNone/>
            </a:pPr>
            <a:r>
              <a:rPr lang="en-US" altLang="zh-TW" sz="30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12</a:t>
            </a:r>
            <a:r>
              <a:rPr lang="zh-CN" altLang="en-US" sz="30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CN" sz="30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7 </a:t>
            </a:r>
            <a:r>
              <a:rPr lang="zh-TW" altLang="en-US" sz="30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耶弗他作以色列的士師六年。基列人耶弗他死了，</a:t>
            </a:r>
            <a:r>
              <a:rPr lang="en-US" altLang="zh-TW" sz="30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	 </a:t>
            </a:r>
            <a:r>
              <a:rPr lang="zh-TW" altLang="en-US" sz="3000" i="0" dirty="0"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葬在基列的一座城裏。</a:t>
            </a:r>
            <a:endParaRPr lang="en-US" altLang="zh-CN" sz="3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5A23D-D66D-41FB-980B-A81DC1598D3F}"/>
              </a:ext>
            </a:extLst>
          </p:cNvPr>
          <p:cNvSpPr txBox="1"/>
          <p:nvPr/>
        </p:nvSpPr>
        <p:spPr>
          <a:xfrm>
            <a:off x="914400" y="4126281"/>
            <a:ext cx="10363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432FF"/>
                </a:solidFill>
                <a:latin typeface="+mn-ea"/>
              </a:rPr>
              <a:t>信心的英雄</a:t>
            </a:r>
            <a:endParaRPr lang="en-US" altLang="zh-TW" sz="2800" b="1" dirty="0">
              <a:solidFill>
                <a:srgbClr val="0432FF"/>
              </a:solidFill>
              <a:latin typeface="+mn-ea"/>
            </a:endParaRPr>
          </a:p>
          <a:p>
            <a:r>
              <a:rPr lang="zh-TW" altLang="en-US" sz="2800" dirty="0">
                <a:latin typeface="+mn-ea"/>
              </a:rPr>
              <a:t>我 又 何 必 再 說 呢 ． 若 要 一 一 細 說 、 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基 甸</a:t>
            </a:r>
            <a:r>
              <a:rPr lang="zh-TW" altLang="en-US" sz="2800" dirty="0">
                <a:latin typeface="+mn-ea"/>
              </a:rPr>
              <a:t> 、 巴 拉 、 參 孫 、 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耶 弗 </a:t>
            </a:r>
            <a:r>
              <a:rPr lang="zh-TW" altLang="en-US" sz="2800" dirty="0">
                <a:latin typeface="+mn-ea"/>
              </a:rPr>
              <a:t>他 、 大 衛 、 撒 母 耳 、 和 眾 先 知 的 事 、 時 候 就 不 夠 了</a:t>
            </a:r>
            <a:r>
              <a:rPr lang="zh-CN" altLang="en-US" sz="2800" dirty="0">
                <a:latin typeface="+mn-ea"/>
              </a:rPr>
              <a:t>。（來</a:t>
            </a:r>
            <a:r>
              <a:rPr lang="en-US" altLang="zh-CN" sz="2800" dirty="0">
                <a:latin typeface="+mn-ea"/>
              </a:rPr>
              <a:t>11</a:t>
            </a:r>
            <a:r>
              <a:rPr lang="zh-CN" altLang="en-US" sz="2800" dirty="0">
                <a:latin typeface="+mn-ea"/>
              </a:rPr>
              <a:t>：</a:t>
            </a:r>
            <a:r>
              <a:rPr lang="en-US" altLang="zh-CN" sz="2800" dirty="0">
                <a:latin typeface="+mn-ea"/>
              </a:rPr>
              <a:t>32</a:t>
            </a:r>
            <a:r>
              <a:rPr lang="zh-CN" altLang="en-US" sz="2800" dirty="0">
                <a:latin typeface="+mn-ea"/>
              </a:rPr>
              <a:t>）</a:t>
            </a:r>
            <a:endParaRPr lang="en-US" altLang="zh-CN" sz="2800" dirty="0">
              <a:latin typeface="+mn-ea"/>
            </a:endParaRPr>
          </a:p>
          <a:p>
            <a:endParaRPr lang="en-US" sz="28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494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34" y="475304"/>
            <a:ext cx="10058400" cy="718496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學習要點 -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耶弗他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B1765-4E21-9B46-AB38-9D2EA41A13A3}"/>
              </a:ext>
            </a:extLst>
          </p:cNvPr>
          <p:cNvSpPr txBox="1"/>
          <p:nvPr/>
        </p:nvSpPr>
        <p:spPr>
          <a:xfrm>
            <a:off x="631453" y="1193800"/>
            <a:ext cx="10929093" cy="583358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651510" lvl="1" indent="-457200" defTabSz="9144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</a:pPr>
            <a:r>
              <a:rPr lang="zh-TW" altLang="en-US" sz="2800" b="0" i="0" dirty="0">
                <a:solidFill>
                  <a:srgbClr val="000066"/>
                </a:solidFill>
                <a:effectLst/>
                <a:latin typeface="+mn-ea"/>
              </a:rPr>
              <a:t>上帝揀選人，並不在乎他的家世背景、才幹智慧，上帝看重的是一顆願意的心和謙卑的靈。</a:t>
            </a:r>
            <a:endParaRPr lang="en-US" altLang="zh-TW" sz="2800" b="0" i="0" dirty="0">
              <a:solidFill>
                <a:srgbClr val="000066"/>
              </a:solidFill>
              <a:effectLst/>
              <a:latin typeface="+mn-ea"/>
            </a:endParaRPr>
          </a:p>
          <a:p>
            <a:pPr marL="651510" lvl="1" indent="-457200" defTabSz="9144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</a:pPr>
            <a:r>
              <a:rPr lang="zh-TW" altLang="en-US" sz="2800" b="0" i="0" dirty="0">
                <a:solidFill>
                  <a:srgbClr val="000066"/>
                </a:solidFill>
                <a:effectLst/>
                <a:latin typeface="+mn-ea"/>
              </a:rPr>
              <a:t>耶弗他之所以能成為大能的勇士，是因為「耶和華的靈降在他身上」</a:t>
            </a:r>
            <a:r>
              <a:rPr lang="zh-CN" altLang="en-US" sz="2800" b="0" i="0" dirty="0">
                <a:solidFill>
                  <a:srgbClr val="000066"/>
                </a:solidFill>
                <a:effectLst/>
                <a:latin typeface="+mn-ea"/>
              </a:rPr>
              <a:t>。</a:t>
            </a:r>
            <a:endParaRPr lang="en-US" altLang="zh-TW" sz="2800" b="0" i="0" dirty="0">
              <a:solidFill>
                <a:srgbClr val="000066"/>
              </a:solidFill>
              <a:effectLst/>
              <a:latin typeface="+mn-ea"/>
            </a:endParaRPr>
          </a:p>
          <a:p>
            <a:pPr marL="651510" lvl="1" indent="-457200" defTabSz="9144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</a:pPr>
            <a:r>
              <a:rPr lang="zh-TW" altLang="en-US" sz="2800" b="0" i="0" dirty="0">
                <a:solidFill>
                  <a:srgbClr val="000066"/>
                </a:solidFill>
                <a:effectLst/>
                <a:latin typeface="+mn-ea"/>
              </a:rPr>
              <a:t>耶和華勝利的關鍵不在耶弗他的誓言，而在上帝的靈的充滿、同在和同行</a:t>
            </a:r>
            <a:r>
              <a:rPr lang="en-US" altLang="zh-TW" sz="2800" b="0" i="0" dirty="0">
                <a:solidFill>
                  <a:srgbClr val="000066"/>
                </a:solidFill>
                <a:effectLst/>
                <a:latin typeface="+mn-ea"/>
              </a:rPr>
              <a:t>. </a:t>
            </a:r>
          </a:p>
          <a:p>
            <a:pPr marL="651510" lvl="1" indent="-457200" defTabSz="9144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</a:pPr>
            <a:r>
              <a:rPr lang="zh-CN" altLang="en-US" sz="2800" dirty="0">
                <a:solidFill>
                  <a:srgbClr val="00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人若不照着真理事奉，只凭着自己的满腔热情、会给自己和家人都带来伤害</a:t>
            </a:r>
            <a:r>
              <a:rPr lang="en-US" altLang="zh-CN" sz="2800" dirty="0">
                <a:solidFill>
                  <a:srgbClr val="00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.</a:t>
            </a:r>
            <a:endParaRPr lang="en-US" altLang="zh-TW" sz="2800" b="0" i="0" dirty="0">
              <a:solidFill>
                <a:srgbClr val="000066"/>
              </a:solidFill>
              <a:effectLst/>
              <a:latin typeface="+mn-ea"/>
            </a:endParaRPr>
          </a:p>
          <a:p>
            <a:pPr marL="651510" lvl="1" indent="-457200" defTabSz="91440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</a:pPr>
            <a:endParaRPr lang="en-US" altLang="zh-TW" sz="2800" b="0" i="0" dirty="0">
              <a:solidFill>
                <a:srgbClr val="000066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87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9888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/>
              <a:t>討論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C2ED9-2E93-4A92-B471-A8C96CCF613D}"/>
              </a:ext>
            </a:extLst>
          </p:cNvPr>
          <p:cNvSpPr txBox="1"/>
          <p:nvPr/>
        </p:nvSpPr>
        <p:spPr>
          <a:xfrm>
            <a:off x="7823200" y="2840704"/>
            <a:ext cx="3256854" cy="2859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zh-CN" altLang="en-US" sz="2800" b="1" spc="80" dirty="0">
                <a:solidFill>
                  <a:schemeClr val="tx2">
                    <a:lumMod val="75000"/>
                  </a:schemeClr>
                </a:solidFill>
              </a:rPr>
              <a:t>分享你從基甸和耶弗他的一生學到的一個屬靈功課。</a:t>
            </a:r>
            <a:endParaRPr lang="en-US" altLang="zh-CN" sz="2800" b="1" spc="80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altLang="zh-CN" sz="2800" b="1" spc="80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zh-CN" altLang="en-US" sz="2800" b="1" spc="80" dirty="0">
                <a:solidFill>
                  <a:schemeClr val="tx2">
                    <a:lumMod val="75000"/>
                  </a:schemeClr>
                </a:solidFill>
              </a:rPr>
              <a:t>你會怎樣應用在生活</a:t>
            </a:r>
            <a:r>
              <a:rPr lang="en-US" altLang="zh-CN" sz="2800" b="1" spc="8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zh-CN" altLang="en-US" sz="2800" b="1" spc="80" dirty="0">
                <a:solidFill>
                  <a:schemeClr val="tx2">
                    <a:lumMod val="75000"/>
                  </a:schemeClr>
                </a:solidFill>
              </a:rPr>
              <a:t>事奉裏？</a:t>
            </a:r>
            <a:endParaRPr lang="en-US" sz="2800" b="1" spc="8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97112-0D63-446F-BF0D-C8D74F187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656085"/>
            <a:ext cx="5451627" cy="5542704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2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930441"/>
          </a:xfrm>
        </p:spPr>
        <p:txBody>
          <a:bodyPr/>
          <a:lstStyle/>
          <a:p>
            <a:r>
              <a:rPr lang="zh-TW" altLang="en-US" dirty="0"/>
              <a:t>基甸</a:t>
            </a:r>
            <a:br>
              <a:rPr lang="en-US" altLang="zh-TW" dirty="0"/>
            </a:br>
            <a:br>
              <a:rPr lang="en-US" altLang="zh-TW" dirty="0"/>
            </a:br>
            <a:r>
              <a:rPr lang="zh-CN" altLang="en-US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en-US" altLang="zh-CN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Gideon</a:t>
            </a:r>
            <a:r>
              <a:rPr lang="zh-CN" altLang="en-US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509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299" y="1739599"/>
            <a:ext cx="6540501" cy="4242101"/>
          </a:xfrm>
        </p:spPr>
        <p:txBody>
          <a:bodyPr>
            <a:normAutofit/>
          </a:bodyPr>
          <a:lstStyle/>
          <a:p>
            <a:pPr marL="1143000" indent="-800100">
              <a:buFont typeface="Wingdings" panose="05000000000000000000" pitchFamily="2" charset="2"/>
              <a:buChar char="v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蒙召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順服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挑選三百戰士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吹號角的戰士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r>
              <a:rPr lang="zh-CN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勝利的迷失</a:t>
            </a:r>
            <a:endParaRPr lang="en-US" altLang="zh-CN" sz="3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B41B57-5F7C-48B1-BCFA-344E18966191}"/>
              </a:ext>
            </a:extLst>
          </p:cNvPr>
          <p:cNvSpPr txBox="1">
            <a:spLocks/>
          </p:cNvSpPr>
          <p:nvPr/>
        </p:nvSpPr>
        <p:spPr>
          <a:xfrm>
            <a:off x="1320497" y="478166"/>
            <a:ext cx="9089836" cy="1052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基甸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的一生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81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11" y="1506813"/>
            <a:ext cx="10394043" cy="384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經文</a:t>
            </a:r>
            <a:r>
              <a:rPr lang="en-US" altLang="zh-TW" sz="28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 </a:t>
            </a:r>
            <a:r>
              <a:rPr lang="zh-CN" altLang="en-US" sz="28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士師記 </a:t>
            </a:r>
            <a:r>
              <a:rPr lang="en-US" altLang="zh-CN" sz="28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6:1-6</a:t>
            </a:r>
            <a:endParaRPr lang="en-US" altLang="zh-CN" sz="2800" dirty="0">
              <a:solidFill>
                <a:srgbClr val="0432FF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2400" b="1" dirty="0">
              <a:latin typeface="+mn-ea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+mn-ea"/>
              </a:rPr>
              <a:t>時間</a:t>
            </a:r>
            <a:r>
              <a:rPr lang="zh-CN" altLang="en-US" sz="2800" dirty="0">
                <a:latin typeface="+mn-ea"/>
              </a:rPr>
              <a:t>：</a:t>
            </a:r>
            <a:r>
              <a:rPr lang="zh-TW" altLang="en-US" sz="2800" dirty="0">
                <a:latin typeface="+mn-ea"/>
              </a:rPr>
              <a:t>在士師統治以色列人的時期</a:t>
            </a:r>
            <a:endParaRPr lang="en-US" altLang="zh-TW" sz="2800" dirty="0">
              <a:latin typeface="+mn-ea"/>
            </a:endParaRPr>
          </a:p>
          <a:p>
            <a:pPr marL="0" indent="0">
              <a:buNone/>
            </a:pP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處境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經過四十年的太平時期，以色列人遭受米甸人極大的迫害</a:t>
            </a:r>
            <a:r>
              <a:rPr lang="zh-CN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pPr marL="0" indent="0">
              <a:buNone/>
            </a:pP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原因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以色列人又行耶和華眼中看為惡的事</a:t>
            </a:r>
            <a:r>
              <a:rPr lang="zh-TW" altLang="en-US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endParaRPr lang="en-US" altLang="zh-TW" sz="2800" dirty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	  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耶和華就把他們交在米甸手裏七年。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en-US" altLang="zh-TW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6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CN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1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endParaRPr lang="en-US" altLang="zh-CN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CN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結果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以色列人就呼求耶和華。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en-US" altLang="zh-CN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6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CN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6</a:t>
            </a:r>
            <a:r>
              <a:rPr lang="zh-CN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endParaRPr lang="en-US" altLang="zh-CN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B41B57-5F7C-48B1-BCFA-344E18966191}"/>
              </a:ext>
            </a:extLst>
          </p:cNvPr>
          <p:cNvSpPr txBox="1">
            <a:spLocks/>
          </p:cNvSpPr>
          <p:nvPr/>
        </p:nvSpPr>
        <p:spPr>
          <a:xfrm>
            <a:off x="1088571" y="531083"/>
            <a:ext cx="9438180" cy="1052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基甸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- 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時代背景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737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11" y="1506813"/>
            <a:ext cx="10394043" cy="469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經文</a:t>
            </a:r>
            <a:r>
              <a:rPr lang="en-US" altLang="zh-TW" sz="28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 </a:t>
            </a:r>
            <a:r>
              <a:rPr lang="zh-CN" altLang="en-US" sz="28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士師記 </a:t>
            </a:r>
            <a:r>
              <a:rPr lang="en-US" altLang="zh-CN" sz="2800" b="1" dirty="0">
                <a:solidFill>
                  <a:srgbClr val="0432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6:7-10</a:t>
            </a:r>
          </a:p>
          <a:p>
            <a:pPr marL="0" indent="0">
              <a:buNone/>
            </a:pPr>
            <a:endParaRPr lang="en-US" altLang="zh-CN" sz="2800" dirty="0">
              <a:solidFill>
                <a:srgbClr val="0432FF"/>
              </a:solidFill>
              <a:latin typeface="+mn-ea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zh-TW" altLang="en-US" sz="2800" dirty="0">
                <a:latin typeface="+mn-ea"/>
              </a:rPr>
              <a:t>以色列人因米甸人的緣故、呼求耶和華、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zh-TW" altLang="en-US" sz="2800" dirty="0">
                <a:latin typeface="+mn-ea"/>
              </a:rPr>
              <a:t>耶和華就差遣先知到以色列人那裡、對他們說、耶和華以色列的神、如此說、我曾領你們從埃及上來、出了為奴之家．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zh-TW" altLang="en-US" sz="2800" dirty="0">
                <a:latin typeface="+mn-ea"/>
              </a:rPr>
              <a:t>救你們脫離埃及人的手、並脫離一切欺壓你們之人的手、把他們從你們面前趕出、將他們的地賜給你們．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zh-TW" altLang="en-US" sz="2800" dirty="0">
                <a:latin typeface="+mn-ea"/>
              </a:rPr>
              <a:t>又對你們說、我是耶和華你們的神．你們住在亞摩利人的地、不可敬畏他們的神．你們竟不聽從我的話。</a:t>
            </a:r>
            <a:endParaRPr lang="en-US" altLang="zh-CN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B41B57-5F7C-48B1-BCFA-344E18966191}"/>
              </a:ext>
            </a:extLst>
          </p:cNvPr>
          <p:cNvSpPr txBox="1">
            <a:spLocks/>
          </p:cNvSpPr>
          <p:nvPr/>
        </p:nvSpPr>
        <p:spPr>
          <a:xfrm>
            <a:off x="1088571" y="531083"/>
            <a:ext cx="9438180" cy="1052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基甸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- 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時代背景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193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00" y="1530557"/>
            <a:ext cx="9280033" cy="4679743"/>
          </a:xfrm>
        </p:spPr>
        <p:txBody>
          <a:bodyPr>
            <a:normAutofit/>
          </a:bodyPr>
          <a:lstStyle/>
          <a:p>
            <a:pPr marL="1143000" indent="-800100">
              <a:buFont typeface="Wingdings" panose="05000000000000000000" pitchFamily="2" charset="2"/>
              <a:buChar char="v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民長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軍事或政治領袖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在危機中由耶和華挑選來拯救以色列人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平時掌管民事訴訟，戰時統帥軍隊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r>
              <a:rPr lang="zh-CN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最後一位</a:t>
            </a:r>
            <a:r>
              <a:rPr lang="en-US" altLang="zh-CN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: </a:t>
            </a:r>
            <a:r>
              <a:rPr lang="zh-CN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撒母耳</a:t>
            </a:r>
            <a:endParaRPr lang="en-US" altLang="zh-CN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r>
              <a:rPr lang="en-US" altLang="zh-TW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《</a:t>
            </a: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士師記</a:t>
            </a:r>
            <a:r>
              <a:rPr lang="en-US" altLang="zh-TW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》</a:t>
            </a: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計載了</a:t>
            </a:r>
            <a:r>
              <a:rPr lang="en-US" altLang="zh-TW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12</a:t>
            </a: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位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r>
              <a:rPr lang="en-US" altLang="zh-TW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《</a:t>
            </a: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撒母耳記上</a:t>
            </a:r>
            <a:r>
              <a:rPr lang="en-US" altLang="zh-TW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》</a:t>
            </a: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記載了</a:t>
            </a:r>
            <a:r>
              <a:rPr lang="en-US" altLang="zh-TW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2</a:t>
            </a:r>
            <a:r>
              <a:rPr lang="zh-TW" altLang="en-US" sz="3600" b="1" dirty="0">
                <a:latin typeface="PMingLiU" panose="02020500000000000000" pitchFamily="18" charset="-120"/>
                <a:ea typeface="PMingLiU" panose="02020500000000000000" pitchFamily="18" charset="-120"/>
              </a:rPr>
              <a:t>位</a:t>
            </a: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endParaRPr lang="en-US" altLang="zh-TW" sz="36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143000" indent="-800100">
              <a:buFont typeface="Wingdings" panose="05000000000000000000" pitchFamily="2" charset="2"/>
              <a:buChar char="v"/>
            </a:pPr>
            <a:endParaRPr lang="en-US" altLang="zh-CN" sz="3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B41B57-5F7C-48B1-BCFA-344E18966191}"/>
              </a:ext>
            </a:extLst>
          </p:cNvPr>
          <p:cNvSpPr txBox="1">
            <a:spLocks/>
          </p:cNvSpPr>
          <p:nvPr/>
        </p:nvSpPr>
        <p:spPr>
          <a:xfrm>
            <a:off x="1320497" y="478166"/>
            <a:ext cx="9089836" cy="1052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士師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時期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1390 BC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~ 1050 BC)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717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44" y="543768"/>
            <a:ext cx="10058400" cy="826988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人物檔案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-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基甸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 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（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Gideon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）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4103650"/>
            <a:ext cx="9869294" cy="1938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600" b="1" i="0" dirty="0">
                <a:effectLst/>
                <a:latin typeface="Arial" panose="020B0604020202020204" pitchFamily="34" charset="0"/>
              </a:rPr>
              <a:t>地點</a:t>
            </a:r>
            <a:r>
              <a:rPr lang="zh-TW" altLang="en-US" sz="2600" b="0" i="0" dirty="0">
                <a:effectLst/>
                <a:latin typeface="Arial" panose="020B0604020202020204" pitchFamily="34" charset="0"/>
              </a:rPr>
              <a:t>：俄弗拉 </a:t>
            </a:r>
            <a:r>
              <a:rPr lang="en-US" altLang="zh-TW" sz="2600" b="0" i="0" dirty="0">
                <a:effectLst/>
                <a:latin typeface="Arial" panose="020B0604020202020204" pitchFamily="34" charset="0"/>
              </a:rPr>
              <a:t>				</a:t>
            </a:r>
            <a:r>
              <a:rPr lang="zh-TW" altLang="en-US" sz="2600" b="1" i="0" dirty="0">
                <a:effectLst/>
                <a:latin typeface="Arial" panose="020B0604020202020204" pitchFamily="34" charset="0"/>
              </a:rPr>
              <a:t>職業</a:t>
            </a:r>
            <a:r>
              <a:rPr lang="zh-TW" altLang="en-US" sz="2600" b="0" i="0" dirty="0">
                <a:effectLst/>
                <a:latin typeface="Arial" panose="020B0604020202020204" pitchFamily="34" charset="0"/>
              </a:rPr>
              <a:t>：農夫、</a:t>
            </a:r>
            <a:r>
              <a:rPr lang="en-US" altLang="zh-TW" sz="2600" dirty="0">
                <a:latin typeface="Arial" panose="020B0604020202020204" pitchFamily="34" charset="0"/>
              </a:rPr>
              <a:t>(</a:t>
            </a:r>
            <a:r>
              <a:rPr lang="zh-TW" altLang="en-US" sz="2600" b="0" i="0" dirty="0">
                <a:effectLst/>
                <a:latin typeface="Arial" panose="020B0604020202020204" pitchFamily="34" charset="0"/>
              </a:rPr>
              <a:t>戰士、士師</a:t>
            </a:r>
            <a:r>
              <a:rPr lang="en-US" altLang="zh-TW" sz="2600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zh-TW" altLang="en-US" sz="2600" b="1" i="0" dirty="0">
                <a:effectLst/>
                <a:latin typeface="Arial" panose="020B0604020202020204" pitchFamily="34" charset="0"/>
              </a:rPr>
              <a:t>親戚</a:t>
            </a:r>
            <a:r>
              <a:rPr lang="zh-TW" altLang="en-US" sz="2600" b="0" i="0" dirty="0">
                <a:effectLst/>
                <a:latin typeface="Arial" panose="020B0604020202020204" pitchFamily="34" charset="0"/>
              </a:rPr>
              <a:t>：父親──約阿施</a:t>
            </a:r>
            <a:r>
              <a:rPr lang="en-US" altLang="zh-TW" sz="2600" b="0" i="0" dirty="0">
                <a:effectLst/>
                <a:latin typeface="Arial" panose="020B0604020202020204" pitchFamily="34" charset="0"/>
              </a:rPr>
              <a:t>			</a:t>
            </a:r>
            <a:r>
              <a:rPr lang="zh-CN" altLang="en-US" sz="2600" b="1" dirty="0">
                <a:latin typeface="PMingLiU" panose="02020500000000000000" pitchFamily="18" charset="-120"/>
                <a:ea typeface="PMingLiU" panose="02020500000000000000" pitchFamily="18" charset="-120"/>
              </a:rPr>
              <a:t>支派</a:t>
            </a:r>
            <a:r>
              <a:rPr lang="zh-CN" altLang="en-US" sz="2600" dirty="0">
                <a:latin typeface="Arial" panose="020B0604020202020204" pitchFamily="34" charset="0"/>
              </a:rPr>
              <a:t>： </a:t>
            </a:r>
            <a:r>
              <a:rPr lang="zh-TW" altLang="en-US" sz="2600" b="0" i="0" dirty="0">
                <a:effectLst/>
                <a:latin typeface="Arial" panose="020B0604020202020204" pitchFamily="34" charset="0"/>
              </a:rPr>
              <a:t>瑪拿西</a:t>
            </a:r>
            <a:r>
              <a:rPr lang="zh-CN" altLang="en-US" sz="2600" b="0" i="0" dirty="0">
                <a:effectLst/>
                <a:latin typeface="Arial" panose="020B0604020202020204" pitchFamily="34" charset="0"/>
              </a:rPr>
              <a:t>， 亞比以謝族</a:t>
            </a:r>
            <a:endParaRPr lang="en-US" altLang="zh-TW" sz="26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2600" b="1" i="0" dirty="0">
                <a:effectLst/>
                <a:latin typeface="Arial" panose="020B0604020202020204" pitchFamily="34" charset="0"/>
              </a:rPr>
              <a:t>同時代的人</a:t>
            </a:r>
            <a:r>
              <a:rPr lang="zh-TW" altLang="en-US" sz="2600" b="0" i="0" dirty="0">
                <a:effectLst/>
                <a:latin typeface="Arial" panose="020B0604020202020204" pitchFamily="34" charset="0"/>
              </a:rPr>
              <a:t>：西巴王、撒慕拿王</a:t>
            </a:r>
            <a:endParaRPr lang="en-US" altLang="zh-TW" sz="26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89AEE-1079-4581-8525-0714AF620DD0}"/>
              </a:ext>
            </a:extLst>
          </p:cNvPr>
          <p:cNvSpPr txBox="1"/>
          <p:nvPr/>
        </p:nvSpPr>
        <p:spPr>
          <a:xfrm>
            <a:off x="756424" y="1538879"/>
            <a:ext cx="106661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432FF"/>
                </a:solidFill>
              </a:rPr>
              <a:t>經文</a:t>
            </a:r>
            <a:r>
              <a:rPr lang="en-US" altLang="zh-TW" sz="2800" b="1" dirty="0">
                <a:solidFill>
                  <a:srgbClr val="0432FF"/>
                </a:solidFill>
              </a:rPr>
              <a:t>:	</a:t>
            </a:r>
            <a:r>
              <a:rPr lang="zh-TW" altLang="en-US" sz="2800" b="1" dirty="0">
                <a:solidFill>
                  <a:srgbClr val="0432FF"/>
                </a:solidFill>
              </a:rPr>
              <a:t>士師記</a:t>
            </a:r>
            <a:r>
              <a:rPr lang="en-US" altLang="zh-TW" sz="2800" b="1" dirty="0">
                <a:solidFill>
                  <a:srgbClr val="0432FF"/>
                </a:solidFill>
              </a:rPr>
              <a:t>6:12</a:t>
            </a:r>
            <a:r>
              <a:rPr lang="zh-TW" altLang="en-US" sz="2800" b="1" dirty="0">
                <a:solidFill>
                  <a:srgbClr val="0432FF"/>
                </a:solidFill>
              </a:rPr>
              <a:t>～</a:t>
            </a:r>
            <a:r>
              <a:rPr lang="en-US" altLang="zh-TW" sz="2800" b="1" dirty="0">
                <a:solidFill>
                  <a:srgbClr val="0432FF"/>
                </a:solidFill>
              </a:rPr>
              <a:t>17</a:t>
            </a:r>
          </a:p>
          <a:p>
            <a:endParaRPr lang="en-US" altLang="zh-TW" sz="2400" dirty="0"/>
          </a:p>
          <a:p>
            <a:r>
              <a:rPr lang="zh-TW" altLang="en-US" sz="2400" dirty="0"/>
              <a:t>耶和華的使者到了</a:t>
            </a:r>
            <a:r>
              <a:rPr lang="zh-TW" altLang="en-US" sz="2400" b="1" dirty="0">
                <a:solidFill>
                  <a:srgbClr val="0432FF"/>
                </a:solidFill>
              </a:rPr>
              <a:t>俄弗拉</a:t>
            </a:r>
            <a:r>
              <a:rPr lang="zh-TW" altLang="en-US" sz="2400" dirty="0"/>
              <a:t>，坐在亞比以謝族</a:t>
            </a:r>
            <a:r>
              <a:rPr lang="zh-TW" altLang="en-US" sz="2400" b="1" dirty="0">
                <a:solidFill>
                  <a:srgbClr val="0432FF"/>
                </a:solidFill>
              </a:rPr>
              <a:t>約阿施</a:t>
            </a:r>
            <a:r>
              <a:rPr lang="zh-TW" altLang="en-US" sz="2400" dirty="0"/>
              <a:t>的橡樹下。約阿施的兒子基甸正在醡酒池那裡</a:t>
            </a:r>
            <a:r>
              <a:rPr lang="zh-TW" altLang="en-US" sz="2400" b="1" dirty="0">
                <a:solidFill>
                  <a:srgbClr val="0432FF"/>
                </a:solidFill>
              </a:rPr>
              <a:t>打麥子</a:t>
            </a:r>
            <a:r>
              <a:rPr lang="zh-TW" altLang="en-US" sz="2400" dirty="0"/>
              <a:t>，為了躲避米甸人。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430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68" y="553384"/>
            <a:ext cx="10058400" cy="662099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人生經歷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TW" sz="4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–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 </a:t>
            </a:r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蒙召</a:t>
            </a:r>
            <a:br>
              <a:rPr lang="en-US" altLang="zh-CN" b="1" dirty="0">
                <a:latin typeface="+mn-ea"/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5" y="1449660"/>
            <a:ext cx="10950498" cy="4765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rgbClr val="0432FF"/>
                </a:solidFill>
              </a:rPr>
              <a:t>經文</a:t>
            </a:r>
            <a:r>
              <a:rPr lang="en-US" altLang="zh-TW" sz="2400" b="1" dirty="0">
                <a:solidFill>
                  <a:srgbClr val="0432FF"/>
                </a:solidFill>
              </a:rPr>
              <a:t>:	</a:t>
            </a:r>
            <a:r>
              <a:rPr lang="zh-TW" altLang="en-US" sz="2400" b="1" dirty="0">
                <a:solidFill>
                  <a:srgbClr val="0432FF"/>
                </a:solidFill>
              </a:rPr>
              <a:t>士師記</a:t>
            </a:r>
            <a:r>
              <a:rPr lang="en-US" altLang="zh-TW" sz="2400" b="1" dirty="0">
                <a:solidFill>
                  <a:srgbClr val="0432FF"/>
                </a:solidFill>
              </a:rPr>
              <a:t>6:12</a:t>
            </a:r>
            <a:r>
              <a:rPr lang="zh-TW" altLang="en-US" sz="2400" b="1" dirty="0">
                <a:solidFill>
                  <a:srgbClr val="0432FF"/>
                </a:solidFill>
              </a:rPr>
              <a:t>～</a:t>
            </a:r>
            <a:r>
              <a:rPr lang="en-US" altLang="zh-TW" sz="2400" b="1" dirty="0">
                <a:solidFill>
                  <a:srgbClr val="0432FF"/>
                </a:solidFill>
              </a:rPr>
              <a:t>17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zh-TW" altLang="en-US" sz="2400" dirty="0"/>
              <a:t>耶和華的使者向基甸顯現，對他說，</a:t>
            </a:r>
            <a:r>
              <a:rPr lang="zh-TW" altLang="en-US" sz="2400" dirty="0">
                <a:solidFill>
                  <a:srgbClr val="FF0000"/>
                </a:solidFill>
              </a:rPr>
              <a:t>大能的勇士阿</a:t>
            </a:r>
            <a:r>
              <a:rPr lang="zh-TW" altLang="en-US" sz="2400" dirty="0"/>
              <a:t>，</a:t>
            </a:r>
            <a:r>
              <a:rPr lang="zh-TW" altLang="en-US" sz="2400" dirty="0">
                <a:solidFill>
                  <a:srgbClr val="FF0000"/>
                </a:solidFill>
              </a:rPr>
              <a:t>耶和華與你同在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342900" indent="-342900">
              <a:buFont typeface="+mj-lt"/>
              <a:buAutoNum type="arabicPeriod" startAt="12"/>
            </a:pPr>
            <a:r>
              <a:rPr lang="zh-TW" altLang="en-US" sz="2400" dirty="0"/>
              <a:t>基甸回答他，說：“唉，我的主，如果耶和華與我們同在，我們怎會遭遇這一切事呢？我們的列祖向我們講述的，耶和華的一切奇事在哪裡呢？他們曾說：‘耶和華不是把我們從埃及領上來嗎？’現在他卻拋棄了我們，把我們交在米甸人手中！”</a:t>
            </a:r>
            <a:endParaRPr lang="en-US" altLang="zh-TW" sz="2400" dirty="0"/>
          </a:p>
          <a:p>
            <a:pPr marL="342900" indent="-342900">
              <a:buFont typeface="+mj-lt"/>
              <a:buAutoNum type="arabicPeriod" startAt="12"/>
            </a:pPr>
            <a:r>
              <a:rPr lang="zh-TW" altLang="en-US" sz="2400" dirty="0"/>
              <a:t>耶和華轉向基甸，對他說：“你靠著你這能力，去拯救以色列人脫離米甸人的手吧；</a:t>
            </a:r>
            <a:r>
              <a:rPr lang="zh-TW" altLang="en-US" sz="2400" dirty="0">
                <a:solidFill>
                  <a:srgbClr val="FF0000"/>
                </a:solidFill>
              </a:rPr>
              <a:t>我不是差派了你嗎？”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12"/>
            </a:pPr>
            <a:r>
              <a:rPr lang="zh-TW" altLang="en-US" sz="2400" dirty="0"/>
              <a:t>基甸對他說：“唉，我主啊，我憑著甚麼拯救以色列人呢？看哪，我的家族在瑪拿西支派中是最卑微的，我在我的父家是最年輕的。”</a:t>
            </a:r>
            <a:endParaRPr lang="en-US" altLang="zh-TW" sz="2400" dirty="0"/>
          </a:p>
          <a:p>
            <a:pPr marL="342900" indent="-342900">
              <a:buFont typeface="+mj-lt"/>
              <a:buAutoNum type="arabicPeriod" startAt="12"/>
            </a:pPr>
            <a:r>
              <a:rPr lang="zh-TW" altLang="en-US" sz="2400" dirty="0"/>
              <a:t>耶和華對他說：“因為</a:t>
            </a:r>
            <a:r>
              <a:rPr lang="zh-TW" altLang="en-US" sz="2400" dirty="0">
                <a:solidFill>
                  <a:srgbClr val="FF0000"/>
                </a:solidFill>
              </a:rPr>
              <a:t>我必與你同在</a:t>
            </a:r>
            <a:r>
              <a:rPr lang="zh-TW" altLang="en-US" sz="2400" dirty="0"/>
              <a:t>，你就必擊打米甸人，像擊打一人一樣。”</a:t>
            </a:r>
            <a:endParaRPr lang="en-US" altLang="zh-TW" sz="2400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F3ECDDE-DCDD-4784-AF57-9C1F210C8C75}"/>
              </a:ext>
            </a:extLst>
          </p:cNvPr>
          <p:cNvSpPr/>
          <p:nvPr/>
        </p:nvSpPr>
        <p:spPr>
          <a:xfrm>
            <a:off x="4341664" y="344462"/>
            <a:ext cx="1813810" cy="1198560"/>
          </a:xfrm>
          <a:prstGeom prst="wedgeRoundRectCallout">
            <a:avLst>
              <a:gd name="adj1" fmla="val -24850"/>
              <a:gd name="adj2" fmla="val 2905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432FF"/>
                </a:solidFill>
              </a:rPr>
              <a:t>你如何看自己？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0A87F07-71EE-48B1-9345-CF9826B4992B}"/>
              </a:ext>
            </a:extLst>
          </p:cNvPr>
          <p:cNvSpPr/>
          <p:nvPr/>
        </p:nvSpPr>
        <p:spPr>
          <a:xfrm>
            <a:off x="8485094" y="437824"/>
            <a:ext cx="3145630" cy="1810701"/>
          </a:xfrm>
          <a:prstGeom prst="wedgeEllipseCallout">
            <a:avLst>
              <a:gd name="adj1" fmla="val -103960"/>
              <a:gd name="adj2" fmla="val 309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432FF"/>
                </a:solidFill>
              </a:rPr>
              <a:t>神稱</a:t>
            </a:r>
            <a:r>
              <a:rPr lang="zh-TW" altLang="en-US" dirty="0">
                <a:solidFill>
                  <a:srgbClr val="0432FF"/>
                </a:solidFill>
              </a:rPr>
              <a:t>基甸</a:t>
            </a:r>
            <a:r>
              <a:rPr lang="zh-CN" altLang="en-US" dirty="0">
                <a:solidFill>
                  <a:srgbClr val="0432FF"/>
                </a:solidFill>
              </a:rPr>
              <a:t>為勇士不</a:t>
            </a:r>
            <a:r>
              <a:rPr lang="zh-TW" altLang="en-US" dirty="0">
                <a:solidFill>
                  <a:srgbClr val="0432FF"/>
                </a:solidFill>
              </a:rPr>
              <a:t>是因爲他的「曾經是」或「目前是」，而是「將要是」</a:t>
            </a:r>
            <a:r>
              <a:rPr lang="zh-CN" altLang="en-US" dirty="0">
                <a:solidFill>
                  <a:srgbClr val="0432FF"/>
                </a:solidFill>
              </a:rPr>
              <a:t>。</a:t>
            </a:r>
            <a:endParaRPr lang="zh-TW" alt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34364</TotalTime>
  <Words>2570</Words>
  <Application>Microsoft Macintosh PowerPoint</Application>
  <PresentationFormat>Widescreen</PresentationFormat>
  <Paragraphs>202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LiSong Pro Light</vt:lpstr>
      <vt:lpstr>新細明體</vt:lpstr>
      <vt:lpstr>新細明體</vt:lpstr>
      <vt:lpstr>宋体</vt:lpstr>
      <vt:lpstr>Songti TC</vt:lpstr>
      <vt:lpstr>Arial</vt:lpstr>
      <vt:lpstr>Calibri</vt:lpstr>
      <vt:lpstr>Garamond</vt:lpstr>
      <vt:lpstr>Wingdings</vt:lpstr>
      <vt:lpstr>Savon</vt:lpstr>
      <vt:lpstr>基甸/耶弗他 - 大能的勇士</vt:lpstr>
      <vt:lpstr>邊聼邊思考</vt:lpstr>
      <vt:lpstr>基甸  （Gideon）</vt:lpstr>
      <vt:lpstr>PowerPoint Presentation</vt:lpstr>
      <vt:lpstr>PowerPoint Presentation</vt:lpstr>
      <vt:lpstr>PowerPoint Presentation</vt:lpstr>
      <vt:lpstr>PowerPoint Presentation</vt:lpstr>
      <vt:lpstr>人物檔案 - 基甸 （Gideon）</vt:lpstr>
      <vt:lpstr> 人生經歷 – 蒙召 </vt:lpstr>
      <vt:lpstr>  人生經歷 –順服  </vt:lpstr>
      <vt:lpstr>  人生經歷 – 挑選三百戰士  </vt:lpstr>
      <vt:lpstr>  人生經歷 – 吹號角的戰士  </vt:lpstr>
      <vt:lpstr>   人生經歷 – 勝利的迷失   </vt:lpstr>
      <vt:lpstr>學習要點 - 基甸</vt:lpstr>
      <vt:lpstr>耶弗他   （Jephthah）</vt:lpstr>
      <vt:lpstr>耶弗他的一生</vt:lpstr>
      <vt:lpstr>人物檔案 – 妓女的兒子</vt:lpstr>
      <vt:lpstr>人生經歷 – 身不由己</vt:lpstr>
      <vt:lpstr>戰云密佈</vt:lpstr>
      <vt:lpstr>人生經歷 – 升不由己</vt:lpstr>
      <vt:lpstr>人生經歷 – 成功秘訣</vt:lpstr>
      <vt:lpstr>人生經歷  – 隨便許願的人</vt:lpstr>
      <vt:lpstr>人生經歷 – 懊悔, 履行誓言</vt:lpstr>
      <vt:lpstr>人生經歷  – 屬上帝的勇士</vt:lpstr>
      <vt:lpstr>學習要點 -耶弗他</vt:lpstr>
      <vt:lpstr>討論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2021—2022 主日學計劃</dc:title>
  <dc:creator>Sandy Mau</dc:creator>
  <cp:lastModifiedBy>Sandy Mau</cp:lastModifiedBy>
  <cp:revision>161</cp:revision>
  <dcterms:created xsi:type="dcterms:W3CDTF">2021-07-19T05:32:25Z</dcterms:created>
  <dcterms:modified xsi:type="dcterms:W3CDTF">2021-12-03T03:40:46Z</dcterms:modified>
</cp:coreProperties>
</file>