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184" r:id="rId1"/>
  </p:sldMasterIdLst>
  <p:notesMasterIdLst>
    <p:notesMasterId r:id="rId31"/>
  </p:notesMasterIdLst>
  <p:sldIdLst>
    <p:sldId id="256" r:id="rId2"/>
    <p:sldId id="294" r:id="rId3"/>
    <p:sldId id="257" r:id="rId4"/>
    <p:sldId id="263" r:id="rId5"/>
    <p:sldId id="287" r:id="rId6"/>
    <p:sldId id="300" r:id="rId7"/>
    <p:sldId id="311" r:id="rId8"/>
    <p:sldId id="304" r:id="rId9"/>
    <p:sldId id="297" r:id="rId10"/>
    <p:sldId id="307" r:id="rId11"/>
    <p:sldId id="306" r:id="rId12"/>
    <p:sldId id="329" r:id="rId13"/>
    <p:sldId id="330" r:id="rId14"/>
    <p:sldId id="331" r:id="rId15"/>
    <p:sldId id="308" r:id="rId16"/>
    <p:sldId id="321" r:id="rId17"/>
    <p:sldId id="334" r:id="rId18"/>
    <p:sldId id="318" r:id="rId19"/>
    <p:sldId id="319" r:id="rId20"/>
    <p:sldId id="320" r:id="rId21"/>
    <p:sldId id="332" r:id="rId22"/>
    <p:sldId id="333" r:id="rId23"/>
    <p:sldId id="325" r:id="rId24"/>
    <p:sldId id="326" r:id="rId25"/>
    <p:sldId id="327" r:id="rId26"/>
    <p:sldId id="328" r:id="rId27"/>
    <p:sldId id="322" r:id="rId28"/>
    <p:sldId id="310" r:id="rId29"/>
    <p:sldId id="309" r:id="rId30"/>
  </p:sldIdLst>
  <p:sldSz cx="12192000" cy="6858000"/>
  <p:notesSz cx="9144000" cy="6858000"/>
  <p:embeddedFontLst>
    <p:embeddedFont>
      <p:font typeface="文新字海-特行" panose="02010603000101010101" pitchFamily="2" charset="-128"/>
      <p:regular r:id="rId32"/>
    </p:embeddedFont>
    <p:embeddedFont>
      <p:font typeface="Papyrus" panose="03070502060502030205" pitchFamily="66" charset="0"/>
      <p:regular r:id="rId33"/>
    </p:embeddedFont>
    <p:embeddedFont>
      <p:font typeface="Garamond" panose="02020404030301010803" pitchFamily="18" charset="0"/>
      <p:regular r:id="rId34"/>
      <p:bold r:id="rId35"/>
      <p:italic r:id="rId36"/>
    </p:embeddedFont>
    <p:embeddedFont>
      <p:font typeface="文新字海-魏碑" panose="02010603000101010101" pitchFamily="2" charset="-128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宋体" panose="02010600030101010101" pitchFamily="2" charset="-122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8"/>
  </p:normalViewPr>
  <p:slideViewPr>
    <p:cSldViewPr snapToGrid="0" snapToObjects="1">
      <p:cViewPr varScale="1">
        <p:scale>
          <a:sx n="119" d="100"/>
          <a:sy n="119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-237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我們從約伯記可以看見有關約伯生平的一些簡單介紹，還可以從結</a:t>
            </a:r>
            <a:r>
              <a:rPr lang="en-US" dirty="0"/>
              <a:t>14</a:t>
            </a:r>
            <a:r>
              <a:rPr lang="zh-CN" altLang="en-US" dirty="0"/>
              <a:t>：</a:t>
            </a:r>
            <a:r>
              <a:rPr lang="en-US" dirty="0"/>
              <a:t>14-20</a:t>
            </a:r>
            <a:r>
              <a:rPr lang="zh-CN" altLang="en-US" dirty="0"/>
              <a:t>和雅</a:t>
            </a:r>
            <a:r>
              <a:rPr lang="en-US" dirty="0"/>
              <a:t>5</a:t>
            </a:r>
            <a:r>
              <a:rPr lang="zh-CN" altLang="en-US" dirty="0"/>
              <a:t>：</a:t>
            </a:r>
            <a:r>
              <a:rPr lang="en-US" dirty="0"/>
              <a:t>11</a:t>
            </a:r>
            <a:r>
              <a:rPr lang="zh-CN" altLang="en-US" dirty="0"/>
              <a:t>可以知道，確實有約伯這個人。約伯是烏斯人。烏斯是位於今天巴勒斯坦的東北方，接近沙漠的地帶，它極可能是大馬士革與幼發拉底河之間，相當於今天的伊拉克與沙地阿拉伯之間。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4C323B31-887E-48C9-9DCB-08C4DA25BA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1pPr>
            <a:lvl2pPr>
              <a:defRPr sz="16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2pPr>
            <a:lvl3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3pPr>
            <a:lvl4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4pPr>
            <a:lvl5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1pPr>
            <a:lvl2pPr>
              <a:defRPr sz="16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2pPr>
            <a:lvl3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3pPr>
            <a:lvl4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4pPr>
            <a:lvl5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33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052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5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243" y="2011750"/>
            <a:ext cx="9307285" cy="18843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80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--- 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我從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前風聞有你，現在親眼看見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你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（約伯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42:5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）</a:t>
            </a:r>
            <a:endParaRPr lang="en-US" sz="8000" dirty="0">
              <a:solidFill>
                <a:schemeClr val="accent1">
                  <a:lumMod val="50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243" y="4318907"/>
            <a:ext cx="9307286" cy="1247527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南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區證道堂主日學分享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劉學才弟兄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9/26/2021</a:t>
            </a:r>
            <a:endParaRPr lang="en-US" altLang="zh-CN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583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約伯的苦難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1476"/>
            <a:ext cx="6362700" cy="437932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伯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2:7-8</a:t>
            </a:r>
          </a:p>
          <a:p>
            <a:pPr marL="0" indent="0" fontAlgn="base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7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於是撒但從耶和華面前退去，擊打約伯，使他從腳掌到頭頂長毒瘡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8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約伯就坐在爐灰中，拿瓦片刮身體。</a:t>
            </a:r>
            <a:endParaRPr lang="zh-TW" altLang="en-US" sz="32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21" y="2571750"/>
            <a:ext cx="3876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161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約伯的安慰</a:t>
            </a: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者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(</a:t>
            </a:r>
            <a:r>
              <a:rPr lang="en-US" altLang="zh-TW" sz="4800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  <a:ea typeface="文新字海-特行" panose="02010603000101010101" pitchFamily="2" charset="-128"/>
              </a:rPr>
              <a:t>Job’s Comforter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)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1476"/>
            <a:ext cx="10058400" cy="4379323"/>
          </a:xfrm>
        </p:spPr>
        <p:txBody>
          <a:bodyPr>
            <a:normAutofit/>
          </a:bodyPr>
          <a:lstStyle/>
          <a:p>
            <a:pPr marL="288925" indent="-288925" fontAlgn="base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誰是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伯的安慰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者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/>
            </a:r>
            <a:b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</a:br>
            <a:r>
              <a:rPr lang="en-US" sz="2800" dirty="0" smtClean="0"/>
              <a:t>Definition </a:t>
            </a:r>
            <a:r>
              <a:rPr lang="en-US" sz="2800" dirty="0"/>
              <a:t>of</a:t>
            </a:r>
            <a:r>
              <a:rPr lang="en-US" sz="2800" b="1" dirty="0"/>
              <a:t> </a:t>
            </a:r>
            <a:r>
              <a:rPr lang="en-US" sz="2800" b="1" i="1" u="sng" dirty="0"/>
              <a:t>Job's </a:t>
            </a:r>
            <a:r>
              <a:rPr lang="en-US" sz="2800" b="1" i="1" u="sng" dirty="0" smtClean="0"/>
              <a:t>comforter </a:t>
            </a:r>
            <a:r>
              <a:rPr lang="en-US" sz="2800" i="1" dirty="0" smtClean="0"/>
              <a:t>(</a:t>
            </a:r>
            <a:r>
              <a:rPr lang="en-US" sz="2800" dirty="0" smtClean="0"/>
              <a:t>Merriam-Webster)</a:t>
            </a:r>
            <a:endParaRPr lang="en-US" sz="2800" dirty="0"/>
          </a:p>
          <a:p>
            <a:pPr marL="274320" lvl="1" indent="0" fontAlgn="base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who discourages or depresses while seemingly giving comfort and consolation</a:t>
            </a:r>
          </a:p>
          <a:p>
            <a:pPr>
              <a:buFont typeface="Wingdings" pitchFamily="2" charset="2"/>
              <a:buChar char="v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三個朋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友</a:t>
            </a:r>
            <a:endParaRPr lang="en-US" altLang="zh-CN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提幔人以利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法</a:t>
            </a:r>
            <a:endParaRPr lang="zh-TW" alt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書亞人比勒達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拿瑪人鎖法</a:t>
            </a:r>
          </a:p>
          <a:p>
            <a:pPr marL="0" indent="0" fontAlgn="base">
              <a:buNone/>
            </a:pPr>
            <a:endParaRPr lang="zh-TW" alt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7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161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約伯的安慰</a:t>
            </a: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者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(</a:t>
            </a:r>
            <a:r>
              <a:rPr lang="en-US" altLang="zh-TW" sz="4800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  <a:ea typeface="文新字海-特行" panose="02010603000101010101" pitchFamily="2" charset="-128"/>
              </a:rPr>
              <a:t>Job’s Comforter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)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1476"/>
            <a:ext cx="10058400" cy="361732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三個朋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友</a:t>
            </a:r>
            <a:endParaRPr lang="en-US" altLang="zh-CN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提幔人以利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法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觀察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---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經驗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---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啟示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endParaRPr lang="zh-TW" alt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569913" indent="0" fontAlgn="base">
              <a:buNone/>
            </a:pP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以利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法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年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齡最長，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從他的言論中看出他非常有經驗，閱歷很深，這成為他判斷事物的依據。在他的辯論中，也以這種心態去面對約伯的問題。他個人的人生經歷雖很真實，但也很主觀，以一概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全，倚老賣老。</a:t>
            </a:r>
            <a:endParaRPr lang="en-US" altLang="zh-CN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569913" indent="0" fontAlgn="base">
              <a:buNone/>
            </a:pPr>
            <a:r>
              <a:rPr lang="zh-TW" altLang="en-US" sz="28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8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15:</a:t>
            </a:r>
            <a:r>
              <a:rPr lang="en-US" altLang="zh-TW" sz="2800" baseline="300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10</a:t>
            </a:r>
            <a:r>
              <a:rPr lang="en-US" altLang="zh-TW" sz="28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我們這裡有白髮的和年紀老邁的，比你父親還老</a:t>
            </a:r>
            <a:r>
              <a:rPr lang="zh-TW" altLang="en-US" sz="2800" dirty="0" smtClean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r>
              <a:rPr lang="en-US" altLang="zh-TW" sz="2800" baseline="30000" dirty="0" smtClean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11</a:t>
            </a:r>
            <a:r>
              <a:rPr lang="en-US" altLang="zh-TW" sz="2800" dirty="0" smtClean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「 神用溫和的話安慰你，你以為太小嗎？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6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161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約伯的安慰</a:t>
            </a: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者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(</a:t>
            </a:r>
            <a:r>
              <a:rPr lang="en-US" altLang="zh-TW" sz="4800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  <a:ea typeface="文新字海-特行" panose="02010603000101010101" pitchFamily="2" charset="-128"/>
              </a:rPr>
              <a:t>Job’s Comforter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)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1476"/>
            <a:ext cx="10058400" cy="43793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三個朋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友</a:t>
            </a:r>
            <a:endParaRPr lang="en-US" altLang="zh-CN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提幔人以利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法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觀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察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---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經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驗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---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啟示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書亞人比勒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達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傳統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---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箴言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endParaRPr lang="zh-TW" alt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569913" lvl="1" indent="0" fontAlgn="base">
              <a:spcBef>
                <a:spcPts val="900"/>
              </a:spcBef>
              <a:buNone/>
            </a:pP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年齡次長。態度也不如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以利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法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溫和。藉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傳統的道德格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言指責約伯不義。他認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為約伯兒女的死亡，是表示神在刑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罰他們所犯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罪。</a:t>
            </a:r>
            <a:endParaRPr lang="en-US" altLang="zh-CN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569913" lvl="1" indent="0" fontAlgn="base">
              <a:spcBef>
                <a:spcPts val="900"/>
              </a:spcBef>
              <a:buNone/>
            </a:pPr>
            <a:r>
              <a:rPr lang="zh-TW" altLang="en-US" sz="2800" dirty="0" smtClean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8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TW" sz="28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8:4 </a:t>
            </a:r>
            <a:r>
              <a:rPr lang="zh-TW" altLang="en-US" sz="28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或者你的兒女得罪了他；他使他們受報應。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3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161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約伯的安慰</a:t>
            </a: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者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(</a:t>
            </a:r>
            <a:r>
              <a:rPr lang="en-US" altLang="zh-TW" sz="4800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  <a:ea typeface="文新字海-特行" panose="02010603000101010101" pitchFamily="2" charset="-128"/>
              </a:rPr>
              <a:t>Job’s Comforter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)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1476"/>
            <a:ext cx="10058400" cy="43793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三個朋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友</a:t>
            </a:r>
            <a:endParaRPr lang="en-US" altLang="zh-CN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提幔人以利法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觀察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---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經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驗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---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啟示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書亞人比勒達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傳統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---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箴言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拿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瑪人鎖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法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假定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---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律法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endParaRPr lang="zh-TW" alt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569913" indent="0" fontAlgn="base">
              <a:buNone/>
            </a:pPr>
            <a:r>
              <a:rPr lang="zh-CN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瑣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法年齡更小。他</a:t>
            </a:r>
            <a:r>
              <a:rPr lang="zh-CN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一開始就認定約伯有罪，單憑個人對約伯情況的假設，就毫不客氣地定約伯的罪，而且言辭苛刻嚴厲。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盛氣凌人，完全不顧約</a:t>
            </a:r>
            <a:r>
              <a:rPr lang="zh-CN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伯的反應，只一味要約伯閉口，不容許他分辯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endParaRPr lang="en-US" altLang="zh-CN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569913" indent="0" fontAlgn="base">
              <a:buNone/>
            </a:pPr>
            <a:r>
              <a:rPr lang="zh-TW" altLang="en-US" sz="24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11:</a:t>
            </a:r>
            <a:r>
              <a:rPr lang="en-US" altLang="zh-TW" sz="2400" baseline="300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5 </a:t>
            </a:r>
            <a:r>
              <a:rPr lang="zh-TW" altLang="en-US" sz="24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惟願 神說話，願他開口攻擊你</a:t>
            </a:r>
            <a:r>
              <a:rPr lang="zh-TW" altLang="en-US" sz="2400" dirty="0" smtClean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r>
              <a:rPr lang="en-US" altLang="zh-TW" sz="2400" baseline="30000" dirty="0" smtClean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6</a:t>
            </a:r>
            <a:r>
              <a:rPr lang="en-US" altLang="zh-TW" sz="2400" dirty="0" smtClean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400" dirty="0">
                <a:solidFill>
                  <a:srgbClr val="C0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並將智慧的奧秘指示你；他有諸般的智識。所以當知道 神追討你，比你罪孽該得的還少。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3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774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</a:t>
            </a:r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伯的</a:t>
            </a: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苦難</a:t>
            </a:r>
            <a:r>
              <a:rPr lang="en-US" altLang="zh-CN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文新字海-特行" panose="02010603000101010101" pitchFamily="2" charset="-128"/>
                <a:cs typeface="Times New Roman" panose="02020603050405020304" pitchFamily="18" charset="0"/>
              </a:rPr>
              <a:t>II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文新字海-特行" panose="0201060300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>
              <a:buFont typeface="Wingdings" panose="05000000000000000000" pitchFamily="2" charset="2"/>
              <a:buChar char="v"/>
            </a:pP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妻子</a:t>
            </a:r>
            <a:endParaRPr lang="zh-TW" alt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朋友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提幔人以利法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書亞人比勒達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拿瑪人瑣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發</a:t>
            </a:r>
            <a:endParaRPr lang="en-US" altLang="zh-TW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6" y="40583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約伯的忍耐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066801" y="1902593"/>
            <a:ext cx="10458510" cy="437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何為</a:t>
            </a:r>
            <a:r>
              <a:rPr lang="zh-TW" altLang="en-US" sz="2400" dirty="0" smtClean="0"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</a:t>
            </a:r>
            <a:r>
              <a:rPr lang="zh-TW" altLang="en-US" sz="2400" dirty="0"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伯的忍</a:t>
            </a:r>
            <a:r>
              <a:rPr lang="zh-TW" altLang="en-US" sz="2400" dirty="0" smtClean="0"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耐</a:t>
            </a:r>
            <a:endParaRPr lang="en-US" altLang="zh-TW" sz="2400" dirty="0" smtClean="0"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  <a:p>
            <a:pPr marL="288925" indent="0" fontAlgn="base">
              <a:buNone/>
            </a:pPr>
            <a:r>
              <a:rPr lang="en-US" sz="2400" dirty="0"/>
              <a:t>Definition of</a:t>
            </a:r>
            <a:r>
              <a:rPr lang="en-US" sz="2400" b="1" dirty="0"/>
              <a:t> </a:t>
            </a:r>
            <a:r>
              <a:rPr lang="en-US" sz="2400" b="1" i="1" u="sng" dirty="0" smtClean="0"/>
              <a:t>the patience of Job </a:t>
            </a:r>
            <a:r>
              <a:rPr lang="en-US" sz="2400" dirty="0" smtClean="0"/>
              <a:t>(the free dictionary)</a:t>
            </a:r>
            <a:endParaRPr lang="en-US" sz="2800" dirty="0"/>
          </a:p>
          <a:p>
            <a:pPr marL="274320" lvl="1" indent="0" fontAlgn="base">
              <a:buNone/>
            </a:pPr>
            <a:r>
              <a:rPr lang="en-US" sz="2400" dirty="0"/>
              <a:t>An immense and unyielding degree of patience and conviction, especially in the face of problems or </a:t>
            </a:r>
            <a:r>
              <a:rPr lang="en-US" sz="2400" dirty="0" smtClean="0"/>
              <a:t>difficulty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endParaRPr lang="en-US" altLang="zh-TW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lvl="1" indent="0" fontAlgn="base">
              <a:buNone/>
            </a:pP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2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6" y="40583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約伯的忍耐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066801" y="1902593"/>
            <a:ext cx="10458510" cy="437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何為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伯的忍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耐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288925" indent="0" fontAlgn="base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patience of Job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(the free dictionary)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lvl="1" indent="0" fontAlgn="base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 immense and unyielding degree of patience and conviction, especially in the face of problems or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difficulty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當他失去他的所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有</a:t>
            </a:r>
            <a:r>
              <a:rPr lang="en-US" altLang="zh-TW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1:21)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endParaRPr lang="en-US" altLang="zh-TW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lvl="1" indent="0" fontAlgn="base">
              <a:buNone/>
            </a:pP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451811" y="4164528"/>
            <a:ext cx="9609222" cy="993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1:21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說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：「我赤身出於母胎，也必赤身歸回。賞賜的是耶和華，收取的也是耶和華；耶和華的名是應當稱頌的。」</a:t>
            </a:r>
            <a:endParaRPr lang="en-US" altLang="zh-CN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6" y="40583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約伯的忍耐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066801" y="1902593"/>
            <a:ext cx="10058400" cy="437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何為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伯的忍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耐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  <a:p>
            <a:pPr marL="288925" indent="0" fontAlgn="base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patience of Job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(the free dictionary)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lvl="1" indent="0" fontAlgn="base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 immense and unyielding degree of patience and conviction, especially in the face of problems or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difficulty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當他失去他的所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有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1:21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當他失去健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康</a:t>
            </a:r>
            <a:r>
              <a:rPr lang="en-US" altLang="zh-TW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2:9-10)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lvl="1" indent="0" fontAlgn="base">
              <a:buNone/>
            </a:pP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466911" y="4494824"/>
            <a:ext cx="10058400" cy="120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2:9-10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他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的妻子對他說：「你仍然持守你的純正嗎？你棄掉 神，死了吧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！」</a:t>
            </a:r>
            <a:r>
              <a:rPr lang="en-US" altLang="zh-TW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約伯卻對她說：「你說話象愚頑的婦人一樣。哎！難道我們從 神手裡得福，不也受禍嗎？」在這一切的事上，約伯並不以口犯罪。</a:t>
            </a:r>
            <a:endParaRPr lang="en-US" altLang="zh-CN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1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6" y="40583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約伯的忍耐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066801" y="1902593"/>
            <a:ext cx="10458510" cy="437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何為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伯的忍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耐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  <a:p>
            <a:pPr marL="288925" indent="0" fontAlgn="base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patience of Job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(the free dictionary)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lvl="1" indent="0" fontAlgn="base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 immense and unyielding degree of patience and conviction, especially in the 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lvl="1" indent="0" fontAlgn="base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of problems or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difficulty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當他失去他的所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有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1:21)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當他失去健康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2:9-10)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當他遇到朋友的指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責</a:t>
            </a:r>
            <a:r>
              <a:rPr lang="en-US" altLang="zh-TW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19:25</a:t>
            </a:r>
            <a:r>
              <a:rPr lang="en-US" altLang="zh-CN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-26, </a:t>
            </a:r>
            <a:r>
              <a:rPr lang="en-US" altLang="zh-TW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23:10)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466911" y="4922347"/>
            <a:ext cx="10058400" cy="83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19:25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-26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知道我的救贖主活著，末了必站立在地上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。我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這皮肉滅絕之後，我必在肉體之外得見 神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endParaRPr lang="en-US" altLang="zh-CN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466911" y="5759116"/>
            <a:ext cx="10058400" cy="54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zh-TW" altLang="en-US" sz="2400" dirty="0">
                <a:solidFill>
                  <a:srgbClr val="92B0C8">
                    <a:lumMod val="50000"/>
                  </a:srgb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>
                <a:solidFill>
                  <a:srgbClr val="92B0C8">
                    <a:lumMod val="50000"/>
                  </a:srgb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23:10 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然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而他知道我所行的路；他試煉我之後，我必如精金。</a:t>
            </a:r>
            <a:endParaRPr lang="en-US" altLang="zh-CN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9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2" y="383720"/>
            <a:ext cx="11441034" cy="61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1613263"/>
            <a:ext cx="3986892" cy="437932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檔案</a:t>
            </a:r>
            <a:endParaRPr lang="en-US" altLang="zh-TW" sz="3600" dirty="0" smtClean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3600" dirty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zh-CN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義</a:t>
            </a:r>
            <a:endParaRPr lang="zh-TW" altLang="en-US" sz="3600" dirty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約伯的苦難</a:t>
            </a:r>
          </a:p>
          <a:p>
            <a:pPr marL="0" indent="0" fontAlgn="base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約伯的安慰者</a:t>
            </a:r>
          </a:p>
          <a:p>
            <a:pPr marL="0" indent="0" fontAlgn="base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約伯的忍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耐</a:t>
            </a:r>
            <a:endParaRPr lang="en-US" altLang="zh-TW" sz="3600" dirty="0" smtClean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zh-CN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結局</a:t>
            </a:r>
            <a:endParaRPr lang="en-US" altLang="zh-TW" sz="3600" dirty="0" smtClean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endParaRPr lang="zh-TW" altLang="en-US" sz="3600" dirty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9700" y="1249135"/>
            <a:ext cx="1200329" cy="4857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/>
            <a:r>
              <a:rPr lang="zh-TW" altLang="en-US" sz="6600" dirty="0">
                <a:solidFill>
                  <a:srgbClr val="FF0000"/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神的榮耀</a:t>
            </a:r>
            <a:endParaRPr lang="en-US" altLang="zh-TW" sz="6600" dirty="0">
              <a:solidFill>
                <a:srgbClr val="FF0000"/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378262" y="623318"/>
            <a:ext cx="1213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err="1">
                <a:ln/>
                <a:solidFill>
                  <a:srgbClr val="FFFF00"/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觀察</a:t>
            </a:r>
            <a:endParaRPr lang="en-US" sz="4000" cap="none" spc="0" dirty="0">
              <a:ln/>
              <a:solidFill>
                <a:srgbClr val="FFFF00"/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D1943F-9D82-D24C-B5A7-8EF9385C7095}"/>
              </a:ext>
            </a:extLst>
          </p:cNvPr>
          <p:cNvSpPr/>
          <p:nvPr/>
        </p:nvSpPr>
        <p:spPr>
          <a:xfrm>
            <a:off x="10604105" y="623318"/>
            <a:ext cx="12137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CN" altLang="en-US" sz="4000" dirty="0" smtClean="0">
                <a:ln/>
                <a:solidFill>
                  <a:srgbClr val="FFFF00"/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應用</a:t>
            </a:r>
            <a:endParaRPr lang="en-US" sz="4000" cap="none" spc="0" dirty="0">
              <a:ln/>
              <a:solidFill>
                <a:srgbClr val="FFFF00"/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7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6" y="405830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約伯的忍耐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066801" y="1902593"/>
            <a:ext cx="10058400" cy="437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何為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伯的忍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耐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288925" indent="0" fontAlgn="base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patience of Job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(the free dictionary)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lvl="1" indent="0" fontAlgn="base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 immense and unyielding degree of patience and conviction, especially in the face of problems or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difficulty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當他失去他的所有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1:21)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當他失去健康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2:9-10)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當他遇到朋友的指責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19:25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-26, 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23:10)</a:t>
            </a:r>
          </a:p>
          <a:p>
            <a:pPr marL="342900" lvl="1" indent="-342900" fontAlgn="base">
              <a:buFont typeface="Wingdings" panose="05000000000000000000" pitchFamily="2" charset="2"/>
              <a:buChar char="v"/>
            </a:pP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雅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各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書</a:t>
            </a:r>
            <a:r>
              <a:rPr lang="en-US" altLang="zh-CN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5</a:t>
            </a:r>
            <a:r>
              <a:rPr lang="en-US" altLang="zh-TW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:11 </a:t>
            </a: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lvl="1" indent="0" fontAlgn="base">
              <a:buNone/>
            </a:pP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395664" y="5360296"/>
            <a:ext cx="9729537" cy="921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雅各書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5:11 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那先前忍耐的人，我們稱他們是有福的。你們聽見過約伯的忍耐，也知道主給他的結局，明顯主是滿心憐憫，大有慈悲。</a:t>
            </a:r>
            <a:endParaRPr lang="en-US" altLang="zh-CN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9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01962"/>
            <a:ext cx="10058400" cy="1371600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結局</a:t>
            </a:r>
            <a:endParaRPr lang="en-US" altLang="zh-TW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19"/>
            <a:ext cx="9658293" cy="4379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32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我從前風聞有你，現在親眼看見你</a:t>
            </a:r>
            <a:r>
              <a:rPr lang="en-US" altLang="zh-CN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32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3200" dirty="0"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42:5</a:t>
            </a:r>
            <a:r>
              <a:rPr lang="en-US" altLang="zh-CN" sz="3200" dirty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32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5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01962"/>
            <a:ext cx="10058400" cy="1371600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結局</a:t>
            </a:r>
            <a:endParaRPr lang="en-US" altLang="zh-TW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19"/>
            <a:ext cx="9658293" cy="4379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我從前風聞有你，現在親眼看見你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42:5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32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伯看</a:t>
            </a: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到自</a:t>
            </a:r>
            <a:r>
              <a:rPr lang="zh-CN" altLang="en-US" sz="32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己的無知和膚</a:t>
            </a: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淺</a:t>
            </a:r>
            <a:r>
              <a:rPr lang="en-US" altLang="zh-CN" sz="32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32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42:6</a:t>
            </a:r>
            <a:r>
              <a:rPr lang="en-US" altLang="zh-CN" sz="32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)</a:t>
            </a:r>
          </a:p>
          <a:p>
            <a:pPr marL="347663" indent="0">
              <a:buNone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42:6 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因此我厭惡自己</a:t>
            </a:r>
            <a:r>
              <a:rPr lang="en-US" altLang="zh-TW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「自己」或作「我的言語」</a:t>
            </a:r>
            <a:r>
              <a:rPr lang="en-US" altLang="zh-TW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，在塵土和爐灰中懊悔。」</a:t>
            </a:r>
            <a:endParaRPr lang="en-US" altLang="zh-CN" sz="2400" dirty="0" smtClean="0">
              <a:latin typeface="文新字海-魏碑" panose="02010603000101010101" pitchFamily="2" charset="-128"/>
              <a:ea typeface="文新字海-魏碑" panose="0201060300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6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01962"/>
            <a:ext cx="10058400" cy="1371600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結局</a:t>
            </a:r>
            <a:endParaRPr lang="en-US" altLang="zh-TW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79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我從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前風聞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有你，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現在親眼看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見你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42:5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伯看到自己的無知和膚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淺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42:6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他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認識神的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全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知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和全能</a:t>
            </a:r>
            <a:r>
              <a:rPr lang="en-US" altLang="zh-CN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42:2-3</a:t>
            </a:r>
            <a:r>
              <a:rPr lang="en-US" altLang="zh-CN" sz="28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363134" y="3719362"/>
            <a:ext cx="10058400" cy="1292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42:2-3 </a:t>
            </a:r>
            <a:r>
              <a:rPr lang="en-US" altLang="zh-TW" sz="24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</a:t>
            </a:r>
            <a:r>
              <a:rPr lang="en-US" altLang="zh-TW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「我知道你萬事都能作，你的旨意不能攔阻。</a:t>
            </a:r>
            <a:r>
              <a:rPr lang="en-US" altLang="zh-TW" sz="24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3</a:t>
            </a:r>
            <a:r>
              <a:rPr lang="en-US" altLang="zh-TW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誰用無知的言語，使你的旨意隱藏呢？我所說的，是我不明白的；這些事太奇妙，是我不知道的。</a:t>
            </a:r>
            <a:endParaRPr lang="en-US" altLang="zh-TW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01962"/>
            <a:ext cx="10058400" cy="1371600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結局</a:t>
            </a:r>
            <a:endParaRPr lang="en-US" altLang="zh-TW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79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我從前風聞有你，現在親眼看見你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42:5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伯看到自己的無知和膚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淺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42:6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他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認識神的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全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知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和全能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42:2-3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神悅納了約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42:7</a:t>
            </a:r>
            <a:r>
              <a:rPr lang="en-US" altLang="zh-CN" sz="28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230087" y="4310745"/>
            <a:ext cx="10058400" cy="922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42:7 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耶和華對約伯說話以後，就對提幔人以利法說：「我的怒氣向你和你個朋友發作，因為你們議論我，不如我的僕人約伯說的是。</a:t>
            </a: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7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01962"/>
            <a:ext cx="10058400" cy="1371600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結局</a:t>
            </a:r>
            <a:endParaRPr lang="en-US" altLang="zh-TW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79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我從前風聞有你，現在親眼看見你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42:5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伯看到自己的無知和膚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淺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42:6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他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認識神的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全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知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和全能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42:2-3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神悅納了約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42:7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伯勝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過了撒</a:t>
            </a:r>
            <a:r>
              <a:rPr lang="zh-CN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但的挑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戰</a:t>
            </a:r>
            <a:endParaRPr lang="en-US" altLang="zh-CN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01962"/>
            <a:ext cx="10058400" cy="1371600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結局</a:t>
            </a:r>
            <a:endParaRPr lang="en-US" altLang="zh-TW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79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我從前風聞有你，現在親眼看見你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42:5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伯看到自己的無知和膚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淺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42:6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他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認識神的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全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知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和全能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42:2-3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神悅納了約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42:7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伯勝過撒但的挑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戰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神加倍祝福約伯</a:t>
            </a:r>
            <a:r>
              <a:rPr lang="en-US" altLang="zh-CN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42: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10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-17</a:t>
            </a:r>
            <a:r>
              <a:rPr lang="en-US" altLang="zh-CN" sz="28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4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3668"/>
            <a:ext cx="10058400" cy="1371600"/>
          </a:xfrm>
        </p:spPr>
        <p:txBody>
          <a:bodyPr>
            <a:normAutofit/>
          </a:bodyPr>
          <a:lstStyle/>
          <a:p>
            <a:pPr fontAlgn="base"/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伯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42:</a:t>
            </a:r>
            <a:r>
              <a:rPr lang="en-US" altLang="zh-CN" sz="40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10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-17</a:t>
            </a:r>
            <a:endParaRPr lang="en-US" altLang="zh-TW" sz="40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79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10</a:t>
            </a:r>
            <a:r>
              <a:rPr lang="en-US" altLang="zh-TW" sz="2800" baseline="300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b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耶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和華就使約伯從苦境轉回</a:t>
            </a:r>
            <a:r>
              <a:rPr lang="en-US" altLang="zh-TW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「苦境」原文作「擄掠」</a:t>
            </a:r>
            <a:r>
              <a:rPr lang="en-US" altLang="zh-TW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。並且耶和華賜給他的，比他從前所有的加倍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… </a:t>
            </a: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16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此後，約伯又活了一百四十年，得見他的兒孫，直到四代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17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這樣，約伯年紀老邁，日子滿足而死。</a:t>
            </a:r>
            <a:endParaRPr lang="en-US" altLang="zh-TW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8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7" y="371789"/>
            <a:ext cx="11454792" cy="61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066801" y="1613263"/>
            <a:ext cx="3986892" cy="437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Garamond" pitchFamily="18" charset="0"/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檔案</a:t>
            </a:r>
            <a:endParaRPr lang="en-US" altLang="zh-TW" sz="3600" dirty="0" smtClean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Font typeface="Garamond" pitchFamily="18" charset="0"/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zh-CN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義</a:t>
            </a:r>
            <a:endParaRPr lang="zh-TW" altLang="en-US" sz="3600" dirty="0" smtClean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Font typeface="Garamond" pitchFamily="18" charset="0"/>
              <a:buNone/>
            </a:pPr>
            <a:r>
              <a:rPr lang="zh-CN" altLang="en-US" sz="3600" dirty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的苦難</a:t>
            </a:r>
          </a:p>
          <a:p>
            <a:pPr marL="0" indent="0" fontAlgn="base">
              <a:buFont typeface="Garamond" pitchFamily="18" charset="0"/>
              <a:buNone/>
            </a:pPr>
            <a:r>
              <a:rPr lang="zh-CN" altLang="en-US" sz="3600" dirty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的安慰者</a:t>
            </a:r>
          </a:p>
          <a:p>
            <a:pPr marL="0" indent="0" fontAlgn="base">
              <a:buFont typeface="Garamond" pitchFamily="18" charset="0"/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的忍耐</a:t>
            </a:r>
            <a:endParaRPr lang="en-US" altLang="zh-TW" sz="3600" dirty="0" smtClean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Font typeface="Garamond" pitchFamily="18" charset="0"/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</a:t>
            </a:r>
            <a:r>
              <a:rPr lang="zh-TW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</a:t>
            </a:r>
            <a:r>
              <a:rPr lang="zh-CN" altLang="en-US" sz="3600" dirty="0" smtClean="0">
                <a:solidFill>
                  <a:srgbClr val="FFFF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結局</a:t>
            </a:r>
            <a:endParaRPr lang="en-US" altLang="zh-TW" sz="3600" dirty="0" smtClean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Font typeface="Garamond" pitchFamily="18" charset="0"/>
              <a:buNone/>
            </a:pPr>
            <a:endParaRPr lang="zh-TW" altLang="en-US" sz="3600" dirty="0">
              <a:solidFill>
                <a:srgbClr val="FFFF00"/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360417" y="531878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dirty="0">
                <a:ln/>
                <a:solidFill>
                  <a:srgbClr val="FFFF00"/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應</a:t>
            </a:r>
            <a:r>
              <a:rPr lang="zh-CN" altLang="en-US" sz="4000" dirty="0" smtClean="0">
                <a:ln/>
                <a:solidFill>
                  <a:srgbClr val="FFFF00"/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用</a:t>
            </a:r>
            <a:endParaRPr lang="en-US" sz="4000" dirty="0">
              <a:ln/>
              <a:solidFill>
                <a:srgbClr val="FFFF00"/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9700" y="1249135"/>
            <a:ext cx="1200329" cy="4857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/>
            <a:r>
              <a:rPr lang="zh-TW" altLang="en-US" sz="6600" dirty="0">
                <a:solidFill>
                  <a:srgbClr val="FF0000"/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神的榮耀</a:t>
            </a:r>
            <a:endParaRPr lang="en-US" altLang="zh-TW" sz="6600" dirty="0">
              <a:solidFill>
                <a:srgbClr val="FF0000"/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3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05" y="334561"/>
            <a:ext cx="3605330" cy="988053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討論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6B1765-4E21-9B46-AB38-9D2EA41A13A3}"/>
              </a:ext>
            </a:extLst>
          </p:cNvPr>
          <p:cNvSpPr txBox="1"/>
          <p:nvPr/>
        </p:nvSpPr>
        <p:spPr>
          <a:xfrm>
            <a:off x="746234" y="1333012"/>
            <a:ext cx="10920249" cy="29238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苦難的反思</a:t>
            </a:r>
            <a:r>
              <a:rPr lang="en-US" altLang="zh-CN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/>
            </a:r>
            <a:br>
              <a:rPr lang="en-US" altLang="zh-CN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</a:b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如何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透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過神來看苦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難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？</a:t>
            </a:r>
            <a:endParaRPr lang="en-US" altLang="zh-CN" sz="32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做一個神喜悅的</a:t>
            </a:r>
            <a:r>
              <a:rPr lang="zh-CN" altLang="en-US" sz="32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關</a:t>
            </a: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懷員（！</a:t>
            </a:r>
            <a:r>
              <a:rPr lang="zh-TW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「</a:t>
            </a: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約伯的安慰者</a:t>
            </a:r>
            <a:r>
              <a:rPr lang="zh-TW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」</a:t>
            </a: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）</a:t>
            </a:r>
            <a:r>
              <a:rPr lang="en-US" altLang="zh-CN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/>
            </a:r>
            <a:br>
              <a:rPr lang="en-US" altLang="zh-CN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</a:b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  <a:cs typeface="Arial" panose="020B0604020202020204" pitchFamily="34" charset="0"/>
              </a:rPr>
              <a:t>你願意</a:t>
            </a:r>
            <a:r>
              <a:rPr lang="zh-CN" altLang="en-US" sz="2800" smtClean="0">
                <a:latin typeface="文新字海-魏碑" panose="02010603000101010101" pitchFamily="2" charset="-128"/>
                <a:ea typeface="文新字海-魏碑" panose="02010603000101010101" pitchFamily="2" charset="-128"/>
                <a:cs typeface="Arial" panose="020B0604020202020204" pitchFamily="34" charset="0"/>
              </a:rPr>
              <a:t>成為司</a:t>
            </a: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  <a:cs typeface="Arial" panose="020B0604020202020204" pitchFamily="34" charset="0"/>
              </a:rPr>
              <a:t>提反關懷員嗎？</a:t>
            </a:r>
            <a:endParaRPr lang="en-US" altLang="zh-CN" sz="3200" dirty="0" smtClean="0">
              <a:latin typeface="文新字海-魏碑" panose="02010603000101010101" pitchFamily="2" charset="-128"/>
              <a:ea typeface="文新字海-魏碑" panose="02010603000101010101" pitchFamily="2" charset="-128"/>
              <a:cs typeface="Arial" panose="020B0604020202020204" pitchFamily="34" charset="0"/>
            </a:endParaRP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  <a:cs typeface="Arial" panose="020B0604020202020204" pitchFamily="34" charset="0"/>
              </a:rPr>
              <a:t>忍耐與順服的</a:t>
            </a:r>
            <a:r>
              <a:rPr lang="zh-CN" altLang="en-US" sz="32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功課</a:t>
            </a:r>
            <a:r>
              <a:rPr lang="en-US" altLang="zh-CN" sz="32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/>
            </a:r>
            <a:br>
              <a:rPr lang="en-US" altLang="zh-CN" sz="32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</a:br>
            <a:r>
              <a:rPr lang="zh-CN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你如何活出神的榮耀？</a:t>
            </a:r>
            <a:endParaRPr lang="en-US" altLang="zh-CN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D1943F-9D82-D24C-B5A7-8EF9385C7095}"/>
              </a:ext>
            </a:extLst>
          </p:cNvPr>
          <p:cNvSpPr/>
          <p:nvPr/>
        </p:nvSpPr>
        <p:spPr>
          <a:xfrm>
            <a:off x="10499046" y="558696"/>
            <a:ext cx="803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討論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4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6" y="416406"/>
            <a:ext cx="10058400" cy="13716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檔案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8006"/>
            <a:ext cx="10058400" cy="47812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出生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～ 公元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前</a:t>
            </a:r>
            <a:r>
              <a:rPr lang="en-US" altLang="zh-CN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</a:t>
            </a:r>
            <a:r>
              <a:rPr lang="en-US" altLang="zh-TW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000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年之前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（亞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拉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罕時代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）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（？）</a:t>
            </a:r>
            <a:endParaRPr lang="en-US" altLang="zh-CN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死亡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～ </a:t>
            </a:r>
            <a:r>
              <a:rPr lang="en-US" altLang="zh-TW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</a:t>
            </a:r>
            <a:r>
              <a:rPr lang="en-US" altLang="zh-CN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</a:t>
            </a:r>
            <a:r>
              <a:rPr lang="en-US" altLang="zh-TW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0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歲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（？）</a:t>
            </a:r>
            <a:endParaRPr lang="en-US" altLang="zh-TW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出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生地點 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～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烏斯地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家</a:t>
            </a:r>
            <a:r>
              <a:rPr lang="zh-TW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庭成員</a:t>
            </a:r>
            <a:r>
              <a:rPr lang="zh-TW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（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妻子，</a:t>
            </a:r>
            <a:r>
              <a:rPr lang="en-US" altLang="zh-CN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7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個兒子，</a:t>
            </a:r>
            <a:r>
              <a:rPr lang="en-US" altLang="zh-CN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3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個女兒 </a:t>
            </a:r>
            <a:r>
              <a:rPr lang="en-US" altLang="zh-CN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+ 7</a:t>
            </a:r>
            <a:r>
              <a:rPr lang="zh-CN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個兒子，</a:t>
            </a:r>
            <a:r>
              <a:rPr lang="en-US" altLang="zh-CN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3</a:t>
            </a:r>
            <a:r>
              <a:rPr lang="zh-CN" altLang="en-US" sz="24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個女</a:t>
            </a: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兒）</a:t>
            </a:r>
            <a:endParaRPr lang="en-US" altLang="zh-CN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朋友</a:t>
            </a:r>
            <a:endParaRPr lang="en-US" altLang="zh-CN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提幔人以利法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書亞人比勒達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拿瑪人鎖法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布西人以利戶</a:t>
            </a:r>
          </a:p>
          <a:p>
            <a:pPr>
              <a:buFont typeface="Wingdings" pitchFamily="2" charset="2"/>
              <a:buChar char="v"/>
            </a:pPr>
            <a:endParaRPr lang="en-US" altLang="zh-CN" sz="24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>
              <a:buNone/>
            </a:pPr>
            <a:endParaRPr lang="en-US" altLang="zh-TW" sz="24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3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51" y="333955"/>
            <a:ext cx="6233119" cy="624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64" y="405830"/>
            <a:ext cx="8093528" cy="1749541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約伯的義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1476"/>
            <a:ext cx="10058400" cy="649535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zh-TW" altLang="en-US" sz="36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神看約伯為</a:t>
            </a:r>
            <a:r>
              <a:rPr lang="zh-TW" altLang="en-US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義</a:t>
            </a:r>
            <a:r>
              <a:rPr lang="en-US" altLang="zh-CN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36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1:1,8)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zh-TW" altLang="en-US" sz="36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556083" y="2943897"/>
            <a:ext cx="9569117" cy="208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1:1,8 </a:t>
            </a:r>
            <a:r>
              <a:rPr lang="en-US" altLang="zh-CN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烏斯地，有一個人名叫約伯，那人完全正直，敬畏 神，遠離惡事。</a:t>
            </a: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8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耶和華問撒但說：「你曾用心察看我的僕人約伯沒有？地上再沒有人象他完全正直，敬畏 神，遠離惡事。」</a:t>
            </a:r>
            <a:endParaRPr lang="en-US" altLang="zh-CN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Font typeface="Garamond" pitchFamily="18" charset="0"/>
              <a:buNone/>
            </a:pPr>
            <a:endParaRPr lang="zh-TW" alt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1476"/>
            <a:ext cx="10058400" cy="1443619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神看約伯為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義</a:t>
            </a:r>
            <a:r>
              <a:rPr lang="en-US" altLang="zh-CN" sz="36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1:1,8</a:t>
            </a:r>
            <a:r>
              <a:rPr lang="en-US" altLang="zh-CN" sz="360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)</a:t>
            </a:r>
            <a:endParaRPr lang="en-US" altLang="zh-CN" sz="36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zh-TW" altLang="en-US" sz="36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以西</a:t>
            </a:r>
            <a:r>
              <a:rPr lang="zh-TW" altLang="en-US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結</a:t>
            </a:r>
            <a:r>
              <a:rPr lang="en-US" altLang="zh-CN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結</a:t>
            </a:r>
            <a:r>
              <a:rPr lang="en-US" altLang="zh-TW" sz="36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14:14,</a:t>
            </a:r>
            <a:r>
              <a:rPr lang="en-US" altLang="zh-CN" sz="36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20)</a:t>
            </a:r>
            <a:endParaRPr lang="en-US" altLang="zh-CN" sz="36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zh-TW" altLang="en-US" sz="36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0"/>
            <a:ext cx="8093528" cy="1749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480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約伯的義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7747" y="3450193"/>
            <a:ext cx="9906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結</a:t>
            </a: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  <a:cs typeface="Times New Roman" panose="02020603050405020304" pitchFamily="18" charset="0"/>
              </a:rPr>
              <a:t>14:14,20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14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其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中雖有挪亞、但以理、</a:t>
            </a:r>
            <a:r>
              <a:rPr lang="zh-TW" altLang="en-US" sz="2800" dirty="0">
                <a:solidFill>
                  <a:srgbClr val="FF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這三人，他們只能因他們的義救自己的性命。這是主耶和華說的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r>
              <a:rPr lang="en-US" altLang="zh-CN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…… </a:t>
            </a:r>
            <a:r>
              <a:rPr lang="en-US" altLang="zh-TW" sz="2800" baseline="300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20</a:t>
            </a:r>
            <a:r>
              <a:rPr lang="en-US" altLang="zh-TW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雖有挪亞、但以理、</a:t>
            </a:r>
            <a:r>
              <a:rPr lang="zh-TW" altLang="en-US" sz="2800" dirty="0">
                <a:solidFill>
                  <a:srgbClr val="FF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在其中，主耶和華說，我指著我的永生起誓，他們連兒帶女都不能救，只能因他們的義救自己的性命。</a:t>
            </a:r>
            <a:endParaRPr 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1477"/>
            <a:ext cx="10058400" cy="1924882"/>
          </a:xfrm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神看約伯為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義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1:1, 8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endParaRPr lang="en-US" altLang="zh-CN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以西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結</a:t>
            </a: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結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14:14, 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20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)</a:t>
            </a:r>
            <a:endParaRPr lang="en-US" altLang="zh-CN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zh-TW" altLang="en-US" sz="36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zh-CN" altLang="en-US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的為人</a:t>
            </a:r>
            <a:r>
              <a:rPr lang="en-US" altLang="zh-CN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(</a:t>
            </a:r>
            <a:r>
              <a:rPr lang="zh-TW" altLang="en-US" sz="36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</a:t>
            </a:r>
            <a:r>
              <a:rPr lang="zh-TW" altLang="en-US" sz="36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伯</a:t>
            </a:r>
            <a:r>
              <a:rPr lang="en-US" altLang="zh-CN" sz="3600" dirty="0" smtClean="0">
                <a:latin typeface="Times New Roman" panose="02020603050405020304" pitchFamily="18" charset="0"/>
                <a:ea typeface="文新字海-魏碑" panose="02010603000101010101" pitchFamily="2" charset="-128"/>
                <a:cs typeface="Times New Roman" panose="02020603050405020304" pitchFamily="18" charset="0"/>
              </a:rPr>
              <a:t>1:5, 29:)</a:t>
            </a:r>
            <a:endParaRPr lang="zh-TW" altLang="en-US" sz="36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endParaRPr lang="zh-TW" altLang="en-US" sz="36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3E04F9-1F22-EA49-894B-9638799E4F00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0"/>
            <a:ext cx="8093528" cy="1749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480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約伯的義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427747" y="3810172"/>
            <a:ext cx="10058400" cy="1483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約伯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1:5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筵宴的日子過了，約伯打發人去叫他們自潔。他清早起來，按著他們眾人的數目獻</a:t>
            </a:r>
            <a:r>
              <a:rPr lang="zh-TW" altLang="en-US" sz="2400" b="1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燔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祭；因為他說：「恐怕我兒子犯了罪，心中棄掉 神。」約伯常常這樣行。</a:t>
            </a:r>
            <a:endParaRPr lang="zh-TW" alt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5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9262"/>
            <a:ext cx="10058400" cy="1262549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</a:t>
            </a: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伯</a:t>
            </a:r>
            <a:r>
              <a:rPr lang="zh-CN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記</a:t>
            </a:r>
            <a:r>
              <a:rPr lang="en-US" altLang="zh-CN" sz="4800" dirty="0" smtClean="0">
                <a:solidFill>
                  <a:schemeClr val="accent1">
                    <a:lumMod val="50000"/>
                  </a:schemeClr>
                </a:solidFill>
              </a:rPr>
              <a:t>29</a:t>
            </a:r>
            <a:r>
              <a:rPr lang="zh-CN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章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文新字海-特行" panose="02010603000101010101" pitchFamily="2" charset="-128"/>
              <a:ea typeface="文新字海-特行" panose="02010603000101010101" pitchFamily="2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75088"/>
            <a:ext cx="10058400" cy="521394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8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少年人見我而回避，老年人也起身站立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；</a:t>
            </a:r>
            <a:endParaRPr lang="en-US" altLang="zh-TW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9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王子都停止說話，用手捂口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；</a:t>
            </a:r>
            <a:endParaRPr lang="en-US" altLang="zh-TW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10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首領靜默無聲，舌頭貼住上膛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endParaRPr lang="en-US" altLang="zh-TW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11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耳朵聽我的，就稱我有福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；眼睛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看我的，便稱贊我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endParaRPr lang="en-US" altLang="zh-TW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12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因我拯救哀求的困苦人和無人幫助的孤兒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endParaRPr lang="en-US" altLang="zh-TW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14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我以公義為衣服；以公平為外袍和冠冕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endParaRPr lang="en-US" altLang="zh-TW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15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我為瞎子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的眼，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瘸子的腳。</a:t>
            </a:r>
          </a:p>
          <a:p>
            <a:pPr marL="0" indent="0" fontAlgn="base">
              <a:buNone/>
            </a:pPr>
            <a:r>
              <a:rPr lang="en-US" altLang="zh-TW" sz="2800" baseline="300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16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我為窮乏人的父；素不認識的人，我查明他的案件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</a:t>
            </a:r>
            <a:endParaRPr lang="en-US" altLang="zh-TW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  <a:p>
            <a:pPr marL="0" indent="0" fontAlgn="base">
              <a:buNone/>
            </a:pP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……</a:t>
            </a:r>
            <a:endParaRPr lang="zh-TW" alt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3446"/>
            <a:ext cx="10058400" cy="1749541"/>
          </a:xfrm>
        </p:spPr>
        <p:txBody>
          <a:bodyPr>
            <a:normAutofit/>
          </a:bodyPr>
          <a:lstStyle/>
          <a:p>
            <a:pPr marL="0" indent="0" fontAlgn="base"/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約伯的苦難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3034"/>
            <a:ext cx="10058400" cy="437932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文新字海-特行" panose="02010603000101010101" pitchFamily="2" charset="-128"/>
                <a:ea typeface="文新字海-特行" panose="02010603000101010101" pitchFamily="2" charset="-128"/>
              </a:rPr>
              <a:t>約伯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1:15-19</a:t>
            </a:r>
          </a:p>
          <a:p>
            <a:pPr marL="0" indent="0" fontAlgn="base">
              <a:buNone/>
            </a:pP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15 </a:t>
            </a:r>
            <a:r>
              <a:rPr lang="zh-TW" altLang="en-US" sz="2800" dirty="0">
                <a:solidFill>
                  <a:srgbClr val="FF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示巴人忽然闖來，把牲畜擄去，並用刀殺了僕人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；惟有我一人逃脫，來報信給你。」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16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他還說話的時候，又有人來說：「 </a:t>
            </a:r>
            <a:r>
              <a:rPr lang="zh-TW" altLang="en-US" sz="2800" dirty="0">
                <a:solidFill>
                  <a:srgbClr val="FF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神從天上降下火來，將群羊和僕人都燒滅了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；惟有我一人逃脫，來報信給你。」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17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他還說話的時候，又有人來說：「</a:t>
            </a:r>
            <a:r>
              <a:rPr lang="zh-TW" altLang="en-US" sz="2800" dirty="0">
                <a:solidFill>
                  <a:srgbClr val="FF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迦勒底人分作三隊，忽然闖來，把駱駝擄去，並用刀殺了僕人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；惟有我一人逃脫，來報信給你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。」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18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他還說話的時候，又有人來說：「你的兒女正在他們長兄的家裡吃飯喝酒</a:t>
            </a:r>
            <a:r>
              <a:rPr lang="zh-TW" altLang="en-US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；</a:t>
            </a:r>
            <a:r>
              <a:rPr lang="en-US" altLang="zh-TW" sz="2800" dirty="0" smtClean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19 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不料，</a:t>
            </a:r>
            <a:r>
              <a:rPr lang="zh-TW" altLang="en-US" sz="2800" dirty="0">
                <a:solidFill>
                  <a:srgbClr val="FF0000"/>
                </a:solidFill>
                <a:latin typeface="文新字海-魏碑" panose="02010603000101010101" pitchFamily="2" charset="-128"/>
                <a:ea typeface="文新字海-魏碑" panose="02010603000101010101" pitchFamily="2" charset="-128"/>
              </a:rPr>
              <a:t>有狂風從曠野刮來，擊打房屋的四角，房屋倒塌在少年人身上，他們就都死了</a:t>
            </a:r>
            <a:r>
              <a:rPr lang="zh-TW" altLang="en-US" sz="2800" dirty="0">
                <a:latin typeface="文新字海-魏碑" panose="02010603000101010101" pitchFamily="2" charset="-128"/>
                <a:ea typeface="文新字海-魏碑" panose="02010603000101010101" pitchFamily="2" charset="-128"/>
              </a:rPr>
              <a:t>；惟有我一人逃脫，來報信給你。」</a:t>
            </a:r>
          </a:p>
          <a:p>
            <a:pPr marL="0" indent="0" fontAlgn="base">
              <a:buNone/>
            </a:pPr>
            <a:endParaRPr lang="zh-TW" altLang="en-US" sz="2800" dirty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5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{E6B22DC6-7525-3947-BA28-EB3F9CE3DF4F}tf10001067</Template>
  <TotalTime>32698</TotalTime>
  <Words>2579</Words>
  <Application>Microsoft Office PowerPoint</Application>
  <PresentationFormat>Custom</PresentationFormat>
  <Paragraphs>186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文新字海-特行</vt:lpstr>
      <vt:lpstr>Papyrus</vt:lpstr>
      <vt:lpstr>新細明體</vt:lpstr>
      <vt:lpstr>Garamond</vt:lpstr>
      <vt:lpstr>LiSong Pro Light</vt:lpstr>
      <vt:lpstr>Wingdings</vt:lpstr>
      <vt:lpstr>文新字海-魏碑</vt:lpstr>
      <vt:lpstr>Times New Roman</vt:lpstr>
      <vt:lpstr>Calibri</vt:lpstr>
      <vt:lpstr>宋体</vt:lpstr>
      <vt:lpstr>Savon</vt:lpstr>
      <vt:lpstr>約伯 --- 我從前風聞有你，現在親眼看見你 （約伯42:5）</vt:lpstr>
      <vt:lpstr>PowerPoint Presentation</vt:lpstr>
      <vt:lpstr>約伯的檔案</vt:lpstr>
      <vt:lpstr>PowerPoint Presentation</vt:lpstr>
      <vt:lpstr>約伯的義</vt:lpstr>
      <vt:lpstr>PowerPoint Presentation</vt:lpstr>
      <vt:lpstr>PowerPoint Presentation</vt:lpstr>
      <vt:lpstr>約伯記29章</vt:lpstr>
      <vt:lpstr>約伯的苦難</vt:lpstr>
      <vt:lpstr>約伯的苦難</vt:lpstr>
      <vt:lpstr>約伯的安慰者(Job’s Comforter)</vt:lpstr>
      <vt:lpstr>約伯的安慰者(Job’s Comforter)</vt:lpstr>
      <vt:lpstr>約伯的安慰者(Job’s Comforter)</vt:lpstr>
      <vt:lpstr>約伯的安慰者(Job’s Comforter)</vt:lpstr>
      <vt:lpstr>約伯的苦難II</vt:lpstr>
      <vt:lpstr>約伯的忍耐</vt:lpstr>
      <vt:lpstr>約伯的忍耐</vt:lpstr>
      <vt:lpstr>約伯的忍耐</vt:lpstr>
      <vt:lpstr>約伯的忍耐</vt:lpstr>
      <vt:lpstr>約伯的忍耐</vt:lpstr>
      <vt:lpstr>約伯的結局</vt:lpstr>
      <vt:lpstr>約伯的結局</vt:lpstr>
      <vt:lpstr>約伯的結局</vt:lpstr>
      <vt:lpstr>約伯的結局</vt:lpstr>
      <vt:lpstr>約伯的結局</vt:lpstr>
      <vt:lpstr>約伯的結局</vt:lpstr>
      <vt:lpstr>約伯42:10-17</vt:lpstr>
      <vt:lpstr>PowerPoint Presentation</vt:lpstr>
      <vt:lpstr>討論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2021—2022 主日學計劃</dc:title>
  <dc:creator>Sandy Mau</dc:creator>
  <cp:lastModifiedBy>Lewis Liu</cp:lastModifiedBy>
  <cp:revision>207</cp:revision>
  <dcterms:created xsi:type="dcterms:W3CDTF">2021-07-19T05:32:25Z</dcterms:created>
  <dcterms:modified xsi:type="dcterms:W3CDTF">2021-09-26T19:49:55Z</dcterms:modified>
</cp:coreProperties>
</file>