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84" r:id="rId1"/>
  </p:sldMasterIdLst>
  <p:notesMasterIdLst>
    <p:notesMasterId r:id="rId39"/>
  </p:notesMasterIdLst>
  <p:sldIdLst>
    <p:sldId id="256" r:id="rId2"/>
    <p:sldId id="351" r:id="rId3"/>
    <p:sldId id="294" r:id="rId4"/>
    <p:sldId id="257" r:id="rId5"/>
    <p:sldId id="329" r:id="rId6"/>
    <p:sldId id="328" r:id="rId7"/>
    <p:sldId id="330" r:id="rId8"/>
    <p:sldId id="326" r:id="rId9"/>
    <p:sldId id="315" r:id="rId10"/>
    <p:sldId id="319" r:id="rId11"/>
    <p:sldId id="312" r:id="rId12"/>
    <p:sldId id="311" r:id="rId13"/>
    <p:sldId id="331" r:id="rId14"/>
    <p:sldId id="352" r:id="rId15"/>
    <p:sldId id="332" r:id="rId16"/>
    <p:sldId id="313" r:id="rId17"/>
    <p:sldId id="333" r:id="rId18"/>
    <p:sldId id="314" r:id="rId19"/>
    <p:sldId id="263" r:id="rId20"/>
    <p:sldId id="325" r:id="rId21"/>
    <p:sldId id="338" r:id="rId22"/>
    <p:sldId id="322" r:id="rId23"/>
    <p:sldId id="320" r:id="rId24"/>
    <p:sldId id="347" r:id="rId25"/>
    <p:sldId id="341" r:id="rId26"/>
    <p:sldId id="344" r:id="rId27"/>
    <p:sldId id="316" r:id="rId28"/>
    <p:sldId id="321" r:id="rId29"/>
    <p:sldId id="345" r:id="rId30"/>
    <p:sldId id="343" r:id="rId31"/>
    <p:sldId id="339" r:id="rId32"/>
    <p:sldId id="318" r:id="rId33"/>
    <p:sldId id="340" r:id="rId34"/>
    <p:sldId id="342" r:id="rId35"/>
    <p:sldId id="324" r:id="rId36"/>
    <p:sldId id="348" r:id="rId37"/>
    <p:sldId id="350" r:id="rId38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1808" autoAdjust="0"/>
    <p:restoredTop sz="95878"/>
  </p:normalViewPr>
  <p:slideViewPr>
    <p:cSldViewPr snapToGrid="0" snapToObjects="1">
      <p:cViewPr varScale="1">
        <p:scale>
          <a:sx n="113" d="100"/>
          <a:sy n="113" d="100"/>
        </p:scale>
        <p:origin x="-61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1" d="100"/>
        <a:sy n="131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-2358" y="-10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Image Placeholder 7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9" name="Notes Placeholder 8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513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zh-wiki.info/wiki/%E8%BF%A6%E5%8B%92%E5%BA%95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zh-wiki.info/wiki/%E6%B3%A2%E6%96%AF" TargetMode="External"/><Relationship Id="rId5" Type="http://schemas.openxmlformats.org/officeDocument/2006/relationships/hyperlink" Target="https://zh-wiki.info/wiki/%E5%B0%BC%E5%B8%83%E7%94%B2%E5%B0%BC%E6%92%92%E4%BA%8C%E4%B8%96" TargetMode="External"/><Relationship Id="rId4" Type="http://schemas.openxmlformats.org/officeDocument/2006/relationships/hyperlink" Target="https://zh-wiki.info/wiki/%E7%BE%8E%E7%B4%A2%E4%B8%8D%E9%81%94%E7%B1%B3%E4%BA%9E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6%8C%81%E4%B8%8D%E5%90%8C%E6%94%BF%E8%A6%8B%E8%80%85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4800600" cy="3086100"/>
          </a:xfrm>
        </p:spPr>
        <p:txBody>
          <a:bodyPr/>
          <a:lstStyle/>
          <a:p>
            <a:r>
              <a:rPr lang="zh-TW" altLang="en-US" dirty="0"/>
              <a:t>耶利米作為南國猶太的最</a:t>
            </a:r>
            <a:r>
              <a:rPr lang="zh-TW" altLang="en-US" dirty="0" smtClean="0"/>
              <a:t>後</a:t>
            </a:r>
            <a:r>
              <a:rPr lang="zh-CN" altLang="en-US" dirty="0" smtClean="0"/>
              <a:t>一位</a:t>
            </a:r>
            <a:r>
              <a:rPr lang="zh-TW" altLang="en-US" dirty="0" smtClean="0"/>
              <a:t>先知</a:t>
            </a:r>
            <a:r>
              <a:rPr lang="zh-CN" altLang="en-US" dirty="0" smtClean="0"/>
              <a:t>，</a:t>
            </a:r>
            <a:r>
              <a:rPr lang="zh-TW" altLang="en-US" dirty="0" smtClean="0"/>
              <a:t>為</a:t>
            </a:r>
            <a:r>
              <a:rPr lang="zh-TW" altLang="en-US" dirty="0"/>
              <a:t>本國的民天天流淚、哭泣，用眼</a:t>
            </a:r>
            <a:r>
              <a:rPr lang="zh-TW" altLang="en-US" dirty="0" smtClean="0"/>
              <a:t>淚寫</a:t>
            </a:r>
            <a:r>
              <a:rPr lang="zh-CN" altLang="en-US" dirty="0" smtClean="0"/>
              <a:t>了耶利米書和作耶利米哀歌</a:t>
            </a:r>
            <a:r>
              <a:rPr lang="zh-TW" altLang="en-US" dirty="0" smtClean="0"/>
              <a:t>，</a:t>
            </a:r>
            <a:r>
              <a:rPr lang="zh-TW" altLang="en-US" dirty="0"/>
              <a:t>故稱為流淚的先知</a:t>
            </a:r>
            <a:r>
              <a:rPr lang="zh-TW" altLang="en-US" dirty="0" smtClean="0"/>
              <a:t>。</a:t>
            </a:r>
            <a:r>
              <a:rPr lang="zh-CN" altLang="en-US" dirty="0" smtClean="0"/>
              <a:t>他事</a:t>
            </a:r>
            <a:r>
              <a:rPr lang="zh-CN" altLang="en-US" dirty="0"/>
              <a:t>奉上帝的时间长达</a:t>
            </a:r>
            <a:r>
              <a:rPr lang="zh-CN" altLang="en-US" dirty="0" smtClean="0"/>
              <a:t>四，五十</a:t>
            </a:r>
            <a:r>
              <a:rPr lang="zh-CN" altLang="en-US" dirty="0"/>
              <a:t>年之久。除了像其他先知 一样预言上帝的审判即将来临之外，耶利米亲眼看见国家的覆亡</a:t>
            </a:r>
            <a:r>
              <a:rPr lang="zh-CN" altLang="en-US" dirty="0" smtClean="0"/>
              <a:t>，他</a:t>
            </a:r>
            <a:r>
              <a:rPr lang="zh-CN" altLang="en-US" dirty="0"/>
              <a:t>的内心极其 难过</a:t>
            </a:r>
            <a:r>
              <a:rPr lang="zh-CN" altLang="en-US" dirty="0" smtClean="0"/>
              <a:t>。他</a:t>
            </a:r>
            <a:r>
              <a:rPr lang="zh-CN" altLang="en-US" dirty="0"/>
              <a:t>虽然知道犹大的结局是灭亡，但仍然苦口婆心地劝诫官长、百姓悔改，或者 上帝仍会施恩怜悯。他留给我们两卷非常宝贵的书，耶利米书和耶利米哀歌</a:t>
            </a:r>
            <a:r>
              <a:rPr lang="zh-CN" altLang="en-US" dirty="0" smtClean="0"/>
              <a:t>。但</a:t>
            </a:r>
            <a:r>
              <a:rPr lang="zh-CN" altLang="en-US" dirty="0"/>
              <a:t>愿我们通过今天的分享能够至少对先知耶利米的真情世界有所了解，激励我们在今天这个时代做一个为主发光的基督徒。</a:t>
            </a:r>
            <a:endParaRPr lang="en-US" altLang="zh-CN" dirty="0" smtClean="0"/>
          </a:p>
          <a:p>
            <a:endParaRPr lang="en-US" altLang="zh-C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160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096684"/>
            <a:ext cx="4792133" cy="3086100"/>
          </a:xfrm>
        </p:spPr>
        <p:txBody>
          <a:bodyPr/>
          <a:lstStyle/>
          <a:p>
            <a:r>
              <a:rPr lang="zh-CN" altLang="en-US" dirty="0"/>
              <a:t>當時是西元前七世紀，離南方二支派的末日不遠，當時北方十支派早就被亞述擄去了，上帝的百姓只剩下耶路冷附近的兩個小支派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r>
              <a:rPr lang="zh-CN" altLang="en-US" dirty="0" smtClean="0"/>
              <a:t>以</a:t>
            </a:r>
            <a:r>
              <a:rPr lang="zh-CN" altLang="en-US" dirty="0"/>
              <a:t>賽亞死了</a:t>
            </a:r>
            <a:r>
              <a:rPr lang="zh-CN" altLang="en-US" dirty="0" smtClean="0"/>
              <a:t>，瑪</a:t>
            </a:r>
            <a:r>
              <a:rPr lang="zh-CN" altLang="en-US" dirty="0"/>
              <a:t>拿西把以賽亞放在中空的樹幹中鋸死。這個可怕的王甚至還把親生的嬰孩獻給魔鬼，讓耶路撒冷的街道上流滿無辜人的血，那就是瑪拿西。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zh-TW" altLang="en-US" dirty="0"/>
              <a:t>服事期間橫跨約西亞王、約哈斯王、</a:t>
            </a:r>
          </a:p>
          <a:p>
            <a:r>
              <a:rPr lang="zh-TW" altLang="en-US" dirty="0"/>
              <a:t>約雅敬王、約雅斤王、西底家王</a:t>
            </a:r>
          </a:p>
          <a:p>
            <a:r>
              <a:rPr lang="zh-TW" altLang="en-US" dirty="0"/>
              <a:t> 直到南國猶大</a:t>
            </a:r>
            <a:r>
              <a:rPr lang="en-US" altLang="zh-TW" dirty="0"/>
              <a:t>586B.C. </a:t>
            </a:r>
            <a:r>
              <a:rPr lang="zh-TW" altLang="en-US" dirty="0"/>
              <a:t>滅亡，</a:t>
            </a:r>
          </a:p>
          <a:p>
            <a:r>
              <a:rPr lang="zh-TW" altLang="en-US" dirty="0"/>
              <a:t>還一直在猶太人當中擔任先知工作</a:t>
            </a:r>
          </a:p>
          <a:p>
            <a:r>
              <a:rPr lang="zh-TW" altLang="en-US" dirty="0"/>
              <a:t>服事時間長達四、五十年，是南國歷史最動盪不安的時期，</a:t>
            </a:r>
          </a:p>
          <a:p>
            <a:r>
              <a:rPr lang="zh-TW" altLang="en-US" dirty="0"/>
              <a:t>面對國家即將滅亡、目睹耶路撒冷被攻破、人民被殺</a:t>
            </a:r>
            <a:r>
              <a:rPr lang="en-US" altLang="zh-TW" dirty="0"/>
              <a:t>…</a:t>
            </a:r>
          </a:p>
          <a:p>
            <a:r>
              <a:rPr lang="zh-TW" altLang="en-US" dirty="0"/>
              <a:t>這些動盪不安的情形，</a:t>
            </a:r>
          </a:p>
          <a:p>
            <a:r>
              <a:rPr lang="zh-TW" altLang="en-US" dirty="0"/>
              <a:t> 實在因為當時南國猶大的百姓離棄了上帝、</a:t>
            </a:r>
          </a:p>
          <a:p>
            <a:r>
              <a:rPr lang="zh-TW" altLang="en-US" dirty="0"/>
              <a:t>崇拜各樣的偶像、背棄上帝的律法，</a:t>
            </a:r>
          </a:p>
          <a:p>
            <a:r>
              <a:rPr lang="zh-TW" altLang="en-US" dirty="0"/>
              <a:t>忘記先祖與上帝所曾立下的約</a:t>
            </a:r>
          </a:p>
          <a:p>
            <a:r>
              <a:rPr lang="zh-TW" altLang="en-US" dirty="0"/>
              <a:t> 宗教愈來愈墮落、社會道德愈來愈敗壞，</a:t>
            </a:r>
          </a:p>
          <a:p>
            <a:r>
              <a:rPr lang="zh-TW" altLang="en-US" dirty="0"/>
              <a:t>從政治領袖到平民百姓，愈加貪婪腐化、毫無廉恥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464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3699933" cy="3086100"/>
          </a:xfrm>
        </p:spPr>
        <p:txBody>
          <a:bodyPr/>
          <a:lstStyle/>
          <a:p>
            <a:endParaRPr lang="en-US" altLang="zh-CN" dirty="0" smtClean="0"/>
          </a:p>
          <a:p>
            <a:r>
              <a:rPr lang="zh-CN" altLang="en-US" dirty="0" smtClean="0"/>
              <a:t>希西家（</a:t>
            </a:r>
            <a:r>
              <a:rPr lang="en-US" altLang="zh-CN" dirty="0" smtClean="0"/>
              <a:t>25</a:t>
            </a:r>
            <a:r>
              <a:rPr lang="zh-CN" altLang="en-US" dirty="0" smtClean="0"/>
              <a:t>登基，作王</a:t>
            </a:r>
            <a:r>
              <a:rPr lang="en-US" altLang="zh-CN" dirty="0" smtClean="0"/>
              <a:t>29</a:t>
            </a:r>
            <a:r>
              <a:rPr lang="zh-CN" altLang="en-US" dirty="0" smtClean="0"/>
              <a:t>年）</a:t>
            </a:r>
            <a:endParaRPr lang="en-US" altLang="zh-CN" dirty="0" smtClean="0"/>
          </a:p>
          <a:p>
            <a:r>
              <a:rPr lang="zh-CN" altLang="en-US" dirty="0" smtClean="0"/>
              <a:t>瑪拉希 （</a:t>
            </a:r>
            <a:r>
              <a:rPr lang="en-US" altLang="zh-CN" dirty="0" smtClean="0"/>
              <a:t>12</a:t>
            </a:r>
            <a:r>
              <a:rPr lang="zh-CN" altLang="en-US" dirty="0" smtClean="0"/>
              <a:t>，作王</a:t>
            </a:r>
            <a:r>
              <a:rPr lang="en-US" altLang="zh-CN" dirty="0" smtClean="0"/>
              <a:t>55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zh-CN" altLang="en-US" dirty="0" smtClean="0"/>
              <a:t>亞們  （</a:t>
            </a:r>
            <a:r>
              <a:rPr lang="en-US" altLang="zh-CN" dirty="0" smtClean="0"/>
              <a:t>22</a:t>
            </a:r>
            <a:r>
              <a:rPr lang="zh-CN" altLang="en-US" dirty="0" smtClean="0"/>
              <a:t>，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</a:t>
            </a:r>
            <a:endParaRPr lang="en-US" altLang="zh-TW" dirty="0" smtClean="0"/>
          </a:p>
          <a:p>
            <a:r>
              <a:rPr lang="zh-TW" altLang="en-US" dirty="0" smtClean="0"/>
              <a:t>約</a:t>
            </a:r>
            <a:r>
              <a:rPr lang="zh-TW" altLang="en-US" dirty="0"/>
              <a:t>西</a:t>
            </a:r>
            <a:r>
              <a:rPr lang="zh-TW" altLang="en-US" dirty="0" smtClean="0"/>
              <a:t>亞 </a:t>
            </a:r>
            <a:r>
              <a:rPr lang="zh-CN" altLang="en-US" dirty="0" smtClean="0"/>
              <a:t>（</a:t>
            </a:r>
            <a:r>
              <a:rPr lang="en-US" altLang="zh-CN" dirty="0" smtClean="0"/>
              <a:t>8</a:t>
            </a:r>
            <a:r>
              <a:rPr lang="zh-CN" altLang="en-US" dirty="0" smtClean="0"/>
              <a:t>，</a:t>
            </a:r>
            <a:r>
              <a:rPr lang="en-US" altLang="zh-CN" dirty="0" smtClean="0"/>
              <a:t>31</a:t>
            </a:r>
            <a:r>
              <a:rPr lang="zh-CN" altLang="en-US" dirty="0" smtClean="0"/>
              <a:t>）</a:t>
            </a:r>
            <a:endParaRPr lang="en-US" altLang="zh-CN" dirty="0"/>
          </a:p>
          <a:p>
            <a:r>
              <a:rPr lang="en-US" altLang="zh-TW" dirty="0"/>
              <a:t> </a:t>
            </a:r>
            <a:r>
              <a:rPr lang="en-US" altLang="zh-TW" dirty="0" smtClean="0"/>
              <a:t>   </a:t>
            </a:r>
            <a:r>
              <a:rPr lang="zh-TW" altLang="en-US" dirty="0" smtClean="0"/>
              <a:t>約</a:t>
            </a:r>
            <a:r>
              <a:rPr lang="zh-TW" altLang="en-US" dirty="0"/>
              <a:t>雅</a:t>
            </a:r>
            <a:r>
              <a:rPr lang="zh-TW" altLang="en-US" dirty="0" smtClean="0"/>
              <a:t>敬</a:t>
            </a:r>
            <a:r>
              <a:rPr lang="zh-CN" altLang="en-US" dirty="0" smtClean="0"/>
              <a:t>，</a:t>
            </a:r>
            <a:endParaRPr lang="en-US" altLang="zh-CN" dirty="0"/>
          </a:p>
          <a:p>
            <a:r>
              <a:rPr lang="en-US" altLang="zh-TW" dirty="0" smtClean="0"/>
              <a:t>    </a:t>
            </a:r>
            <a:r>
              <a:rPr lang="zh-TW" altLang="en-US" dirty="0" smtClean="0"/>
              <a:t>西</a:t>
            </a:r>
            <a:r>
              <a:rPr lang="zh-TW" altLang="en-US" dirty="0"/>
              <a:t>底</a:t>
            </a:r>
            <a:r>
              <a:rPr lang="zh-TW" altLang="en-US" dirty="0" smtClean="0"/>
              <a:t>家</a:t>
            </a:r>
            <a:r>
              <a:rPr lang="zh-CN" altLang="en-US" dirty="0" smtClean="0"/>
              <a:t>，</a:t>
            </a:r>
            <a:endParaRPr lang="en-US" altLang="zh-CN" dirty="0"/>
          </a:p>
          <a:p>
            <a:r>
              <a:rPr lang="en-US" altLang="zh-TW" dirty="0" smtClean="0"/>
              <a:t>    </a:t>
            </a:r>
            <a:r>
              <a:rPr lang="zh-TW" altLang="en-US" dirty="0" smtClean="0"/>
              <a:t>約</a:t>
            </a:r>
            <a:r>
              <a:rPr lang="zh-TW" altLang="en-US" dirty="0"/>
              <a:t>哈</a:t>
            </a:r>
            <a:r>
              <a:rPr lang="zh-TW" altLang="en-US" dirty="0" smtClean="0"/>
              <a:t>斯</a:t>
            </a:r>
            <a:endParaRPr lang="en-US" altLang="zh-TW" dirty="0"/>
          </a:p>
          <a:p>
            <a:r>
              <a:rPr lang="en-US" altLang="zh-CN" dirty="0" smtClean="0"/>
              <a:t>        </a:t>
            </a:r>
            <a:r>
              <a:rPr lang="zh-CN" altLang="en-US" dirty="0" smtClean="0"/>
              <a:t>生</a:t>
            </a:r>
            <a:r>
              <a:rPr lang="zh-TW" altLang="en-US" dirty="0" smtClean="0"/>
              <a:t>約</a:t>
            </a:r>
            <a:r>
              <a:rPr lang="zh-TW" altLang="en-US" dirty="0"/>
              <a:t>雅</a:t>
            </a:r>
            <a:r>
              <a:rPr lang="zh-TW" altLang="en-US" dirty="0" smtClean="0"/>
              <a:t>斤</a:t>
            </a:r>
            <a:r>
              <a:rPr lang="zh-CN" altLang="en-US" dirty="0" smtClean="0"/>
              <a:t>（耶哥尼亞）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308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希西家（</a:t>
            </a:r>
            <a:r>
              <a:rPr lang="en-US" altLang="zh-CN" dirty="0"/>
              <a:t>25</a:t>
            </a:r>
            <a:r>
              <a:rPr lang="zh-CN" altLang="en-US" dirty="0"/>
              <a:t>登基，作王</a:t>
            </a:r>
            <a:r>
              <a:rPr lang="en-US" altLang="zh-CN" dirty="0"/>
              <a:t>29</a:t>
            </a:r>
            <a:r>
              <a:rPr lang="zh-CN" altLang="en-US" dirty="0"/>
              <a:t>年）</a:t>
            </a:r>
            <a:endParaRPr lang="en-US" altLang="zh-CN" dirty="0"/>
          </a:p>
          <a:p>
            <a:r>
              <a:rPr lang="zh-CN" altLang="en-US" dirty="0"/>
              <a:t>瑪拉希 （</a:t>
            </a:r>
            <a:r>
              <a:rPr lang="en-US" altLang="zh-CN" dirty="0"/>
              <a:t>12</a:t>
            </a:r>
            <a:r>
              <a:rPr lang="zh-CN" altLang="en-US" dirty="0"/>
              <a:t>，作王</a:t>
            </a:r>
            <a:r>
              <a:rPr lang="en-US" altLang="zh-CN" dirty="0"/>
              <a:t>55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zh-CN" altLang="en-US" dirty="0"/>
              <a:t>亞們  （</a:t>
            </a:r>
            <a:r>
              <a:rPr lang="en-US" altLang="zh-CN" dirty="0"/>
              <a:t>22</a:t>
            </a:r>
            <a:r>
              <a:rPr lang="zh-CN" altLang="en-US" dirty="0"/>
              <a:t>，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endParaRPr lang="en-US" altLang="zh-TW" dirty="0"/>
          </a:p>
          <a:p>
            <a:r>
              <a:rPr lang="zh-TW" altLang="en-US" dirty="0"/>
              <a:t>約西亞 </a:t>
            </a:r>
            <a:r>
              <a:rPr lang="zh-CN" altLang="en-US" dirty="0"/>
              <a:t>（</a:t>
            </a:r>
            <a:r>
              <a:rPr lang="en-US" altLang="zh-CN" dirty="0"/>
              <a:t>8</a:t>
            </a:r>
            <a:r>
              <a:rPr lang="zh-CN" altLang="en-US" dirty="0"/>
              <a:t>，</a:t>
            </a:r>
            <a:r>
              <a:rPr lang="en-US" altLang="zh-CN" dirty="0"/>
              <a:t>31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en-US" altLang="zh-TW" dirty="0"/>
              <a:t>    </a:t>
            </a:r>
            <a:r>
              <a:rPr lang="zh-TW" altLang="en-US" dirty="0"/>
              <a:t>約雅敬</a:t>
            </a:r>
            <a:r>
              <a:rPr lang="zh-CN" altLang="en-US" dirty="0"/>
              <a:t>，</a:t>
            </a:r>
            <a:endParaRPr lang="en-US" altLang="zh-CN" dirty="0"/>
          </a:p>
          <a:p>
            <a:r>
              <a:rPr lang="en-US" altLang="zh-TW" dirty="0"/>
              <a:t>    </a:t>
            </a:r>
            <a:r>
              <a:rPr lang="zh-TW" altLang="en-US" dirty="0"/>
              <a:t>西底家</a:t>
            </a:r>
            <a:r>
              <a:rPr lang="zh-CN" altLang="en-US" dirty="0"/>
              <a:t>，</a:t>
            </a:r>
            <a:endParaRPr lang="en-US" altLang="zh-CN" dirty="0"/>
          </a:p>
          <a:p>
            <a:r>
              <a:rPr lang="en-US" altLang="zh-TW" dirty="0"/>
              <a:t>    </a:t>
            </a:r>
            <a:r>
              <a:rPr lang="zh-TW" altLang="en-US" dirty="0"/>
              <a:t>約哈斯</a:t>
            </a:r>
            <a:endParaRPr lang="en-US" altLang="zh-TW" dirty="0"/>
          </a:p>
          <a:p>
            <a:r>
              <a:rPr lang="en-US" altLang="zh-CN" dirty="0"/>
              <a:t>        </a:t>
            </a:r>
            <a:r>
              <a:rPr lang="zh-CN" altLang="en-US" dirty="0"/>
              <a:t>生</a:t>
            </a:r>
            <a:r>
              <a:rPr lang="zh-TW" altLang="en-US" dirty="0"/>
              <a:t>約雅斤</a:t>
            </a:r>
            <a:r>
              <a:rPr lang="zh-CN" altLang="en-US" dirty="0"/>
              <a:t>（耶哥尼亞）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7726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096684"/>
            <a:ext cx="4792133" cy="3086100"/>
          </a:xfrm>
        </p:spPr>
        <p:txBody>
          <a:bodyPr/>
          <a:lstStyle/>
          <a:p>
            <a:endParaRPr lang="en-US" altLang="zh-TW" dirty="0" smtClean="0"/>
          </a:p>
          <a:p>
            <a:r>
              <a:rPr lang="zh-TW" altLang="en-US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4649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096684"/>
            <a:ext cx="4792133" cy="3086100"/>
          </a:xfrm>
        </p:spPr>
        <p:txBody>
          <a:bodyPr/>
          <a:lstStyle/>
          <a:p>
            <a:endParaRPr lang="en-US" altLang="zh-TW" dirty="0" smtClean="0"/>
          </a:p>
          <a:p>
            <a:r>
              <a:rPr lang="zh-TW" altLang="en-US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4649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096684"/>
            <a:ext cx="4792133" cy="3086100"/>
          </a:xfrm>
        </p:spPr>
        <p:txBody>
          <a:bodyPr/>
          <a:lstStyle/>
          <a:p>
            <a:r>
              <a:rPr lang="en-US" altLang="zh-TW" dirty="0"/>
              <a:t>612B.C. </a:t>
            </a:r>
            <a:r>
              <a:rPr lang="zh-TW" altLang="en-US" dirty="0"/>
              <a:t>新巴比倫帝國拿布波拉撒攻陷亞述首都尼尼微，</a:t>
            </a:r>
          </a:p>
          <a:p>
            <a:r>
              <a:rPr lang="zh-TW" altLang="en-US" dirty="0"/>
              <a:t>為遏止巴比倫的坐大，法老王尼哥</a:t>
            </a:r>
          </a:p>
          <a:p>
            <a:r>
              <a:rPr lang="en-US" altLang="zh-TW" dirty="0"/>
              <a:t>609B.C. </a:t>
            </a:r>
            <a:r>
              <a:rPr lang="zh-TW" altLang="en-US" dirty="0"/>
              <a:t>出兵支援亞述反抗軍，</a:t>
            </a:r>
          </a:p>
          <a:p>
            <a:r>
              <a:rPr lang="zh-TW" altLang="en-US" dirty="0"/>
              <a:t>南國約西亞王草率出兵，戰死在米吉多，</a:t>
            </a:r>
          </a:p>
          <a:p>
            <a:r>
              <a:rPr lang="zh-TW" altLang="en-US" dirty="0"/>
              <a:t>導致埃及控制整個南國猶大</a:t>
            </a:r>
            <a:r>
              <a:rPr lang="en-US" altLang="zh-TW" dirty="0"/>
              <a:t>…</a:t>
            </a:r>
          </a:p>
          <a:p>
            <a:r>
              <a:rPr lang="zh-TW" altLang="en-US" dirty="0"/>
              <a:t> 猶大百姓擁立約西亞王的次子約哈斯作王，</a:t>
            </a:r>
          </a:p>
          <a:p>
            <a:r>
              <a:rPr lang="zh-TW" altLang="en-US" dirty="0"/>
              <a:t>不聽法老王的話，法老王尼哥三個月就把他廢掉</a:t>
            </a:r>
          </a:p>
          <a:p>
            <a:r>
              <a:rPr lang="zh-TW" altLang="en-US" dirty="0"/>
              <a:t> 另立約西亞的長子約雅敬，</a:t>
            </a:r>
          </a:p>
          <a:p>
            <a:r>
              <a:rPr lang="zh-TW" altLang="en-US" dirty="0"/>
              <a:t>王下廿三罰南國繳納</a:t>
            </a:r>
            <a:r>
              <a:rPr lang="en-US" altLang="zh-TW" dirty="0"/>
              <a:t>…</a:t>
            </a:r>
            <a:r>
              <a:rPr lang="zh-TW" altLang="en-US" dirty="0"/>
              <a:t>，向百姓橫征暴歛、抽重稅</a:t>
            </a:r>
          </a:p>
          <a:p>
            <a:r>
              <a:rPr lang="zh-TW" altLang="en-US" dirty="0"/>
              <a:t>耶卅六殺害先知烏利亞、把耶利米預言書割破、</a:t>
            </a:r>
          </a:p>
          <a:p>
            <a:r>
              <a:rPr lang="zh-TW" altLang="en-US" dirty="0"/>
              <a:t>蓋宮殿</a:t>
            </a:r>
            <a:r>
              <a:rPr lang="en-US" altLang="zh-TW" dirty="0"/>
              <a:t>…</a:t>
            </a:r>
            <a:r>
              <a:rPr lang="zh-TW" altLang="en-US" dirty="0"/>
              <a:t>狂妄自大，招來上帝的審判 ─</a:t>
            </a:r>
          </a:p>
          <a:p>
            <a:r>
              <a:rPr lang="zh-TW" altLang="en-US" dirty="0"/>
              <a:t>廿二</a:t>
            </a:r>
            <a:r>
              <a:rPr lang="en-US" altLang="zh-TW" dirty="0"/>
              <a:t>19 </a:t>
            </a:r>
            <a:r>
              <a:rPr lang="zh-TW" altLang="en-US" dirty="0"/>
              <a:t>他被埋葬好像埋驢一樣，扔在城門之外</a:t>
            </a:r>
          </a:p>
          <a:p>
            <a:r>
              <a:rPr lang="zh-TW" altLang="en-US" dirty="0"/>
              <a:t> 南國猶大末代兩位君王約雅斤、西底家，</a:t>
            </a:r>
          </a:p>
          <a:p>
            <a:r>
              <a:rPr lang="zh-TW" altLang="en-US" dirty="0"/>
              <a:t>完全沒有力量來改善當時的敗壞狀況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4649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4192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096684"/>
            <a:ext cx="4792133" cy="3086100"/>
          </a:xfrm>
        </p:spPr>
        <p:txBody>
          <a:bodyPr/>
          <a:lstStyle/>
          <a:p>
            <a:r>
              <a:rPr lang="en-US" altLang="zh-TW" dirty="0"/>
              <a:t>605B.C. </a:t>
            </a:r>
            <a:r>
              <a:rPr lang="zh-TW" altLang="en-US" dirty="0"/>
              <a:t>改變中東局勢的迦基米施戰爭爆發，</a:t>
            </a:r>
          </a:p>
          <a:p>
            <a:r>
              <a:rPr lang="zh-TW" altLang="en-US" dirty="0"/>
              <a:t>巴比倫國王尼布甲尼撒打敗埃及法老王尼哥，</a:t>
            </a:r>
          </a:p>
          <a:p>
            <a:r>
              <a:rPr lang="zh-TW" altLang="en-US" dirty="0"/>
              <a:t>成為中東霸主，從打敗各國中蒐羅許多的菁英</a:t>
            </a:r>
            <a:r>
              <a:rPr lang="en-US" altLang="zh-TW" dirty="0"/>
              <a:t>…</a:t>
            </a:r>
          </a:p>
          <a:p>
            <a:r>
              <a:rPr lang="zh-TW" altLang="en-US" dirty="0"/>
              <a:t> 從耶路撒冷擄走第一批菁英，有但以理及三位朋友</a:t>
            </a:r>
          </a:p>
          <a:p>
            <a:r>
              <a:rPr lang="zh-TW" altLang="en-US" dirty="0"/>
              <a:t> </a:t>
            </a:r>
            <a:r>
              <a:rPr lang="en-US" altLang="zh-TW" dirty="0"/>
              <a:t>597B.C. </a:t>
            </a:r>
            <a:r>
              <a:rPr lang="zh-TW" altLang="en-US" dirty="0"/>
              <a:t>巴比倫第二次擄掠耶路撒冷，</a:t>
            </a:r>
          </a:p>
          <a:p>
            <a:r>
              <a:rPr lang="zh-TW" altLang="en-US" dirty="0"/>
              <a:t>擄走後來在迦巴魯河邊蒙召作先知的以西結</a:t>
            </a:r>
          </a:p>
          <a:p>
            <a:r>
              <a:rPr lang="zh-TW" altLang="en-US" dirty="0"/>
              <a:t>自從巴比倫崛起，約雅斤、西底家的外交政策，</a:t>
            </a:r>
          </a:p>
          <a:p>
            <a:r>
              <a:rPr lang="zh-TW" altLang="en-US" dirty="0"/>
              <a:t>一直處在巴比倫、埃及之間搖擺狀態</a:t>
            </a:r>
            <a:r>
              <a:rPr lang="en-US" altLang="zh-TW" dirty="0"/>
              <a:t>…</a:t>
            </a:r>
          </a:p>
          <a:p>
            <a:r>
              <a:rPr lang="zh-TW" altLang="en-US" dirty="0"/>
              <a:t>想求得國家苟延殘喘的機會，忘記求告上帝 ─</a:t>
            </a:r>
          </a:p>
          <a:p>
            <a:r>
              <a:rPr lang="zh-TW" altLang="en-US" dirty="0"/>
              <a:t> 以為耶和華的聖殿還在耶路撒冷，</a:t>
            </a:r>
          </a:p>
          <a:p>
            <a:r>
              <a:rPr lang="zh-TW" altLang="en-US" dirty="0"/>
              <a:t>就會有平安的日子來到</a:t>
            </a:r>
          </a:p>
          <a:p>
            <a:r>
              <a:rPr lang="zh-TW" altLang="en-US" dirty="0"/>
              <a:t> 當時的先知講一些讓群眾聽了</a:t>
            </a:r>
          </a:p>
          <a:p>
            <a:r>
              <a:rPr lang="zh-TW" altLang="en-US" dirty="0"/>
              <a:t>喝采、叫好的假話，不斷地說：</a:t>
            </a:r>
          </a:p>
          <a:p>
            <a:r>
              <a:rPr lang="zh-CN" altLang="en-US" dirty="0"/>
              <a:t>平安哪、平安，一切都平安！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4649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095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4135772" cy="3086100"/>
          </a:xfrm>
        </p:spPr>
        <p:txBody>
          <a:bodyPr/>
          <a:lstStyle/>
          <a:p>
            <a:r>
              <a:rPr lang="zh-TW" altLang="en-US" b="1" dirty="0"/>
              <a:t>新巴比倫帝國</a:t>
            </a:r>
            <a:r>
              <a:rPr lang="zh-TW" altLang="en-US" dirty="0"/>
              <a:t>（英語：</a:t>
            </a:r>
            <a:r>
              <a:rPr lang="en-US" altLang="zh-TW" dirty="0"/>
              <a:t>Neo-Babylonian Empire</a:t>
            </a:r>
            <a:r>
              <a:rPr lang="zh-TW" altLang="en-US" dirty="0"/>
              <a:t>或者</a:t>
            </a:r>
            <a:r>
              <a:rPr lang="en-US" altLang="zh-TW" dirty="0"/>
              <a:t>Second Babylonian Empire</a:t>
            </a:r>
            <a:r>
              <a:rPr lang="zh-TW" altLang="en-US" dirty="0"/>
              <a:t>，前</a:t>
            </a:r>
            <a:r>
              <a:rPr lang="en-US" altLang="zh-TW" dirty="0"/>
              <a:t>626</a:t>
            </a:r>
            <a:r>
              <a:rPr lang="zh-TW" altLang="en-US" dirty="0"/>
              <a:t>年－前</a:t>
            </a:r>
            <a:r>
              <a:rPr lang="en-US" altLang="zh-TW" dirty="0"/>
              <a:t>539</a:t>
            </a:r>
            <a:r>
              <a:rPr lang="zh-TW" altLang="en-US" dirty="0"/>
              <a:t>年）又稱為</a:t>
            </a:r>
            <a:r>
              <a:rPr lang="zh-TW" altLang="en-US" b="1" dirty="0"/>
              <a:t>加爾底亞帝國</a:t>
            </a:r>
            <a:r>
              <a:rPr lang="zh-TW" altLang="en-US" dirty="0"/>
              <a:t>，由</a:t>
            </a:r>
            <a:r>
              <a:rPr lang="zh-TW" altLang="en-US" dirty="0">
                <a:hlinkClick r:id="rId3" tooltip="迦勒底"/>
              </a:rPr>
              <a:t>迦勒底</a:t>
            </a:r>
            <a:r>
              <a:rPr lang="zh-TW" altLang="en-US" dirty="0"/>
              <a:t>人所建，大約處於古代</a:t>
            </a:r>
            <a:r>
              <a:rPr lang="zh-TW" altLang="en-US" dirty="0">
                <a:hlinkClick r:id="rId4" tooltip="美索不達米亞"/>
              </a:rPr>
              <a:t>美索不達米亞</a:t>
            </a:r>
            <a:r>
              <a:rPr lang="zh-TW" altLang="en-US" dirty="0"/>
              <a:t>南部。公元前</a:t>
            </a:r>
            <a:r>
              <a:rPr lang="en-US" altLang="zh-TW" dirty="0"/>
              <a:t>626</a:t>
            </a:r>
            <a:r>
              <a:rPr lang="zh-TW" altLang="en-US" dirty="0"/>
              <a:t>年建立，在</a:t>
            </a:r>
            <a:r>
              <a:rPr lang="zh-TW" altLang="en-US" dirty="0">
                <a:hlinkClick r:id="rId5" tooltip="尼布甲尼撒二世"/>
              </a:rPr>
              <a:t>尼布甲尼撒二世</a:t>
            </a:r>
            <a:r>
              <a:rPr lang="zh-TW" altLang="en-US" dirty="0"/>
              <a:t>統治時國勢達到鼎峰，最後在公元前</a:t>
            </a:r>
            <a:r>
              <a:rPr lang="en-US" altLang="zh-TW" dirty="0"/>
              <a:t>539</a:t>
            </a:r>
            <a:r>
              <a:rPr lang="zh-TW" altLang="en-US" dirty="0"/>
              <a:t>年被</a:t>
            </a:r>
            <a:r>
              <a:rPr lang="zh-TW" altLang="en-US" dirty="0">
                <a:hlinkClick r:id="rId6" tooltip="波斯"/>
              </a:rPr>
              <a:t>波斯</a:t>
            </a:r>
            <a:r>
              <a:rPr lang="zh-TW" altLang="en-US" dirty="0"/>
              <a:t>人消滅。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452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4800600" cy="3086100"/>
          </a:xfrm>
        </p:spPr>
        <p:txBody>
          <a:bodyPr/>
          <a:lstStyle/>
          <a:p>
            <a:r>
              <a:rPr lang="zh-TW" altLang="en-US" dirty="0"/>
              <a:t>耶利米作為南國猶太的最</a:t>
            </a:r>
            <a:r>
              <a:rPr lang="zh-TW" altLang="en-US" dirty="0" smtClean="0"/>
              <a:t>後</a:t>
            </a:r>
            <a:r>
              <a:rPr lang="zh-CN" altLang="en-US" dirty="0" smtClean="0"/>
              <a:t>一位</a:t>
            </a:r>
            <a:r>
              <a:rPr lang="zh-TW" altLang="en-US" dirty="0" smtClean="0"/>
              <a:t>先知</a:t>
            </a:r>
            <a:r>
              <a:rPr lang="zh-CN" altLang="en-US" dirty="0" smtClean="0"/>
              <a:t>，</a:t>
            </a:r>
            <a:r>
              <a:rPr lang="zh-TW" altLang="en-US" dirty="0" smtClean="0"/>
              <a:t>為</a:t>
            </a:r>
            <a:r>
              <a:rPr lang="zh-TW" altLang="en-US" dirty="0"/>
              <a:t>本國的民天天流淚、哭泣，用眼</a:t>
            </a:r>
            <a:r>
              <a:rPr lang="zh-TW" altLang="en-US" dirty="0" smtClean="0"/>
              <a:t>淚寫</a:t>
            </a:r>
            <a:r>
              <a:rPr lang="zh-CN" altLang="en-US" dirty="0" smtClean="0"/>
              <a:t>了耶利米書和作耶利米哀歌</a:t>
            </a:r>
            <a:r>
              <a:rPr lang="zh-TW" altLang="en-US" dirty="0" smtClean="0"/>
              <a:t>，</a:t>
            </a:r>
            <a:r>
              <a:rPr lang="zh-TW" altLang="en-US" dirty="0"/>
              <a:t>故稱為流淚的先知</a:t>
            </a:r>
            <a:r>
              <a:rPr lang="zh-TW" altLang="en-US" dirty="0" smtClean="0"/>
              <a:t>。</a:t>
            </a:r>
            <a:r>
              <a:rPr lang="zh-CN" altLang="en-US" dirty="0" smtClean="0"/>
              <a:t>他事</a:t>
            </a:r>
            <a:r>
              <a:rPr lang="zh-CN" altLang="en-US" dirty="0"/>
              <a:t>奉上帝的时间长达</a:t>
            </a:r>
            <a:r>
              <a:rPr lang="zh-CN" altLang="en-US" dirty="0" smtClean="0"/>
              <a:t>四，五十</a:t>
            </a:r>
            <a:r>
              <a:rPr lang="zh-CN" altLang="en-US" dirty="0"/>
              <a:t>年之久。除了像其他先知 一样预言上帝的审判即将来临之外，耶利米亲眼看见国家的覆亡</a:t>
            </a:r>
            <a:r>
              <a:rPr lang="zh-CN" altLang="en-US" dirty="0" smtClean="0"/>
              <a:t>，他</a:t>
            </a:r>
            <a:r>
              <a:rPr lang="zh-CN" altLang="en-US" dirty="0"/>
              <a:t>的内心极其 难过</a:t>
            </a:r>
            <a:r>
              <a:rPr lang="zh-CN" altLang="en-US" dirty="0" smtClean="0"/>
              <a:t>。他</a:t>
            </a:r>
            <a:r>
              <a:rPr lang="zh-CN" altLang="en-US" dirty="0"/>
              <a:t>虽然知道犹大的结局是灭亡，但仍然苦口婆心地劝诫官长、百姓悔改，或者 上帝仍会施恩怜悯。他留给我们两卷非常宝贵的书，耶利米书和耶利米哀歌</a:t>
            </a:r>
            <a:r>
              <a:rPr lang="zh-CN" altLang="en-US" dirty="0" smtClean="0"/>
              <a:t>。但</a:t>
            </a:r>
            <a:r>
              <a:rPr lang="zh-CN" altLang="en-US" dirty="0"/>
              <a:t>愿我们通过今天的分享能够至少对先知耶利米的真情世界有所了解，激励我们在今天这个时代做一个为主发光的基督徒。</a:t>
            </a:r>
            <a:endParaRPr lang="en-US" altLang="zh-CN" dirty="0" smtClean="0"/>
          </a:p>
          <a:p>
            <a:endParaRPr lang="en-US" altLang="zh-C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1609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117268"/>
            <a:ext cx="4792133" cy="3086100"/>
          </a:xfrm>
        </p:spPr>
        <p:txBody>
          <a:bodyPr/>
          <a:lstStyle/>
          <a:p>
            <a:r>
              <a:rPr lang="zh-CN" altLang="en-US" dirty="0"/>
              <a:t>耶利米刚过二十岁，即蒙上帝呼召作先知。当时是主前</a:t>
            </a:r>
            <a:r>
              <a:rPr lang="en-US" dirty="0"/>
              <a:t>626</a:t>
            </a:r>
            <a:r>
              <a:rPr lang="zh-CN" altLang="en-US" dirty="0"/>
              <a:t>年，约西亚王</a:t>
            </a:r>
            <a:r>
              <a:rPr lang="en-US" dirty="0"/>
              <a:t>13</a:t>
            </a:r>
            <a:r>
              <a:rPr lang="zh-CN" altLang="en-US" dirty="0"/>
              <a:t>年（耶</a:t>
            </a:r>
            <a:r>
              <a:rPr lang="en-US" dirty="0"/>
              <a:t>1:2</a:t>
            </a:r>
            <a:r>
              <a:rPr lang="zh-CN" altLang="en-US" dirty="0"/>
              <a:t>）。他要把上帝的信息带到列邦列国，</a:t>
            </a:r>
            <a:r>
              <a:rPr lang="en-US" dirty="0"/>
              <a:t>“</a:t>
            </a:r>
            <a:r>
              <a:rPr lang="zh-CN" altLang="en-US" dirty="0"/>
              <a:t>为要施行拔出、拆毁、毁坏、倾覆，又要建立、栽植</a:t>
            </a:r>
            <a:r>
              <a:rPr lang="en-US" dirty="0"/>
              <a:t>“</a:t>
            </a:r>
            <a:r>
              <a:rPr lang="zh-CN" altLang="en-US" dirty="0"/>
              <a:t>（耶</a:t>
            </a:r>
            <a:r>
              <a:rPr lang="en-US" dirty="0"/>
              <a:t>1:10</a:t>
            </a:r>
            <a:r>
              <a:rPr lang="zh-CN" altLang="en-US" dirty="0"/>
              <a:t>），这就是他的职位描述。上帝通过耶利米所传讲的可不是那种柔和、认可的信息，因为此时，犹太人已快要完全抛弃对上帝的忠心，灾难即将来临。上帝试图通过耶利米，在灾难临到之前把百姓召唤回</a:t>
            </a:r>
            <a:r>
              <a:rPr lang="zh-CN" altLang="en-US" dirty="0" smtClean="0"/>
              <a:t>来</a:t>
            </a:r>
            <a:endParaRPr lang="en-US" altLang="zh-CN" dirty="0" smtClean="0"/>
          </a:p>
          <a:p>
            <a:endParaRPr lang="en-US" altLang="zh-TW" dirty="0" smtClean="0"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44649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4649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4944533" cy="3086100"/>
          </a:xfrm>
        </p:spPr>
        <p:txBody>
          <a:bodyPr/>
          <a:lstStyle/>
          <a:p>
            <a:r>
              <a:rPr lang="zh-TW" altLang="en-US" dirty="0"/>
              <a:t>上帝透過這兩個異象，來堅固耶利米先知的呼召，</a:t>
            </a:r>
          </a:p>
          <a:p>
            <a:r>
              <a:rPr lang="zh-TW" altLang="en-US" dirty="0"/>
              <a:t>讓耶利米知道─ 上帝的呼召已經臨到他的身上，</a:t>
            </a:r>
          </a:p>
          <a:p>
            <a:r>
              <a:rPr lang="zh-TW" altLang="en-US" dirty="0"/>
              <a:t> 有一天他要在眾人面前傳講神的話，</a:t>
            </a:r>
          </a:p>
          <a:p>
            <a:r>
              <a:rPr lang="zh-TW" altLang="en-US" dirty="0"/>
              <a:t>作堅城、鐵柱、銅牆、鐵壁</a:t>
            </a:r>
          </a:p>
          <a:p>
            <a:r>
              <a:rPr lang="zh-CN" altLang="en-US" dirty="0"/>
              <a:t>當他</a:t>
            </a:r>
            <a:r>
              <a:rPr lang="zh-TW" altLang="en-US" dirty="0"/>
              <a:t>每一次出現在人群中，</a:t>
            </a:r>
          </a:p>
          <a:p>
            <a:r>
              <a:rPr lang="zh-TW" altLang="en-US" dirty="0"/>
              <a:t>面對的不會是喝采、掌聲，</a:t>
            </a:r>
          </a:p>
          <a:p>
            <a:r>
              <a:rPr lang="zh-TW" altLang="en-US" dirty="0"/>
              <a:t>而是百姓的冷漠、當權者的逼迫</a:t>
            </a:r>
            <a:r>
              <a:rPr lang="en-US" altLang="zh-TW" dirty="0"/>
              <a:t>…</a:t>
            </a:r>
          </a:p>
          <a:p>
            <a:r>
              <a:rPr lang="zh-TW" altLang="en-US" dirty="0"/>
              <a:t>他只能忠心到底的傳講上帝的話，剛強無懼</a:t>
            </a:r>
            <a:endParaRPr lang="en-US" altLang="zh-TW" dirty="0"/>
          </a:p>
          <a:p>
            <a:endParaRPr lang="en-US" dirty="0"/>
          </a:p>
          <a:p>
            <a:r>
              <a:rPr lang="zh-CN" altLang="en-US" dirty="0"/>
              <a:t>要知道他服事時期</a:t>
            </a:r>
            <a:r>
              <a:rPr lang="zh-TW" altLang="en-US" dirty="0"/>
              <a:t>是南國歷史最動盪不安的時期，</a:t>
            </a:r>
          </a:p>
          <a:p>
            <a:r>
              <a:rPr lang="zh-TW" altLang="en-US" dirty="0"/>
              <a:t>面對國家即將滅亡、目睹耶路撒冷被攻破、人民被殺</a:t>
            </a:r>
            <a:r>
              <a:rPr lang="en-US" altLang="zh-TW" dirty="0"/>
              <a:t>…</a:t>
            </a:r>
          </a:p>
          <a:p>
            <a:r>
              <a:rPr lang="zh-TW" altLang="en-US" dirty="0"/>
              <a:t>這些動盪不安的情形，</a:t>
            </a:r>
          </a:p>
          <a:p>
            <a:r>
              <a:rPr lang="zh-TW" altLang="en-US" dirty="0"/>
              <a:t>實在因為當時南國猶大的百姓離棄了上帝、</a:t>
            </a:r>
          </a:p>
          <a:p>
            <a:r>
              <a:rPr lang="zh-TW" altLang="en-US" dirty="0"/>
              <a:t>崇拜各樣的偶像、背棄上帝的律法，</a:t>
            </a:r>
          </a:p>
          <a:p>
            <a:r>
              <a:rPr lang="zh-TW" altLang="en-US" dirty="0"/>
              <a:t>忘記先祖與上帝所曾立下的約</a:t>
            </a:r>
          </a:p>
          <a:p>
            <a:r>
              <a:rPr lang="zh-TW" altLang="en-US" dirty="0"/>
              <a:t> 宗教愈來愈墮落、社會道德愈來愈敗壞，</a:t>
            </a:r>
          </a:p>
          <a:p>
            <a:r>
              <a:rPr lang="zh-TW" altLang="en-US" dirty="0"/>
              <a:t>從政治領袖到平民百姓，愈加貪婪腐化、毫無廉恥</a:t>
            </a:r>
            <a:endParaRPr lang="en-US" altLang="zh-TW" dirty="0"/>
          </a:p>
          <a:p>
            <a:r>
              <a:rPr lang="zh-TW" altLang="en-US" dirty="0"/>
              <a:t>這些情形，都可以從比耶利米更早出來服事、</a:t>
            </a:r>
          </a:p>
          <a:p>
            <a:r>
              <a:rPr lang="zh-TW" altLang="en-US" dirty="0"/>
              <a:t>同時期先知西番雅的信息當中看到</a:t>
            </a:r>
            <a:r>
              <a:rPr lang="en-US" altLang="zh-TW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0451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14425" y="120068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25835" y="619057"/>
            <a:ext cx="5071533" cy="3086100"/>
          </a:xfrm>
        </p:spPr>
        <p:txBody>
          <a:bodyPr/>
          <a:lstStyle/>
          <a:p>
            <a:r>
              <a:rPr lang="zh-CN" altLang="en-US" sz="1400" dirty="0"/>
              <a:t>耶利米所处的时代是一个危机四伏、充满混乱的时代。当时北国以色列早已灭亡 了，上帝责备犹大说，背道的以色列比奸诈的犹大还显为义</a:t>
            </a:r>
            <a:r>
              <a:rPr lang="en-US" sz="1400" dirty="0"/>
              <a:t>(</a:t>
            </a:r>
            <a:r>
              <a:rPr lang="zh-CN" altLang="en-US" sz="1400" dirty="0"/>
              <a:t>耶</a:t>
            </a:r>
            <a:r>
              <a:rPr lang="en-US" sz="1400" dirty="0"/>
              <a:t> 3:11)</a:t>
            </a:r>
            <a:r>
              <a:rPr lang="zh-CN" altLang="en-US" sz="1400" dirty="0"/>
              <a:t>。他们假意归 向上帝</a:t>
            </a:r>
            <a:r>
              <a:rPr lang="en-US" sz="1400" dirty="0"/>
              <a:t>(</a:t>
            </a:r>
            <a:r>
              <a:rPr lang="zh-CN" altLang="en-US" sz="1400" dirty="0"/>
              <a:t>耶</a:t>
            </a:r>
            <a:r>
              <a:rPr lang="en-US" sz="1400" dirty="0"/>
              <a:t> 3:10)</a:t>
            </a:r>
            <a:r>
              <a:rPr lang="zh-CN" altLang="en-US" sz="1400" dirty="0"/>
              <a:t>，即使指着耶和华起誓，也是假的</a:t>
            </a:r>
            <a:r>
              <a:rPr lang="en-US" sz="1400" dirty="0"/>
              <a:t>(</a:t>
            </a:r>
            <a:r>
              <a:rPr lang="zh-CN" altLang="en-US" sz="1400" dirty="0"/>
              <a:t>耶</a:t>
            </a:r>
            <a:r>
              <a:rPr lang="en-US" sz="1400" dirty="0"/>
              <a:t> 5:2)</a:t>
            </a:r>
            <a:r>
              <a:rPr lang="zh-CN" altLang="en-US" sz="1400" dirty="0"/>
              <a:t>。实际的状况是，祭司与传讲律法的都不 认识上帝</a:t>
            </a:r>
            <a:r>
              <a:rPr lang="en-US" sz="1400" dirty="0"/>
              <a:t>(</a:t>
            </a:r>
            <a:r>
              <a:rPr lang="zh-CN" altLang="en-US" sz="1400" dirty="0"/>
              <a:t>耶</a:t>
            </a:r>
            <a:r>
              <a:rPr lang="en-US" sz="1400" dirty="0"/>
              <a:t> 2:8)</a:t>
            </a:r>
            <a:r>
              <a:rPr lang="zh-CN" altLang="en-US" sz="1400" dirty="0"/>
              <a:t>，百姓也离弃上帝</a:t>
            </a:r>
            <a:r>
              <a:rPr lang="en-US" sz="1400" dirty="0"/>
              <a:t>(</a:t>
            </a:r>
            <a:r>
              <a:rPr lang="zh-CN" altLang="en-US" sz="1400" dirty="0"/>
              <a:t>耶</a:t>
            </a:r>
            <a:r>
              <a:rPr lang="en-US" sz="1400" dirty="0"/>
              <a:t>2:13)</a:t>
            </a:r>
            <a:r>
              <a:rPr lang="zh-CN" altLang="en-US" sz="1400" dirty="0"/>
              <a:t>，他们所拜偶像的数目与犹大城的数目 相等</a:t>
            </a:r>
            <a:r>
              <a:rPr lang="en-US" sz="1400" dirty="0"/>
              <a:t>(</a:t>
            </a:r>
            <a:r>
              <a:rPr lang="zh-CN" altLang="en-US" sz="1400" dirty="0"/>
              <a:t>耶</a:t>
            </a:r>
            <a:r>
              <a:rPr lang="en-US" sz="1400" dirty="0"/>
              <a:t> 2:28)</a:t>
            </a:r>
            <a:r>
              <a:rPr lang="zh-CN" altLang="en-US" sz="1400" dirty="0"/>
              <a:t>，耶路撒冷没有一个人行公义、求诚实</a:t>
            </a:r>
            <a:r>
              <a:rPr lang="en-US" sz="1400" dirty="0"/>
              <a:t>(</a:t>
            </a:r>
            <a:r>
              <a:rPr lang="zh-CN" altLang="en-US" sz="1400" dirty="0"/>
              <a:t>耶</a:t>
            </a:r>
            <a:r>
              <a:rPr lang="en-US" sz="1400" dirty="0"/>
              <a:t> 5:1)</a:t>
            </a:r>
            <a:r>
              <a:rPr lang="zh-CN" altLang="en-US" sz="1400" dirty="0"/>
              <a:t>。</a:t>
            </a:r>
            <a:endParaRPr lang="en-US" sz="1400" dirty="0"/>
          </a:p>
          <a:p>
            <a:r>
              <a:rPr lang="zh-CN" altLang="en-US" sz="1400" dirty="0"/>
              <a:t>耶利米蒙召传讲上帝的话，目的是要施行拔出、拆毁、毁坏、倾覆，又要建立、 栽</a:t>
            </a:r>
            <a:r>
              <a:rPr lang="zh-CN" altLang="en-US" sz="1400" dirty="0" smtClean="0"/>
              <a:t>植。</a:t>
            </a:r>
            <a:r>
              <a:rPr lang="zh-CN" altLang="en-US" sz="1400" dirty="0"/>
              <a:t>他看见犹大所行的一切，丝毫 不客气地加以指责。他内心最希望的是百姓能够悔改，如果百姓悔改，上帝就不会降 下所说的</a:t>
            </a:r>
            <a:r>
              <a:rPr lang="zh-CN" altLang="en-US" sz="1400" dirty="0" smtClean="0"/>
              <a:t>灾。</a:t>
            </a:r>
            <a:r>
              <a:rPr lang="zh-CN" altLang="en-US" sz="1400" dirty="0"/>
              <a:t>他其实也明白，犹大一定会灭亡，因为他 想要为百姓代求，都受到制</a:t>
            </a:r>
            <a:r>
              <a:rPr lang="zh-CN" altLang="en-US" sz="1400" dirty="0" smtClean="0"/>
              <a:t>止</a:t>
            </a:r>
            <a:r>
              <a:rPr lang="en-US" altLang="zh-CN" sz="1400" dirty="0" smtClean="0"/>
              <a:t>.</a:t>
            </a:r>
            <a:r>
              <a:rPr lang="en-US" sz="1400" dirty="0" smtClean="0"/>
              <a:t> </a:t>
            </a:r>
            <a:r>
              <a:rPr lang="zh-CN" altLang="en-US" sz="1400" dirty="0" smtClean="0"/>
              <a:t>当</a:t>
            </a:r>
            <a:r>
              <a:rPr lang="zh-CN" altLang="en-US" sz="1400" dirty="0"/>
              <a:t>巴比伦大军来进攻耶路撒冷时，耶利米一再劝 犹大的君王和百姓，要投降巴比伦，以免招来更大的灾祸。这种信息何等难以被接受 ！但是耶利米知道上帝的带领，时候将到，就是七十年之后，被掳的人要归回，那时 他们要敬拜上帝、归向上帝。眼前只有投降一途</a:t>
            </a:r>
            <a:r>
              <a:rPr lang="zh-CN" altLang="en-US" sz="1400" dirty="0" smtClean="0"/>
              <a:t>。</a:t>
            </a:r>
            <a:endParaRPr lang="en-US" altLang="zh-CN" sz="1400" dirty="0" smtClean="0"/>
          </a:p>
          <a:p>
            <a:r>
              <a:rPr lang="zh-TW" altLang="en-US" sz="1400" dirty="0"/>
              <a:t>自從巴比倫崛起，約雅斤、西底家的外交政策，</a:t>
            </a:r>
          </a:p>
          <a:p>
            <a:r>
              <a:rPr lang="zh-TW" altLang="en-US" sz="1400" dirty="0"/>
              <a:t>一直處在巴比倫、埃及之間搖擺狀態</a:t>
            </a:r>
            <a:r>
              <a:rPr lang="en-US" altLang="zh-TW" sz="1400" dirty="0"/>
              <a:t>…</a:t>
            </a:r>
          </a:p>
          <a:p>
            <a:r>
              <a:rPr lang="zh-TW" altLang="en-US" sz="1400" dirty="0"/>
              <a:t>想求得國家苟延殘喘的機會，忘記求告上帝 ─</a:t>
            </a:r>
          </a:p>
          <a:p>
            <a:r>
              <a:rPr lang="zh-TW" altLang="en-US" sz="1400" dirty="0"/>
              <a:t> 以為耶和華的聖殿還在耶路撒冷，</a:t>
            </a:r>
          </a:p>
          <a:p>
            <a:r>
              <a:rPr lang="zh-TW" altLang="en-US" sz="1400" dirty="0"/>
              <a:t>就會有平安的日子來到</a:t>
            </a:r>
          </a:p>
          <a:p>
            <a:r>
              <a:rPr lang="zh-TW" altLang="en-US" sz="1400" dirty="0" smtClean="0"/>
              <a:t> </a:t>
            </a:r>
            <a:r>
              <a:rPr lang="zh-TW" altLang="en-US" sz="1400" dirty="0"/>
              <a:t>當時的先知講一些讓群眾聽了</a:t>
            </a:r>
          </a:p>
          <a:p>
            <a:r>
              <a:rPr lang="zh-TW" altLang="en-US" sz="1400" dirty="0"/>
              <a:t>喝采、叫好的假話，不斷地說：</a:t>
            </a:r>
          </a:p>
          <a:p>
            <a:r>
              <a:rPr lang="zh-CN" altLang="en-US" sz="1400" dirty="0"/>
              <a:t>平安哪、平安，一切都平安！</a:t>
            </a:r>
            <a:endParaRPr lang="en-US" altLang="zh-CN" sz="1400" dirty="0"/>
          </a:p>
          <a:p>
            <a:r>
              <a:rPr lang="zh-TW" altLang="en-US" sz="1400" dirty="0"/>
              <a:t>就在國家彼此上下裝傻，一個不一樣的聲音出現了─</a:t>
            </a:r>
          </a:p>
          <a:p>
            <a:r>
              <a:rPr lang="zh-TW" altLang="en-US" sz="1400" dirty="0"/>
              <a:t>那就是耶利米，像一根針，</a:t>
            </a:r>
          </a:p>
          <a:p>
            <a:r>
              <a:rPr lang="zh-TW" altLang="en-US" sz="1400" dirty="0"/>
              <a:t>把每個人心中自我膨脹的部分都給戳破了，</a:t>
            </a:r>
          </a:p>
          <a:p>
            <a:r>
              <a:rPr lang="zh-TW" altLang="en-US" sz="1400" dirty="0" smtClean="0"/>
              <a:t>這</a:t>
            </a:r>
            <a:r>
              <a:rPr lang="zh-TW" altLang="en-US" sz="1400" dirty="0"/>
              <a:t>聲音來自於上帝對耶利米的託付</a:t>
            </a:r>
          </a:p>
          <a:p>
            <a:r>
              <a:rPr lang="zh-TW" altLang="en-US" sz="1400" dirty="0" smtClean="0"/>
              <a:t>告</a:t>
            </a:r>
            <a:r>
              <a:rPr lang="zh-TW" altLang="en-US" sz="1400" dirty="0"/>
              <a:t>訴這群人：沒有平安、你們沒有平安！</a:t>
            </a:r>
          </a:p>
          <a:p>
            <a:r>
              <a:rPr lang="zh-TW" altLang="en-US" sz="1400" dirty="0"/>
              <a:t>耶利米成為時代的異數，一生的事奉沒有掌聲，</a:t>
            </a:r>
          </a:p>
          <a:p>
            <a:r>
              <a:rPr lang="zh-TW" altLang="en-US" sz="1400" dirty="0"/>
              <a:t>只有咒罵、批評、掌嘴、逼迫、羞辱、監禁</a:t>
            </a:r>
            <a:r>
              <a:rPr lang="en-US" altLang="zh-TW" sz="1400" dirty="0"/>
              <a:t>…</a:t>
            </a:r>
          </a:p>
          <a:p>
            <a:r>
              <a:rPr lang="zh-TW" altLang="en-US" sz="1400" dirty="0"/>
              <a:t>雖然好幾次想放棄，但無數次與上帝深刻的禱告、交流，</a:t>
            </a:r>
          </a:p>
          <a:p>
            <a:r>
              <a:rPr lang="zh-TW" altLang="en-US" sz="1400" dirty="0"/>
              <a:t>使他一次又一次的堅持下去。</a:t>
            </a:r>
          </a:p>
          <a:p>
            <a:r>
              <a:rPr lang="zh-TW" altLang="en-US" sz="1400" dirty="0"/>
              <a:t>耶利米一生從未享受過明星牧者的待遇，</a:t>
            </a:r>
          </a:p>
          <a:p>
            <a:r>
              <a:rPr lang="zh-TW" altLang="en-US" sz="1400" dirty="0"/>
              <a:t> 為主受苦、忠誠的傳講上帝的話語</a:t>
            </a:r>
          </a:p>
          <a:p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462207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20118" y="313015"/>
            <a:ext cx="5100506" cy="6180064"/>
          </a:xfrm>
        </p:spPr>
        <p:txBody>
          <a:bodyPr/>
          <a:lstStyle/>
          <a:p>
            <a:r>
              <a:rPr lang="zh-CN" altLang="en-US" dirty="0"/>
              <a:t>耶利米一生的遭遇，相当辛苦。他得到上帝的启示所传讲的信息，没有人要听， 甚至还要冒生命的危险。若不是上帝托住他，真不知耶利米如何能够承受得住。</a:t>
            </a:r>
            <a:endParaRPr lang="en-US" dirty="0"/>
          </a:p>
          <a:p>
            <a:endParaRPr lang="en-US" altLang="zh-CN" dirty="0" smtClean="0"/>
          </a:p>
          <a:p>
            <a:r>
              <a:rPr lang="zh-CN" altLang="en-US" dirty="0" smtClean="0"/>
              <a:t>耶</a:t>
            </a:r>
            <a:r>
              <a:rPr lang="zh-CN" altLang="en-US" dirty="0"/>
              <a:t>利米在未出母胎就已经被上帝分别为圣、受上帝之派作列国的先知</a:t>
            </a:r>
            <a:r>
              <a:rPr lang="en-US" dirty="0"/>
              <a:t>(</a:t>
            </a:r>
            <a:r>
              <a:rPr lang="zh-CN" altLang="en-US" dirty="0"/>
              <a:t>耶</a:t>
            </a:r>
            <a:r>
              <a:rPr lang="en-US" dirty="0"/>
              <a:t> 1:4-5)</a:t>
            </a:r>
            <a:r>
              <a:rPr lang="zh-CN" altLang="en-US" dirty="0"/>
              <a:t>。 他曾经以「年幼」来向上帝推托，但上帝应许要与他同在、要拯救他</a:t>
            </a:r>
            <a:r>
              <a:rPr lang="en-US" dirty="0"/>
              <a:t>(</a:t>
            </a:r>
            <a:r>
              <a:rPr lang="zh-CN" altLang="en-US" dirty="0"/>
              <a:t>耶</a:t>
            </a:r>
            <a:r>
              <a:rPr lang="en-US" dirty="0"/>
              <a:t> 1:6-10)</a:t>
            </a:r>
            <a:r>
              <a:rPr lang="zh-CN" altLang="en-US" dirty="0"/>
              <a:t>， 同时上帝也预告他要遭到犹大君王、首领、祭司并众民的反对</a:t>
            </a:r>
            <a:r>
              <a:rPr lang="en-US" dirty="0"/>
              <a:t>(</a:t>
            </a:r>
            <a:r>
              <a:rPr lang="zh-CN" altLang="en-US" dirty="0"/>
              <a:t>耶</a:t>
            </a:r>
            <a:r>
              <a:rPr lang="en-US" dirty="0"/>
              <a:t> 1:18-19)</a:t>
            </a:r>
            <a:r>
              <a:rPr lang="zh-CN" altLang="en-US" dirty="0"/>
              <a:t>。上帝让耶利米看到两个异</a:t>
            </a:r>
            <a:r>
              <a:rPr lang="zh-CN" altLang="en-US" dirty="0" smtClean="0"/>
              <a:t>象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/>
              <a:t>有一次，耶利米在欣嫩子谷把从窑匠那里买来的瓦瓶打碎，用以表示上帝要击打 他的百姓。结果，圣殿的总管祭司巴施户珥打耶利米，又用枷把耶利米枷了一个晚上 ，隔天才放人。耶利米感受到他成了人们的笑谈，大家都戏弄他，连知己的朋友也背 叛他。但是上帝所启示他的话，他又不能不说，因此，他开始咒诅自己的生辰</a:t>
            </a:r>
            <a:r>
              <a:rPr lang="en-US" dirty="0"/>
              <a:t>(</a:t>
            </a:r>
            <a:r>
              <a:rPr lang="zh-CN" altLang="en-US" dirty="0"/>
              <a:t>耶</a:t>
            </a:r>
            <a:r>
              <a:rPr lang="en-US" dirty="0"/>
              <a:t> 19-20 </a:t>
            </a:r>
            <a:r>
              <a:rPr lang="zh-CN" altLang="en-US" dirty="0"/>
              <a:t>章</a:t>
            </a:r>
            <a:r>
              <a:rPr lang="en-US" dirty="0"/>
              <a:t>)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fontAlgn="base"/>
            <a:r>
              <a:rPr lang="zh-TW" altLang="en-US" dirty="0" smtClean="0"/>
              <a:t>咒</a:t>
            </a:r>
            <a:r>
              <a:rPr lang="zh-TW" altLang="en-US" dirty="0"/>
              <a:t>詛自己的生日，還記得約伯怎樣咒詛自己的生日嗎？</a:t>
            </a:r>
          </a:p>
          <a:p>
            <a:pPr fontAlgn="base"/>
            <a:r>
              <a:rPr lang="zh-TW" altLang="en-US" dirty="0"/>
              <a:t>耶利米書</a:t>
            </a:r>
            <a:r>
              <a:rPr lang="en-US" altLang="zh-TW" dirty="0"/>
              <a:t>20:14 </a:t>
            </a:r>
            <a:r>
              <a:rPr lang="zh-TW" altLang="en-US" dirty="0"/>
              <a:t>願我生的那日受咒詛；願我母親產我的那日不蒙福。</a:t>
            </a:r>
            <a:r>
              <a:rPr lang="en-US" altLang="zh-TW" dirty="0"/>
              <a:t>20:15 </a:t>
            </a:r>
            <a:r>
              <a:rPr lang="zh-TW" altLang="en-US" dirty="0"/>
              <a:t>給我父親報信說，你得了兒子，使我父親甚歡喜的，願那人受咒詛。</a:t>
            </a:r>
            <a:r>
              <a:rPr lang="en-US" altLang="zh-TW" dirty="0"/>
              <a:t>20:18 </a:t>
            </a:r>
            <a:r>
              <a:rPr lang="zh-TW" altLang="en-US" dirty="0"/>
              <a:t>我為何出胎見勞碌愁苦，使我的年日因羞愧消滅呢？</a:t>
            </a:r>
          </a:p>
          <a:p>
            <a:r>
              <a:rPr lang="zh-TW" altLang="en-US" dirty="0"/>
              <a:t>先知個人的禱告與神密切的關係</a:t>
            </a:r>
          </a:p>
          <a:p>
            <a:endParaRPr lang="en-US" altLang="zh-CN" dirty="0" smtClean="0"/>
          </a:p>
          <a:p>
            <a:r>
              <a:rPr lang="zh-CN" altLang="en-US" dirty="0" smtClean="0"/>
              <a:t>约</a:t>
            </a:r>
            <a:r>
              <a:rPr lang="zh-CN" altLang="en-US" dirty="0"/>
              <a:t>雅敬王登基那年，耶利米在圣殿宣讲上帝的信息。他呼吁众民悔改，否则圣殿 要像示罗一样变成荒场。祭司、先知和众民听到这样的信息非常不悦，几乎要把耶利 米置之于死地。幸亏有犹大的首领引用先知弥迦对希西家王的忠告，救了耶利米一命 。当时传讲同样信息的乌利亚却被约雅敬王处死，耶利米得沙番的儿子亚希甘的保护 ，才能免于一死</a:t>
            </a:r>
            <a:r>
              <a:rPr lang="en-US" dirty="0"/>
              <a:t>(</a:t>
            </a:r>
            <a:r>
              <a:rPr lang="zh-CN" altLang="en-US" dirty="0"/>
              <a:t>耶</a:t>
            </a:r>
            <a:r>
              <a:rPr lang="en-US" dirty="0"/>
              <a:t> 26 </a:t>
            </a:r>
            <a:r>
              <a:rPr lang="zh-CN" altLang="en-US" dirty="0"/>
              <a:t>章</a:t>
            </a:r>
            <a:r>
              <a:rPr lang="en-US" dirty="0"/>
              <a:t>)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/>
              <a:t>约雅敬王是最不把耶利米的话放在眼里的。有一次，耶利米吩咐秘书巴录把上帝 的话写下来，并且在圣殿里念给众人听。约雅敬王接到报告，竟然差人把书卷拿来， 丢到火中焚毁，并且还要抓耶利米和巴录。耶利米预言约雅敬将招祸</a:t>
            </a:r>
            <a:r>
              <a:rPr lang="en-US" dirty="0"/>
              <a:t>(</a:t>
            </a:r>
            <a:r>
              <a:rPr lang="zh-CN" altLang="en-US" dirty="0"/>
              <a:t>耶</a:t>
            </a:r>
            <a:r>
              <a:rPr lang="en-US" dirty="0"/>
              <a:t> 36:9-31)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叫</a:t>
            </a:r>
            <a:r>
              <a:rPr lang="zh-CN" altLang="en-US" dirty="0"/>
              <a:t>被掳的人不要听耶利米在信上所说的话。还有示玛雅寄信给耶路撒冷的百 姓和祭司，要求他们处置耶利米，不许耶利米乱说话</a:t>
            </a:r>
            <a:r>
              <a:rPr lang="en-US" dirty="0"/>
              <a:t>(</a:t>
            </a:r>
            <a:r>
              <a:rPr lang="zh-CN" altLang="en-US" dirty="0"/>
              <a:t>耶</a:t>
            </a:r>
            <a:r>
              <a:rPr lang="en-US" dirty="0"/>
              <a:t>29 </a:t>
            </a:r>
            <a:r>
              <a:rPr lang="zh-CN" altLang="en-US" dirty="0"/>
              <a:t>章</a:t>
            </a:r>
            <a:r>
              <a:rPr lang="en-US" dirty="0"/>
              <a:t>)</a:t>
            </a:r>
            <a:r>
              <a:rPr lang="zh-CN" altLang="en-US" dirty="0"/>
              <a:t>。</a:t>
            </a:r>
            <a:endParaRPr lang="en-US" dirty="0"/>
          </a:p>
          <a:p>
            <a:r>
              <a:rPr lang="zh-CN" altLang="en-US" dirty="0"/>
              <a:t>甚至连耶利米的故乡也有人反对他。他们威胁耶利米说，如果再不停止说预言， 他们可能会杀掉他</a:t>
            </a:r>
            <a:r>
              <a:rPr lang="en-US" dirty="0"/>
              <a:t>(</a:t>
            </a:r>
            <a:r>
              <a:rPr lang="zh-CN" altLang="en-US" dirty="0"/>
              <a:t>耶</a:t>
            </a:r>
            <a:r>
              <a:rPr lang="en-US" dirty="0"/>
              <a:t> 11:18-23)</a:t>
            </a:r>
            <a:r>
              <a:rPr lang="zh-CN" altLang="en-US" dirty="0"/>
              <a:t>。</a:t>
            </a:r>
            <a:endParaRPr lang="en-US" dirty="0"/>
          </a:p>
          <a:p>
            <a:endParaRPr lang="en-US" altLang="zh-CN" dirty="0" smtClean="0"/>
          </a:p>
          <a:p>
            <a:r>
              <a:rPr lang="zh-CN" altLang="en-US" dirty="0" smtClean="0"/>
              <a:t>西</a:t>
            </a:r>
            <a:r>
              <a:rPr lang="zh-CN" altLang="en-US" dirty="0"/>
              <a:t>底家王的政策摇摆不定。他屡次差人去问先知耶利米当怎么办。耶利米所告诉 他的都是一样，要服事巴比伦王，他却不听。当埃及军队前来协助，而使耶路撒冷被 围攻的危机稍微解除时，耶利米以投降巴比伦的罪名被捕。他被关在文士约拿单家里 的囚房中。西底家王提耶利米出监，问他有没有上帝的话。王应耶利米的要求，未把 耶利米送回约拿单的囚房，而把耶利米移到护卫兵的院中。后来，示法提雅、基大利 、犹甲、巴示户珥等人不喜欢耶利米所说：耶路撒冷将被巴比伦所灭的信息，就把耶 利米下在一个只有淤泥的牢狱中。若不是古实人以伯米勒报告给西底家王，并设法营 救，耶利米可能就此丧生。之后，耶利米一直在护卫兵的院中，直到巴比伦王攻陷耶 路撒冷</a:t>
            </a:r>
            <a:r>
              <a:rPr lang="en-US" dirty="0" smtClean="0"/>
              <a:t>(</a:t>
            </a:r>
            <a:r>
              <a:rPr lang="zh-CN" altLang="en-US" dirty="0"/>
              <a:t>耶路撒冷被毁之后，耶利米得到巴比伦将军的礼遇。巴比伦王让耶利米自己选择 要住在基大利所治理下的犹大省，或是到巴比伦去。耶利米选择留在犹大省，继续扶 持当地的百姓</a:t>
            </a:r>
            <a:r>
              <a:rPr lang="en-US" dirty="0"/>
              <a:t>(</a:t>
            </a:r>
            <a:r>
              <a:rPr lang="zh-CN" altLang="en-US" dirty="0"/>
              <a:t>耶</a:t>
            </a:r>
            <a:r>
              <a:rPr lang="en-US" dirty="0" smtClean="0"/>
              <a:t>3</a:t>
            </a:r>
            <a:r>
              <a:rPr lang="en-US" altLang="zh-CN" dirty="0"/>
              <a:t>7</a:t>
            </a:r>
            <a:r>
              <a:rPr lang="en-US" dirty="0" smtClean="0"/>
              <a:t>-40 </a:t>
            </a:r>
            <a:r>
              <a:rPr lang="zh-CN" altLang="en-US" dirty="0"/>
              <a:t>章</a:t>
            </a:r>
            <a:r>
              <a:rPr lang="en-US" dirty="0"/>
              <a:t>)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en-US" dirty="0"/>
          </a:p>
          <a:p>
            <a:r>
              <a:rPr lang="zh-CN" altLang="en-US" dirty="0"/>
              <a:t>后来留在犹大的百姓遭遇危机不知如何处理，前来求教于耶利米。耶利米领受上 帝的指示，劝他们要留在犹大地，不要下到埃及。没想到百姓非但不听，还挟持年迈 的耶利米同往</a:t>
            </a:r>
            <a:r>
              <a:rPr lang="en-US" dirty="0"/>
              <a:t>(</a:t>
            </a:r>
            <a:r>
              <a:rPr lang="zh-CN" altLang="en-US" dirty="0"/>
              <a:t>耶</a:t>
            </a:r>
            <a:r>
              <a:rPr lang="en-US" dirty="0"/>
              <a:t>42-43 </a:t>
            </a:r>
            <a:r>
              <a:rPr lang="zh-CN" altLang="en-US" dirty="0"/>
              <a:t>章</a:t>
            </a:r>
            <a:r>
              <a:rPr lang="en-US" dirty="0"/>
              <a:t>)</a:t>
            </a:r>
            <a:r>
              <a:rPr lang="zh-CN" altLang="en-US" dirty="0"/>
              <a:t>。耶利米住在埃及答比匿，预言埃及也要遭受巴比伦的攻 击</a:t>
            </a:r>
            <a:r>
              <a:rPr lang="en-US" dirty="0"/>
              <a:t>(</a:t>
            </a:r>
            <a:r>
              <a:rPr lang="zh-CN" altLang="en-US" dirty="0"/>
              <a:t>耶</a:t>
            </a:r>
            <a:r>
              <a:rPr lang="en-US" dirty="0"/>
              <a:t> 43:8-13</a:t>
            </a:r>
            <a:r>
              <a:rPr lang="zh-CN" altLang="en-US" dirty="0"/>
              <a:t>、</a:t>
            </a:r>
            <a:r>
              <a:rPr lang="en-US" dirty="0"/>
              <a:t>44:29-30</a:t>
            </a:r>
            <a:r>
              <a:rPr lang="zh-CN" altLang="en-US" dirty="0"/>
              <a:t>、</a:t>
            </a:r>
            <a:r>
              <a:rPr lang="en-US" dirty="0"/>
              <a:t>46:1-12)</a:t>
            </a:r>
            <a:r>
              <a:rPr lang="zh-CN" altLang="en-US" dirty="0"/>
              <a:t>。住在埃及地的百姓仍然拜偶像，招来先知耶 利米的责备</a:t>
            </a:r>
            <a:r>
              <a:rPr lang="en-US" dirty="0"/>
              <a:t>(</a:t>
            </a:r>
            <a:r>
              <a:rPr lang="zh-CN" altLang="en-US" dirty="0"/>
              <a:t>耶</a:t>
            </a:r>
            <a:r>
              <a:rPr lang="en-US" dirty="0"/>
              <a:t> 44 </a:t>
            </a:r>
            <a:r>
              <a:rPr lang="zh-CN" altLang="en-US" dirty="0"/>
              <a:t>章</a:t>
            </a:r>
            <a:r>
              <a:rPr lang="en-US" dirty="0"/>
              <a:t>)</a:t>
            </a:r>
            <a:r>
              <a:rPr lang="zh-CN" altLang="en-US" dirty="0"/>
              <a:t>。耶利米最后可能死在埃及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fontAlgn="base"/>
            <a:r>
              <a:rPr lang="zh-TW" altLang="en-US" dirty="0" smtClean="0"/>
              <a:t>不</a:t>
            </a:r>
            <a:r>
              <a:rPr lang="zh-TW" altLang="en-US" dirty="0"/>
              <a:t>單順服神呼召作先知</a:t>
            </a:r>
          </a:p>
          <a:p>
            <a:pPr fontAlgn="base"/>
            <a:r>
              <a:rPr lang="zh-TW" altLang="en-US" dirty="0"/>
              <a:t>而且順服神不結婚生子，這在古代實在不是一件容易的</a:t>
            </a:r>
            <a:r>
              <a:rPr lang="zh-TW" altLang="en-US" dirty="0" smtClean="0"/>
              <a:t>事</a:t>
            </a:r>
            <a:endParaRPr lang="en-US" altLang="zh-TW" dirty="0" smtClean="0"/>
          </a:p>
          <a:p>
            <a:pPr fontAlgn="base"/>
            <a:r>
              <a:rPr lang="zh-CN" altLang="en-US" dirty="0" smtClean="0"/>
              <a:t>先知不容易。还记得两周前</a:t>
            </a:r>
            <a:r>
              <a:rPr lang="en-US" altLang="zh-CN" dirty="0" smtClean="0"/>
              <a:t>Deanna</a:t>
            </a:r>
            <a:r>
              <a:rPr lang="zh-CN" altLang="en-US" dirty="0" smtClean="0"/>
              <a:t>带我们分享先知何西亚吗？还记得</a:t>
            </a:r>
            <a:r>
              <a:rPr lang="en-US" altLang="zh-CN" dirty="0" smtClean="0"/>
              <a:t>June</a:t>
            </a:r>
            <a:r>
              <a:rPr lang="zh-CN" altLang="en-US" dirty="0" smtClean="0"/>
              <a:t>姊妹</a:t>
            </a:r>
            <a:r>
              <a:rPr lang="en-US" altLang="zh-CN" dirty="0" smtClean="0"/>
              <a:t>,Charlie</a:t>
            </a:r>
            <a:r>
              <a:rPr lang="zh-CN" altLang="en-US" dirty="0" smtClean="0"/>
              <a:t>，明辉弟兄生动的表演吗？上帝要何西亚娶淫妇为妻。在这里。。。</a:t>
            </a:r>
            <a:endParaRPr lang="zh-TW" alt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6478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>
          <a:xfrm>
            <a:off x="914400" y="3257550"/>
            <a:ext cx="4731391" cy="3086100"/>
          </a:xfrm>
        </p:spPr>
        <p:txBody>
          <a:bodyPr/>
          <a:lstStyle/>
          <a:p>
            <a:r>
              <a:rPr lang="zh-CN" altLang="en-US" dirty="0"/>
              <a:t>耶利</a:t>
            </a:r>
            <a:r>
              <a:rPr lang="zh-CN" altLang="en-US" dirty="0" smtClean="0"/>
              <a:t>米的</a:t>
            </a:r>
            <a:r>
              <a:rPr lang="zh-CN" altLang="en-US" dirty="0"/>
              <a:t>信息當中有四個重點，跟其他先知書一樣，都在講同樣的事，信息非常類</a:t>
            </a:r>
            <a:r>
              <a:rPr lang="zh-CN" altLang="en-US" dirty="0" smtClean="0"/>
              <a:t>似。還記得彌</a:t>
            </a:r>
            <a:r>
              <a:rPr lang="zh-CN" altLang="en-US" dirty="0"/>
              <a:t>迦講過的話，竟然救過耶利米一命，你們應該去讀讀那個故事，耶利米講的是同樣的信息。有一次他差點要被處死，有人說：可是彌迦以前也說過這些話，我們應該聽耶利米的話，那次耶利米就這樣逃過一死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en-US" dirty="0"/>
          </a:p>
          <a:p>
            <a:r>
              <a:rPr lang="zh-CN" altLang="en-US" dirty="0"/>
              <a:t>百姓背離正道，他們徹底敗壞。</a:t>
            </a:r>
            <a:endParaRPr lang="en-US" altLang="zh-CN" dirty="0"/>
          </a:p>
          <a:p>
            <a:r>
              <a:rPr lang="zh-CN" altLang="en-US" dirty="0"/>
              <a:t>災禍即將來到，他說：上帝必定信守諾言</a:t>
            </a:r>
            <a:endParaRPr lang="en-US" altLang="zh-CN" dirty="0"/>
          </a:p>
          <a:p>
            <a:r>
              <a:rPr lang="zh-CN" altLang="en-US" dirty="0"/>
              <a:t>耶利米的預言很具體，他說危險將來自北方，但並不是擄走十支派的亞述，而是巴比倫，但是他們仍會從北方入侵，危險不久就會來到，他在異象中看見一根杏樹枝突然開花，這是春天的預兆，他說就像杏樹根突然開花，巴比倫人也會一樣，在意想不到的時候突然入侵</a:t>
            </a:r>
            <a:endParaRPr lang="en-US" altLang="zh-CN" dirty="0"/>
          </a:p>
          <a:p>
            <a:r>
              <a:rPr lang="zh-CN" altLang="en-US" dirty="0"/>
              <a:t>接下來第三個主題是最後的重建，雖然他們會有悲慘的命運，但是他看見國家被重建，而且耶利米也看見他們必須和上帝另立新約</a:t>
            </a:r>
            <a:endParaRPr lang="en-US" altLang="zh-CN" dirty="0"/>
          </a:p>
          <a:p>
            <a:r>
              <a:rPr lang="zh-CN" altLang="en-US" dirty="0"/>
              <a:t>第四个应许也是最后一个应许，其他先知也有谈到，就是敌人必定要受到报应，巴比伦人必定要受到惩罚，反对以色列的必受惩罚。上帝容许巴比伦人掳走以色列百姓，但祂应许必要惩罚巴比伦，先知哈巴谷就是传讲这个信息。</a:t>
            </a:r>
            <a:endParaRPr lang="en-US" dirty="0">
              <a:latin typeface="文新字海-細圓" panose="02010603000101010101" pitchFamily="2" charset="-128"/>
              <a:ea typeface="文新字海-細圓" panose="02010603000101010101" pitchFamily="2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0451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0451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03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44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 txBox="1">
            <a:spLocks noGrp="1"/>
          </p:cNvSpPr>
          <p:nvPr>
            <p:ph type="body" sz="quarter" idx="10"/>
          </p:nvPr>
        </p:nvSpPr>
        <p:spPr>
          <a:xfrm>
            <a:off x="914400" y="3257550"/>
            <a:ext cx="39176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南國猶</a:t>
            </a:r>
            <a:r>
              <a:rPr lang="zh-TW" altLang="en-US" dirty="0" smtClean="0"/>
              <a:t>大所</a:t>
            </a:r>
            <a:r>
              <a:rPr lang="zh-TW" altLang="en-US" dirty="0"/>
              <a:t>經歷一連串災難</a:t>
            </a:r>
            <a:r>
              <a:rPr lang="zh-TW" altLang="en-US" dirty="0" smtClean="0"/>
              <a:t>的原因是</a:t>
            </a:r>
            <a:r>
              <a:rPr lang="zh-TW" altLang="en-US" dirty="0"/>
              <a:t>因為他們「已經忘記了上帝</a:t>
            </a:r>
            <a:r>
              <a:rPr lang="zh-TW" altLang="en-US" dirty="0" smtClean="0"/>
              <a:t>」！</a:t>
            </a:r>
            <a:endParaRPr lang="en-US" altLang="zh-TW" dirty="0" smtClean="0"/>
          </a:p>
          <a:p>
            <a:endParaRPr lang="en-US" dirty="0"/>
          </a:p>
          <a:p>
            <a:r>
              <a:rPr lang="zh-TW" altLang="en-US" dirty="0" smtClean="0"/>
              <a:t>二</a:t>
            </a:r>
            <a:r>
              <a:rPr lang="zh-TW" altLang="en-US" dirty="0"/>
              <a:t>十世紀俄羅斯</a:t>
            </a:r>
            <a:r>
              <a:rPr lang="zh-TW" altLang="en-US" dirty="0" smtClean="0"/>
              <a:t>的</a:t>
            </a:r>
            <a:r>
              <a:rPr lang="zh-TW" altLang="en-US" dirty="0"/>
              <a:t>哲學家、歷史學家、短篇小說作家，</a:t>
            </a:r>
            <a:r>
              <a:rPr lang="zh-TW" altLang="en-US" dirty="0">
                <a:hlinkClick r:id="rId3" tooltip="持不同政見者"/>
              </a:rPr>
              <a:t>持不同政見者</a:t>
            </a:r>
            <a:r>
              <a:rPr lang="zh-TW" altLang="en-US" dirty="0"/>
              <a:t>和政治</a:t>
            </a:r>
            <a:r>
              <a:rPr lang="zh-TW" altLang="en-US" dirty="0" smtClean="0"/>
              <a:t>犯亞</a:t>
            </a:r>
            <a:r>
              <a:rPr lang="zh-TW" altLang="en-US" dirty="0"/>
              <a:t>歷山大索忍尼辛</a:t>
            </a:r>
            <a:r>
              <a:rPr lang="zh-TW" altLang="en-US" dirty="0" smtClean="0"/>
              <a:t>，在 </a:t>
            </a:r>
            <a:r>
              <a:rPr lang="en-US" altLang="zh-TW" dirty="0"/>
              <a:t>1983 </a:t>
            </a:r>
            <a:r>
              <a:rPr lang="zh-TW" altLang="en-US" dirty="0"/>
              <a:t>譚普頓獎頒獎典禮當中</a:t>
            </a:r>
            <a:r>
              <a:rPr lang="zh-TW" altLang="en-US" dirty="0" smtClean="0"/>
              <a:t>，談</a:t>
            </a:r>
            <a:r>
              <a:rPr lang="zh-TW" altLang="en-US" dirty="0"/>
              <a:t>到有關俄羅斯在二十世紀的悲慘歷史</a:t>
            </a:r>
            <a:r>
              <a:rPr lang="en-US" altLang="zh-TW" dirty="0"/>
              <a:t>…</a:t>
            </a:r>
          </a:p>
          <a:p>
            <a:r>
              <a:rPr lang="zh-TW" altLang="en-US" dirty="0"/>
              <a:t>半個世紀前，當我還只是小孩子的時候，</a:t>
            </a:r>
          </a:p>
          <a:p>
            <a:r>
              <a:rPr lang="zh-TW" altLang="en-US" dirty="0"/>
              <a:t>有一些大人對於降臨在俄羅斯的災難，提供解釋─</a:t>
            </a:r>
          </a:p>
          <a:p>
            <a:r>
              <a:rPr lang="zh-TW" altLang="en-US" dirty="0"/>
              <a:t>「人們已經忘記上帝了」，就是一切發生的原因。</a:t>
            </a:r>
          </a:p>
          <a:p>
            <a:r>
              <a:rPr lang="zh-TW" altLang="en-US" dirty="0"/>
              <a:t>從那時起，我花了半個多世紀，</a:t>
            </a:r>
          </a:p>
          <a:p>
            <a:r>
              <a:rPr lang="zh-TW" altLang="en-US" dirty="0"/>
              <a:t>研究許多資料、寫了許多的書，</a:t>
            </a:r>
          </a:p>
          <a:p>
            <a:r>
              <a:rPr lang="zh-TW" altLang="en-US" dirty="0"/>
              <a:t>去清理這次劇變所遺下來的沙石。</a:t>
            </a:r>
          </a:p>
          <a:p>
            <a:r>
              <a:rPr lang="zh-TW" altLang="en-US" dirty="0"/>
              <a:t>直到如今，如果有人問起我</a:t>
            </a:r>
          </a:p>
          <a:p>
            <a:r>
              <a:rPr lang="zh-TW" altLang="en-US" dirty="0"/>
              <a:t>俄羅斯在二十世紀所經歷的災難</a:t>
            </a:r>
            <a:r>
              <a:rPr lang="zh-TW" altLang="en-US" dirty="0" smtClean="0"/>
              <a:t>，</a:t>
            </a:r>
            <a:endParaRPr lang="en-US" altLang="zh-TW" dirty="0" smtClean="0"/>
          </a:p>
          <a:p>
            <a:r>
              <a:rPr lang="zh-TW" altLang="en-US" dirty="0"/>
              <a:t>除了「人們已經忘記上帝」這個理由外</a:t>
            </a:r>
            <a:r>
              <a:rPr lang="zh-TW" altLang="en-US" dirty="0" smtClean="0"/>
              <a:t>，，</a:t>
            </a:r>
            <a:endParaRPr lang="zh-TW" altLang="en-US" dirty="0"/>
          </a:p>
          <a:p>
            <a:r>
              <a:rPr lang="zh-TW" altLang="en-US" dirty="0"/>
              <a:t>我實在找不到更確切的表達原因。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04045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fontAlgn="base"/>
            <a:endParaRPr lang="en-US" altLang="zh-TW" dirty="0" smtClean="0"/>
          </a:p>
          <a:p>
            <a:pPr fontAlgn="base"/>
            <a:endParaRPr lang="en-US" altLang="zh-TW" dirty="0">
              <a:latin typeface="文新字海-特隸" panose="02010603000101010101" pitchFamily="2" charset="-128"/>
              <a:ea typeface="文新字海-特隸" panose="02010603000101010101" pitchFamily="2" charset="-128"/>
            </a:endParaRPr>
          </a:p>
          <a:p>
            <a:pPr fontAlgn="base">
              <a:lnSpc>
                <a:spcPct val="110000"/>
              </a:lnSpc>
            </a:pPr>
            <a:endParaRPr lang="en-US" altLang="zh-CN" dirty="0">
              <a:latin typeface="文新字海-粗圓" panose="02010603000101010101" pitchFamily="2" charset="-128"/>
              <a:ea typeface="文新字海-粗圓" panose="02010603000101010101" pitchFamily="2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8465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0451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dirty="0" smtClean="0"/>
          </a:p>
          <a:p>
            <a:r>
              <a:rPr lang="zh-TW" altLang="en-US" dirty="0" smtClean="0"/>
              <a:t>上</a:t>
            </a:r>
            <a:r>
              <a:rPr lang="zh-TW" altLang="en-US" dirty="0"/>
              <a:t>帝也曾透過先知何西阿的婚姻，表達上帝對祂子民的愛─</a:t>
            </a:r>
          </a:p>
          <a:p>
            <a:r>
              <a:rPr lang="zh-TW" altLang="en-US" dirty="0"/>
              <a:t> 先知何西阿娶了歌篾，歌篾背叛丈夫、在外頭有了情夫</a:t>
            </a:r>
          </a:p>
          <a:p>
            <a:r>
              <a:rPr lang="zh-TW" altLang="en-US" dirty="0"/>
              <a:t> 後來歌篾又失去了她的愛情、想走回頭路，</a:t>
            </a:r>
          </a:p>
          <a:p>
            <a:r>
              <a:rPr lang="zh-TW" altLang="en-US" dirty="0"/>
              <a:t>沒想到上帝告訴先知何西阿說</a:t>
            </a:r>
            <a:r>
              <a:rPr lang="en-US" altLang="zh-TW" dirty="0"/>
              <a:t>︰</a:t>
            </a:r>
          </a:p>
          <a:p>
            <a:r>
              <a:rPr lang="zh-TW" altLang="en-US" dirty="0"/>
              <a:t>「你要收納她再次成為你的妻子</a:t>
            </a:r>
            <a:r>
              <a:rPr lang="zh-TW" altLang="en-US" dirty="0" smtClean="0"/>
              <a:t>！」</a:t>
            </a:r>
            <a:endParaRPr lang="en-US" altLang="zh-TW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744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219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4944533" cy="3086100"/>
          </a:xfrm>
        </p:spPr>
        <p:txBody>
          <a:bodyPr/>
          <a:lstStyle/>
          <a:p>
            <a:r>
              <a:rPr lang="zh-CN" altLang="en-US" dirty="0"/>
              <a:t>耶利米本身就是一个爱的见证。他爱上帝、爱君王、爱百姓。但是上帝给他的使 命却是向他所爱的人报告祸音，以致他的心常常难过，几乎心碎</a:t>
            </a:r>
            <a:r>
              <a:rPr lang="en-US" dirty="0"/>
              <a:t>(</a:t>
            </a:r>
            <a:r>
              <a:rPr lang="zh-CN" altLang="en-US" dirty="0"/>
              <a:t>耶</a:t>
            </a:r>
            <a:r>
              <a:rPr lang="en-US" dirty="0"/>
              <a:t> 4:19-22</a:t>
            </a:r>
            <a:r>
              <a:rPr lang="zh-CN" altLang="en-US" dirty="0"/>
              <a:t>、</a:t>
            </a:r>
            <a:r>
              <a:rPr lang="en-US" dirty="0"/>
              <a:t>20:7-18)</a:t>
            </a:r>
            <a:r>
              <a:rPr lang="zh-CN" altLang="en-US" dirty="0"/>
              <a:t>。 他常遭受逼迫，九死一生，但仍然忠心地呼唤国王和百姓悔改，从不放弃；有如医生 看到癌症病人病入膏肓，仍然帮助他奋战到底，绝不放弃。</a:t>
            </a:r>
            <a:endParaRPr lang="en-US" dirty="0"/>
          </a:p>
          <a:p>
            <a:r>
              <a:rPr lang="zh-CN" altLang="en-US" dirty="0"/>
              <a:t>明知道犹大会灭亡，耶利米的盼望在那里呢？上帝让耶利米看到，有一天，百姓 要归回。有一天，上帝要与百姓立新约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/>
              <a:t>这就把我们引进耶稣基督所带来的新约。在新约里，有形的圣殿不再扮演重要的 角色。上帝的律法是写在人的心版上的。约柜不再被提说</a:t>
            </a:r>
            <a:r>
              <a:rPr lang="en-US" dirty="0"/>
              <a:t>(</a:t>
            </a:r>
            <a:r>
              <a:rPr lang="zh-CN" altLang="en-US" dirty="0"/>
              <a:t>耶</a:t>
            </a:r>
            <a:r>
              <a:rPr lang="en-US" dirty="0"/>
              <a:t> 3:16)</a:t>
            </a:r>
            <a:r>
              <a:rPr lang="zh-CN" altLang="en-US" dirty="0"/>
              <a:t>，圣殿可能被毁</a:t>
            </a:r>
            <a:r>
              <a:rPr lang="en-US" dirty="0"/>
              <a:t> (</a:t>
            </a:r>
            <a:r>
              <a:rPr lang="zh-CN" altLang="en-US" dirty="0"/>
              <a:t>耶</a:t>
            </a:r>
            <a:r>
              <a:rPr lang="en-US" dirty="0"/>
              <a:t> 7:14)</a:t>
            </a:r>
            <a:r>
              <a:rPr lang="zh-CN" altLang="en-US" dirty="0"/>
              <a:t>。我们的身子就是上帝的殿</a:t>
            </a:r>
            <a:r>
              <a:rPr lang="en-US" dirty="0"/>
              <a:t>(</a:t>
            </a:r>
            <a:r>
              <a:rPr lang="zh-CN" altLang="en-US" dirty="0"/>
              <a:t>林前</a:t>
            </a:r>
            <a:r>
              <a:rPr lang="en-US" dirty="0"/>
              <a:t> 6:19)</a:t>
            </a:r>
            <a:r>
              <a:rPr lang="zh-CN" altLang="en-US" dirty="0"/>
              <a:t>，每一个人都当献上自己的身体当 作活祭</a:t>
            </a:r>
            <a:r>
              <a:rPr lang="en-US" dirty="0"/>
              <a:t>(</a:t>
            </a:r>
            <a:r>
              <a:rPr lang="zh-CN" altLang="en-US" dirty="0"/>
              <a:t>罗</a:t>
            </a:r>
            <a:r>
              <a:rPr lang="en-US" dirty="0"/>
              <a:t> 12:1)</a:t>
            </a:r>
            <a:r>
              <a:rPr lang="zh-CN" altLang="en-US" dirty="0"/>
              <a:t>。你愿意跟上帝有这样的关系吗？唯有透过耶稣基督，我 们才能跟上帝有这种又新又活的关系。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0451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0451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0451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84656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647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/>
          <a:lstStyle/>
          <a:p>
            <a:fld id="{4C323B31-887E-48C9-9DCB-08C4DA25BA23}" type="slidenum">
              <a:rPr lang="en-US" smtClean="0"/>
              <a:t>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>
          <a:xfrm>
            <a:off x="914400" y="3257550"/>
            <a:ext cx="3171039" cy="30861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28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/>
          <a:lstStyle/>
          <a:p>
            <a:fld id="{4C323B31-887E-48C9-9DCB-08C4DA25BA23}" type="slidenum">
              <a:rPr lang="en-US" smtClean="0"/>
              <a:t>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8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/>
          <a:lstStyle/>
          <a:p>
            <a:fld id="{4C323B31-887E-48C9-9DCB-08C4DA25BA23}" type="slidenum">
              <a:rPr lang="en-US" smtClean="0"/>
              <a:t>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8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/>
          <a:lstStyle/>
          <a:p>
            <a:fld id="{4C323B31-887E-48C9-9DCB-08C4DA25BA23}" type="slidenum">
              <a:rPr lang="en-US" smtClean="0"/>
              <a:t>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8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/>
          <a:lstStyle/>
          <a:p>
            <a:fld id="{4C323B31-887E-48C9-9DCB-08C4DA25BA23}" type="slidenum">
              <a:rPr lang="en-US" smtClean="0"/>
              <a:t>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>
          <a:xfrm>
            <a:off x="914400" y="3257550"/>
            <a:ext cx="4714613" cy="3086100"/>
          </a:xfrm>
        </p:spPr>
        <p:txBody>
          <a:bodyPr/>
          <a:lstStyle/>
          <a:p>
            <a:r>
              <a:rPr lang="zh-TW" altLang="en-US" dirty="0">
                <a:latin typeface="+mn-ea"/>
              </a:rPr>
              <a:t>聖經上沒有確切記載耶利米的出生年，這個年份是聖經學者的推断。當然也有學者認為是公元前</a:t>
            </a:r>
            <a:r>
              <a:rPr lang="en-US" altLang="zh-TW" dirty="0">
                <a:latin typeface="+mn-ea"/>
              </a:rPr>
              <a:t>643</a:t>
            </a:r>
            <a:r>
              <a:rPr lang="zh-TW" altLang="en-US" dirty="0">
                <a:latin typeface="+mn-ea"/>
              </a:rPr>
              <a:t>。基本</a:t>
            </a:r>
            <a:r>
              <a:rPr lang="zh-TW" altLang="en-US" dirty="0" smtClean="0">
                <a:latin typeface="+mn-ea"/>
              </a:rPr>
              <a:t>上</a:t>
            </a:r>
            <a:r>
              <a:rPr lang="zh-CN" altLang="en-US" dirty="0">
                <a:latin typeface="+mn-ea"/>
              </a:rPr>
              <a:t>和約西亞差不多同</a:t>
            </a:r>
            <a:r>
              <a:rPr lang="zh-CN" altLang="en-US" dirty="0" smtClean="0">
                <a:latin typeface="+mn-ea"/>
              </a:rPr>
              <a:t>年</a:t>
            </a:r>
            <a:endParaRPr lang="en-US" altLang="zh-CN" dirty="0" smtClean="0">
              <a:latin typeface="+mn-ea"/>
            </a:endParaRPr>
          </a:p>
          <a:p>
            <a:endParaRPr lang="en-US" altLang="zh-CN" dirty="0" smtClean="0"/>
          </a:p>
          <a:p>
            <a:r>
              <a:rPr lang="zh-CN" altLang="en-US" dirty="0"/>
              <a:t>死亡時間是在他被掳去埃及之後相傳被石頭打</a:t>
            </a:r>
            <a:r>
              <a:rPr lang="zh-CN" altLang="en-US" dirty="0" smtClean="0"/>
              <a:t>死</a:t>
            </a:r>
            <a:r>
              <a:rPr lang="en-US" altLang="zh-CN" dirty="0" smtClean="0"/>
              <a:t>. </a:t>
            </a:r>
            <a:r>
              <a:rPr lang="zh-CN" altLang="en-US" dirty="0" smtClean="0"/>
              <a:t>住</a:t>
            </a:r>
            <a:r>
              <a:rPr lang="zh-CN" altLang="en-US" dirty="0"/>
              <a:t>在埃及地的百姓仍然拜偶像，招来先知耶 利米的责备</a:t>
            </a:r>
            <a:r>
              <a:rPr lang="en-US" dirty="0"/>
              <a:t>(</a:t>
            </a:r>
            <a:r>
              <a:rPr lang="zh-CN" altLang="en-US" dirty="0"/>
              <a:t>耶</a:t>
            </a:r>
            <a:r>
              <a:rPr lang="en-US" dirty="0"/>
              <a:t> 44 </a:t>
            </a:r>
            <a:r>
              <a:rPr lang="zh-CN" altLang="en-US" dirty="0"/>
              <a:t>章</a:t>
            </a:r>
            <a:r>
              <a:rPr lang="en-US" dirty="0"/>
              <a:t>)</a:t>
            </a:r>
            <a:r>
              <a:rPr lang="zh-CN" altLang="en-US" dirty="0"/>
              <a:t>。</a:t>
            </a:r>
            <a:endParaRPr lang="en-US" dirty="0"/>
          </a:p>
          <a:p>
            <a:endParaRPr lang="en-US" altLang="zh-CN" dirty="0" smtClean="0"/>
          </a:p>
          <a:p>
            <a:r>
              <a:rPr lang="zh-CN" altLang="en-US" dirty="0" smtClean="0"/>
              <a:t>据说以赛亚活到了</a:t>
            </a:r>
            <a:r>
              <a:rPr lang="en-US" altLang="zh-CN" dirty="0" smtClean="0"/>
              <a:t>120</a:t>
            </a:r>
            <a:r>
              <a:rPr lang="zh-CN" altLang="en-US" dirty="0" smtClean="0"/>
              <a:t>岁（死的很惨）</a:t>
            </a:r>
            <a:endParaRPr lang="en-US" altLang="zh-CN" dirty="0" smtClean="0"/>
          </a:p>
          <a:p>
            <a:r>
              <a:rPr lang="zh-CN" altLang="en-US" dirty="0" smtClean="0"/>
              <a:t>大家可以看到他的寿命并不长。耶</a:t>
            </a:r>
            <a:r>
              <a:rPr lang="zh-CN" altLang="en-US" dirty="0"/>
              <a:t>利米他是以利的後代，這表示他不能活到老年，因為當年那個咒詛一直傳下來：「你家中沒有一個老年人」，全在中年年之前就死了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TW" altLang="en-US" dirty="0"/>
              <a:t>撒上 </a:t>
            </a:r>
            <a:r>
              <a:rPr lang="en-US" altLang="zh-TW" dirty="0"/>
              <a:t>2:31 </a:t>
            </a:r>
            <a:r>
              <a:rPr lang="zh-TW" altLang="en-US" dirty="0"/>
              <a:t>日子必到，我要折斷你的膀臂和你父家的膀臂，使你家中沒有一個老年人。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87028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09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t>3/13/2022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8438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686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750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549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8A87A34-81AB-432B-8DAE-1953F412C126}" type="datetimeFigureOut">
              <a:rPr lang="en-US" smtClean="0"/>
              <a:t>3/13/2022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873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>
                <a:latin typeface="LiSong Pro Light" panose="02020300000000000000" pitchFamily="18" charset="-120"/>
                <a:ea typeface="LiSong Pro Light" panose="02020300000000000000" pitchFamily="18" charset="-120"/>
              </a:defRPr>
            </a:lvl1pPr>
            <a:lvl2pPr>
              <a:defRPr sz="1600">
                <a:latin typeface="LiSong Pro Light" panose="02020300000000000000" pitchFamily="18" charset="-120"/>
                <a:ea typeface="LiSong Pro Light" panose="02020300000000000000" pitchFamily="18" charset="-120"/>
              </a:defRPr>
            </a:lvl2pPr>
            <a:lvl3pPr>
              <a:defRPr sz="1400">
                <a:latin typeface="LiSong Pro Light" panose="02020300000000000000" pitchFamily="18" charset="-120"/>
                <a:ea typeface="LiSong Pro Light" panose="02020300000000000000" pitchFamily="18" charset="-120"/>
              </a:defRPr>
            </a:lvl3pPr>
            <a:lvl4pPr>
              <a:defRPr sz="1400">
                <a:latin typeface="LiSong Pro Light" panose="02020300000000000000" pitchFamily="18" charset="-120"/>
                <a:ea typeface="LiSong Pro Light" panose="02020300000000000000" pitchFamily="18" charset="-120"/>
              </a:defRPr>
            </a:lvl4pPr>
            <a:lvl5pPr>
              <a:defRPr sz="1400">
                <a:latin typeface="LiSong Pro Light" panose="02020300000000000000" pitchFamily="18" charset="-120"/>
                <a:ea typeface="LiSong Pro Light" panose="02020300000000000000" pitchFamily="18" charset="-12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>
                <a:latin typeface="LiSong Pro Light" panose="02020300000000000000" pitchFamily="18" charset="-120"/>
                <a:ea typeface="LiSong Pro Light" panose="02020300000000000000" pitchFamily="18" charset="-120"/>
              </a:defRPr>
            </a:lvl1pPr>
            <a:lvl2pPr>
              <a:defRPr sz="1600">
                <a:latin typeface="LiSong Pro Light" panose="02020300000000000000" pitchFamily="18" charset="-120"/>
                <a:ea typeface="LiSong Pro Light" panose="02020300000000000000" pitchFamily="18" charset="-120"/>
              </a:defRPr>
            </a:lvl2pPr>
            <a:lvl3pPr>
              <a:defRPr sz="1400">
                <a:latin typeface="LiSong Pro Light" panose="02020300000000000000" pitchFamily="18" charset="-120"/>
                <a:ea typeface="LiSong Pro Light" panose="02020300000000000000" pitchFamily="18" charset="-120"/>
              </a:defRPr>
            </a:lvl3pPr>
            <a:lvl4pPr>
              <a:defRPr sz="1400">
                <a:latin typeface="LiSong Pro Light" panose="02020300000000000000" pitchFamily="18" charset="-120"/>
                <a:ea typeface="LiSong Pro Light" panose="02020300000000000000" pitchFamily="18" charset="-120"/>
              </a:defRPr>
            </a:lvl4pPr>
            <a:lvl5pPr>
              <a:defRPr sz="1400">
                <a:latin typeface="LiSong Pro Light" panose="02020300000000000000" pitchFamily="18" charset="-120"/>
                <a:ea typeface="LiSong Pro Light" panose="02020300000000000000" pitchFamily="18" charset="-12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45933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508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890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83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3/13/2022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6150521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8A87A34-81AB-432B-8DAE-1953F412C126}" type="datetimeFigureOut">
              <a:rPr lang="en-US" smtClean="0"/>
              <a:pPr/>
              <a:t>3/13/2022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1141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865520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  <p:sldLayoutId id="21474841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F02ABF-E330-8A4D-8EB4-7751AA43C4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243" y="2011750"/>
            <a:ext cx="9307285" cy="188438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rgbClr val="0070C0"/>
                </a:solidFill>
                <a:latin typeface="文新字海-特隸" panose="02010603000101010101" pitchFamily="2" charset="-128"/>
                <a:ea typeface="文新字海-特隸" panose="02010603000101010101" pitchFamily="2" charset="-128"/>
              </a:rPr>
              <a:t>耶利米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文新字海-特隸" panose="02010603000101010101" pitchFamily="2" charset="-128"/>
                <a:ea typeface="文新字海-特隸" panose="02010603000101010101" pitchFamily="2" charset="-128"/>
              </a:rPr>
              <a:t/>
            </a:r>
            <a:b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文新字海-特隸" panose="02010603000101010101" pitchFamily="2" charset="-128"/>
                <a:ea typeface="文新字海-特隸" panose="02010603000101010101" pitchFamily="2" charset="-128"/>
              </a:rPr>
            </a:br>
            <a:r>
              <a:rPr lang="en-US" altLang="zh-CN" sz="2400" dirty="0" smtClean="0">
                <a:solidFill>
                  <a:srgbClr val="0070C0"/>
                </a:solidFill>
                <a:latin typeface="文新字海-特隸" panose="02010603000101010101" pitchFamily="2" charset="-128"/>
                <a:ea typeface="文新字海-特隸" panose="02010603000101010101" pitchFamily="2" charset="-128"/>
              </a:rPr>
              <a:t>---</a:t>
            </a:r>
            <a:r>
              <a:rPr lang="zh-CN" altLang="en-US" sz="2400" dirty="0" smtClean="0">
                <a:solidFill>
                  <a:srgbClr val="0070C0"/>
                </a:solidFill>
                <a:latin typeface="文新字海-特隸" panose="02010603000101010101" pitchFamily="2" charset="-128"/>
                <a:ea typeface="文新字海-特隸" panose="02010603000101010101" pitchFamily="2" charset="-128"/>
              </a:rPr>
              <a:t>哭泣的先知</a:t>
            </a:r>
            <a:endParaRPr lang="en-US" sz="8000" dirty="0">
              <a:solidFill>
                <a:srgbClr val="0070C0"/>
              </a:solidFill>
              <a:latin typeface="文新字海-特隸" panose="02010603000101010101" pitchFamily="2" charset="-128"/>
              <a:ea typeface="文新字海-特隸" panose="02010603000101010101" pitchFamily="2" charset="-12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5F44BAB-2C23-DF47-972F-9C4B92CDA2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243" y="4318907"/>
            <a:ext cx="9307286" cy="1247527"/>
          </a:xfrm>
        </p:spPr>
        <p:txBody>
          <a:bodyPr>
            <a:normAutofit/>
          </a:bodyPr>
          <a:lstStyle/>
          <a:p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南</a:t>
            </a:r>
            <a:r>
              <a:rPr lang="zh-CN" altLang="en-US" sz="2000" dirty="0" smtClean="0">
                <a:solidFill>
                  <a:schemeClr val="bg2">
                    <a:lumMod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區證道堂主日學分享</a:t>
            </a:r>
            <a:endParaRPr lang="en-US" altLang="zh-CN" sz="2000" dirty="0" smtClean="0">
              <a:solidFill>
                <a:schemeClr val="bg2">
                  <a:lumMod val="50000"/>
                </a:schemeClr>
              </a:solidFill>
              <a:latin typeface="文新字海-細圓" panose="02010603000101010101" pitchFamily="2" charset="-128"/>
              <a:ea typeface="文新字海-細圓" panose="02010603000101010101" pitchFamily="2" charset="-128"/>
            </a:endParaRPr>
          </a:p>
          <a:p>
            <a:r>
              <a:rPr lang="zh-CN" altLang="en-US" sz="2000" dirty="0" smtClean="0">
                <a:solidFill>
                  <a:schemeClr val="bg2">
                    <a:lumMod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劉學才弟兄</a:t>
            </a:r>
            <a:endParaRPr lang="en-US" altLang="zh-CN" sz="2000" dirty="0" smtClean="0">
              <a:solidFill>
                <a:schemeClr val="bg2">
                  <a:lumMod val="50000"/>
                </a:schemeClr>
              </a:solidFill>
              <a:latin typeface="文新字海-細圓" panose="02010603000101010101" pitchFamily="2" charset="-128"/>
              <a:ea typeface="文新字海-細圓" panose="02010603000101010101" pitchFamily="2" charset="-128"/>
            </a:endParaRPr>
          </a:p>
          <a:p>
            <a:r>
              <a:rPr lang="en-US" altLang="zh-CN" sz="1800" dirty="0" smtClean="0">
                <a:solidFill>
                  <a:schemeClr val="bg2">
                    <a:lumMod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  <a:cs typeface="Times New Roman" panose="02020603050405020304" pitchFamily="18" charset="0"/>
              </a:rPr>
              <a:t>3/13/2022</a:t>
            </a:r>
            <a:endParaRPr lang="en-US" altLang="zh-CN" sz="1800" dirty="0">
              <a:solidFill>
                <a:schemeClr val="bg2">
                  <a:lumMod val="50000"/>
                </a:schemeClr>
              </a:solidFill>
              <a:latin typeface="文新字海-細圓" panose="02010603000101010101" pitchFamily="2" charset="-128"/>
              <a:ea typeface="文新字海-細圓" panose="02010603000101010101" pitchFamily="2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51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3AB4968-07FD-AA42-9B13-2599C436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491636"/>
            <a:ext cx="10058400" cy="1149964"/>
          </a:xfrm>
        </p:spPr>
        <p:txBody>
          <a:bodyPr>
            <a:noAutofit/>
          </a:bodyPr>
          <a:lstStyle/>
          <a:p>
            <a:pPr marL="282575" indent="-282575">
              <a:buFont typeface="Wingdings" panose="05000000000000000000" pitchFamily="2" charset="2"/>
              <a:buChar char="v"/>
            </a:pPr>
            <a:r>
              <a:rPr lang="zh-CN" altLang="en-US" sz="2800" dirty="0" smtClean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北</a:t>
            </a:r>
            <a:r>
              <a:rPr lang="zh-CN" altLang="en-US" sz="2800" dirty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方十支</a:t>
            </a:r>
            <a:r>
              <a:rPr lang="zh-CN" altLang="en-US" sz="2800" dirty="0" smtClean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派已就</a:t>
            </a:r>
            <a:r>
              <a:rPr lang="zh-CN" altLang="en-US" sz="2800" dirty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被亞述擄</a:t>
            </a:r>
            <a:r>
              <a:rPr lang="zh-CN" altLang="en-US" sz="2800" dirty="0" smtClean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去</a:t>
            </a:r>
            <a:endParaRPr lang="en-US" altLang="zh-CN" sz="2800" dirty="0" smtClean="0">
              <a:latin typeface="文新字海-粗圓" panose="02010603000101010101" pitchFamily="2" charset="-128"/>
              <a:ea typeface="文新字海-粗圓" panose="02010603000101010101" pitchFamily="2" charset="-128"/>
            </a:endParaRPr>
          </a:p>
          <a:p>
            <a:pPr marL="282575" indent="-282575">
              <a:buFont typeface="Wingdings" panose="05000000000000000000" pitchFamily="2" charset="2"/>
              <a:buChar char="v"/>
            </a:pPr>
            <a:r>
              <a:rPr lang="zh-CN" altLang="en-US" sz="2800" dirty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耶利米</a:t>
            </a:r>
            <a:r>
              <a:rPr lang="zh-CN" altLang="en-US" sz="2800" dirty="0" smtClean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經</a:t>
            </a:r>
            <a:r>
              <a:rPr lang="zh-CN" altLang="en-US" sz="2800" dirty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歷了七個</a:t>
            </a:r>
            <a:r>
              <a:rPr lang="zh-CN" altLang="en-US" sz="2800" dirty="0" smtClean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王（只有</a:t>
            </a:r>
            <a:r>
              <a:rPr lang="zh-TW" altLang="en-US" sz="2800" dirty="0" smtClean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約</a:t>
            </a:r>
            <a:r>
              <a:rPr lang="zh-TW" altLang="en-US" sz="2800" dirty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西</a:t>
            </a:r>
            <a:r>
              <a:rPr lang="zh-TW" altLang="en-US" sz="2800" dirty="0" smtClean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亞</a:t>
            </a:r>
            <a:r>
              <a:rPr lang="zh-CN" altLang="en-US" sz="2800" dirty="0" smtClean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王一個好王）</a:t>
            </a:r>
            <a:endParaRPr lang="en-US" altLang="zh-CN" sz="2800" dirty="0" smtClean="0">
              <a:latin typeface="文新字海-粗圓" panose="02010603000101010101" pitchFamily="2" charset="-128"/>
              <a:ea typeface="文新字海-粗圓" panose="02010603000101010101" pitchFamily="2" charset="-128"/>
            </a:endParaRPr>
          </a:p>
          <a:p>
            <a:pPr marL="0" indent="0">
              <a:buNone/>
            </a:pPr>
            <a:r>
              <a:rPr lang="en-US" sz="2800" dirty="0"/>
              <a:t/>
            </a:r>
            <a:br>
              <a:rPr lang="en-US" sz="2800" dirty="0"/>
            </a:br>
            <a:endParaRPr lang="en-US" altLang="zh-TW" sz="2800" dirty="0" smtClean="0">
              <a:latin typeface="文新字海-粗圓" panose="02010603000101010101" pitchFamily="2" charset="-128"/>
              <a:ea typeface="文新字海-粗圓" panose="02010603000101010101" pitchFamily="2" charset="-12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B66DA169-18A0-1449-823D-53CBC67A28D5}"/>
              </a:ext>
            </a:extLst>
          </p:cNvPr>
          <p:cNvSpPr txBox="1">
            <a:spLocks/>
          </p:cNvSpPr>
          <p:nvPr/>
        </p:nvSpPr>
        <p:spPr>
          <a:xfrm>
            <a:off x="389164" y="405831"/>
            <a:ext cx="3977563" cy="844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cap="none" spc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fontAlgn="base"/>
            <a:r>
              <a:rPr lang="zh-CN" altLang="en-US" sz="4800" dirty="0">
                <a:solidFill>
                  <a:schemeClr val="accent1">
                    <a:lumMod val="75000"/>
                  </a:schemeClr>
                </a:solidFill>
                <a:latin typeface="文新字海-特隸" panose="02010603000101010101" pitchFamily="2" charset="-128"/>
                <a:ea typeface="文新字海-特隸" panose="02010603000101010101" pitchFamily="2" charset="-128"/>
              </a:rPr>
              <a:t>時</a:t>
            </a:r>
            <a:r>
              <a:rPr lang="zh-CN" altLang="en-US" sz="4800" dirty="0" smtClean="0">
                <a:solidFill>
                  <a:schemeClr val="accent1">
                    <a:lumMod val="75000"/>
                  </a:schemeClr>
                </a:solidFill>
                <a:latin typeface="文新字海-特隸" panose="02010603000101010101" pitchFamily="2" charset="-128"/>
                <a:ea typeface="文新字海-特隸" panose="02010603000101010101" pitchFamily="2" charset="-128"/>
              </a:rPr>
              <a:t>代背景</a:t>
            </a:r>
            <a:endParaRPr lang="zh-TW" altLang="en-US" sz="4800" dirty="0">
              <a:solidFill>
                <a:schemeClr val="accent1">
                  <a:lumMod val="75000"/>
                </a:schemeClr>
              </a:solidFill>
              <a:latin typeface="文新字海-特隸" panose="02010603000101010101" pitchFamily="2" charset="-128"/>
              <a:ea typeface="文新字海-特隸" panose="02010603000101010101" pitchFamily="2" charset="-128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2777067"/>
            <a:ext cx="7704667" cy="280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4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liu\Documents\Personal\ECCSKC\Xuecai\Sunday School\yelimi_shida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392831"/>
            <a:ext cx="11404600" cy="609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26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liu\Documents\Personal\ECCSKC\Xuecai\Sunday School\yelimi_wor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389467"/>
            <a:ext cx="11345333" cy="606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26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3AB4968-07FD-AA42-9B13-2599C436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491636"/>
            <a:ext cx="10058400" cy="3917852"/>
          </a:xfrm>
        </p:spPr>
        <p:txBody>
          <a:bodyPr>
            <a:noAutofit/>
          </a:bodyPr>
          <a:lstStyle/>
          <a:p>
            <a:pPr marL="282575" indent="-282575">
              <a:buFont typeface="Wingdings" panose="05000000000000000000" pitchFamily="2" charset="2"/>
              <a:buChar char="v"/>
            </a:pPr>
            <a:r>
              <a:rPr lang="zh-CN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北</a:t>
            </a:r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方十支</a:t>
            </a:r>
            <a:r>
              <a:rPr lang="zh-CN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派已就</a:t>
            </a:r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被亞述擄</a:t>
            </a:r>
            <a:r>
              <a:rPr lang="zh-CN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去</a:t>
            </a:r>
            <a:endParaRPr lang="en-US" altLang="zh-CN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文新字海-粗圓" panose="02010603000101010101" pitchFamily="2" charset="-128"/>
              <a:ea typeface="文新字海-粗圓" panose="02010603000101010101" pitchFamily="2" charset="-128"/>
            </a:endParaRPr>
          </a:p>
          <a:p>
            <a:pPr marL="282575" indent="-282575">
              <a:buFont typeface="Wingdings" panose="05000000000000000000" pitchFamily="2" charset="2"/>
              <a:buChar char="v"/>
            </a:pPr>
            <a:r>
              <a:rPr lang="zh-CN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他</a:t>
            </a:r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一生經歷了七個</a:t>
            </a:r>
            <a:r>
              <a:rPr lang="zh-CN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王（只有</a:t>
            </a:r>
            <a:r>
              <a:rPr lang="zh-TW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約</a:t>
            </a:r>
            <a:r>
              <a:rPr lang="zh-TW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西</a:t>
            </a:r>
            <a:r>
              <a:rPr lang="zh-TW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亞</a:t>
            </a:r>
            <a:r>
              <a:rPr lang="zh-CN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王一個好王）</a:t>
            </a:r>
            <a:endParaRPr lang="en-US" altLang="zh-CN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文新字海-粗圓" panose="02010603000101010101" pitchFamily="2" charset="-128"/>
              <a:ea typeface="文新字海-粗圓" panose="02010603000101010101" pitchFamily="2" charset="-128"/>
            </a:endParaRPr>
          </a:p>
          <a:p>
            <a:pPr marL="282575" indent="-282575">
              <a:buFont typeface="Wingdings" panose="05000000000000000000" pitchFamily="2" charset="2"/>
              <a:buChar char="v"/>
            </a:pPr>
            <a:r>
              <a:rPr lang="zh-TW" altLang="en-US" sz="2800" dirty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國</a:t>
            </a:r>
            <a:r>
              <a:rPr lang="zh-TW" altLang="en-US" sz="2800" dirty="0" smtClean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家承</a:t>
            </a:r>
            <a:r>
              <a:rPr lang="zh-TW" altLang="en-US" sz="2800" dirty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受瑪拿西王毀壞的後</a:t>
            </a:r>
            <a:r>
              <a:rPr lang="zh-TW" altLang="en-US" sz="2800" dirty="0" smtClean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果</a:t>
            </a:r>
            <a:r>
              <a:rPr lang="en-US" altLang="zh-TW" sz="2800" dirty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(</a:t>
            </a:r>
            <a:r>
              <a:rPr lang="zh-CN" altLang="en-US" sz="2800" dirty="0" smtClean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王下</a:t>
            </a:r>
            <a:r>
              <a:rPr lang="en-US" altLang="zh-CN" sz="2800" dirty="0" smtClean="0"/>
              <a:t>21</a:t>
            </a:r>
            <a:r>
              <a:rPr lang="en-US" altLang="zh-CN" sz="2800" dirty="0"/>
              <a:t>:</a:t>
            </a:r>
            <a:r>
              <a:rPr lang="en-US" altLang="zh-CN" sz="2800" dirty="0" smtClean="0"/>
              <a:t>2-6</a:t>
            </a:r>
            <a:r>
              <a:rPr lang="zh-CN" altLang="en-US" sz="2800" dirty="0" smtClean="0"/>
              <a:t>）</a:t>
            </a:r>
            <a:endParaRPr lang="en-US" altLang="zh-TW" sz="2800" dirty="0" smtClean="0">
              <a:latin typeface="文新字海-粗圓" panose="02010603000101010101" pitchFamily="2" charset="-128"/>
              <a:ea typeface="文新字海-粗圓" panose="02010603000101010101" pitchFamily="2" charset="-128"/>
            </a:endParaRPr>
          </a:p>
          <a:p>
            <a:pPr marL="548640" lvl="2" indent="0">
              <a:buNone/>
            </a:pPr>
            <a:r>
              <a:rPr lang="zh-TW" altLang="en-US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瑪拿</a:t>
            </a:r>
            <a:r>
              <a:rPr lang="zh-TW" altLang="en-US" sz="24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西重</a:t>
            </a:r>
            <a:r>
              <a:rPr lang="zh-TW" altLang="en-US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新建築他父希西家所毀壞的邱壇，</a:t>
            </a:r>
          </a:p>
          <a:p>
            <a:pPr marL="548640" lvl="2" indent="0">
              <a:buNone/>
            </a:pPr>
            <a:r>
              <a:rPr lang="zh-TW" altLang="en-US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又為巴力築壇，做亞舍拉像，效法以色列王亞哈所行的，</a:t>
            </a:r>
          </a:p>
          <a:p>
            <a:pPr marL="548640" lvl="2" indent="0">
              <a:buNone/>
            </a:pPr>
            <a:r>
              <a:rPr lang="zh-TW" altLang="en-US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且敬拜事奉天上的萬象；在耶和華殿的兩院中為天上的萬象築壇，</a:t>
            </a:r>
          </a:p>
          <a:p>
            <a:pPr marL="548640" lvl="2" indent="0">
              <a:buNone/>
            </a:pPr>
            <a:r>
              <a:rPr lang="zh-TW" altLang="en-US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並使他的兒子經火，又觀兆，用法術，立交鬼的和行巫術的，</a:t>
            </a:r>
          </a:p>
          <a:p>
            <a:pPr marL="548640" lvl="2" indent="0">
              <a:buNone/>
            </a:pPr>
            <a:r>
              <a:rPr lang="zh-TW" altLang="en-US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多行耶和華眼中看為惡的事</a:t>
            </a:r>
            <a:r>
              <a:rPr lang="en-US" altLang="zh-TW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…</a:t>
            </a:r>
            <a:endParaRPr lang="en-US" altLang="zh-CN" sz="2400" dirty="0" smtClean="0">
              <a:latin typeface="文新字海-細圓" panose="02010603000101010101" pitchFamily="2" charset="-128"/>
              <a:ea typeface="文新字海-細圓" panose="02010603000101010101" pitchFamily="2" charset="-12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B66DA169-18A0-1449-823D-53CBC67A28D5}"/>
              </a:ext>
            </a:extLst>
          </p:cNvPr>
          <p:cNvSpPr txBox="1">
            <a:spLocks/>
          </p:cNvSpPr>
          <p:nvPr/>
        </p:nvSpPr>
        <p:spPr>
          <a:xfrm>
            <a:off x="389164" y="405831"/>
            <a:ext cx="3977563" cy="844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cap="none" spc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fontAlgn="base"/>
            <a:r>
              <a:rPr lang="zh-CN" altLang="en-US" sz="4800" dirty="0">
                <a:solidFill>
                  <a:schemeClr val="accent1">
                    <a:lumMod val="75000"/>
                  </a:schemeClr>
                </a:solidFill>
                <a:latin typeface="文新字海-特隸" panose="02010603000101010101" pitchFamily="2" charset="-128"/>
                <a:ea typeface="文新字海-特隸" panose="02010603000101010101" pitchFamily="2" charset="-128"/>
              </a:rPr>
              <a:t>時</a:t>
            </a:r>
            <a:r>
              <a:rPr lang="zh-CN" altLang="en-US" sz="4800" dirty="0" smtClean="0">
                <a:solidFill>
                  <a:schemeClr val="accent1">
                    <a:lumMod val="75000"/>
                  </a:schemeClr>
                </a:solidFill>
                <a:latin typeface="文新字海-特隸" panose="02010603000101010101" pitchFamily="2" charset="-128"/>
                <a:ea typeface="文新字海-特隸" panose="02010603000101010101" pitchFamily="2" charset="-128"/>
              </a:rPr>
              <a:t>代背景</a:t>
            </a:r>
            <a:endParaRPr lang="zh-TW" altLang="en-US" sz="4800" dirty="0">
              <a:solidFill>
                <a:schemeClr val="accent1">
                  <a:lumMod val="75000"/>
                </a:schemeClr>
              </a:solidFill>
              <a:latin typeface="文新字海-特隸" panose="02010603000101010101" pitchFamily="2" charset="-128"/>
              <a:ea typeface="文新字海-特隸" panose="0201060300010101010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682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3AB4968-07FD-AA42-9B13-2599C436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491636"/>
            <a:ext cx="10058400" cy="3917852"/>
          </a:xfrm>
        </p:spPr>
        <p:txBody>
          <a:bodyPr>
            <a:noAutofit/>
          </a:bodyPr>
          <a:lstStyle/>
          <a:p>
            <a:pPr marL="282575" indent="-282575">
              <a:buFont typeface="Wingdings" panose="05000000000000000000" pitchFamily="2" charset="2"/>
              <a:buChar char="v"/>
            </a:pPr>
            <a:r>
              <a:rPr lang="zh-CN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北</a:t>
            </a:r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方十支</a:t>
            </a:r>
            <a:r>
              <a:rPr lang="zh-CN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派已就</a:t>
            </a:r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被亞述擄</a:t>
            </a:r>
            <a:r>
              <a:rPr lang="zh-CN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去</a:t>
            </a:r>
            <a:endParaRPr lang="en-US" altLang="zh-CN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文新字海-粗圓" panose="02010603000101010101" pitchFamily="2" charset="-128"/>
              <a:ea typeface="文新字海-粗圓" panose="02010603000101010101" pitchFamily="2" charset="-128"/>
            </a:endParaRPr>
          </a:p>
          <a:p>
            <a:pPr marL="282575" indent="-282575">
              <a:buFont typeface="Wingdings" panose="05000000000000000000" pitchFamily="2" charset="2"/>
              <a:buChar char="v"/>
            </a:pPr>
            <a:r>
              <a:rPr lang="zh-CN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他</a:t>
            </a:r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一生經歷了七個</a:t>
            </a:r>
            <a:r>
              <a:rPr lang="zh-CN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王（只有</a:t>
            </a:r>
            <a:r>
              <a:rPr lang="zh-TW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約</a:t>
            </a:r>
            <a:r>
              <a:rPr lang="zh-TW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西</a:t>
            </a:r>
            <a:r>
              <a:rPr lang="zh-TW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亞</a:t>
            </a:r>
            <a:r>
              <a:rPr lang="zh-CN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王一個好王）</a:t>
            </a:r>
            <a:endParaRPr lang="en-US" altLang="zh-CN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文新字海-粗圓" panose="02010603000101010101" pitchFamily="2" charset="-128"/>
              <a:ea typeface="文新字海-粗圓" panose="02010603000101010101" pitchFamily="2" charset="-128"/>
            </a:endParaRPr>
          </a:p>
          <a:p>
            <a:pPr marL="282575" indent="-282575">
              <a:buFont typeface="Wingdings" panose="05000000000000000000" pitchFamily="2" charset="2"/>
              <a:buChar char="v"/>
            </a:pPr>
            <a:r>
              <a:rPr lang="zh-TW" altLang="en-US" sz="2800" dirty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國</a:t>
            </a:r>
            <a:r>
              <a:rPr lang="zh-TW" altLang="en-US" sz="2800" dirty="0" smtClean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家承</a:t>
            </a:r>
            <a:r>
              <a:rPr lang="zh-TW" altLang="en-US" sz="2800" dirty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受瑪拿西王毀壞的後</a:t>
            </a:r>
            <a:r>
              <a:rPr lang="zh-TW" altLang="en-US" sz="2800" dirty="0" smtClean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果</a:t>
            </a:r>
            <a:r>
              <a:rPr lang="en-US" altLang="zh-TW" sz="2800" dirty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(</a:t>
            </a:r>
            <a:r>
              <a:rPr lang="zh-CN" altLang="en-US" sz="2800" dirty="0" smtClean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王下</a:t>
            </a:r>
            <a:r>
              <a:rPr lang="en-US" altLang="zh-CN" sz="2800" dirty="0" smtClean="0"/>
              <a:t>21</a:t>
            </a:r>
            <a:r>
              <a:rPr lang="en-US" altLang="zh-CN" sz="2800" dirty="0"/>
              <a:t>:</a:t>
            </a:r>
            <a:r>
              <a:rPr lang="en-US" altLang="zh-CN" sz="2800" dirty="0" smtClean="0"/>
              <a:t>2-6</a:t>
            </a:r>
            <a:r>
              <a:rPr lang="zh-CN" altLang="en-US" sz="2800" dirty="0" smtClean="0"/>
              <a:t>）</a:t>
            </a:r>
          </a:p>
          <a:p>
            <a:pPr marL="1430338" indent="-742950">
              <a:buNone/>
            </a:pPr>
            <a:r>
              <a:rPr lang="zh-TW" altLang="en-US" sz="24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番 </a:t>
            </a:r>
            <a:r>
              <a:rPr lang="en-US" altLang="zh-TW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3:1 </a:t>
            </a:r>
            <a:r>
              <a:rPr lang="zh-TW" altLang="en-US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這悖逆、污穢、欺壓的城有禍了！</a:t>
            </a:r>
          </a:p>
          <a:p>
            <a:pPr marL="1430338" indent="-742950">
              <a:buNone/>
            </a:pPr>
            <a:r>
              <a:rPr lang="zh-TW" altLang="en-US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番 </a:t>
            </a:r>
            <a:r>
              <a:rPr lang="en-US" altLang="zh-TW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3:2 </a:t>
            </a:r>
            <a:r>
              <a:rPr lang="zh-TW" altLang="en-US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她不聽從命令，不領受訓誨，不倚靠耶和華，不親近她的 神。</a:t>
            </a:r>
          </a:p>
          <a:p>
            <a:pPr marL="1430338" indent="-742950">
              <a:buNone/>
            </a:pPr>
            <a:r>
              <a:rPr lang="zh-TW" altLang="en-US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番 </a:t>
            </a:r>
            <a:r>
              <a:rPr lang="en-US" altLang="zh-TW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3:3 </a:t>
            </a:r>
            <a:r>
              <a:rPr lang="zh-TW" altLang="en-US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她中間的首領是咆哮的獅子；她的審判官是晚上的豺狼，一點食物也不留到</a:t>
            </a:r>
            <a:r>
              <a:rPr lang="zh-TW" altLang="en-US" sz="24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早</a:t>
            </a:r>
            <a:r>
              <a:rPr lang="zh-CN" altLang="en-US" sz="24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晨</a:t>
            </a:r>
            <a:r>
              <a:rPr lang="zh-CN" altLang="en-US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。</a:t>
            </a:r>
          </a:p>
          <a:p>
            <a:pPr marL="1430338" indent="-742950">
              <a:buNone/>
            </a:pPr>
            <a:r>
              <a:rPr lang="zh-TW" altLang="en-US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番 </a:t>
            </a:r>
            <a:r>
              <a:rPr lang="en-US" altLang="zh-TW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3:4 </a:t>
            </a:r>
            <a:r>
              <a:rPr lang="zh-TW" altLang="en-US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她的先知是虛浮詭詐的人；她的祭司褻瀆聖所，強解律法。</a:t>
            </a:r>
            <a:endParaRPr lang="en-US" altLang="zh-CN" sz="4400" dirty="0" smtClean="0">
              <a:latin typeface="文新字海-細圓" panose="02010603000101010101" pitchFamily="2" charset="-128"/>
              <a:ea typeface="文新字海-細圓" panose="02010603000101010101" pitchFamily="2" charset="-12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B66DA169-18A0-1449-823D-53CBC67A28D5}"/>
              </a:ext>
            </a:extLst>
          </p:cNvPr>
          <p:cNvSpPr txBox="1">
            <a:spLocks/>
          </p:cNvSpPr>
          <p:nvPr/>
        </p:nvSpPr>
        <p:spPr>
          <a:xfrm>
            <a:off x="389164" y="405831"/>
            <a:ext cx="3977563" cy="844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cap="none" spc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fontAlgn="base"/>
            <a:r>
              <a:rPr lang="zh-CN" altLang="en-US" sz="4800" dirty="0">
                <a:solidFill>
                  <a:schemeClr val="accent1">
                    <a:lumMod val="75000"/>
                  </a:schemeClr>
                </a:solidFill>
                <a:latin typeface="文新字海-特隸" panose="02010603000101010101" pitchFamily="2" charset="-128"/>
                <a:ea typeface="文新字海-特隸" panose="02010603000101010101" pitchFamily="2" charset="-128"/>
              </a:rPr>
              <a:t>時</a:t>
            </a:r>
            <a:r>
              <a:rPr lang="zh-CN" altLang="en-US" sz="4800" dirty="0" smtClean="0">
                <a:solidFill>
                  <a:schemeClr val="accent1">
                    <a:lumMod val="75000"/>
                  </a:schemeClr>
                </a:solidFill>
                <a:latin typeface="文新字海-特隸" panose="02010603000101010101" pitchFamily="2" charset="-128"/>
                <a:ea typeface="文新字海-特隸" panose="02010603000101010101" pitchFamily="2" charset="-128"/>
              </a:rPr>
              <a:t>代背景</a:t>
            </a:r>
            <a:endParaRPr lang="zh-TW" altLang="en-US" sz="4800" dirty="0">
              <a:solidFill>
                <a:schemeClr val="accent1">
                  <a:lumMod val="75000"/>
                </a:schemeClr>
              </a:solidFill>
              <a:latin typeface="文新字海-特隸" panose="02010603000101010101" pitchFamily="2" charset="-128"/>
              <a:ea typeface="文新字海-特隸" panose="0201060300010101010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170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3AB4968-07FD-AA42-9B13-2599C436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491636"/>
            <a:ext cx="10058400" cy="3917852"/>
          </a:xfrm>
        </p:spPr>
        <p:txBody>
          <a:bodyPr>
            <a:noAutofit/>
          </a:bodyPr>
          <a:lstStyle/>
          <a:p>
            <a:pPr marL="282575" indent="-282575">
              <a:buFont typeface="Wingdings" panose="05000000000000000000" pitchFamily="2" charset="2"/>
              <a:buChar char="v"/>
            </a:pPr>
            <a:r>
              <a:rPr lang="zh-CN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北</a:t>
            </a:r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方十支</a:t>
            </a:r>
            <a:r>
              <a:rPr lang="zh-CN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派已就</a:t>
            </a:r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被亞述擄</a:t>
            </a:r>
            <a:r>
              <a:rPr lang="zh-CN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去</a:t>
            </a:r>
            <a:endParaRPr lang="en-US" altLang="zh-CN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文新字海-粗圓" panose="02010603000101010101" pitchFamily="2" charset="-128"/>
              <a:ea typeface="文新字海-粗圓" panose="02010603000101010101" pitchFamily="2" charset="-128"/>
            </a:endParaRPr>
          </a:p>
          <a:p>
            <a:pPr marL="282575" indent="-282575">
              <a:buFont typeface="Wingdings" panose="05000000000000000000" pitchFamily="2" charset="2"/>
              <a:buChar char="v"/>
            </a:pPr>
            <a:r>
              <a:rPr lang="zh-CN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他</a:t>
            </a:r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一生經歷了七個</a:t>
            </a:r>
            <a:r>
              <a:rPr lang="zh-CN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王（只有</a:t>
            </a:r>
            <a:r>
              <a:rPr lang="zh-TW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約</a:t>
            </a:r>
            <a:r>
              <a:rPr lang="zh-TW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西</a:t>
            </a:r>
            <a:r>
              <a:rPr lang="zh-TW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亞</a:t>
            </a:r>
            <a:r>
              <a:rPr lang="zh-CN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王一個好王）</a:t>
            </a:r>
            <a:endParaRPr lang="en-US" altLang="zh-CN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文新字海-粗圓" panose="02010603000101010101" pitchFamily="2" charset="-128"/>
              <a:ea typeface="文新字海-粗圓" panose="02010603000101010101" pitchFamily="2" charset="-128"/>
            </a:endParaRPr>
          </a:p>
          <a:p>
            <a:pPr marL="282575" indent="-282575">
              <a:buFont typeface="Wingdings" panose="05000000000000000000" pitchFamily="2" charset="2"/>
              <a:buChar char="v"/>
            </a:pPr>
            <a:r>
              <a:rPr lang="zh-TW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國</a:t>
            </a:r>
            <a:r>
              <a:rPr lang="zh-TW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家承</a:t>
            </a:r>
            <a:r>
              <a:rPr lang="zh-TW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受瑪拿西王毀壞的後</a:t>
            </a:r>
            <a:r>
              <a:rPr lang="zh-TW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果</a:t>
            </a:r>
            <a:endParaRPr lang="en-US" altLang="zh-CN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文新字海-粗圓" panose="02010603000101010101" pitchFamily="2" charset="-128"/>
              <a:ea typeface="文新字海-粗圓" panose="02010603000101010101" pitchFamily="2" charset="-128"/>
            </a:endParaRPr>
          </a:p>
          <a:p>
            <a:pPr marL="282575" indent="-282575">
              <a:buFont typeface="Wingdings" panose="05000000000000000000" pitchFamily="2" charset="2"/>
              <a:buChar char="v"/>
            </a:pPr>
            <a:r>
              <a:rPr lang="zh-TW" altLang="en-US" sz="2800" dirty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約西亞王草率出兵，戰死在米吉多</a:t>
            </a:r>
            <a:r>
              <a:rPr lang="en-US" sz="2800" dirty="0"/>
              <a:t/>
            </a:r>
            <a:br>
              <a:rPr lang="en-US" sz="2800" dirty="0"/>
            </a:br>
            <a:endParaRPr lang="en-US" altLang="zh-TW" sz="2800" dirty="0" smtClean="0">
              <a:latin typeface="文新字海-粗圓" panose="02010603000101010101" pitchFamily="2" charset="-128"/>
              <a:ea typeface="文新字海-粗圓" panose="02010603000101010101" pitchFamily="2" charset="-12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B66DA169-18A0-1449-823D-53CBC67A28D5}"/>
              </a:ext>
            </a:extLst>
          </p:cNvPr>
          <p:cNvSpPr txBox="1">
            <a:spLocks/>
          </p:cNvSpPr>
          <p:nvPr/>
        </p:nvSpPr>
        <p:spPr>
          <a:xfrm>
            <a:off x="389164" y="405831"/>
            <a:ext cx="3977563" cy="844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cap="none" spc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fontAlgn="base"/>
            <a:r>
              <a:rPr lang="zh-CN" altLang="en-US" sz="4800" dirty="0">
                <a:solidFill>
                  <a:schemeClr val="accent1">
                    <a:lumMod val="75000"/>
                  </a:schemeClr>
                </a:solidFill>
                <a:latin typeface="文新字海-特隸" panose="02010603000101010101" pitchFamily="2" charset="-128"/>
                <a:ea typeface="文新字海-特隸" panose="02010603000101010101" pitchFamily="2" charset="-128"/>
              </a:rPr>
              <a:t>時</a:t>
            </a:r>
            <a:r>
              <a:rPr lang="zh-CN" altLang="en-US" sz="4800" dirty="0" smtClean="0">
                <a:solidFill>
                  <a:schemeClr val="accent1">
                    <a:lumMod val="75000"/>
                  </a:schemeClr>
                </a:solidFill>
                <a:latin typeface="文新字海-特隸" panose="02010603000101010101" pitchFamily="2" charset="-128"/>
                <a:ea typeface="文新字海-特隸" panose="02010603000101010101" pitchFamily="2" charset="-128"/>
              </a:rPr>
              <a:t>代背景</a:t>
            </a:r>
            <a:endParaRPr lang="zh-TW" altLang="en-US" sz="4800" dirty="0">
              <a:solidFill>
                <a:schemeClr val="accent1">
                  <a:lumMod val="75000"/>
                </a:schemeClr>
              </a:solidFill>
              <a:latin typeface="文新字海-特隸" panose="02010603000101010101" pitchFamily="2" charset="-128"/>
              <a:ea typeface="文新字海-特隸" panose="0201060300010101010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253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liu\Documents\Personal\ECCSKC\Xuecai\Sunday School\map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427" y="406401"/>
            <a:ext cx="9788113" cy="600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84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3AB4968-07FD-AA42-9B13-2599C436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491636"/>
            <a:ext cx="10058400" cy="3917852"/>
          </a:xfrm>
        </p:spPr>
        <p:txBody>
          <a:bodyPr>
            <a:noAutofit/>
          </a:bodyPr>
          <a:lstStyle/>
          <a:p>
            <a:pPr marL="282575" indent="-282575">
              <a:buFont typeface="Wingdings" panose="05000000000000000000" pitchFamily="2" charset="2"/>
              <a:buChar char="v"/>
            </a:pPr>
            <a:r>
              <a:rPr lang="zh-CN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北</a:t>
            </a:r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方十支</a:t>
            </a:r>
            <a:r>
              <a:rPr lang="zh-CN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派已就</a:t>
            </a:r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被亞述擄</a:t>
            </a:r>
            <a:r>
              <a:rPr lang="zh-CN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去</a:t>
            </a:r>
            <a:endParaRPr lang="en-US" altLang="zh-CN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文新字海-粗圓" panose="02010603000101010101" pitchFamily="2" charset="-128"/>
              <a:ea typeface="文新字海-粗圓" panose="02010603000101010101" pitchFamily="2" charset="-128"/>
            </a:endParaRPr>
          </a:p>
          <a:p>
            <a:pPr marL="282575" indent="-282575">
              <a:buFont typeface="Wingdings" panose="05000000000000000000" pitchFamily="2" charset="2"/>
              <a:buChar char="v"/>
            </a:pPr>
            <a:r>
              <a:rPr lang="zh-CN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他</a:t>
            </a:r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一生經歷了七個</a:t>
            </a:r>
            <a:r>
              <a:rPr lang="zh-CN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王（只有</a:t>
            </a:r>
            <a:r>
              <a:rPr lang="zh-TW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約</a:t>
            </a:r>
            <a:r>
              <a:rPr lang="zh-TW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西</a:t>
            </a:r>
            <a:r>
              <a:rPr lang="zh-TW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亞</a:t>
            </a:r>
            <a:r>
              <a:rPr lang="zh-CN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王一個好王）</a:t>
            </a:r>
            <a:endParaRPr lang="en-US" altLang="zh-CN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文新字海-粗圓" panose="02010603000101010101" pitchFamily="2" charset="-128"/>
              <a:ea typeface="文新字海-粗圓" panose="02010603000101010101" pitchFamily="2" charset="-128"/>
            </a:endParaRPr>
          </a:p>
          <a:p>
            <a:pPr marL="282575" indent="-282575">
              <a:buFont typeface="Wingdings" panose="05000000000000000000" pitchFamily="2" charset="2"/>
              <a:buChar char="v"/>
            </a:pPr>
            <a:r>
              <a:rPr lang="zh-TW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國</a:t>
            </a:r>
            <a:r>
              <a:rPr lang="zh-TW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家承</a:t>
            </a:r>
            <a:r>
              <a:rPr lang="zh-TW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受瑪拿西王毀壞的後</a:t>
            </a:r>
            <a:r>
              <a:rPr lang="zh-TW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果</a:t>
            </a:r>
            <a:endParaRPr lang="en-US" altLang="zh-CN" sz="2600" dirty="0" smtClean="0">
              <a:solidFill>
                <a:schemeClr val="tx1">
                  <a:lumMod val="50000"/>
                  <a:lumOff val="50000"/>
                </a:schemeClr>
              </a:solidFill>
              <a:latin typeface="文新字海-粗圓" panose="02010603000101010101" pitchFamily="2" charset="-128"/>
              <a:ea typeface="文新字海-粗圓" panose="02010603000101010101" pitchFamily="2" charset="-128"/>
            </a:endParaRPr>
          </a:p>
          <a:p>
            <a:pPr marL="282575" indent="-282575">
              <a:buFont typeface="Wingdings" panose="05000000000000000000" pitchFamily="2" charset="2"/>
              <a:buChar char="v"/>
            </a:pPr>
            <a:r>
              <a:rPr lang="zh-TW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約西亞王草率出兵，戰死在米吉</a:t>
            </a:r>
            <a:r>
              <a:rPr lang="zh-TW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多</a:t>
            </a:r>
            <a:endParaRPr lang="en-US" altLang="zh-TW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文新字海-粗圓" panose="02010603000101010101" pitchFamily="2" charset="-128"/>
              <a:ea typeface="文新字海-粗圓" panose="02010603000101010101" pitchFamily="2" charset="-128"/>
            </a:endParaRPr>
          </a:p>
          <a:p>
            <a:pPr marL="282575" indent="-282575">
              <a:buFont typeface="Wingdings" panose="05000000000000000000" pitchFamily="2" charset="2"/>
              <a:buChar char="v"/>
            </a:pPr>
            <a:r>
              <a:rPr lang="zh-TW" altLang="en-US" sz="2800" dirty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迦基米施戰爭</a:t>
            </a:r>
            <a:r>
              <a:rPr lang="en-US" sz="2800" dirty="0"/>
              <a:t/>
            </a:r>
            <a:br>
              <a:rPr lang="en-US" sz="2800" dirty="0"/>
            </a:br>
            <a:endParaRPr lang="en-US" altLang="zh-TW" sz="2800" dirty="0" smtClean="0">
              <a:latin typeface="文新字海-粗圓" panose="02010603000101010101" pitchFamily="2" charset="-128"/>
              <a:ea typeface="文新字海-粗圓" panose="02010603000101010101" pitchFamily="2" charset="-12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B66DA169-18A0-1449-823D-53CBC67A28D5}"/>
              </a:ext>
            </a:extLst>
          </p:cNvPr>
          <p:cNvSpPr txBox="1">
            <a:spLocks/>
          </p:cNvSpPr>
          <p:nvPr/>
        </p:nvSpPr>
        <p:spPr>
          <a:xfrm>
            <a:off x="389164" y="405831"/>
            <a:ext cx="3977563" cy="844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cap="none" spc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fontAlgn="base"/>
            <a:r>
              <a:rPr lang="zh-CN" altLang="en-US" sz="4800" dirty="0">
                <a:solidFill>
                  <a:schemeClr val="accent1">
                    <a:lumMod val="75000"/>
                  </a:schemeClr>
                </a:solidFill>
                <a:latin typeface="文新字海-特隸" panose="02010603000101010101" pitchFamily="2" charset="-128"/>
                <a:ea typeface="文新字海-特隸" panose="02010603000101010101" pitchFamily="2" charset="-128"/>
              </a:rPr>
              <a:t>時</a:t>
            </a:r>
            <a:r>
              <a:rPr lang="zh-CN" altLang="en-US" sz="4800" dirty="0" smtClean="0">
                <a:solidFill>
                  <a:schemeClr val="accent1">
                    <a:lumMod val="75000"/>
                  </a:schemeClr>
                </a:solidFill>
                <a:latin typeface="文新字海-特隸" panose="02010603000101010101" pitchFamily="2" charset="-128"/>
                <a:ea typeface="文新字海-特隸" panose="02010603000101010101" pitchFamily="2" charset="-128"/>
              </a:rPr>
              <a:t>代背景</a:t>
            </a:r>
            <a:endParaRPr lang="zh-TW" altLang="en-US" sz="4800" dirty="0">
              <a:solidFill>
                <a:schemeClr val="accent1">
                  <a:lumMod val="75000"/>
                </a:schemeClr>
              </a:solidFill>
              <a:latin typeface="文新字海-特隸" panose="02010603000101010101" pitchFamily="2" charset="-128"/>
              <a:ea typeface="文新字海-特隸" panose="0201060300010101010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490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55" y="425821"/>
            <a:ext cx="11069053" cy="6039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84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lliu\Documents\Personal\ECCSKC\Xuecai\Sunday School\map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4542"/>
            <a:ext cx="10898160" cy="607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31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5F44BAB-2C23-DF47-972F-9C4B92CDA2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243" y="1414840"/>
            <a:ext cx="9307286" cy="3834493"/>
          </a:xfrm>
        </p:spPr>
        <p:txBody>
          <a:bodyPr>
            <a:normAutofit/>
          </a:bodyPr>
          <a:lstStyle/>
          <a:p>
            <a:pPr algn="l"/>
            <a:r>
              <a:rPr lang="zh-TW" altLang="en-US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弟兄姐妹平安！感謝主上週主日學</a:t>
            </a:r>
            <a:r>
              <a:rPr lang="en-US" altLang="zh-TW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Sandy</a:t>
            </a:r>
            <a:r>
              <a:rPr lang="zh-TW" altLang="en-US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姐妹帶領我們學習了</a:t>
            </a:r>
            <a:r>
              <a:rPr lang="en-US" altLang="zh-TW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【</a:t>
            </a:r>
            <a:r>
              <a:rPr lang="zh-TW" altLang="en-US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以賽亞</a:t>
            </a:r>
            <a:r>
              <a:rPr lang="en-US" altLang="zh-TW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】</a:t>
            </a:r>
            <a:r>
              <a:rPr lang="zh-TW" altLang="en-US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先知的人生經歷和傳講的信息。雖然我們匆匆瀏覽了</a:t>
            </a:r>
            <a:r>
              <a:rPr lang="en-US" altLang="zh-TW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66</a:t>
            </a:r>
            <a:r>
              <a:rPr lang="zh-TW" altLang="en-US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章的內容，相信我們對這本先知書要傳遞的信息「神必拯救」留下一點印象，也希望鼓勵我們更多的去研習以賽亞書關於耶穌基督的預言。</a:t>
            </a:r>
            <a:br>
              <a:rPr lang="zh-TW" altLang="en-US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</a:br>
            <a:endParaRPr lang="zh-TW" altLang="en-US" sz="2000" dirty="0">
              <a:latin typeface="文新字海-細圓" panose="02010603000101010101" pitchFamily="2" charset="-128"/>
              <a:ea typeface="文新字海-細圓" panose="02010603000101010101" pitchFamily="2" charset="-128"/>
            </a:endParaRPr>
          </a:p>
          <a:p>
            <a:pPr algn="l"/>
            <a:r>
              <a:rPr lang="zh-TW" altLang="en-US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如果說以賽亞是一位「呼喊」的先知，那麼這週我們要來學習一位「哭泣」的先知</a:t>
            </a:r>
            <a:r>
              <a:rPr lang="en-US" altLang="zh-TW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【</a:t>
            </a:r>
            <a:r>
              <a:rPr lang="zh-TW" altLang="en-US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耶利米</a:t>
            </a:r>
            <a:r>
              <a:rPr lang="en-US" altLang="zh-TW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】</a:t>
            </a:r>
            <a:r>
              <a:rPr lang="zh-TW" altLang="en-US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，耶利米出生在南國猶大（當時北國以色列已經被亞述所滅），他的一生很曲折，在母腹中就被指定做先知，十幾歲被蒙召，早期被迫離開家鄉，被投入監牢，他耗盡</a:t>
            </a:r>
            <a:r>
              <a:rPr lang="en-US" altLang="zh-TW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40</a:t>
            </a:r>
            <a:r>
              <a:rPr lang="zh-TW" altLang="en-US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年的時間來傳講神的警告和預言，卻不被自己本國的人所接受，最後客死他鄉。雖然耶利米傳的信息大都是責備，最後還是帶來上帝所賜的盼望「耶和華說：“日子將到，我要與以色列家和猶大家另立新約。」我們一起來學習，由劉學才弟兄帶領。</a:t>
            </a:r>
          </a:p>
          <a:p>
            <a:pPr algn="l"/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文新字海-細圓" panose="02010603000101010101" pitchFamily="2" charset="-128"/>
              <a:ea typeface="文新字海-細圓" panose="02010603000101010101" pitchFamily="2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02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3AB4968-07FD-AA42-9B13-2599C436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491636"/>
            <a:ext cx="10058400" cy="1988164"/>
          </a:xfrm>
        </p:spPr>
        <p:txBody>
          <a:bodyPr>
            <a:noAutofit/>
          </a:bodyPr>
          <a:lstStyle/>
          <a:p>
            <a:pPr marL="803275" indent="-803275">
              <a:buNone/>
            </a:pPr>
            <a:r>
              <a:rPr lang="zh-TW" altLang="en-US" sz="2800" dirty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耶 </a:t>
            </a:r>
            <a:r>
              <a:rPr lang="en-US" altLang="zh-TW" sz="2800" dirty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1:2 </a:t>
            </a:r>
            <a:r>
              <a:rPr lang="zh-TW" altLang="en-US" sz="2800" dirty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猶大王亞們的兒子約西亞在位十三年，耶和華的話臨到耶利米。</a:t>
            </a:r>
          </a:p>
          <a:p>
            <a:pPr marL="803275" indent="-803275">
              <a:buNone/>
            </a:pPr>
            <a:r>
              <a:rPr lang="zh-TW" altLang="en-US" sz="2800" dirty="0" smtClean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耶 </a:t>
            </a:r>
            <a:r>
              <a:rPr lang="en-US" altLang="zh-TW" sz="2800" dirty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1:5 “</a:t>
            </a:r>
            <a:r>
              <a:rPr lang="zh-TW" altLang="en-US" sz="2800" dirty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我未將你造在腹中，我已曉得你；你未出母胎，我已分別你為聖；我已派</a:t>
            </a:r>
            <a:r>
              <a:rPr lang="zh-TW" altLang="en-US" sz="2800" dirty="0" smtClean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你作</a:t>
            </a:r>
            <a:r>
              <a:rPr lang="zh-TW" altLang="en-US" sz="2800" dirty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列國的先知</a:t>
            </a:r>
            <a:r>
              <a:rPr lang="zh-TW" altLang="en-US" sz="2800" dirty="0" smtClean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。”</a:t>
            </a:r>
            <a:endParaRPr lang="en-US" altLang="zh-TW" sz="2800" dirty="0" smtClean="0">
              <a:latin typeface="文新字海-粗圓" panose="02010603000101010101" pitchFamily="2" charset="-128"/>
              <a:ea typeface="文新字海-粗圓" panose="02010603000101010101" pitchFamily="2" charset="-12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B66DA169-18A0-1449-823D-53CBC67A28D5}"/>
              </a:ext>
            </a:extLst>
          </p:cNvPr>
          <p:cNvSpPr txBox="1">
            <a:spLocks/>
          </p:cNvSpPr>
          <p:nvPr/>
        </p:nvSpPr>
        <p:spPr>
          <a:xfrm>
            <a:off x="389164" y="405831"/>
            <a:ext cx="3977563" cy="844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cap="none" spc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fontAlgn="base"/>
            <a:r>
              <a:rPr lang="zh-CN" altLang="en-US" sz="4800" dirty="0" smtClean="0">
                <a:solidFill>
                  <a:schemeClr val="accent1">
                    <a:lumMod val="75000"/>
                  </a:schemeClr>
                </a:solidFill>
                <a:latin typeface="文新字海-特隸" panose="02010603000101010101" pitchFamily="2" charset="-128"/>
                <a:ea typeface="文新字海-特隸" panose="02010603000101010101" pitchFamily="2" charset="-128"/>
              </a:rPr>
              <a:t>耶利米</a:t>
            </a:r>
            <a:r>
              <a:rPr lang="zh-TW" altLang="en-US" sz="4800" dirty="0" smtClean="0">
                <a:solidFill>
                  <a:schemeClr val="accent1">
                    <a:lumMod val="75000"/>
                  </a:schemeClr>
                </a:solidFill>
                <a:latin typeface="文新字海-特隸" panose="02010603000101010101" pitchFamily="2" charset="-128"/>
                <a:ea typeface="文新字海-特隸" panose="02010603000101010101" pitchFamily="2" charset="-128"/>
              </a:rPr>
              <a:t>的</a:t>
            </a:r>
            <a:r>
              <a:rPr lang="zh-CN" altLang="en-US" sz="4800" dirty="0" smtClean="0">
                <a:solidFill>
                  <a:schemeClr val="accent1">
                    <a:lumMod val="75000"/>
                  </a:schemeClr>
                </a:solidFill>
                <a:latin typeface="文新字海-特隸" panose="02010603000101010101" pitchFamily="2" charset="-128"/>
                <a:ea typeface="文新字海-特隸" panose="02010603000101010101" pitchFamily="2" charset="-128"/>
              </a:rPr>
              <a:t>蒙</a:t>
            </a:r>
            <a:r>
              <a:rPr lang="zh-CN" altLang="en-US" sz="4800" dirty="0">
                <a:solidFill>
                  <a:schemeClr val="accent1">
                    <a:lumMod val="75000"/>
                  </a:schemeClr>
                </a:solidFill>
                <a:latin typeface="文新字海-特隸" panose="02010603000101010101" pitchFamily="2" charset="-128"/>
                <a:ea typeface="文新字海-特隸" panose="02010603000101010101" pitchFamily="2" charset="-128"/>
              </a:rPr>
              <a:t>召</a:t>
            </a:r>
            <a:endParaRPr lang="zh-TW" altLang="en-US" sz="4800" dirty="0">
              <a:solidFill>
                <a:schemeClr val="accent1">
                  <a:lumMod val="75000"/>
                </a:schemeClr>
              </a:solidFill>
              <a:latin typeface="文新字海-特隸" panose="02010603000101010101" pitchFamily="2" charset="-128"/>
              <a:ea typeface="文新字海-特隸" panose="0201060300010101010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346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3AB4968-07FD-AA42-9B13-2599C436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3337369"/>
            <a:ext cx="10058400" cy="15394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800" dirty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兩個異象</a:t>
            </a:r>
            <a:r>
              <a:rPr lang="en-US" altLang="zh-CN" sz="2800" dirty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(</a:t>
            </a:r>
            <a:r>
              <a:rPr lang="zh-TW" altLang="en-US" sz="2800" dirty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耶 </a:t>
            </a:r>
            <a:r>
              <a:rPr lang="en-US" altLang="zh-TW" sz="2800" dirty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1:11-19)</a:t>
            </a:r>
            <a:endParaRPr lang="en-US" altLang="zh-CN" sz="2800" dirty="0">
              <a:latin typeface="文新字海-粗圓" panose="02010603000101010101" pitchFamily="2" charset="-128"/>
              <a:ea typeface="文新字海-粗圓" panose="02010603000101010101" pitchFamily="2" charset="-128"/>
            </a:endParaRPr>
          </a:p>
          <a:p>
            <a:pPr marL="854075" lvl="1" indent="-396875">
              <a:buFont typeface="Wingdings" panose="05000000000000000000" pitchFamily="2" charset="2"/>
              <a:buChar char="Ø"/>
            </a:pPr>
            <a:r>
              <a:rPr lang="zh-CN" altLang="en-US" sz="2400" dirty="0" smtClean="0"/>
              <a:t>一</a:t>
            </a:r>
            <a:r>
              <a:rPr lang="zh-CN" altLang="en-US" sz="2400" dirty="0"/>
              <a:t>根杏樹枝</a:t>
            </a:r>
            <a:endParaRPr lang="en-US" altLang="zh-CN" sz="2400" dirty="0"/>
          </a:p>
          <a:p>
            <a:pPr marL="854075" lvl="1" indent="-396875">
              <a:buFont typeface="Wingdings" panose="05000000000000000000" pitchFamily="2" charset="2"/>
              <a:buChar char="Ø"/>
            </a:pPr>
            <a:r>
              <a:rPr lang="zh-TW" altLang="en-US" sz="2400" dirty="0"/>
              <a:t>一個燒開的鍋從北而傾</a:t>
            </a:r>
            <a:endParaRPr lang="en-US" altLang="zh-CN" sz="2400" dirty="0">
              <a:latin typeface="文新字海-粗圓" panose="02010603000101010101" pitchFamily="2" charset="-128"/>
              <a:ea typeface="文新字海-粗圓" panose="02010603000101010101" pitchFamily="2" charset="-12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B66DA169-18A0-1449-823D-53CBC67A28D5}"/>
              </a:ext>
            </a:extLst>
          </p:cNvPr>
          <p:cNvSpPr txBox="1">
            <a:spLocks/>
          </p:cNvSpPr>
          <p:nvPr/>
        </p:nvSpPr>
        <p:spPr>
          <a:xfrm>
            <a:off x="389164" y="405831"/>
            <a:ext cx="3977563" cy="844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cap="none" spc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fontAlgn="base"/>
            <a:r>
              <a:rPr lang="zh-CN" altLang="en-US" sz="4800" dirty="0" smtClean="0">
                <a:solidFill>
                  <a:schemeClr val="accent1">
                    <a:lumMod val="75000"/>
                  </a:schemeClr>
                </a:solidFill>
                <a:latin typeface="文新字海-特隸" panose="02010603000101010101" pitchFamily="2" charset="-128"/>
                <a:ea typeface="文新字海-特隸" panose="02010603000101010101" pitchFamily="2" charset="-128"/>
              </a:rPr>
              <a:t>耶利米</a:t>
            </a:r>
            <a:r>
              <a:rPr lang="zh-TW" altLang="en-US" sz="4800" dirty="0" smtClean="0">
                <a:solidFill>
                  <a:schemeClr val="accent1">
                    <a:lumMod val="75000"/>
                  </a:schemeClr>
                </a:solidFill>
                <a:latin typeface="文新字海-特隸" panose="02010603000101010101" pitchFamily="2" charset="-128"/>
                <a:ea typeface="文新字海-特隸" panose="02010603000101010101" pitchFamily="2" charset="-128"/>
              </a:rPr>
              <a:t>的</a:t>
            </a:r>
            <a:r>
              <a:rPr lang="zh-CN" altLang="en-US" sz="4800" dirty="0" smtClean="0">
                <a:solidFill>
                  <a:schemeClr val="accent1">
                    <a:lumMod val="75000"/>
                  </a:schemeClr>
                </a:solidFill>
                <a:latin typeface="文新字海-特隸" panose="02010603000101010101" pitchFamily="2" charset="-128"/>
                <a:ea typeface="文新字海-特隸" panose="02010603000101010101" pitchFamily="2" charset="-128"/>
              </a:rPr>
              <a:t>蒙</a:t>
            </a:r>
            <a:r>
              <a:rPr lang="zh-CN" altLang="en-US" sz="4800" dirty="0">
                <a:solidFill>
                  <a:schemeClr val="accent1">
                    <a:lumMod val="75000"/>
                  </a:schemeClr>
                </a:solidFill>
                <a:latin typeface="文新字海-特隸" panose="02010603000101010101" pitchFamily="2" charset="-128"/>
                <a:ea typeface="文新字海-特隸" panose="02010603000101010101" pitchFamily="2" charset="-128"/>
              </a:rPr>
              <a:t>召</a:t>
            </a:r>
            <a:endParaRPr lang="zh-TW" altLang="en-US" sz="4800" dirty="0">
              <a:solidFill>
                <a:schemeClr val="accent1">
                  <a:lumMod val="75000"/>
                </a:schemeClr>
              </a:solidFill>
              <a:latin typeface="文新字海-特隸" panose="02010603000101010101" pitchFamily="2" charset="-128"/>
              <a:ea typeface="文新字海-特隸" panose="02010603000101010101" pitchFamily="2" charset="-128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D3AB4968-07FD-AA42-9B13-2599C4365F82}"/>
              </a:ext>
            </a:extLst>
          </p:cNvPr>
          <p:cNvSpPr txBox="1">
            <a:spLocks/>
          </p:cNvSpPr>
          <p:nvPr/>
        </p:nvSpPr>
        <p:spPr>
          <a:xfrm>
            <a:off x="1066800" y="1349205"/>
            <a:ext cx="10058400" cy="1988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3275" indent="-803275">
              <a:buFont typeface="Garamond" pitchFamily="18" charset="0"/>
              <a:buNone/>
            </a:pPr>
            <a:r>
              <a:rPr lang="zh-TW" altLang="en-US" sz="28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耶 </a:t>
            </a:r>
            <a:r>
              <a:rPr lang="en-US" altLang="zh-TW" sz="28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1:2 </a:t>
            </a:r>
            <a:r>
              <a:rPr lang="zh-TW" altLang="en-US" sz="28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猶大王亞們的兒子約西亞在位十三年，耶和華的話臨到耶利米。</a:t>
            </a:r>
          </a:p>
          <a:p>
            <a:pPr marL="803275" indent="-803275">
              <a:buFont typeface="Garamond" pitchFamily="18" charset="0"/>
              <a:buNone/>
            </a:pPr>
            <a:r>
              <a:rPr lang="zh-TW" altLang="en-US" sz="28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耶 </a:t>
            </a:r>
            <a:r>
              <a:rPr lang="en-US" altLang="zh-TW" sz="28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1:5 “</a:t>
            </a:r>
            <a:r>
              <a:rPr lang="zh-TW" altLang="en-US" sz="28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我未將你造在腹中，我已曉得你；你未出母胎，我已分別你為聖；我已派你作列國的先知。”</a:t>
            </a:r>
            <a:endParaRPr lang="en-US" altLang="zh-TW" sz="2800" dirty="0" smtClean="0">
              <a:latin typeface="文新字海-細圓" panose="02010603000101010101" pitchFamily="2" charset="-128"/>
              <a:ea typeface="文新字海-細圓" panose="0201060300010101010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782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1207" y="1485702"/>
            <a:ext cx="9933993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5850" indent="-1085850"/>
            <a:r>
              <a:rPr lang="zh-CN" altLang="en-US" sz="2800" dirty="0" smtClean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兩個異象</a:t>
            </a:r>
            <a:r>
              <a:rPr lang="en-US" altLang="zh-CN" sz="2800" dirty="0" smtClean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(</a:t>
            </a:r>
            <a:r>
              <a:rPr lang="zh-TW" altLang="en-US" sz="2800" dirty="0" smtClean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耶 </a:t>
            </a:r>
            <a:r>
              <a:rPr lang="en-US" altLang="zh-TW" sz="2800" dirty="0" smtClean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1:11-19)</a:t>
            </a:r>
            <a:endParaRPr lang="en-US" altLang="zh-CN" sz="2800" dirty="0" smtClean="0">
              <a:latin typeface="文新字海-粗圓" panose="02010603000101010101" pitchFamily="2" charset="-128"/>
              <a:ea typeface="文新字海-粗圓" panose="02010603000101010101" pitchFamily="2" charset="-128"/>
            </a:endParaRPr>
          </a:p>
          <a:p>
            <a:pPr marL="341313" lvl="1"/>
            <a:r>
              <a:rPr lang="zh-TW" altLang="en-US" sz="24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耶</a:t>
            </a:r>
            <a:r>
              <a:rPr lang="zh-TW" altLang="en-US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和華的話又臨到我說：“耶利米，你看見甚麼？”我說：“我看見</a:t>
            </a:r>
            <a:r>
              <a:rPr lang="zh-TW" altLang="en-US" sz="2400" dirty="0">
                <a:solidFill>
                  <a:srgbClr val="FF0000"/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一根杏</a:t>
            </a:r>
            <a:r>
              <a:rPr lang="zh-TW" altLang="en-US" sz="2400" dirty="0" smtClean="0">
                <a:solidFill>
                  <a:srgbClr val="FF0000"/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樹</a:t>
            </a:r>
            <a:r>
              <a:rPr lang="zh-CN" altLang="en-US" sz="2400" dirty="0" smtClean="0">
                <a:solidFill>
                  <a:srgbClr val="FF0000"/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枝</a:t>
            </a:r>
            <a:r>
              <a:rPr lang="zh-CN" altLang="en-US" sz="24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。”</a:t>
            </a:r>
            <a:r>
              <a:rPr lang="zh-TW" altLang="en-US" sz="24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耶</a:t>
            </a:r>
            <a:r>
              <a:rPr lang="zh-TW" altLang="en-US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和華對我說：“你看得不錯；</a:t>
            </a:r>
            <a:r>
              <a:rPr lang="zh-TW" altLang="en-US" sz="2400" dirty="0">
                <a:solidFill>
                  <a:srgbClr val="FF0000"/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因為我留意保守我的話，使得成就</a:t>
            </a:r>
            <a:r>
              <a:rPr lang="zh-TW" altLang="en-US" sz="24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。”耶</a:t>
            </a:r>
            <a:r>
              <a:rPr lang="zh-TW" altLang="en-US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和華的話第二次臨到我說：“你看見甚麼？”我說：“我看見</a:t>
            </a:r>
            <a:r>
              <a:rPr lang="zh-TW" altLang="en-US" sz="2400" dirty="0">
                <a:solidFill>
                  <a:srgbClr val="FF0000"/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一個燒開的鍋</a:t>
            </a:r>
            <a:r>
              <a:rPr lang="zh-TW" altLang="en-US" sz="2400" dirty="0" smtClean="0">
                <a:solidFill>
                  <a:srgbClr val="FF0000"/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，從</a:t>
            </a:r>
            <a:r>
              <a:rPr lang="zh-TW" altLang="en-US" sz="2400" dirty="0">
                <a:solidFill>
                  <a:srgbClr val="FF0000"/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北而傾</a:t>
            </a:r>
            <a:r>
              <a:rPr lang="zh-TW" altLang="en-US" sz="24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。”耶</a:t>
            </a:r>
            <a:r>
              <a:rPr lang="zh-TW" altLang="en-US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和華對我說：“必有災禍從北方發出，臨到這地的一切居民</a:t>
            </a:r>
            <a:r>
              <a:rPr lang="zh-TW" altLang="en-US" sz="24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。”</a:t>
            </a:r>
            <a:r>
              <a:rPr lang="zh-TW" altLang="en-US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的城門口，周圍攻擊城牆，又要攻擊猶大的一切城邑</a:t>
            </a:r>
            <a:r>
              <a:rPr lang="zh-TW" altLang="en-US" sz="24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。至</a:t>
            </a:r>
            <a:r>
              <a:rPr lang="zh-TW" altLang="en-US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於這民的一切惡，就是離棄我，向別神燒香，跪拜自己手所造的，我要發</a:t>
            </a:r>
            <a:r>
              <a:rPr lang="zh-TW" altLang="en-US" sz="24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出我</a:t>
            </a:r>
            <a:r>
              <a:rPr lang="zh-TW" altLang="en-US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的判語攻擊他們</a:t>
            </a:r>
            <a:r>
              <a:rPr lang="zh-TW" altLang="en-US" sz="24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。所</a:t>
            </a:r>
            <a:r>
              <a:rPr lang="zh-TW" altLang="en-US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以你當束腰，起來將我所吩咐你的一切話告訴他們。不要因他們驚惶，免</a:t>
            </a:r>
            <a:r>
              <a:rPr lang="zh-TW" altLang="en-US" sz="24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得我</a:t>
            </a:r>
            <a:r>
              <a:rPr lang="zh-TW" altLang="en-US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使你在他們面前驚惶</a:t>
            </a:r>
            <a:r>
              <a:rPr lang="zh-TW" altLang="en-US" sz="24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。</a:t>
            </a:r>
            <a:r>
              <a:rPr lang="en-US" altLang="zh-TW" sz="24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 </a:t>
            </a:r>
            <a:r>
              <a:rPr lang="zh-TW" altLang="en-US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看哪！我今日使你成為堅城、鐵柱、銅牆，與全地和猶大的君王、首領、祭司</a:t>
            </a:r>
            <a:r>
              <a:rPr lang="zh-TW" altLang="en-US" sz="24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，並</a:t>
            </a:r>
            <a:r>
              <a:rPr lang="zh-TW" altLang="en-US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地上的眾民反對</a:t>
            </a:r>
            <a:r>
              <a:rPr lang="zh-TW" altLang="en-US" sz="24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。他</a:t>
            </a:r>
            <a:r>
              <a:rPr lang="zh-TW" altLang="en-US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們要攻擊你，卻不能勝你，</a:t>
            </a:r>
            <a:r>
              <a:rPr lang="zh-TW" altLang="en-US" sz="2400" dirty="0">
                <a:solidFill>
                  <a:srgbClr val="FF0000"/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因為我與你同在，要拯救你。</a:t>
            </a:r>
            <a:r>
              <a:rPr lang="zh-TW" altLang="en-US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”這是耶和華說的。</a:t>
            </a:r>
            <a:endParaRPr lang="en-US" altLang="zh-CN" sz="2400" dirty="0" smtClean="0">
              <a:latin typeface="文新字海-細圓" panose="02010603000101010101" pitchFamily="2" charset="-128"/>
              <a:ea typeface="文新字海-細圓" panose="02010603000101010101" pitchFamily="2" charset="-128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B66DA169-18A0-1449-823D-53CBC67A28D5}"/>
              </a:ext>
            </a:extLst>
          </p:cNvPr>
          <p:cNvSpPr txBox="1">
            <a:spLocks/>
          </p:cNvSpPr>
          <p:nvPr/>
        </p:nvSpPr>
        <p:spPr>
          <a:xfrm>
            <a:off x="389164" y="405831"/>
            <a:ext cx="3977563" cy="844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cap="none" spc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fontAlgn="base"/>
            <a:r>
              <a:rPr lang="zh-CN" altLang="en-US" sz="4800" dirty="0" smtClean="0">
                <a:solidFill>
                  <a:schemeClr val="accent1">
                    <a:lumMod val="75000"/>
                  </a:schemeClr>
                </a:solidFill>
                <a:latin typeface="文新字海-特隸" panose="02010603000101010101" pitchFamily="2" charset="-128"/>
                <a:ea typeface="文新字海-特隸" panose="02010603000101010101" pitchFamily="2" charset="-128"/>
              </a:rPr>
              <a:t>耶利米</a:t>
            </a:r>
            <a:r>
              <a:rPr lang="zh-TW" altLang="en-US" sz="4800" dirty="0" smtClean="0">
                <a:solidFill>
                  <a:schemeClr val="accent1">
                    <a:lumMod val="75000"/>
                  </a:schemeClr>
                </a:solidFill>
                <a:latin typeface="文新字海-特隸" panose="02010603000101010101" pitchFamily="2" charset="-128"/>
                <a:ea typeface="文新字海-特隸" panose="02010603000101010101" pitchFamily="2" charset="-128"/>
              </a:rPr>
              <a:t>的</a:t>
            </a:r>
            <a:r>
              <a:rPr lang="zh-CN" altLang="en-US" sz="4800" dirty="0" smtClean="0">
                <a:solidFill>
                  <a:schemeClr val="accent1">
                    <a:lumMod val="75000"/>
                  </a:schemeClr>
                </a:solidFill>
                <a:latin typeface="文新字海-特隸" panose="02010603000101010101" pitchFamily="2" charset="-128"/>
                <a:ea typeface="文新字海-特隸" panose="02010603000101010101" pitchFamily="2" charset="-128"/>
              </a:rPr>
              <a:t>蒙</a:t>
            </a:r>
            <a:r>
              <a:rPr lang="zh-CN" altLang="en-US" sz="4800" dirty="0">
                <a:solidFill>
                  <a:schemeClr val="accent1">
                    <a:lumMod val="75000"/>
                  </a:schemeClr>
                </a:solidFill>
                <a:latin typeface="文新字海-特隸" panose="02010603000101010101" pitchFamily="2" charset="-128"/>
                <a:ea typeface="文新字海-特隸" panose="02010603000101010101" pitchFamily="2" charset="-128"/>
              </a:rPr>
              <a:t>召</a:t>
            </a:r>
            <a:endParaRPr lang="zh-TW" altLang="en-US" sz="4800" dirty="0">
              <a:solidFill>
                <a:schemeClr val="accent1">
                  <a:lumMod val="75000"/>
                </a:schemeClr>
              </a:solidFill>
              <a:latin typeface="文新字海-特隸" panose="02010603000101010101" pitchFamily="2" charset="-128"/>
              <a:ea typeface="文新字海-特隸" panose="0201060300010101010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417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3AB4968-07FD-AA42-9B13-2599C436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942" y="1386995"/>
            <a:ext cx="10955708" cy="4877072"/>
          </a:xfrm>
        </p:spPr>
        <p:txBody>
          <a:bodyPr>
            <a:noAutofit/>
          </a:bodyPr>
          <a:lstStyle/>
          <a:p>
            <a:pPr marL="1255713" indent="-1255713">
              <a:buNone/>
            </a:pPr>
            <a:r>
              <a:rPr lang="zh-TW" altLang="en-US" sz="2000" dirty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耶 </a:t>
            </a:r>
            <a:r>
              <a:rPr lang="en-US" altLang="zh-TW" sz="2000" dirty="0" smtClean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1:6</a:t>
            </a:r>
            <a:r>
              <a:rPr lang="en-US" altLang="zh-CN" sz="2000" dirty="0" smtClean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-10</a:t>
            </a:r>
            <a:r>
              <a:rPr lang="en-US" altLang="zh-TW" sz="2000" dirty="0" smtClean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 </a:t>
            </a:r>
            <a:r>
              <a:rPr lang="zh-TW" altLang="en-US" sz="2000" dirty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我就說：“主耶和華啊，我不知怎樣說，因為我是年幼的</a:t>
            </a:r>
            <a:r>
              <a:rPr lang="zh-TW" altLang="en-US" sz="2000" dirty="0" smtClean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。”耶</a:t>
            </a:r>
            <a:r>
              <a:rPr lang="zh-TW" altLang="en-US" sz="2000" dirty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和華對我說：“你不要說‘我是年幼的’，</a:t>
            </a:r>
            <a:r>
              <a:rPr lang="zh-TW" altLang="en-US" sz="2000" dirty="0">
                <a:solidFill>
                  <a:srgbClr val="FF0000"/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因為我差遣你到誰那裡去，你都要去；我吩咐你說甚麼話，你都要說</a:t>
            </a:r>
            <a:r>
              <a:rPr lang="zh-TW" altLang="en-US" sz="2000" dirty="0" smtClean="0">
                <a:solidFill>
                  <a:srgbClr val="FF0000"/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。</a:t>
            </a:r>
            <a:r>
              <a:rPr lang="zh-TW" altLang="en-US" sz="2000" dirty="0" smtClean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你</a:t>
            </a:r>
            <a:r>
              <a:rPr lang="zh-TW" altLang="en-US" sz="2000" dirty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不要懼怕他們，因為我與你同在，要拯救你。這是耶和華說的</a:t>
            </a:r>
            <a:r>
              <a:rPr lang="zh-TW" altLang="en-US" sz="2000" dirty="0" smtClean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。”於</a:t>
            </a:r>
            <a:r>
              <a:rPr lang="zh-TW" altLang="en-US" sz="2000" dirty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是耶和華伸手按我的口，對我說：“我已將當說的話傳給你</a:t>
            </a:r>
            <a:r>
              <a:rPr lang="zh-TW" altLang="en-US" sz="2000" dirty="0" smtClean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。</a:t>
            </a:r>
            <a:r>
              <a:rPr lang="zh-TW" altLang="en-US" sz="2000" dirty="0" smtClean="0">
                <a:solidFill>
                  <a:srgbClr val="FF0000"/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看</a:t>
            </a:r>
            <a:r>
              <a:rPr lang="zh-TW" altLang="en-US" sz="2000" dirty="0">
                <a:solidFill>
                  <a:srgbClr val="FF0000"/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哪！我今日立你在列邦列國之上</a:t>
            </a:r>
            <a:r>
              <a:rPr lang="zh-TW" altLang="en-US" sz="2000" dirty="0" smtClean="0">
                <a:solidFill>
                  <a:srgbClr val="FF0000"/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，為</a:t>
            </a:r>
            <a:r>
              <a:rPr lang="zh-TW" altLang="en-US" sz="2000" dirty="0">
                <a:solidFill>
                  <a:srgbClr val="FF0000"/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要施行拔出、拆毀、毀壞、傾覆，又</a:t>
            </a:r>
            <a:r>
              <a:rPr lang="zh-TW" altLang="en-US" sz="2000" dirty="0" smtClean="0">
                <a:solidFill>
                  <a:srgbClr val="FF0000"/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要</a:t>
            </a:r>
            <a:r>
              <a:rPr lang="zh-CN" altLang="en-US" sz="2000" dirty="0" smtClean="0">
                <a:solidFill>
                  <a:srgbClr val="FF0000"/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建</a:t>
            </a:r>
            <a:r>
              <a:rPr lang="zh-CN" altLang="en-US" sz="2000" dirty="0">
                <a:solidFill>
                  <a:srgbClr val="FF0000"/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立、栽植</a:t>
            </a:r>
            <a:r>
              <a:rPr lang="zh-CN" altLang="en-US" sz="2000" dirty="0" smtClean="0">
                <a:solidFill>
                  <a:srgbClr val="FF0000"/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。</a:t>
            </a:r>
            <a:r>
              <a:rPr lang="zh-CN" altLang="en-US" sz="2000" dirty="0" smtClean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”</a:t>
            </a:r>
            <a:endParaRPr lang="en-US" altLang="zh-CN" sz="2000" dirty="0" smtClean="0">
              <a:latin typeface="文新字海-粗圓" panose="02010603000101010101" pitchFamily="2" charset="-128"/>
              <a:ea typeface="文新字海-粗圓" panose="02010603000101010101" pitchFamily="2" charset="-128"/>
            </a:endParaRPr>
          </a:p>
          <a:p>
            <a:pPr marL="1255713" indent="-1255713">
              <a:buNone/>
            </a:pPr>
            <a:endParaRPr lang="zh-CN" altLang="en-US" sz="2000" dirty="0">
              <a:latin typeface="文新字海-粗圓" panose="02010603000101010101" pitchFamily="2" charset="-128"/>
              <a:ea typeface="文新字海-粗圓" panose="02010603000101010101" pitchFamily="2" charset="-12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B66DA169-18A0-1449-823D-53CBC67A28D5}"/>
              </a:ext>
            </a:extLst>
          </p:cNvPr>
          <p:cNvSpPr txBox="1">
            <a:spLocks/>
          </p:cNvSpPr>
          <p:nvPr/>
        </p:nvSpPr>
        <p:spPr>
          <a:xfrm>
            <a:off x="389164" y="405831"/>
            <a:ext cx="8717514" cy="844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cap="none" spc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fontAlgn="base"/>
            <a:r>
              <a:rPr lang="zh-CN" altLang="en-US" sz="4800" dirty="0" smtClean="0">
                <a:solidFill>
                  <a:schemeClr val="accent1">
                    <a:lumMod val="75000"/>
                  </a:schemeClr>
                </a:solidFill>
                <a:latin typeface="文新字海-特隸" panose="02010603000101010101" pitchFamily="2" charset="-128"/>
                <a:ea typeface="文新字海-特隸" panose="02010603000101010101" pitchFamily="2" charset="-128"/>
              </a:rPr>
              <a:t>耶</a:t>
            </a:r>
            <a:r>
              <a:rPr lang="zh-CN" altLang="en-US" sz="4800" dirty="0">
                <a:solidFill>
                  <a:schemeClr val="accent1">
                    <a:lumMod val="75000"/>
                  </a:schemeClr>
                </a:solidFill>
                <a:latin typeface="文新字海-特隸" panose="02010603000101010101" pitchFamily="2" charset="-128"/>
                <a:ea typeface="文新字海-特隸" panose="02010603000101010101" pitchFamily="2" charset="-128"/>
              </a:rPr>
              <a:t>利米</a:t>
            </a:r>
            <a:r>
              <a:rPr lang="zh-TW" altLang="en-US" sz="4800" dirty="0" smtClean="0">
                <a:solidFill>
                  <a:schemeClr val="accent1">
                    <a:lumMod val="75000"/>
                  </a:schemeClr>
                </a:solidFill>
                <a:latin typeface="文新字海-特隸" panose="02010603000101010101" pitchFamily="2" charset="-128"/>
                <a:ea typeface="文新字海-特隸" panose="02010603000101010101" pitchFamily="2" charset="-128"/>
              </a:rPr>
              <a:t>的</a:t>
            </a:r>
            <a:r>
              <a:rPr lang="zh-CN" altLang="en-US" sz="4800" dirty="0" smtClean="0">
                <a:solidFill>
                  <a:schemeClr val="accent1">
                    <a:lumMod val="75000"/>
                  </a:schemeClr>
                </a:solidFill>
                <a:latin typeface="文新字海-特隸" panose="02010603000101010101" pitchFamily="2" charset="-128"/>
                <a:ea typeface="文新字海-特隸" panose="02010603000101010101" pitchFamily="2" charset="-128"/>
              </a:rPr>
              <a:t>時代使命</a:t>
            </a:r>
            <a:endParaRPr lang="zh-TW" altLang="en-US" sz="4800" dirty="0">
              <a:solidFill>
                <a:schemeClr val="accent1">
                  <a:lumMod val="75000"/>
                </a:schemeClr>
              </a:solidFill>
              <a:latin typeface="文新字海-特隸" panose="02010603000101010101" pitchFamily="2" charset="-128"/>
              <a:ea typeface="文新字海-特隸" panose="02010603000101010101" pitchFamily="2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8942" y="3242493"/>
            <a:ext cx="107552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2063" indent="-1262063"/>
            <a:r>
              <a:rPr lang="zh-TW" altLang="en-US" sz="2000" dirty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耶 </a:t>
            </a:r>
            <a:r>
              <a:rPr lang="en-US" altLang="zh-TW" sz="2000" dirty="0" smtClean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1:17</a:t>
            </a:r>
            <a:r>
              <a:rPr lang="en-US" altLang="zh-CN" sz="2000" dirty="0" smtClean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-19</a:t>
            </a:r>
            <a:r>
              <a:rPr lang="en-US" altLang="zh-TW" sz="2000" dirty="0" smtClean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 </a:t>
            </a:r>
            <a:r>
              <a:rPr lang="zh-TW" altLang="en-US" sz="2000" dirty="0">
                <a:solidFill>
                  <a:srgbClr val="FF0000"/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所以你當束腰，起來將我所吩咐你的一切話告訴他們。不要因他們驚惶，</a:t>
            </a:r>
            <a:r>
              <a:rPr lang="zh-TW" altLang="en-US" sz="2000" dirty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免</a:t>
            </a:r>
            <a:r>
              <a:rPr lang="zh-TW" altLang="en-US" sz="2000" dirty="0" smtClean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得我</a:t>
            </a:r>
            <a:r>
              <a:rPr lang="zh-TW" altLang="en-US" sz="2000" dirty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使你在他們面前驚惶</a:t>
            </a:r>
            <a:r>
              <a:rPr lang="zh-TW" altLang="en-US" sz="2000" dirty="0" smtClean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。看</a:t>
            </a:r>
            <a:r>
              <a:rPr lang="zh-TW" altLang="en-US" sz="2000" dirty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哪！我今日使你成為堅城、鐵柱、銅牆，與全地和猶大的君王、首領、祭司</a:t>
            </a:r>
            <a:r>
              <a:rPr lang="zh-TW" altLang="en-US" sz="2000" dirty="0" smtClean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，並</a:t>
            </a:r>
            <a:r>
              <a:rPr lang="zh-TW" altLang="en-US" sz="2000" dirty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地上的眾民反對</a:t>
            </a:r>
            <a:r>
              <a:rPr lang="zh-TW" altLang="en-US" sz="2000" dirty="0" smtClean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。他</a:t>
            </a:r>
            <a:r>
              <a:rPr lang="zh-TW" altLang="en-US" sz="2000" dirty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們要攻擊你，卻不能勝你，因為我與你同在，要拯救你。”這是耶和華說的。</a:t>
            </a:r>
            <a:endParaRPr lang="en-US" sz="2000" dirty="0">
              <a:latin typeface="文新字海-粗圓" panose="02010603000101010101" pitchFamily="2" charset="-128"/>
              <a:ea typeface="文新字海-粗圓" panose="0201060300010101010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808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A6B1765-4E21-9B46-AB38-9D2EA41A13A3}"/>
              </a:ext>
            </a:extLst>
          </p:cNvPr>
          <p:cNvSpPr txBox="1"/>
          <p:nvPr/>
        </p:nvSpPr>
        <p:spPr>
          <a:xfrm>
            <a:off x="890167" y="1439132"/>
            <a:ext cx="10920249" cy="4832092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marL="457200" indent="-457200" defTabSz="914400"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v"/>
            </a:pPr>
            <a:r>
              <a:rPr lang="zh-TW" altLang="en-US" sz="28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預備受</a:t>
            </a:r>
            <a:r>
              <a:rPr lang="zh-TW" altLang="en-US" sz="28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苦</a:t>
            </a:r>
            <a:r>
              <a:rPr lang="zh-CN" altLang="en-US" sz="28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的</a:t>
            </a:r>
            <a:r>
              <a:rPr lang="zh-TW" altLang="en-US" sz="28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蒙召</a:t>
            </a:r>
            <a:r>
              <a:rPr lang="en-US" altLang="zh-TW" sz="28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(</a:t>
            </a:r>
            <a:r>
              <a:rPr lang="zh-CN" altLang="en-US" sz="28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耶</a:t>
            </a:r>
            <a:r>
              <a:rPr lang="en-US" altLang="zh-TW" sz="28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1)</a:t>
            </a:r>
            <a:endParaRPr lang="en-US" altLang="zh-TW" sz="2800" dirty="0">
              <a:latin typeface="文新字海-細圓" panose="02010603000101010101" pitchFamily="2" charset="-128"/>
              <a:ea typeface="文新字海-細圓" panose="02010603000101010101" pitchFamily="2" charset="-128"/>
            </a:endParaRPr>
          </a:p>
          <a:p>
            <a:pPr marL="457200" indent="-457200" defTabSz="914400"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v"/>
            </a:pPr>
            <a:r>
              <a:rPr lang="zh-CN" altLang="en-US" sz="28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圣</a:t>
            </a:r>
            <a:r>
              <a:rPr lang="zh-CN" altLang="en-US" sz="28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殿</a:t>
            </a:r>
            <a:r>
              <a:rPr lang="zh-CN" altLang="en-US" sz="28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的總管</a:t>
            </a:r>
            <a:r>
              <a:rPr lang="zh-CN" altLang="en-US" sz="28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祭司巴</a:t>
            </a:r>
            <a:r>
              <a:rPr lang="zh-CN" altLang="en-US" sz="28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施戶珥</a:t>
            </a:r>
            <a:r>
              <a:rPr lang="zh-CN" altLang="en-US" sz="28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打耶利</a:t>
            </a:r>
            <a:r>
              <a:rPr lang="zh-CN" altLang="en-US" sz="28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米</a:t>
            </a:r>
            <a:r>
              <a:rPr lang="en-US" altLang="zh-CN" sz="28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(</a:t>
            </a:r>
            <a:r>
              <a:rPr lang="zh-CN" altLang="en-US" sz="28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耶</a:t>
            </a:r>
            <a:r>
              <a:rPr lang="en-US" altLang="zh-CN" sz="28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19,20)</a:t>
            </a:r>
          </a:p>
          <a:p>
            <a:pPr marL="457200" indent="-457200" defTabSz="914400"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v"/>
            </a:pPr>
            <a:r>
              <a:rPr lang="zh-TW" altLang="en-US" sz="28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耶</a:t>
            </a:r>
            <a:r>
              <a:rPr lang="zh-TW" altLang="en-US" sz="28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利米在聖殿宣講上帝的信</a:t>
            </a:r>
            <a:r>
              <a:rPr lang="zh-TW" altLang="en-US" sz="28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息</a:t>
            </a:r>
            <a:r>
              <a:rPr lang="zh-CN" altLang="en-US" sz="28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，差點喪命</a:t>
            </a:r>
            <a:r>
              <a:rPr lang="en-US" altLang="zh-CN" sz="28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(</a:t>
            </a:r>
            <a:r>
              <a:rPr lang="zh-CN" altLang="en-US" sz="28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耶</a:t>
            </a:r>
            <a:r>
              <a:rPr lang="en-US" altLang="zh-CN" sz="28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26)</a:t>
            </a:r>
          </a:p>
          <a:p>
            <a:pPr marL="457200" indent="-457200" defTabSz="914400"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v"/>
            </a:pPr>
            <a:r>
              <a:rPr lang="zh-TW" altLang="en-US" sz="28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約雅敬王焚燒先知的諫</a:t>
            </a:r>
            <a:r>
              <a:rPr lang="zh-TW" altLang="en-US" sz="28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書</a:t>
            </a:r>
            <a:r>
              <a:rPr lang="zh-CN" altLang="en-US" sz="28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並捉拿先知</a:t>
            </a:r>
            <a:r>
              <a:rPr lang="en-US" altLang="zh-TW" sz="28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(</a:t>
            </a:r>
            <a:r>
              <a:rPr lang="zh-CN" altLang="en-US" sz="28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耶</a:t>
            </a:r>
            <a:r>
              <a:rPr lang="en-US" altLang="zh-TW" sz="28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36)</a:t>
            </a:r>
          </a:p>
          <a:p>
            <a:pPr marL="457200" indent="-457200" defTabSz="914400"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v"/>
            </a:pPr>
            <a:r>
              <a:rPr lang="zh-TW" altLang="en-US" sz="28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示瑪</a:t>
            </a:r>
            <a:r>
              <a:rPr lang="zh-TW" altLang="en-US" sz="28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雅要求處</a:t>
            </a:r>
            <a:r>
              <a:rPr lang="zh-TW" altLang="en-US" sz="28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置耶利</a:t>
            </a:r>
            <a:r>
              <a:rPr lang="zh-TW" altLang="en-US" sz="28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米</a:t>
            </a:r>
            <a:r>
              <a:rPr lang="en-US" altLang="zh-TW" sz="28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(</a:t>
            </a:r>
            <a:r>
              <a:rPr lang="zh-CN" altLang="en-US" sz="28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耶</a:t>
            </a:r>
            <a:r>
              <a:rPr lang="en-US" altLang="zh-TW" sz="28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29)</a:t>
            </a:r>
            <a:endParaRPr lang="en-US" altLang="zh-CN" sz="2800" dirty="0">
              <a:latin typeface="文新字海-細圓" panose="02010603000101010101" pitchFamily="2" charset="-128"/>
              <a:ea typeface="文新字海-細圓" panose="02010603000101010101" pitchFamily="2" charset="-128"/>
            </a:endParaRPr>
          </a:p>
          <a:p>
            <a:pPr marL="457200" indent="-457200" defTabSz="914400"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v"/>
            </a:pPr>
            <a:r>
              <a:rPr lang="en-US" altLang="zh-CN" sz="28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5</a:t>
            </a:r>
            <a:r>
              <a:rPr lang="zh-CN" altLang="en-US" sz="28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次被囚禁</a:t>
            </a:r>
            <a:r>
              <a:rPr lang="en-US" altLang="zh-CN" sz="28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(</a:t>
            </a:r>
            <a:r>
              <a:rPr lang="zh-CN" altLang="en-US" sz="28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耶</a:t>
            </a:r>
            <a:r>
              <a:rPr lang="en-US" altLang="zh-CN" sz="28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37,38,40)</a:t>
            </a:r>
          </a:p>
          <a:p>
            <a:pPr marL="457200" indent="-457200" defTabSz="914400"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v"/>
            </a:pPr>
            <a:r>
              <a:rPr lang="zh-TW" altLang="en-US" sz="28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耶利</a:t>
            </a:r>
            <a:r>
              <a:rPr lang="zh-TW" altLang="en-US" sz="28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米</a:t>
            </a:r>
            <a:r>
              <a:rPr lang="zh-CN" altLang="en-US" sz="28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買地</a:t>
            </a:r>
            <a:r>
              <a:rPr lang="en-US" altLang="zh-CN" sz="28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(</a:t>
            </a:r>
            <a:r>
              <a:rPr lang="zh-CN" altLang="en-US" sz="28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耶</a:t>
            </a:r>
            <a:r>
              <a:rPr lang="en-US" altLang="zh-CN" sz="28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32)</a:t>
            </a:r>
          </a:p>
          <a:p>
            <a:pPr marL="457200" indent="-457200" defTabSz="914400"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v"/>
            </a:pPr>
            <a:r>
              <a:rPr lang="zh-CN" altLang="en-US" sz="28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終身未娶妻生子</a:t>
            </a:r>
            <a:r>
              <a:rPr lang="en-US" altLang="zh-TW" sz="28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(</a:t>
            </a:r>
            <a:r>
              <a:rPr lang="zh-CN" altLang="en-US" sz="28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耶</a:t>
            </a:r>
            <a:r>
              <a:rPr lang="en-US" altLang="zh-CN" sz="28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1</a:t>
            </a:r>
            <a:r>
              <a:rPr lang="en-US" altLang="zh-TW" sz="28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6)</a:t>
            </a:r>
            <a:endParaRPr lang="en-US" altLang="zh-CN" sz="2800" dirty="0" smtClean="0">
              <a:latin typeface="文新字海-細圓" panose="02010603000101010101" pitchFamily="2" charset="-128"/>
              <a:ea typeface="文新字海-細圓" panose="02010603000101010101" pitchFamily="2" charset="-128"/>
            </a:endParaRPr>
          </a:p>
          <a:p>
            <a:pPr marL="457200" indent="-457200" defTabSz="914400"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v"/>
            </a:pPr>
            <a:r>
              <a:rPr lang="zh-CN" altLang="en-US" sz="28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據傳先知被</a:t>
            </a:r>
            <a:r>
              <a:rPr lang="zh-TW" altLang="en-US" sz="28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擄</a:t>
            </a:r>
            <a:r>
              <a:rPr lang="zh-TW" altLang="en-US" sz="28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到埃及，後來</a:t>
            </a:r>
            <a:r>
              <a:rPr lang="zh-TW" altLang="en-US" sz="28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被石</a:t>
            </a:r>
            <a:r>
              <a:rPr lang="zh-CN" altLang="en-US" sz="280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头</a:t>
            </a:r>
            <a:r>
              <a:rPr lang="zh-TW" altLang="en-US" sz="280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打</a:t>
            </a:r>
            <a:r>
              <a:rPr lang="zh-TW" altLang="en-US" sz="28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死</a:t>
            </a:r>
            <a:endParaRPr lang="en-US" altLang="zh-CN" sz="2800" dirty="0" smtClean="0">
              <a:latin typeface="文新字海-細圓" panose="02010603000101010101" pitchFamily="2" charset="-128"/>
              <a:ea typeface="文新字海-細圓" panose="02010603000101010101" pitchFamily="2" charset="-128"/>
            </a:endParaRPr>
          </a:p>
          <a:p>
            <a:pPr defTabSz="914400">
              <a:buClr>
                <a:schemeClr val="tx1">
                  <a:lumMod val="85000"/>
                  <a:lumOff val="15000"/>
                </a:schemeClr>
              </a:buClr>
            </a:pPr>
            <a:endParaRPr lang="en-US" altLang="zh-CN" sz="2800" dirty="0" smtClean="0">
              <a:latin typeface="文新字海-粗圓" panose="02010603000101010101" pitchFamily="2" charset="-128"/>
              <a:ea typeface="文新字海-粗圓" panose="02010603000101010101" pitchFamily="2" charset="-128"/>
            </a:endParaRPr>
          </a:p>
          <a:p>
            <a:pPr marL="457200" indent="-457200" defTabSz="914400"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v"/>
            </a:pPr>
            <a:endParaRPr lang="en-US" altLang="zh-CN" sz="2800" dirty="0" smtClean="0">
              <a:latin typeface="文新字海-魏碑" panose="02010603000101010101" pitchFamily="2" charset="-128"/>
              <a:ea typeface="文新字海-魏碑" panose="02010603000101010101" pitchFamily="2" charset="-12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B66DA169-18A0-1449-823D-53CBC67A28D5}"/>
              </a:ext>
            </a:extLst>
          </p:cNvPr>
          <p:cNvSpPr txBox="1">
            <a:spLocks/>
          </p:cNvSpPr>
          <p:nvPr/>
        </p:nvSpPr>
        <p:spPr>
          <a:xfrm>
            <a:off x="389164" y="405831"/>
            <a:ext cx="8717514" cy="844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cap="none" spc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fontAlgn="base"/>
            <a:r>
              <a:rPr lang="zh-CN" altLang="en-US" sz="4800" dirty="0" smtClean="0">
                <a:solidFill>
                  <a:schemeClr val="accent1">
                    <a:lumMod val="75000"/>
                  </a:schemeClr>
                </a:solidFill>
                <a:latin typeface="文新字海-特隸" panose="02010603000101010101" pitchFamily="2" charset="-128"/>
                <a:ea typeface="文新字海-特隸" panose="02010603000101010101" pitchFamily="2" charset="-128"/>
              </a:rPr>
              <a:t>耶</a:t>
            </a:r>
            <a:r>
              <a:rPr lang="zh-CN" altLang="en-US" sz="4800" dirty="0">
                <a:solidFill>
                  <a:schemeClr val="accent1">
                    <a:lumMod val="75000"/>
                  </a:schemeClr>
                </a:solidFill>
                <a:latin typeface="文新字海-特隸" panose="02010603000101010101" pitchFamily="2" charset="-128"/>
                <a:ea typeface="文新字海-特隸" panose="02010603000101010101" pitchFamily="2" charset="-128"/>
              </a:rPr>
              <a:t>利米</a:t>
            </a:r>
            <a:r>
              <a:rPr lang="zh-TW" altLang="en-US" sz="4800" dirty="0" smtClean="0">
                <a:solidFill>
                  <a:schemeClr val="accent1">
                    <a:lumMod val="75000"/>
                  </a:schemeClr>
                </a:solidFill>
                <a:latin typeface="文新字海-特隸" panose="02010603000101010101" pitchFamily="2" charset="-128"/>
                <a:ea typeface="文新字海-特隸" panose="02010603000101010101" pitchFamily="2" charset="-128"/>
              </a:rPr>
              <a:t>的</a:t>
            </a:r>
            <a:r>
              <a:rPr lang="zh-CN" altLang="en-US" sz="4800" dirty="0">
                <a:solidFill>
                  <a:schemeClr val="accent1">
                    <a:lumMod val="75000"/>
                  </a:schemeClr>
                </a:solidFill>
                <a:latin typeface="文新字海-特隸" panose="02010603000101010101" pitchFamily="2" charset="-128"/>
                <a:ea typeface="文新字海-特隸" panose="02010603000101010101" pitchFamily="2" charset="-128"/>
              </a:rPr>
              <a:t>人</a:t>
            </a:r>
            <a:r>
              <a:rPr lang="zh-CN" altLang="en-US" sz="4800" dirty="0" smtClean="0">
                <a:solidFill>
                  <a:schemeClr val="accent1">
                    <a:lumMod val="75000"/>
                  </a:schemeClr>
                </a:solidFill>
                <a:latin typeface="文新字海-特隸" panose="02010603000101010101" pitchFamily="2" charset="-128"/>
                <a:ea typeface="文新字海-特隸" panose="02010603000101010101" pitchFamily="2" charset="-128"/>
              </a:rPr>
              <a:t>生經歷</a:t>
            </a:r>
            <a:endParaRPr lang="zh-TW" altLang="en-US" sz="4800" dirty="0">
              <a:solidFill>
                <a:schemeClr val="accent1">
                  <a:lumMod val="75000"/>
                </a:schemeClr>
              </a:solidFill>
              <a:latin typeface="文新字海-特隸" panose="02010603000101010101" pitchFamily="2" charset="-128"/>
              <a:ea typeface="文新字海-特隸" panose="0201060300010101010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60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="" xmlns:a16="http://schemas.microsoft.com/office/drawing/2014/main" id="{B66DA169-18A0-1449-823D-53CBC67A28D5}"/>
              </a:ext>
            </a:extLst>
          </p:cNvPr>
          <p:cNvSpPr txBox="1">
            <a:spLocks/>
          </p:cNvSpPr>
          <p:nvPr/>
        </p:nvSpPr>
        <p:spPr>
          <a:xfrm>
            <a:off x="389164" y="405831"/>
            <a:ext cx="8717514" cy="844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cap="none" spc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fontAlgn="base"/>
            <a:r>
              <a:rPr lang="zh-CN" altLang="en-US" sz="4800" dirty="0" smtClean="0">
                <a:solidFill>
                  <a:schemeClr val="accent1">
                    <a:lumMod val="75000"/>
                  </a:schemeClr>
                </a:solidFill>
                <a:latin typeface="文新字海-特隸" panose="02010603000101010101" pitchFamily="2" charset="-128"/>
                <a:ea typeface="文新字海-特隸" panose="02010603000101010101" pitchFamily="2" charset="-128"/>
              </a:rPr>
              <a:t>耶</a:t>
            </a:r>
            <a:r>
              <a:rPr lang="zh-CN" altLang="en-US" sz="4800" dirty="0">
                <a:solidFill>
                  <a:schemeClr val="accent1">
                    <a:lumMod val="75000"/>
                  </a:schemeClr>
                </a:solidFill>
                <a:latin typeface="文新字海-特隸" panose="02010603000101010101" pitchFamily="2" charset="-128"/>
                <a:ea typeface="文新字海-特隸" panose="02010603000101010101" pitchFamily="2" charset="-128"/>
              </a:rPr>
              <a:t>利米</a:t>
            </a:r>
            <a:r>
              <a:rPr lang="zh-TW" altLang="en-US" sz="4800" dirty="0" smtClean="0">
                <a:solidFill>
                  <a:schemeClr val="accent1">
                    <a:lumMod val="75000"/>
                  </a:schemeClr>
                </a:solidFill>
                <a:latin typeface="文新字海-特隸" panose="02010603000101010101" pitchFamily="2" charset="-128"/>
                <a:ea typeface="文新字海-特隸" panose="02010603000101010101" pitchFamily="2" charset="-128"/>
              </a:rPr>
              <a:t>的</a:t>
            </a:r>
            <a:r>
              <a:rPr lang="zh-CN" altLang="en-US" sz="4800" dirty="0">
                <a:solidFill>
                  <a:schemeClr val="accent1">
                    <a:lumMod val="75000"/>
                  </a:schemeClr>
                </a:solidFill>
                <a:latin typeface="文新字海-特隸" panose="02010603000101010101" pitchFamily="2" charset="-128"/>
                <a:ea typeface="文新字海-特隸" panose="02010603000101010101" pitchFamily="2" charset="-128"/>
              </a:rPr>
              <a:t>信息</a:t>
            </a:r>
            <a:endParaRPr lang="zh-TW" altLang="en-US" sz="4800" dirty="0">
              <a:solidFill>
                <a:schemeClr val="accent1">
                  <a:lumMod val="75000"/>
                </a:schemeClr>
              </a:solidFill>
              <a:latin typeface="文新字海-特隸" panose="02010603000101010101" pitchFamily="2" charset="-128"/>
              <a:ea typeface="文新字海-特隸" panose="02010603000101010101" pitchFamily="2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1933" y="1271271"/>
            <a:ext cx="10989734" cy="293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zh-CN" altLang="en-US" sz="2400" dirty="0" smtClean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背離</a:t>
            </a:r>
            <a:endParaRPr lang="en-US" altLang="zh-CN" sz="2400" dirty="0" smtClean="0">
              <a:latin typeface="文新字海-粗圓" panose="02010603000101010101" pitchFamily="2" charset="-128"/>
              <a:ea typeface="文新字海-粗圓" panose="02010603000101010101" pitchFamily="2" charset="-128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zh-CN" altLang="en-US" sz="2400" dirty="0" smtClean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災禍</a:t>
            </a:r>
            <a:endParaRPr lang="en-US" altLang="zh-CN" sz="2400" dirty="0" smtClean="0">
              <a:latin typeface="文新字海-粗圓" panose="02010603000101010101" pitchFamily="2" charset="-128"/>
              <a:ea typeface="文新字海-粗圓" panose="02010603000101010101" pitchFamily="2" charset="-128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zh-CN" altLang="en-US" sz="2400" dirty="0" smtClean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盼望</a:t>
            </a:r>
            <a:endParaRPr lang="en-US" altLang="zh-CN" sz="2400" dirty="0" smtClean="0">
              <a:latin typeface="文新字海-粗圓" panose="02010603000101010101" pitchFamily="2" charset="-128"/>
              <a:ea typeface="文新字海-粗圓" panose="02010603000101010101" pitchFamily="2" charset="-128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zh-CN" altLang="en-US" sz="2400" dirty="0" smtClean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懲罰</a:t>
            </a:r>
            <a:endParaRPr lang="en-US" altLang="zh-CN" sz="2400" dirty="0" smtClean="0">
              <a:latin typeface="文新字海-粗圓" panose="02010603000101010101" pitchFamily="2" charset="-128"/>
              <a:ea typeface="文新字海-粗圓" panose="0201060300010101010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430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="" xmlns:a16="http://schemas.microsoft.com/office/drawing/2014/main" id="{B66DA169-18A0-1449-823D-53CBC67A28D5}"/>
              </a:ext>
            </a:extLst>
          </p:cNvPr>
          <p:cNvSpPr txBox="1">
            <a:spLocks/>
          </p:cNvSpPr>
          <p:nvPr/>
        </p:nvSpPr>
        <p:spPr>
          <a:xfrm>
            <a:off x="389164" y="405831"/>
            <a:ext cx="8717514" cy="844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cap="none" spc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fontAlgn="base"/>
            <a:r>
              <a:rPr lang="zh-CN" altLang="en-US" sz="4800" dirty="0" smtClean="0">
                <a:solidFill>
                  <a:schemeClr val="accent1">
                    <a:lumMod val="75000"/>
                  </a:schemeClr>
                </a:solidFill>
                <a:latin typeface="文新字海-特隸" panose="02010603000101010101" pitchFamily="2" charset="-128"/>
                <a:ea typeface="文新字海-特隸" panose="02010603000101010101" pitchFamily="2" charset="-128"/>
              </a:rPr>
              <a:t>耶</a:t>
            </a:r>
            <a:r>
              <a:rPr lang="zh-CN" altLang="en-US" sz="4800" dirty="0">
                <a:solidFill>
                  <a:schemeClr val="accent1">
                    <a:lumMod val="75000"/>
                  </a:schemeClr>
                </a:solidFill>
                <a:latin typeface="文新字海-特隸" panose="02010603000101010101" pitchFamily="2" charset="-128"/>
                <a:ea typeface="文新字海-特隸" panose="02010603000101010101" pitchFamily="2" charset="-128"/>
              </a:rPr>
              <a:t>利米</a:t>
            </a:r>
            <a:r>
              <a:rPr lang="zh-TW" altLang="en-US" sz="4800" dirty="0" smtClean="0">
                <a:solidFill>
                  <a:schemeClr val="accent1">
                    <a:lumMod val="75000"/>
                  </a:schemeClr>
                </a:solidFill>
                <a:latin typeface="文新字海-特隸" panose="02010603000101010101" pitchFamily="2" charset="-128"/>
                <a:ea typeface="文新字海-特隸" panose="02010603000101010101" pitchFamily="2" charset="-128"/>
              </a:rPr>
              <a:t>的</a:t>
            </a:r>
            <a:r>
              <a:rPr lang="zh-CN" altLang="en-US" sz="4800" dirty="0">
                <a:solidFill>
                  <a:schemeClr val="accent1">
                    <a:lumMod val="75000"/>
                  </a:schemeClr>
                </a:solidFill>
                <a:latin typeface="文新字海-特隸" panose="02010603000101010101" pitchFamily="2" charset="-128"/>
                <a:ea typeface="文新字海-特隸" panose="02010603000101010101" pitchFamily="2" charset="-128"/>
              </a:rPr>
              <a:t>信息</a:t>
            </a:r>
            <a:endParaRPr lang="zh-TW" altLang="en-US" sz="4800" dirty="0">
              <a:solidFill>
                <a:schemeClr val="accent1">
                  <a:lumMod val="75000"/>
                </a:schemeClr>
              </a:solidFill>
              <a:latin typeface="文新字海-特隸" panose="02010603000101010101" pitchFamily="2" charset="-128"/>
              <a:ea typeface="文新字海-特隸" panose="02010603000101010101" pitchFamily="2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1933" y="1271271"/>
            <a:ext cx="1098973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dirty="0" smtClean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背離</a:t>
            </a:r>
            <a:endParaRPr lang="en-US" altLang="zh-CN" sz="2400" dirty="0" smtClean="0">
              <a:latin typeface="文新字海-粗圓" panose="02010603000101010101" pitchFamily="2" charset="-128"/>
              <a:ea typeface="文新字海-粗圓" panose="02010603000101010101" pitchFamily="2" charset="-128"/>
            </a:endParaRPr>
          </a:p>
          <a:p>
            <a:pPr marL="347663" lvl="1"/>
            <a:r>
              <a:rPr lang="zh-TW" altLang="en-US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百姓離棄了上</a:t>
            </a:r>
            <a:r>
              <a:rPr lang="zh-TW" altLang="en-US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帝</a:t>
            </a:r>
            <a:r>
              <a:rPr lang="zh-CN" altLang="en-US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，</a:t>
            </a:r>
            <a:r>
              <a:rPr lang="zh-TW" altLang="en-US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崇</a:t>
            </a:r>
            <a:r>
              <a:rPr lang="zh-TW" altLang="en-US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拜各樣的偶</a:t>
            </a:r>
            <a:r>
              <a:rPr lang="zh-TW" altLang="en-US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像</a:t>
            </a:r>
            <a:r>
              <a:rPr lang="zh-CN" altLang="en-US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，</a:t>
            </a:r>
            <a:r>
              <a:rPr lang="zh-TW" altLang="en-US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背</a:t>
            </a:r>
            <a:r>
              <a:rPr lang="zh-TW" altLang="en-US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棄上帝的律法</a:t>
            </a:r>
            <a:r>
              <a:rPr lang="zh-TW" altLang="en-US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，忘</a:t>
            </a:r>
            <a:r>
              <a:rPr lang="zh-TW" altLang="en-US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記先祖與上帝所曾立下的</a:t>
            </a:r>
            <a:r>
              <a:rPr lang="zh-TW" altLang="en-US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約</a:t>
            </a:r>
            <a:r>
              <a:rPr lang="zh-CN" altLang="en-US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。</a:t>
            </a:r>
            <a:r>
              <a:rPr lang="zh-TW" altLang="en-US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 宗教愈</a:t>
            </a:r>
            <a:r>
              <a:rPr lang="zh-TW" altLang="en-US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來愈墮</a:t>
            </a:r>
            <a:r>
              <a:rPr lang="zh-TW" altLang="en-US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落</a:t>
            </a:r>
            <a:r>
              <a:rPr lang="zh-CN" altLang="en-US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，</a:t>
            </a:r>
            <a:r>
              <a:rPr lang="zh-TW" altLang="en-US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社</a:t>
            </a:r>
            <a:r>
              <a:rPr lang="zh-TW" altLang="en-US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會道德愈來愈敗壞</a:t>
            </a:r>
            <a:r>
              <a:rPr lang="zh-TW" altLang="en-US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，從</a:t>
            </a:r>
            <a:r>
              <a:rPr lang="zh-TW" altLang="en-US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政治領袖到平民百姓，愈加貪婪腐</a:t>
            </a:r>
            <a:r>
              <a:rPr lang="zh-TW" altLang="en-US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化</a:t>
            </a:r>
            <a:r>
              <a:rPr lang="zh-CN" altLang="en-US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。</a:t>
            </a:r>
            <a:endParaRPr lang="en-US" altLang="zh-CN" sz="2000" dirty="0" smtClean="0">
              <a:latin typeface="文新字海-細圓" panose="02010603000101010101" pitchFamily="2" charset="-128"/>
              <a:ea typeface="文新字海-細圓" panose="02010603000101010101" pitchFamily="2" charset="-128"/>
            </a:endParaRPr>
          </a:p>
          <a:p>
            <a:pPr marL="347663" lvl="2"/>
            <a:endParaRPr lang="en-US" altLang="zh-CN" sz="2400" dirty="0">
              <a:latin typeface="文新字海-細圓" panose="02010603000101010101" pitchFamily="2" charset="-128"/>
              <a:ea typeface="文新字海-細圓" panose="02010603000101010101" pitchFamily="2" charset="-128"/>
            </a:endParaRPr>
          </a:p>
          <a:p>
            <a:pPr marL="347663" lvl="1"/>
            <a:r>
              <a:rPr lang="zh-TW" altLang="en-US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耶 </a:t>
            </a:r>
            <a:r>
              <a:rPr lang="en-US" altLang="zh-TW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11:13 </a:t>
            </a:r>
            <a:r>
              <a:rPr lang="zh-TW" altLang="en-US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猶大啊，你神的數目與你城的數目相等；你為那可恥的巴力所築燒香的壇</a:t>
            </a:r>
            <a:r>
              <a:rPr lang="zh-TW" altLang="en-US" sz="200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，</a:t>
            </a:r>
            <a:r>
              <a:rPr lang="zh-TW" altLang="en-US" sz="200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也與</a:t>
            </a:r>
            <a:r>
              <a:rPr lang="zh-TW" altLang="en-US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耶路撒冷街道的數目相等。’</a:t>
            </a:r>
            <a:endParaRPr lang="en-US" altLang="zh-CN" sz="4000" dirty="0" smtClean="0">
              <a:latin typeface="文新字海-細圓" panose="02010603000101010101" pitchFamily="2" charset="-128"/>
              <a:ea typeface="文新字海-細圓" panose="0201060300010101010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855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5145" y="1268081"/>
            <a:ext cx="1107543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/>
            <a:r>
              <a:rPr lang="zh-TW" altLang="en-US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耶 </a:t>
            </a:r>
            <a:r>
              <a:rPr lang="en-US" altLang="zh-TW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2:1 </a:t>
            </a:r>
            <a:r>
              <a:rPr lang="zh-TW" altLang="en-US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耶和華的話臨到我說：</a:t>
            </a:r>
            <a:endParaRPr lang="en-US" altLang="zh-TW" sz="2400" dirty="0" smtClean="0">
              <a:latin typeface="文新字海-細圓" panose="02010603000101010101" pitchFamily="2" charset="-128"/>
              <a:ea typeface="文新字海-細圓" panose="02010603000101010101" pitchFamily="2" charset="-128"/>
            </a:endParaRPr>
          </a:p>
          <a:p>
            <a:pPr marL="685800" indent="-685800"/>
            <a:r>
              <a:rPr lang="zh-TW" altLang="en-US" sz="24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耶 </a:t>
            </a:r>
            <a:r>
              <a:rPr lang="en-US" altLang="zh-TW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2:2 “</a:t>
            </a:r>
            <a:r>
              <a:rPr lang="zh-TW" altLang="en-US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你去向耶路撒冷人的耳中喊叫說，耶和華如此說：‘</a:t>
            </a:r>
            <a:r>
              <a:rPr lang="zh-TW" altLang="en-US" sz="2400" dirty="0">
                <a:solidFill>
                  <a:srgbClr val="FF0000"/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你幼年的恩愛，婚姻</a:t>
            </a:r>
            <a:r>
              <a:rPr lang="zh-TW" altLang="en-US" sz="2400" dirty="0" smtClean="0">
                <a:solidFill>
                  <a:srgbClr val="FF0000"/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的愛</a:t>
            </a:r>
            <a:r>
              <a:rPr lang="zh-TW" altLang="en-US" sz="2400" dirty="0">
                <a:solidFill>
                  <a:srgbClr val="FF0000"/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情，你怎樣在曠野，在未曾耕種之地跟隨我，我都記得</a:t>
            </a:r>
            <a:r>
              <a:rPr lang="zh-TW" altLang="en-US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。</a:t>
            </a:r>
          </a:p>
          <a:p>
            <a:pPr marL="685800" indent="-685800"/>
            <a:r>
              <a:rPr lang="zh-TW" altLang="en-US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耶 </a:t>
            </a:r>
            <a:r>
              <a:rPr lang="en-US" altLang="zh-TW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2:3 </a:t>
            </a:r>
            <a:r>
              <a:rPr lang="zh-TW" altLang="en-US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那時以色列歸耶和華為聖，作為土產初熟的果子，凡吞吃它的必算為有罪，</a:t>
            </a:r>
            <a:r>
              <a:rPr lang="zh-TW" altLang="en-US" sz="24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災禍</a:t>
            </a:r>
            <a:r>
              <a:rPr lang="zh-TW" altLang="en-US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必臨到他們。’”這是耶和華說的。</a:t>
            </a:r>
          </a:p>
          <a:p>
            <a:pPr marL="685800" indent="-685800"/>
            <a:r>
              <a:rPr lang="zh-TW" altLang="en-US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耶 </a:t>
            </a:r>
            <a:r>
              <a:rPr lang="en-US" altLang="zh-TW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2:4 </a:t>
            </a:r>
            <a:r>
              <a:rPr lang="zh-TW" altLang="en-US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雅各家、以色列家的各族啊，你們當聽耶和華的話。</a:t>
            </a:r>
          </a:p>
          <a:p>
            <a:pPr marL="685800" indent="-685800"/>
            <a:r>
              <a:rPr lang="zh-TW" altLang="en-US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耶 </a:t>
            </a:r>
            <a:r>
              <a:rPr lang="en-US" altLang="zh-TW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2:5 </a:t>
            </a:r>
            <a:r>
              <a:rPr lang="zh-TW" altLang="en-US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耶和華如此說：“</a:t>
            </a:r>
            <a:r>
              <a:rPr lang="zh-TW" altLang="en-US" sz="2400" dirty="0">
                <a:solidFill>
                  <a:srgbClr val="FF0000"/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你們的列祖見我有甚麼不義，竟遠離我</a:t>
            </a:r>
            <a:r>
              <a:rPr lang="zh-TW" altLang="en-US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，隨從虛無的神，</a:t>
            </a:r>
            <a:r>
              <a:rPr lang="zh-TW" altLang="en-US" sz="24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自己</a:t>
            </a:r>
            <a:r>
              <a:rPr lang="zh-TW" altLang="en-US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成為虛妄的呢？</a:t>
            </a:r>
          </a:p>
          <a:p>
            <a:pPr marL="685800" indent="-685800"/>
            <a:r>
              <a:rPr lang="zh-TW" altLang="en-US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耶 </a:t>
            </a:r>
            <a:r>
              <a:rPr lang="en-US" altLang="zh-TW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2:6 </a:t>
            </a:r>
            <a:r>
              <a:rPr lang="zh-TW" altLang="en-US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他們也不說，那領我們從埃及地上來，引導我們經過曠野、沙漠有深坑之地</a:t>
            </a:r>
            <a:r>
              <a:rPr lang="zh-TW" altLang="en-US" sz="24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，和</a:t>
            </a:r>
            <a:r>
              <a:rPr lang="zh-TW" altLang="en-US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乾旱死蔭、無人經過、無人居住之地的耶和華在哪裡呢？</a:t>
            </a:r>
          </a:p>
          <a:p>
            <a:pPr marL="685800" indent="-685800"/>
            <a:r>
              <a:rPr lang="zh-TW" altLang="en-US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耶 </a:t>
            </a:r>
            <a:r>
              <a:rPr lang="en-US" altLang="zh-TW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2:7 </a:t>
            </a:r>
            <a:r>
              <a:rPr lang="zh-TW" altLang="en-US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我領你們進入肥美之地，使你們得吃其中的果子和美物。但你們進入的時候</a:t>
            </a:r>
            <a:r>
              <a:rPr lang="zh-TW" altLang="en-US" sz="24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，就</a:t>
            </a:r>
            <a:r>
              <a:rPr lang="zh-TW" altLang="en-US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玷污我的地，使我的產業成為可憎的。</a:t>
            </a:r>
          </a:p>
          <a:p>
            <a:pPr marL="685800" indent="-685800"/>
            <a:r>
              <a:rPr lang="zh-TW" altLang="en-US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耶 </a:t>
            </a:r>
            <a:r>
              <a:rPr lang="en-US" altLang="zh-TW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2:8 </a:t>
            </a:r>
            <a:r>
              <a:rPr lang="zh-TW" altLang="en-US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祭司都不說：‘耶和華在哪裡呢？’傳講律法的都不認識我，官長違背我，</a:t>
            </a:r>
            <a:r>
              <a:rPr lang="zh-TW" altLang="en-US" sz="24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先知</a:t>
            </a:r>
            <a:r>
              <a:rPr lang="zh-TW" altLang="en-US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藉巴力說預言，隨從無益的神</a:t>
            </a:r>
            <a:r>
              <a:rPr lang="zh-TW" altLang="en-US" sz="24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。”</a:t>
            </a:r>
            <a:endParaRPr lang="zh-TW" altLang="en-US" sz="2400" dirty="0">
              <a:latin typeface="文新字海-細圓" panose="02010603000101010101" pitchFamily="2" charset="-128"/>
              <a:ea typeface="文新字海-細圓" panose="02010603000101010101" pitchFamily="2" charset="-128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B66DA169-18A0-1449-823D-53CBC67A28D5}"/>
              </a:ext>
            </a:extLst>
          </p:cNvPr>
          <p:cNvSpPr txBox="1">
            <a:spLocks/>
          </p:cNvSpPr>
          <p:nvPr/>
        </p:nvSpPr>
        <p:spPr>
          <a:xfrm>
            <a:off x="389164" y="405831"/>
            <a:ext cx="8717514" cy="844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cap="none" spc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fontAlgn="base"/>
            <a:r>
              <a:rPr lang="zh-CN" altLang="en-US" sz="3200" dirty="0" smtClean="0">
                <a:solidFill>
                  <a:schemeClr val="accent1">
                    <a:lumMod val="75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耶</a:t>
            </a:r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利</a:t>
            </a:r>
            <a:r>
              <a:rPr lang="zh-CN" altLang="en-US" sz="3200" dirty="0" smtClean="0">
                <a:solidFill>
                  <a:schemeClr val="accent1">
                    <a:lumMod val="75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米書</a:t>
            </a:r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2</a:t>
            </a:r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:</a:t>
            </a:r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1-18</a:t>
            </a:r>
            <a:endParaRPr lang="zh-TW" altLang="en-US" sz="3200" dirty="0">
              <a:solidFill>
                <a:schemeClr val="accent1">
                  <a:lumMod val="75000"/>
                </a:schemeClr>
              </a:solidFill>
              <a:latin typeface="文新字海-粗圓" panose="02010603000101010101" pitchFamily="2" charset="-128"/>
              <a:ea typeface="文新字海-粗圓" panose="0201060300010101010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582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9305" y="1132009"/>
            <a:ext cx="1127162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4863" indent="-804863"/>
            <a:r>
              <a:rPr lang="zh-TW" altLang="en-US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耶 </a:t>
            </a:r>
            <a:r>
              <a:rPr lang="en-US" altLang="zh-TW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2:9 </a:t>
            </a:r>
            <a:r>
              <a:rPr lang="zh-TW" altLang="en-US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耶和華說：“我因此必與你們爭辯，也必與你們的子孫爭辯。</a:t>
            </a:r>
          </a:p>
          <a:p>
            <a:pPr marL="804863" indent="-804863"/>
            <a:r>
              <a:rPr lang="zh-TW" altLang="en-US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耶 </a:t>
            </a:r>
            <a:r>
              <a:rPr lang="en-US" altLang="zh-TW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2:10 </a:t>
            </a:r>
            <a:r>
              <a:rPr lang="zh-TW" altLang="en-US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你們且過到</a:t>
            </a:r>
            <a:r>
              <a:rPr lang="zh-TW" altLang="en-US" sz="2400" dirty="0">
                <a:solidFill>
                  <a:srgbClr val="FF0000"/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基提海島去察看</a:t>
            </a:r>
            <a:r>
              <a:rPr lang="zh-TW" altLang="en-US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，打發人往基達去留心查考，看曾有這樣的事沒有？</a:t>
            </a:r>
          </a:p>
          <a:p>
            <a:pPr marL="804863" indent="-804863"/>
            <a:r>
              <a:rPr lang="zh-TW" altLang="en-US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耶 </a:t>
            </a:r>
            <a:r>
              <a:rPr lang="en-US" altLang="zh-TW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2:11 </a:t>
            </a:r>
            <a:r>
              <a:rPr lang="zh-TW" altLang="en-US" sz="2400" dirty="0">
                <a:solidFill>
                  <a:srgbClr val="FF0000"/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豈有一國換了他的神</a:t>
            </a:r>
            <a:r>
              <a:rPr lang="zh-TW" altLang="en-US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嗎？</a:t>
            </a:r>
            <a:r>
              <a:rPr lang="zh-TW" altLang="en-US" sz="2400" dirty="0">
                <a:solidFill>
                  <a:srgbClr val="FF0000"/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其實這不是神</a:t>
            </a:r>
            <a:r>
              <a:rPr lang="zh-TW" altLang="en-US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！但我的百姓將他們的榮耀換了那無益</a:t>
            </a:r>
            <a:r>
              <a:rPr lang="zh-CN" altLang="en-US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的神</a:t>
            </a:r>
            <a:r>
              <a:rPr lang="zh-CN" altLang="en-US" sz="24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。</a:t>
            </a:r>
            <a:endParaRPr lang="en-US" altLang="zh-TW" sz="2400" dirty="0" smtClean="0">
              <a:latin typeface="文新字海-細圓" panose="02010603000101010101" pitchFamily="2" charset="-128"/>
              <a:ea typeface="文新字海-細圓" panose="02010603000101010101" pitchFamily="2" charset="-128"/>
            </a:endParaRPr>
          </a:p>
          <a:p>
            <a:pPr marL="804863" indent="-804863"/>
            <a:r>
              <a:rPr lang="zh-TW" altLang="en-US" sz="24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耶 </a:t>
            </a:r>
            <a:r>
              <a:rPr lang="en-US" altLang="zh-TW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2:12 </a:t>
            </a:r>
            <a:r>
              <a:rPr lang="zh-TW" altLang="en-US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諸天哪，要因此驚奇，極其恐慌，甚為淒涼！”這是耶和華說的。</a:t>
            </a:r>
          </a:p>
          <a:p>
            <a:pPr marL="804863" indent="-804863"/>
            <a:r>
              <a:rPr lang="zh-TW" altLang="en-US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耶 </a:t>
            </a:r>
            <a:r>
              <a:rPr lang="en-US" altLang="zh-TW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2:13 “</a:t>
            </a:r>
            <a:r>
              <a:rPr lang="zh-TW" altLang="en-US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因為我的百姓做了兩件惡事，就是</a:t>
            </a:r>
            <a:r>
              <a:rPr lang="zh-TW" altLang="en-US" sz="2400" dirty="0">
                <a:solidFill>
                  <a:srgbClr val="FF0000"/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離棄我這活水的泉源</a:t>
            </a:r>
            <a:r>
              <a:rPr lang="zh-TW" altLang="en-US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，</a:t>
            </a:r>
            <a:r>
              <a:rPr lang="zh-TW" altLang="en-US" sz="2400" dirty="0">
                <a:solidFill>
                  <a:srgbClr val="FF0000"/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為自己鑿出池子</a:t>
            </a:r>
            <a:r>
              <a:rPr lang="zh-TW" altLang="en-US" sz="2400" dirty="0" smtClean="0">
                <a:solidFill>
                  <a:srgbClr val="FF0000"/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，</a:t>
            </a:r>
            <a:r>
              <a:rPr lang="zh-CN" altLang="en-US" sz="2400" dirty="0" smtClean="0">
                <a:solidFill>
                  <a:srgbClr val="FF0000"/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是</a:t>
            </a:r>
            <a:r>
              <a:rPr lang="zh-CN" altLang="en-US" sz="2400" dirty="0">
                <a:solidFill>
                  <a:srgbClr val="FF0000"/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破裂不能存水的池子</a:t>
            </a:r>
            <a:r>
              <a:rPr lang="zh-CN" altLang="en-US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。</a:t>
            </a:r>
          </a:p>
          <a:p>
            <a:pPr marL="804863" indent="-804863"/>
            <a:r>
              <a:rPr lang="zh-TW" altLang="en-US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耶 </a:t>
            </a:r>
            <a:r>
              <a:rPr lang="en-US" altLang="zh-TW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2:14 </a:t>
            </a:r>
            <a:r>
              <a:rPr lang="zh-TW" altLang="en-US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以色列是僕人嗎？是家中生的奴僕嗎？為何成為掠物呢？</a:t>
            </a:r>
          </a:p>
          <a:p>
            <a:pPr marL="804863" indent="-804863"/>
            <a:r>
              <a:rPr lang="zh-TW" altLang="en-US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耶 </a:t>
            </a:r>
            <a:r>
              <a:rPr lang="en-US" altLang="zh-TW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2:15 </a:t>
            </a:r>
            <a:r>
              <a:rPr lang="zh-TW" altLang="en-US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少壯獅子向他咆哮，大聲吼叫，使他的地荒涼；城邑也都焚燒，無人居住。</a:t>
            </a:r>
          </a:p>
          <a:p>
            <a:pPr marL="804863" indent="-804863"/>
            <a:r>
              <a:rPr lang="zh-TW" altLang="en-US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耶 </a:t>
            </a:r>
            <a:r>
              <a:rPr lang="en-US" altLang="zh-TW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2:16 </a:t>
            </a:r>
            <a:r>
              <a:rPr lang="zh-TW" altLang="en-US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挪弗人和答比匿人也打破你的頭頂。</a:t>
            </a:r>
          </a:p>
          <a:p>
            <a:pPr marL="804863" indent="-804863"/>
            <a:r>
              <a:rPr lang="zh-TW" altLang="en-US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耶 </a:t>
            </a:r>
            <a:r>
              <a:rPr lang="en-US" altLang="zh-TW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2:17 </a:t>
            </a:r>
            <a:r>
              <a:rPr lang="zh-TW" altLang="en-US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這事臨到你身上，不是你自招的嗎？不是因耶和華你 神引你行路的時候，</a:t>
            </a:r>
            <a:r>
              <a:rPr lang="zh-TW" altLang="en-US" sz="24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你</a:t>
            </a:r>
            <a:r>
              <a:rPr lang="zh-CN" altLang="en-US" sz="24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離</a:t>
            </a:r>
            <a:r>
              <a:rPr lang="zh-CN" altLang="en-US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棄他嗎？</a:t>
            </a:r>
          </a:p>
          <a:p>
            <a:pPr marL="804863" indent="-804863"/>
            <a:r>
              <a:rPr lang="zh-TW" altLang="en-US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耶 </a:t>
            </a:r>
            <a:r>
              <a:rPr lang="en-US" altLang="zh-TW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2:18 </a:t>
            </a:r>
            <a:r>
              <a:rPr lang="zh-TW" altLang="en-US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現今你為何在埃及路上要喝西曷的水呢？你為何在亞述路上要喝大河的水呢</a:t>
            </a:r>
            <a:r>
              <a:rPr lang="zh-TW" altLang="en-US" sz="24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？</a:t>
            </a:r>
            <a:endParaRPr lang="zh-TW" altLang="en-US" sz="2400" dirty="0">
              <a:latin typeface="文新字海-細圓" panose="02010603000101010101" pitchFamily="2" charset="-128"/>
              <a:ea typeface="文新字海-細圓" panose="02010603000101010101" pitchFamily="2" charset="-128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B66DA169-18A0-1449-823D-53CBC67A28D5}"/>
              </a:ext>
            </a:extLst>
          </p:cNvPr>
          <p:cNvSpPr txBox="1">
            <a:spLocks/>
          </p:cNvSpPr>
          <p:nvPr/>
        </p:nvSpPr>
        <p:spPr>
          <a:xfrm>
            <a:off x="389164" y="405831"/>
            <a:ext cx="8717514" cy="844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cap="none" spc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fontAlgn="base"/>
            <a:r>
              <a:rPr lang="zh-CN" altLang="en-US" sz="3200" dirty="0" smtClean="0">
                <a:solidFill>
                  <a:schemeClr val="accent1">
                    <a:lumMod val="75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耶</a:t>
            </a:r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利</a:t>
            </a:r>
            <a:r>
              <a:rPr lang="zh-CN" altLang="en-US" sz="3200" dirty="0" smtClean="0">
                <a:solidFill>
                  <a:schemeClr val="accent1">
                    <a:lumMod val="75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米書</a:t>
            </a:r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2</a:t>
            </a:r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:</a:t>
            </a:r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1-18</a:t>
            </a:r>
            <a:endParaRPr lang="zh-TW" altLang="en-US" sz="3200" dirty="0">
              <a:solidFill>
                <a:schemeClr val="accent1">
                  <a:lumMod val="75000"/>
                </a:schemeClr>
              </a:solidFill>
              <a:latin typeface="文新字海-粗圓" panose="02010603000101010101" pitchFamily="2" charset="-128"/>
              <a:ea typeface="文新字海-粗圓" panose="0201060300010101010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553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="" xmlns:a16="http://schemas.microsoft.com/office/drawing/2014/main" id="{B66DA169-18A0-1449-823D-53CBC67A28D5}"/>
              </a:ext>
            </a:extLst>
          </p:cNvPr>
          <p:cNvSpPr txBox="1">
            <a:spLocks/>
          </p:cNvSpPr>
          <p:nvPr/>
        </p:nvSpPr>
        <p:spPr>
          <a:xfrm>
            <a:off x="389164" y="405831"/>
            <a:ext cx="8717514" cy="844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cap="none" spc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fontAlgn="base"/>
            <a:r>
              <a:rPr lang="zh-CN" altLang="en-US" sz="4800" dirty="0" smtClean="0">
                <a:solidFill>
                  <a:schemeClr val="accent1">
                    <a:lumMod val="75000"/>
                  </a:schemeClr>
                </a:solidFill>
                <a:latin typeface="文新字海-特隸" panose="02010603000101010101" pitchFamily="2" charset="-128"/>
                <a:ea typeface="文新字海-特隸" panose="02010603000101010101" pitchFamily="2" charset="-128"/>
              </a:rPr>
              <a:t>耶</a:t>
            </a:r>
            <a:r>
              <a:rPr lang="zh-CN" altLang="en-US" sz="4800" dirty="0">
                <a:solidFill>
                  <a:schemeClr val="accent1">
                    <a:lumMod val="75000"/>
                  </a:schemeClr>
                </a:solidFill>
                <a:latin typeface="文新字海-特隸" panose="02010603000101010101" pitchFamily="2" charset="-128"/>
                <a:ea typeface="文新字海-特隸" panose="02010603000101010101" pitchFamily="2" charset="-128"/>
              </a:rPr>
              <a:t>利米</a:t>
            </a:r>
            <a:r>
              <a:rPr lang="zh-TW" altLang="en-US" sz="4800" dirty="0" smtClean="0">
                <a:solidFill>
                  <a:schemeClr val="accent1">
                    <a:lumMod val="75000"/>
                  </a:schemeClr>
                </a:solidFill>
                <a:latin typeface="文新字海-特隸" panose="02010603000101010101" pitchFamily="2" charset="-128"/>
                <a:ea typeface="文新字海-特隸" panose="02010603000101010101" pitchFamily="2" charset="-128"/>
              </a:rPr>
              <a:t>的</a:t>
            </a:r>
            <a:r>
              <a:rPr lang="zh-CN" altLang="en-US" sz="4800" dirty="0">
                <a:solidFill>
                  <a:schemeClr val="accent1">
                    <a:lumMod val="75000"/>
                  </a:schemeClr>
                </a:solidFill>
                <a:latin typeface="文新字海-特隸" panose="02010603000101010101" pitchFamily="2" charset="-128"/>
                <a:ea typeface="文新字海-特隸" panose="02010603000101010101" pitchFamily="2" charset="-128"/>
              </a:rPr>
              <a:t>信息</a:t>
            </a:r>
            <a:endParaRPr lang="zh-TW" altLang="en-US" sz="4800" dirty="0">
              <a:solidFill>
                <a:schemeClr val="accent1">
                  <a:lumMod val="75000"/>
                </a:schemeClr>
              </a:solidFill>
              <a:latin typeface="文新字海-特隸" panose="02010603000101010101" pitchFamily="2" charset="-128"/>
              <a:ea typeface="文新字海-特隸" panose="02010603000101010101" pitchFamily="2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1933" y="1271271"/>
            <a:ext cx="1098973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背離</a:t>
            </a:r>
            <a:endParaRPr lang="en-US" altLang="zh-CN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文新字海-粗圓" panose="02010603000101010101" pitchFamily="2" charset="-128"/>
              <a:ea typeface="文新字海-粗圓" panose="02010603000101010101" pitchFamily="2" charset="-128"/>
            </a:endParaRPr>
          </a:p>
          <a:p>
            <a:pPr marL="347663" lvl="1"/>
            <a:r>
              <a:rPr lang="zh-TW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百姓離棄了上</a:t>
            </a:r>
            <a:r>
              <a:rPr lang="zh-TW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帝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，</a:t>
            </a:r>
            <a:r>
              <a:rPr lang="zh-TW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崇</a:t>
            </a:r>
            <a:r>
              <a:rPr lang="zh-TW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拜各樣的偶</a:t>
            </a:r>
            <a:r>
              <a:rPr lang="zh-TW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像</a:t>
            </a:r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，</a:t>
            </a:r>
            <a:r>
              <a:rPr lang="zh-TW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背</a:t>
            </a:r>
            <a:r>
              <a:rPr lang="zh-TW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棄上帝的律法</a:t>
            </a:r>
            <a:r>
              <a:rPr lang="zh-TW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，忘</a:t>
            </a:r>
            <a:r>
              <a:rPr lang="zh-TW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記先祖與上帝所曾立下的</a:t>
            </a:r>
            <a:r>
              <a:rPr lang="zh-TW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約</a:t>
            </a:r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。</a:t>
            </a:r>
            <a:r>
              <a:rPr lang="zh-TW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 宗教愈</a:t>
            </a:r>
            <a:r>
              <a:rPr lang="zh-TW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來愈墮</a:t>
            </a:r>
            <a:r>
              <a:rPr lang="zh-TW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落</a:t>
            </a:r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，</a:t>
            </a:r>
            <a:r>
              <a:rPr lang="zh-TW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社</a:t>
            </a:r>
            <a:r>
              <a:rPr lang="zh-TW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會道德愈來愈敗壞</a:t>
            </a:r>
            <a:r>
              <a:rPr lang="zh-TW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，從</a:t>
            </a:r>
            <a:r>
              <a:rPr lang="zh-TW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政治領袖到平民百姓，愈加貪婪腐</a:t>
            </a:r>
            <a:r>
              <a:rPr lang="zh-TW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化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。</a:t>
            </a:r>
            <a:endParaRPr lang="en-US" altLang="zh-CN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文新字海-細圓" panose="02010603000101010101" pitchFamily="2" charset="-128"/>
              <a:ea typeface="文新字海-細圓" panose="02010603000101010101" pitchFamily="2" charset="-128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dirty="0" smtClean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災禍</a:t>
            </a:r>
            <a:endParaRPr lang="en-US" altLang="zh-CN" sz="2400" dirty="0" smtClean="0">
              <a:latin typeface="文新字海-粗圓" panose="02010603000101010101" pitchFamily="2" charset="-128"/>
              <a:ea typeface="文新字海-粗圓" panose="02010603000101010101" pitchFamily="2" charset="-128"/>
            </a:endParaRPr>
          </a:p>
          <a:p>
            <a:pPr marL="347663"/>
            <a:r>
              <a:rPr lang="zh-TW" altLang="en-US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耶 </a:t>
            </a:r>
            <a:r>
              <a:rPr lang="en-US" altLang="zh-TW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1:13</a:t>
            </a:r>
            <a:r>
              <a:rPr lang="en-US" altLang="zh-CN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-14</a:t>
            </a:r>
            <a:r>
              <a:rPr lang="zh-TW" altLang="en-US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耶</a:t>
            </a:r>
            <a:r>
              <a:rPr lang="zh-TW" altLang="en-US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和華的話第二次臨到我說：“你看見甚麼？”我說：“我看見一個燒開的鍋</a:t>
            </a:r>
            <a:r>
              <a:rPr lang="zh-TW" altLang="en-US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，從</a:t>
            </a:r>
            <a:r>
              <a:rPr lang="zh-TW" altLang="en-US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北而傾</a:t>
            </a:r>
            <a:r>
              <a:rPr lang="zh-TW" altLang="en-US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。耶</a:t>
            </a:r>
            <a:r>
              <a:rPr lang="zh-TW" altLang="en-US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和華對我說：“必有災禍從北方發出，臨到這地的一切居民。”</a:t>
            </a:r>
            <a:endParaRPr lang="en-US" altLang="zh-CN" sz="2000" dirty="0" smtClean="0">
              <a:latin typeface="文新字海-細圓" panose="02010603000101010101" pitchFamily="2" charset="-128"/>
              <a:ea typeface="文新字海-細圓" panose="02010603000101010101" pitchFamily="2" charset="-128"/>
            </a:endParaRPr>
          </a:p>
          <a:p>
            <a:pPr marL="347663" lvl="1"/>
            <a:r>
              <a:rPr lang="zh-TW" altLang="en-US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耶 </a:t>
            </a:r>
            <a:r>
              <a:rPr lang="en-US" altLang="zh-TW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25:11 </a:t>
            </a:r>
            <a:r>
              <a:rPr lang="zh-TW" altLang="en-US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這全地必然荒涼，令人驚駭，這些國民要服事巴比倫王七十年</a:t>
            </a:r>
            <a:r>
              <a:rPr lang="zh-TW" altLang="en-US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。</a:t>
            </a:r>
            <a:endParaRPr lang="en-US" altLang="zh-TW" sz="2000" dirty="0" smtClean="0">
              <a:latin typeface="文新字海-細圓" panose="02010603000101010101" pitchFamily="2" charset="-128"/>
              <a:ea typeface="文新字海-細圓" panose="02010603000101010101" pitchFamily="2" charset="-128"/>
            </a:endParaRPr>
          </a:p>
          <a:p>
            <a:pPr marL="347663"/>
            <a:r>
              <a:rPr lang="zh-TW" altLang="en-US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耶 </a:t>
            </a:r>
            <a:r>
              <a:rPr lang="en-US" altLang="zh-TW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4:5</a:t>
            </a:r>
            <a:r>
              <a:rPr lang="en-US" altLang="zh-CN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-6</a:t>
            </a:r>
            <a:r>
              <a:rPr lang="en-US" altLang="zh-CN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:</a:t>
            </a:r>
            <a:r>
              <a:rPr lang="en-US" altLang="zh-CN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30</a:t>
            </a:r>
            <a:r>
              <a:rPr lang="en-US" altLang="zh-TW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 </a:t>
            </a:r>
            <a:r>
              <a:rPr lang="zh-TW" altLang="en-US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你們當傳揚在猶大，宣告在耶路撒冷說：‘你們當在國中吹角！’高聲呼叫說</a:t>
            </a:r>
            <a:r>
              <a:rPr lang="zh-TW" altLang="en-US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：‘</a:t>
            </a:r>
            <a:r>
              <a:rPr lang="zh-TW" altLang="en-US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你們當聚集，我們好進入堅固城</a:t>
            </a:r>
            <a:r>
              <a:rPr lang="zh-TW" altLang="en-US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！’</a:t>
            </a:r>
            <a:r>
              <a:rPr lang="en-US" altLang="zh-TW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6 </a:t>
            </a:r>
            <a:r>
              <a:rPr lang="zh-TW" altLang="en-US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應當向錫安豎立大旗，要逃避，不要遲延！因我必使災禍與大毀滅從北方</a:t>
            </a:r>
            <a:r>
              <a:rPr lang="zh-TW" altLang="en-US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來</a:t>
            </a:r>
            <a:r>
              <a:rPr lang="zh-CN" altLang="en-US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到。”</a:t>
            </a:r>
            <a:r>
              <a:rPr lang="zh-TW" altLang="en-US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有獅子從密林中上來，是毀壞列國的。牠已經動身，出離本處，要使你的地</a:t>
            </a:r>
            <a:r>
              <a:rPr lang="zh-TW" altLang="en-US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荒涼</a:t>
            </a:r>
            <a:r>
              <a:rPr lang="zh-TW" altLang="en-US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，使你的城邑變為荒場，無人居住</a:t>
            </a:r>
            <a:r>
              <a:rPr lang="zh-TW" altLang="en-US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。</a:t>
            </a:r>
            <a:endParaRPr lang="en-US" altLang="zh-TW" sz="2000" dirty="0" smtClean="0">
              <a:latin typeface="文新字海-細圓" panose="02010603000101010101" pitchFamily="2" charset="-128"/>
              <a:ea typeface="文新字海-細圓" panose="02010603000101010101" pitchFamily="2" charset="-128"/>
            </a:endParaRPr>
          </a:p>
          <a:p>
            <a:pPr marL="347663"/>
            <a:r>
              <a:rPr lang="en-US" altLang="zh-CN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368855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62" y="383720"/>
            <a:ext cx="11441034" cy="612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AB4968-07FD-AA42-9B13-2599C436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980" y="2311270"/>
            <a:ext cx="3024814" cy="3777982"/>
          </a:xfrm>
        </p:spPr>
        <p:txBody>
          <a:bodyPr>
            <a:normAutofit/>
          </a:bodyPr>
          <a:lstStyle/>
          <a:p>
            <a:pPr marL="0" indent="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zh-CN" altLang="en-US" sz="3600" dirty="0">
                <a:solidFill>
                  <a:srgbClr val="FFFF00"/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人物</a:t>
            </a:r>
            <a:r>
              <a:rPr lang="zh-CN" altLang="en-US" sz="3600" dirty="0" smtClean="0">
                <a:solidFill>
                  <a:srgbClr val="FFFF00"/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檔案</a:t>
            </a:r>
            <a:endParaRPr lang="en-US" altLang="zh-TW" sz="3600" dirty="0" smtClean="0">
              <a:solidFill>
                <a:srgbClr val="FFFF00"/>
              </a:solidFill>
              <a:latin typeface="文新字海-粗圓" panose="02010603000101010101" pitchFamily="2" charset="-128"/>
              <a:ea typeface="文新字海-粗圓" panose="02010603000101010101" pitchFamily="2" charset="-128"/>
            </a:endParaRPr>
          </a:p>
          <a:p>
            <a:pPr marL="0" indent="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zh-CN" altLang="en-US" sz="3600" dirty="0" smtClean="0">
                <a:solidFill>
                  <a:srgbClr val="FFFF00"/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時代背景</a:t>
            </a:r>
            <a:endParaRPr lang="en-US" altLang="zh-TW" sz="3600" dirty="0" smtClean="0">
              <a:solidFill>
                <a:srgbClr val="FFFF00"/>
              </a:solidFill>
              <a:latin typeface="文新字海-粗圓" panose="02010603000101010101" pitchFamily="2" charset="-128"/>
              <a:ea typeface="文新字海-粗圓" panose="02010603000101010101" pitchFamily="2" charset="-128"/>
            </a:endParaRPr>
          </a:p>
          <a:p>
            <a:pPr marL="0" indent="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zh-CN" altLang="en-US" sz="3600" dirty="0" smtClean="0">
                <a:solidFill>
                  <a:srgbClr val="FFFF00"/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蒙召</a:t>
            </a:r>
            <a:endParaRPr lang="en-US" altLang="zh-CN" sz="3600" dirty="0" smtClean="0">
              <a:solidFill>
                <a:srgbClr val="FFFF00"/>
              </a:solidFill>
              <a:latin typeface="文新字海-粗圓" panose="02010603000101010101" pitchFamily="2" charset="-128"/>
              <a:ea typeface="文新字海-粗圓" panose="02010603000101010101" pitchFamily="2" charset="-128"/>
            </a:endParaRPr>
          </a:p>
          <a:p>
            <a:pPr marL="0" indent="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zh-CN" altLang="en-US" sz="3600" dirty="0" smtClean="0">
                <a:solidFill>
                  <a:srgbClr val="FFFF00"/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時代使命</a:t>
            </a:r>
            <a:endParaRPr lang="en-US" altLang="zh-CN" sz="3600" dirty="0" smtClean="0">
              <a:solidFill>
                <a:srgbClr val="FFFF00"/>
              </a:solidFill>
              <a:latin typeface="文新字海-粗圓" panose="02010603000101010101" pitchFamily="2" charset="-128"/>
              <a:ea typeface="文新字海-粗圓" panose="02010603000101010101" pitchFamily="2" charset="-128"/>
            </a:endParaRPr>
          </a:p>
          <a:p>
            <a:pPr marL="0" indent="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zh-CN" altLang="en-US" sz="3600" dirty="0" smtClean="0">
                <a:solidFill>
                  <a:srgbClr val="FFFF00"/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人生經歷</a:t>
            </a:r>
            <a:endParaRPr lang="zh-TW" altLang="en-US" sz="3600" dirty="0">
              <a:solidFill>
                <a:srgbClr val="FFFF00"/>
              </a:solidFill>
              <a:latin typeface="文新字海-粗圓" panose="02010603000101010101" pitchFamily="2" charset="-128"/>
              <a:ea typeface="文新字海-粗圓" panose="02010603000101010101" pitchFamily="2" charset="-128"/>
            </a:endParaRPr>
          </a:p>
          <a:p>
            <a:pPr marL="0" indent="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zh-CN" altLang="en-US" sz="3600" dirty="0" smtClean="0">
                <a:solidFill>
                  <a:srgbClr val="FFFF00"/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信息</a:t>
            </a:r>
            <a:endParaRPr lang="en-US" altLang="zh-CN" sz="3600" dirty="0" smtClean="0">
              <a:solidFill>
                <a:srgbClr val="FFFF00"/>
              </a:solidFill>
              <a:latin typeface="文新字海-粗圓" panose="02010603000101010101" pitchFamily="2" charset="-128"/>
              <a:ea typeface="文新字海-粗圓" panose="02010603000101010101" pitchFamily="2" charset="-128"/>
            </a:endParaRPr>
          </a:p>
          <a:p>
            <a:pPr marL="0" indent="0" fontAlgn="base">
              <a:lnSpc>
                <a:spcPct val="110000"/>
              </a:lnSpc>
              <a:spcBef>
                <a:spcPts val="0"/>
              </a:spcBef>
              <a:buNone/>
            </a:pPr>
            <a:endParaRPr lang="zh-TW" altLang="en-US" sz="3600" dirty="0">
              <a:solidFill>
                <a:srgbClr val="FFFF00"/>
              </a:solidFill>
              <a:latin typeface="文新字海-粗圓" panose="02010603000101010101" pitchFamily="2" charset="-128"/>
              <a:ea typeface="文新字海-粗圓" panose="02010603000101010101" pitchFamily="2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20892" y="1958879"/>
            <a:ext cx="1935702" cy="304698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fontAlgn="base"/>
            <a:r>
              <a:rPr lang="zh-CN" altLang="en-US" sz="4800" dirty="0" smtClean="0">
                <a:solidFill>
                  <a:srgbClr val="FF0000"/>
                </a:solidFill>
                <a:latin typeface="文新字海-特隸" panose="02010603000101010101" pitchFamily="2" charset="-128"/>
                <a:ea typeface="文新字海-特隸" panose="02010603000101010101" pitchFamily="2" charset="-128"/>
              </a:rPr>
              <a:t>公義</a:t>
            </a:r>
            <a:endParaRPr lang="en-US" altLang="zh-CN" sz="4800" dirty="0" smtClean="0">
              <a:solidFill>
                <a:srgbClr val="FF0000"/>
              </a:solidFill>
              <a:latin typeface="文新字海-特隸" panose="02010603000101010101" pitchFamily="2" charset="-128"/>
              <a:ea typeface="文新字海-特隸" panose="02010603000101010101" pitchFamily="2" charset="-128"/>
            </a:endParaRPr>
          </a:p>
          <a:p>
            <a:pPr fontAlgn="base"/>
            <a:r>
              <a:rPr lang="zh-CN" altLang="en-US" sz="4800" dirty="0" smtClean="0">
                <a:solidFill>
                  <a:srgbClr val="FF0000"/>
                </a:solidFill>
                <a:latin typeface="文新字海-特隸" panose="02010603000101010101" pitchFamily="2" charset="-128"/>
                <a:ea typeface="文新字海-特隸" panose="02010603000101010101" pitchFamily="2" charset="-128"/>
              </a:rPr>
              <a:t>憐憫</a:t>
            </a:r>
            <a:endParaRPr lang="en-US" altLang="zh-CN" sz="4800" dirty="0" smtClean="0">
              <a:solidFill>
                <a:srgbClr val="FF0000"/>
              </a:solidFill>
              <a:latin typeface="文新字海-特隸" panose="02010603000101010101" pitchFamily="2" charset="-128"/>
              <a:ea typeface="文新字海-特隸" panose="02010603000101010101" pitchFamily="2" charset="-128"/>
            </a:endParaRPr>
          </a:p>
          <a:p>
            <a:pPr fontAlgn="base"/>
            <a:r>
              <a:rPr lang="zh-CN" altLang="en-US" sz="4800" dirty="0">
                <a:solidFill>
                  <a:srgbClr val="FF0000"/>
                </a:solidFill>
                <a:latin typeface="文新字海-特隸" panose="02010603000101010101" pitchFamily="2" charset="-128"/>
                <a:ea typeface="文新字海-特隸" panose="02010603000101010101" pitchFamily="2" charset="-128"/>
              </a:rPr>
              <a:t>慈愛</a:t>
            </a:r>
            <a:endParaRPr lang="en-US" altLang="zh-CN" sz="4800" dirty="0">
              <a:solidFill>
                <a:srgbClr val="FF0000"/>
              </a:solidFill>
              <a:latin typeface="文新字海-特隸" panose="02010603000101010101" pitchFamily="2" charset="-128"/>
              <a:ea typeface="文新字海-特隸" panose="02010603000101010101" pitchFamily="2" charset="-128"/>
            </a:endParaRPr>
          </a:p>
          <a:p>
            <a:pPr fontAlgn="base"/>
            <a:r>
              <a:rPr lang="zh-CN" altLang="en-US" sz="4800" dirty="0" smtClean="0">
                <a:solidFill>
                  <a:srgbClr val="FF0000"/>
                </a:solidFill>
                <a:latin typeface="文新字海-特隸" panose="02010603000101010101" pitchFamily="2" charset="-128"/>
                <a:ea typeface="文新字海-特隸" panose="02010603000101010101" pitchFamily="2" charset="-128"/>
              </a:rPr>
              <a:t>信實</a:t>
            </a:r>
            <a:endParaRPr lang="en-US" altLang="zh-TW" sz="4800" dirty="0">
              <a:solidFill>
                <a:srgbClr val="FF0000"/>
              </a:solidFill>
              <a:latin typeface="文新字海-特隸" panose="02010603000101010101" pitchFamily="2" charset="-128"/>
              <a:ea typeface="文新字海-特隸" panose="02010603000101010101" pitchFamily="2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93E04F9-1F22-EA49-894B-9638799E4F00}"/>
              </a:ext>
            </a:extLst>
          </p:cNvPr>
          <p:cNvSpPr/>
          <p:nvPr/>
        </p:nvSpPr>
        <p:spPr>
          <a:xfrm>
            <a:off x="1169993" y="438652"/>
            <a:ext cx="277992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800" dirty="0">
                <a:solidFill>
                  <a:srgbClr val="FFFF00"/>
                </a:solidFill>
                <a:latin typeface="文新字海-特隸" panose="02010603000101010101" pitchFamily="2" charset="-128"/>
                <a:ea typeface="文新字海-特隸" panose="02010603000101010101" pitchFamily="2" charset="-128"/>
              </a:rPr>
              <a:t>耶利米</a:t>
            </a:r>
            <a:r>
              <a:rPr lang="en-US" altLang="zh-CN" sz="4800" dirty="0">
                <a:solidFill>
                  <a:srgbClr val="FFFF00"/>
                </a:solidFill>
                <a:latin typeface="文新字海-特隸" panose="02010603000101010101" pitchFamily="2" charset="-128"/>
                <a:ea typeface="文新字海-特隸" panose="02010603000101010101" pitchFamily="2" charset="-128"/>
              </a:rPr>
              <a:t/>
            </a:r>
            <a:br>
              <a:rPr lang="en-US" altLang="zh-CN" sz="4800" dirty="0">
                <a:solidFill>
                  <a:srgbClr val="FFFF00"/>
                </a:solidFill>
                <a:latin typeface="文新字海-特隸" panose="02010603000101010101" pitchFamily="2" charset="-128"/>
                <a:ea typeface="文新字海-特隸" panose="02010603000101010101" pitchFamily="2" charset="-128"/>
              </a:rPr>
            </a:br>
            <a:r>
              <a:rPr lang="en-US" altLang="zh-CN" sz="3200" dirty="0">
                <a:solidFill>
                  <a:srgbClr val="FFFF00"/>
                </a:solidFill>
                <a:latin typeface="文新字海-特隸" panose="02010603000101010101" pitchFamily="2" charset="-128"/>
                <a:ea typeface="文新字海-特隸" panose="02010603000101010101" pitchFamily="2" charset="-128"/>
              </a:rPr>
              <a:t>---</a:t>
            </a:r>
            <a:r>
              <a:rPr lang="zh-CN" altLang="en-US" sz="3200" dirty="0">
                <a:solidFill>
                  <a:srgbClr val="FFFF00"/>
                </a:solidFill>
                <a:latin typeface="文新字海-特隸" panose="02010603000101010101" pitchFamily="2" charset="-128"/>
                <a:ea typeface="文新字海-特隸" panose="02010603000101010101" pitchFamily="2" charset="-128"/>
              </a:rPr>
              <a:t>哭泣的先</a:t>
            </a:r>
            <a:r>
              <a:rPr lang="zh-CN" altLang="en-US" sz="3200" dirty="0" smtClean="0">
                <a:solidFill>
                  <a:srgbClr val="FFFF00"/>
                </a:solidFill>
                <a:latin typeface="文新字海-特隸" panose="02010603000101010101" pitchFamily="2" charset="-128"/>
                <a:ea typeface="文新字海-特隸" panose="02010603000101010101" pitchFamily="2" charset="-128"/>
              </a:rPr>
              <a:t>知</a:t>
            </a:r>
            <a:endParaRPr lang="en-US" altLang="zh-CN" sz="4800" dirty="0">
              <a:solidFill>
                <a:srgbClr val="FFFF00"/>
              </a:solidFill>
              <a:latin typeface="文新字海-特隸" panose="02010603000101010101" pitchFamily="2" charset="-128"/>
              <a:ea typeface="文新字海-特隸" panose="02010603000101010101" pitchFamily="2" charset="-12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0D1943F-9D82-D24C-B5A7-8EF9385C7095}"/>
              </a:ext>
            </a:extLst>
          </p:cNvPr>
          <p:cNvSpPr/>
          <p:nvPr/>
        </p:nvSpPr>
        <p:spPr>
          <a:xfrm>
            <a:off x="7565911" y="1472871"/>
            <a:ext cx="30059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zh-CN" altLang="en-US" sz="4400" dirty="0" smtClean="0">
                <a:ln/>
                <a:solidFill>
                  <a:srgbClr val="FFFF00"/>
                </a:solidFill>
                <a:latin typeface="文新字海-特隸" panose="02010603000101010101" pitchFamily="2" charset="-128"/>
                <a:ea typeface="文新字海-特隸" panose="02010603000101010101" pitchFamily="2" charset="-128"/>
              </a:rPr>
              <a:t>思考與應用</a:t>
            </a:r>
            <a:endParaRPr lang="en-US" sz="4400" cap="none" spc="0" dirty="0">
              <a:ln/>
              <a:solidFill>
                <a:srgbClr val="FFFF00"/>
              </a:solidFill>
              <a:latin typeface="文新字海-特隸" panose="02010603000101010101" pitchFamily="2" charset="-128"/>
              <a:ea typeface="文新字海-特隸" panose="02010603000101010101" pitchFamily="2" charset="-128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D3AB4968-07FD-AA42-9B13-2599C4365F82}"/>
              </a:ext>
            </a:extLst>
          </p:cNvPr>
          <p:cNvSpPr txBox="1">
            <a:spLocks/>
          </p:cNvSpPr>
          <p:nvPr/>
        </p:nvSpPr>
        <p:spPr>
          <a:xfrm>
            <a:off x="7503207" y="2378212"/>
            <a:ext cx="3982857" cy="3777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endParaRPr lang="zh-TW" altLang="en-US" sz="3600" dirty="0">
              <a:solidFill>
                <a:srgbClr val="FFFF00"/>
              </a:solidFill>
              <a:latin typeface="文新字海-粗圓" panose="02010603000101010101" pitchFamily="2" charset="-128"/>
              <a:ea typeface="文新字海-粗圓" panose="02010603000101010101" pitchFamily="2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2846" y="2480761"/>
            <a:ext cx="4110989" cy="31665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3200" dirty="0">
                <a:solidFill>
                  <a:srgbClr val="FFFF00"/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耶利米的人生經</a:t>
            </a:r>
            <a:r>
              <a:rPr lang="zh-CN" altLang="en-US" sz="3200" dirty="0" smtClean="0">
                <a:solidFill>
                  <a:srgbClr val="FFFF00"/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歷對你有何幫助？</a:t>
            </a:r>
            <a:endParaRPr lang="en-US" altLang="zh-CN" sz="3200" dirty="0">
              <a:solidFill>
                <a:srgbClr val="FFFF00"/>
              </a:solidFill>
              <a:latin typeface="文新字海-粗圓" panose="02010603000101010101" pitchFamily="2" charset="-128"/>
              <a:ea typeface="文新字海-粗圓" panose="0201060300010101010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876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="" xmlns:a16="http://schemas.microsoft.com/office/drawing/2014/main" id="{B66DA169-18A0-1449-823D-53CBC67A28D5}"/>
              </a:ext>
            </a:extLst>
          </p:cNvPr>
          <p:cNvSpPr txBox="1">
            <a:spLocks/>
          </p:cNvSpPr>
          <p:nvPr/>
        </p:nvSpPr>
        <p:spPr>
          <a:xfrm>
            <a:off x="389164" y="405831"/>
            <a:ext cx="8717514" cy="844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cap="none" spc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fontAlgn="base"/>
            <a:r>
              <a:rPr lang="zh-CN" altLang="en-US" sz="4800" dirty="0" smtClean="0">
                <a:solidFill>
                  <a:schemeClr val="accent1">
                    <a:lumMod val="75000"/>
                  </a:schemeClr>
                </a:solidFill>
                <a:latin typeface="文新字海-特隸" panose="02010603000101010101" pitchFamily="2" charset="-128"/>
                <a:ea typeface="文新字海-特隸" panose="02010603000101010101" pitchFamily="2" charset="-128"/>
              </a:rPr>
              <a:t>耶</a:t>
            </a:r>
            <a:r>
              <a:rPr lang="zh-CN" altLang="en-US" sz="4800" dirty="0">
                <a:solidFill>
                  <a:schemeClr val="accent1">
                    <a:lumMod val="75000"/>
                  </a:schemeClr>
                </a:solidFill>
                <a:latin typeface="文新字海-特隸" panose="02010603000101010101" pitchFamily="2" charset="-128"/>
                <a:ea typeface="文新字海-特隸" panose="02010603000101010101" pitchFamily="2" charset="-128"/>
              </a:rPr>
              <a:t>利米</a:t>
            </a:r>
            <a:r>
              <a:rPr lang="zh-TW" altLang="en-US" sz="4800" dirty="0" smtClean="0">
                <a:solidFill>
                  <a:schemeClr val="accent1">
                    <a:lumMod val="75000"/>
                  </a:schemeClr>
                </a:solidFill>
                <a:latin typeface="文新字海-特隸" panose="02010603000101010101" pitchFamily="2" charset="-128"/>
                <a:ea typeface="文新字海-特隸" panose="02010603000101010101" pitchFamily="2" charset="-128"/>
              </a:rPr>
              <a:t>的</a:t>
            </a:r>
            <a:r>
              <a:rPr lang="zh-CN" altLang="en-US" sz="4800" dirty="0">
                <a:solidFill>
                  <a:schemeClr val="accent1">
                    <a:lumMod val="75000"/>
                  </a:schemeClr>
                </a:solidFill>
                <a:latin typeface="文新字海-特隸" panose="02010603000101010101" pitchFamily="2" charset="-128"/>
                <a:ea typeface="文新字海-特隸" panose="02010603000101010101" pitchFamily="2" charset="-128"/>
              </a:rPr>
              <a:t>信息</a:t>
            </a:r>
            <a:endParaRPr lang="zh-TW" altLang="en-US" sz="4800" dirty="0">
              <a:solidFill>
                <a:schemeClr val="accent1">
                  <a:lumMod val="75000"/>
                </a:schemeClr>
              </a:solidFill>
              <a:latin typeface="文新字海-特隸" panose="02010603000101010101" pitchFamily="2" charset="-128"/>
              <a:ea typeface="文新字海-特隸" panose="02010603000101010101" pitchFamily="2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1933" y="1271271"/>
            <a:ext cx="1098973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背離</a:t>
            </a:r>
            <a:endParaRPr lang="en-US" altLang="zh-CN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文新字海-粗圓" panose="02010603000101010101" pitchFamily="2" charset="-128"/>
              <a:ea typeface="文新字海-粗圓" panose="02010603000101010101" pitchFamily="2" charset="-128"/>
            </a:endParaRPr>
          </a:p>
          <a:p>
            <a:pPr marL="347663" lvl="1"/>
            <a:r>
              <a:rPr lang="zh-TW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百姓離棄了上</a:t>
            </a:r>
            <a:r>
              <a:rPr lang="zh-TW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帝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，</a:t>
            </a:r>
            <a:r>
              <a:rPr lang="zh-TW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崇</a:t>
            </a:r>
            <a:r>
              <a:rPr lang="zh-TW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拜各樣的偶</a:t>
            </a:r>
            <a:r>
              <a:rPr lang="zh-TW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像</a:t>
            </a:r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，</a:t>
            </a:r>
            <a:r>
              <a:rPr lang="zh-TW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背</a:t>
            </a:r>
            <a:r>
              <a:rPr lang="zh-TW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棄上帝的律法</a:t>
            </a:r>
            <a:r>
              <a:rPr lang="zh-TW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，忘</a:t>
            </a:r>
            <a:r>
              <a:rPr lang="zh-TW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記先祖與上帝所曾立下的</a:t>
            </a:r>
            <a:r>
              <a:rPr lang="zh-TW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約</a:t>
            </a:r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。</a:t>
            </a:r>
            <a:r>
              <a:rPr lang="zh-TW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 宗教愈</a:t>
            </a:r>
            <a:r>
              <a:rPr lang="zh-TW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來愈墮</a:t>
            </a:r>
            <a:r>
              <a:rPr lang="zh-TW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落</a:t>
            </a:r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，</a:t>
            </a:r>
            <a:r>
              <a:rPr lang="zh-TW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社</a:t>
            </a:r>
            <a:r>
              <a:rPr lang="zh-TW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會道德愈來愈敗壞</a:t>
            </a:r>
            <a:r>
              <a:rPr lang="zh-TW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，從</a:t>
            </a:r>
            <a:r>
              <a:rPr lang="zh-TW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政治領袖到平民百姓，愈加貪婪腐</a:t>
            </a:r>
            <a:r>
              <a:rPr lang="zh-TW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化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。</a:t>
            </a:r>
            <a:endParaRPr lang="en-US" altLang="zh-CN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文新字海-細圓" panose="02010603000101010101" pitchFamily="2" charset="-128"/>
              <a:ea typeface="文新字海-細圓" panose="02010603000101010101" pitchFamily="2" charset="-128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災禍</a:t>
            </a:r>
            <a:endParaRPr lang="en-US" altLang="zh-CN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文新字海-粗圓" panose="02010603000101010101" pitchFamily="2" charset="-128"/>
              <a:ea typeface="文新字海-粗圓" panose="02010603000101010101" pitchFamily="2" charset="-128"/>
            </a:endParaRPr>
          </a:p>
          <a:p>
            <a:pPr marL="347663"/>
            <a:r>
              <a:rPr lang="zh-TW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耶 </a:t>
            </a:r>
            <a:r>
              <a:rPr lang="en-US" altLang="zh-TW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1:13</a:t>
            </a:r>
            <a:r>
              <a:rPr lang="en-US" altLang="zh-CN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-14</a:t>
            </a:r>
            <a:r>
              <a:rPr lang="zh-TW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耶</a:t>
            </a:r>
            <a:r>
              <a:rPr lang="zh-TW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和華的話第二次臨到我說：“你看見甚麼？”我說：“我看見一個燒開的鍋</a:t>
            </a:r>
            <a:r>
              <a:rPr lang="zh-TW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，從</a:t>
            </a:r>
            <a:r>
              <a:rPr lang="zh-TW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北而傾</a:t>
            </a:r>
            <a:r>
              <a:rPr lang="zh-TW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。耶</a:t>
            </a:r>
            <a:r>
              <a:rPr lang="zh-TW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和華對我說：“必有災禍從北方發出，臨到這地的一切居民。”</a:t>
            </a:r>
            <a:endParaRPr lang="en-US" altLang="zh-CN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文新字海-細圓" panose="02010603000101010101" pitchFamily="2" charset="-128"/>
              <a:ea typeface="文新字海-細圓" panose="02010603000101010101" pitchFamily="2" charset="-128"/>
            </a:endParaRPr>
          </a:p>
          <a:p>
            <a:pPr marL="347663" lvl="1"/>
            <a:r>
              <a:rPr lang="zh-TW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耶 </a:t>
            </a:r>
            <a:r>
              <a:rPr lang="en-US" altLang="zh-TW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25:11 </a:t>
            </a:r>
            <a:r>
              <a:rPr lang="zh-TW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這全地必然荒涼，令人驚駭，這些國民要服事巴比倫王七十年。 </a:t>
            </a:r>
            <a:endParaRPr lang="en-US" altLang="zh-CN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文新字海-細圓" panose="02010603000101010101" pitchFamily="2" charset="-128"/>
              <a:ea typeface="文新字海-細圓" panose="02010603000101010101" pitchFamily="2" charset="-128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dirty="0" smtClean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盼望</a:t>
            </a:r>
            <a:endParaRPr lang="en-US" altLang="zh-CN" sz="2400" dirty="0" smtClean="0">
              <a:latin typeface="文新字海-粗圓" panose="02010603000101010101" pitchFamily="2" charset="-128"/>
              <a:ea typeface="文新字海-粗圓" panose="02010603000101010101" pitchFamily="2" charset="-128"/>
            </a:endParaRPr>
          </a:p>
          <a:p>
            <a:pPr marL="347663"/>
            <a:r>
              <a:rPr lang="zh-TW" altLang="en-US" sz="2000" dirty="0"/>
              <a:t>耶</a:t>
            </a:r>
            <a:r>
              <a:rPr lang="en-US" altLang="zh-TW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3:1b</a:t>
            </a:r>
            <a:r>
              <a:rPr lang="zh-TW" altLang="en-US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但</a:t>
            </a:r>
            <a:r>
              <a:rPr lang="zh-TW" altLang="en-US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你和許多親愛的行邪淫，還可以歸向我。”這是耶</a:t>
            </a:r>
            <a:r>
              <a:rPr lang="zh-TW" altLang="en-US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和</a:t>
            </a:r>
            <a:r>
              <a:rPr lang="zh-CN" altLang="en-US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華</a:t>
            </a:r>
            <a:r>
              <a:rPr lang="zh-CN" altLang="en-US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說的。</a:t>
            </a:r>
            <a:endParaRPr lang="en-US" altLang="zh-CN" sz="2000" dirty="0" smtClean="0">
              <a:latin typeface="文新字海-細圓" panose="02010603000101010101" pitchFamily="2" charset="-128"/>
              <a:ea typeface="文新字海-細圓" panose="02010603000101010101" pitchFamily="2" charset="-128"/>
            </a:endParaRPr>
          </a:p>
          <a:p>
            <a:pPr marL="347663"/>
            <a:r>
              <a:rPr lang="zh-TW" altLang="en-US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耶 </a:t>
            </a:r>
            <a:r>
              <a:rPr lang="en-US" altLang="zh-TW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3:12 </a:t>
            </a:r>
            <a:r>
              <a:rPr lang="zh-TW" altLang="en-US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你去向北方宣告說，耶和華說：‘背道的以色列啊，回來吧！我必不怒目看</a:t>
            </a:r>
            <a:r>
              <a:rPr lang="zh-TW" altLang="en-US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你們</a:t>
            </a:r>
            <a:r>
              <a:rPr lang="zh-TW" altLang="en-US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，因為我是慈愛的，我必不永遠存怒。’這是耶和華說的</a:t>
            </a:r>
            <a:r>
              <a:rPr lang="zh-TW" altLang="en-US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。</a:t>
            </a:r>
            <a:endParaRPr lang="en-US" altLang="zh-TW" sz="2000" dirty="0" smtClean="0">
              <a:latin typeface="文新字海-細圓" panose="02010603000101010101" pitchFamily="2" charset="-128"/>
              <a:ea typeface="文新字海-細圓" panose="02010603000101010101" pitchFamily="2" charset="-128"/>
            </a:endParaRPr>
          </a:p>
          <a:p>
            <a:pPr marL="347663"/>
            <a:r>
              <a:rPr lang="zh-CN" altLang="en-US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耶</a:t>
            </a:r>
            <a:r>
              <a:rPr lang="en-US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 31:33</a:t>
            </a:r>
            <a:r>
              <a:rPr lang="zh-TW" altLang="en-US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耶和華說：“那些日子以後，我與以色列家所立的約乃是這樣：我要將我的律法放在他們裡面，寫在他們心上。我要作他們的 神，他們要作我的子</a:t>
            </a:r>
            <a:r>
              <a:rPr lang="zh-TW" altLang="en-US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民 </a:t>
            </a:r>
            <a:endParaRPr lang="en-US" altLang="zh-CN" sz="4000" dirty="0" smtClean="0">
              <a:latin typeface="文新字海-細圓" panose="02010603000101010101" pitchFamily="2" charset="-128"/>
              <a:ea typeface="文新字海-細圓" panose="0201060300010101010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274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51933" y="1174342"/>
            <a:ext cx="1104899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1 </a:t>
            </a:r>
            <a:r>
              <a:rPr lang="zh-TW" altLang="en-US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有話說，人若休妻，妻離他而去，作了別人的妻，前夫豈能再收回她來？若</a:t>
            </a:r>
            <a:r>
              <a:rPr lang="zh-TW" altLang="en-US" sz="24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收回</a:t>
            </a:r>
            <a:r>
              <a:rPr lang="zh-TW" altLang="en-US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她來，那地豈不是大大玷污了嗎？</a:t>
            </a:r>
            <a:r>
              <a:rPr lang="zh-TW" altLang="en-US" sz="2400" dirty="0">
                <a:solidFill>
                  <a:srgbClr val="FF0000"/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但你和許多親愛的行邪淫，還可以歸向我。</a:t>
            </a:r>
            <a:r>
              <a:rPr lang="zh-TW" altLang="en-US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”這是耶</a:t>
            </a:r>
            <a:r>
              <a:rPr lang="zh-TW" altLang="en-US" sz="24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和</a:t>
            </a:r>
            <a:r>
              <a:rPr lang="zh-CN" altLang="en-US" sz="24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華</a:t>
            </a:r>
            <a:r>
              <a:rPr lang="zh-CN" altLang="en-US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說的</a:t>
            </a:r>
            <a:r>
              <a:rPr lang="zh-CN" altLang="en-US" sz="24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。</a:t>
            </a:r>
            <a:r>
              <a:rPr lang="zh-TW" altLang="en-US" sz="24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約</a:t>
            </a:r>
            <a:r>
              <a:rPr lang="zh-TW" altLang="en-US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西亞王在位的時候，耶和華又對我說：“背道的以色列所行的，你看見沒有</a:t>
            </a:r>
            <a:r>
              <a:rPr lang="zh-TW" altLang="en-US" sz="24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？她</a:t>
            </a:r>
            <a:r>
              <a:rPr lang="zh-TW" altLang="en-US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上各高山，在各青翠樹下行淫</a:t>
            </a:r>
            <a:r>
              <a:rPr lang="zh-TW" altLang="en-US" sz="24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。</a:t>
            </a:r>
            <a:r>
              <a:rPr lang="en-US" altLang="zh-TW" sz="24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7 </a:t>
            </a:r>
            <a:r>
              <a:rPr lang="zh-TW" altLang="en-US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她行這些事以後，我說：‘她必歸向我。’她卻不歸向我。她奸詐的妹妹猶</a:t>
            </a:r>
            <a:r>
              <a:rPr lang="zh-TW" altLang="en-US" sz="24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大</a:t>
            </a:r>
            <a:r>
              <a:rPr lang="zh-CN" altLang="en-US" sz="24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也</a:t>
            </a:r>
            <a:r>
              <a:rPr lang="zh-CN" altLang="en-US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看見了</a:t>
            </a:r>
            <a:r>
              <a:rPr lang="zh-CN" altLang="en-US" sz="24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。</a:t>
            </a:r>
            <a:r>
              <a:rPr lang="en-US" altLang="zh-TW" sz="24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8 </a:t>
            </a:r>
            <a:r>
              <a:rPr lang="zh-TW" altLang="en-US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背道的以色列行淫，我為這緣故給她休書休她。我看見她奸詐的妹妹猶大還</a:t>
            </a:r>
            <a:r>
              <a:rPr lang="zh-TW" altLang="en-US" sz="24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不懼</a:t>
            </a:r>
            <a:r>
              <a:rPr lang="zh-TW" altLang="en-US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怕，也去行淫</a:t>
            </a:r>
            <a:r>
              <a:rPr lang="zh-TW" altLang="en-US" sz="24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。</a:t>
            </a:r>
            <a:r>
              <a:rPr lang="en-US" altLang="zh-TW" sz="24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9 </a:t>
            </a:r>
            <a:r>
              <a:rPr lang="zh-TW" altLang="en-US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因以色列輕忽了她的淫亂，和石頭木頭行淫，地就被玷污了</a:t>
            </a:r>
            <a:r>
              <a:rPr lang="zh-TW" altLang="en-US" sz="24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。</a:t>
            </a:r>
            <a:r>
              <a:rPr lang="en-US" altLang="zh-TW" sz="24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10 </a:t>
            </a:r>
            <a:r>
              <a:rPr lang="zh-TW" altLang="en-US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雖有這一切的事，她奸詐的妹妹猶大還不一心歸向我，不過是假意歸我。”</a:t>
            </a:r>
            <a:r>
              <a:rPr lang="zh-TW" altLang="en-US" sz="24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這是</a:t>
            </a:r>
            <a:r>
              <a:rPr lang="zh-TW" altLang="en-US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耶和華說的</a:t>
            </a:r>
            <a:r>
              <a:rPr lang="zh-TW" altLang="en-US" sz="24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。</a:t>
            </a:r>
            <a:r>
              <a:rPr lang="en-US" altLang="zh-TW" sz="24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11 </a:t>
            </a:r>
            <a:r>
              <a:rPr lang="zh-TW" altLang="en-US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耶和華對我說：“背道的以色列比奸詐的猶大還顯為義</a:t>
            </a:r>
            <a:r>
              <a:rPr lang="zh-TW" altLang="en-US" sz="24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。</a:t>
            </a:r>
            <a:r>
              <a:rPr lang="en-US" altLang="zh-TW" sz="24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12 </a:t>
            </a:r>
            <a:r>
              <a:rPr lang="zh-TW" altLang="en-US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你去向北方宣告說，耶和華說：‘</a:t>
            </a:r>
            <a:r>
              <a:rPr lang="zh-TW" altLang="en-US" sz="2400" dirty="0">
                <a:solidFill>
                  <a:srgbClr val="FF0000"/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背道的以色列啊，回來吧！我必不怒目看</a:t>
            </a:r>
            <a:r>
              <a:rPr lang="zh-TW" altLang="en-US" sz="2400" dirty="0" smtClean="0">
                <a:solidFill>
                  <a:srgbClr val="FF0000"/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你們</a:t>
            </a:r>
            <a:r>
              <a:rPr lang="zh-TW" altLang="en-US" sz="2400" dirty="0">
                <a:solidFill>
                  <a:srgbClr val="FF0000"/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，因為我是慈愛的，我必不永遠存怒</a:t>
            </a:r>
            <a:r>
              <a:rPr lang="zh-TW" altLang="en-US" sz="24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。’這是耶和華說的。</a:t>
            </a:r>
            <a:endParaRPr lang="en-US" sz="2400" dirty="0">
              <a:latin typeface="文新字海-細圓" panose="02010603000101010101" pitchFamily="2" charset="-128"/>
              <a:ea typeface="文新字海-細圓" panose="02010603000101010101" pitchFamily="2" charset="-128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B66DA169-18A0-1449-823D-53CBC67A28D5}"/>
              </a:ext>
            </a:extLst>
          </p:cNvPr>
          <p:cNvSpPr txBox="1">
            <a:spLocks/>
          </p:cNvSpPr>
          <p:nvPr/>
        </p:nvSpPr>
        <p:spPr>
          <a:xfrm>
            <a:off x="389164" y="405831"/>
            <a:ext cx="8717514" cy="844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cap="none" spc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fontAlgn="base"/>
            <a:r>
              <a:rPr lang="zh-CN" altLang="en-US" sz="3200" dirty="0" smtClean="0">
                <a:solidFill>
                  <a:schemeClr val="accent1">
                    <a:lumMod val="75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耶</a:t>
            </a:r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利</a:t>
            </a:r>
            <a:r>
              <a:rPr lang="zh-CN" altLang="en-US" sz="3200" dirty="0" smtClean="0">
                <a:solidFill>
                  <a:schemeClr val="accent1">
                    <a:lumMod val="75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米書</a:t>
            </a:r>
            <a:r>
              <a:rPr lang="en-US" altLang="zh-TW" sz="3200" dirty="0">
                <a:solidFill>
                  <a:schemeClr val="accent1">
                    <a:lumMod val="50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3:1, </a:t>
            </a:r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7-12</a:t>
            </a:r>
            <a:r>
              <a:rPr lang="en-US" altLang="zh-TW" sz="3200" dirty="0">
                <a:solidFill>
                  <a:schemeClr val="accent1">
                    <a:lumMod val="50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 </a:t>
            </a:r>
            <a:endParaRPr lang="zh-TW" altLang="en-US" sz="3200" dirty="0">
              <a:solidFill>
                <a:schemeClr val="accent1">
                  <a:lumMod val="50000"/>
                </a:schemeClr>
              </a:solidFill>
              <a:latin typeface="文新字海-粗圓" panose="02010603000101010101" pitchFamily="2" charset="-128"/>
              <a:ea typeface="文新字海-粗圓" panose="0201060300010101010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089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8733" y="1443841"/>
            <a:ext cx="1133686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耶</a:t>
            </a:r>
            <a:r>
              <a:rPr lang="en-US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 31:31 </a:t>
            </a:r>
            <a:r>
              <a:rPr lang="zh-CN" altLang="en-US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耶和華說：「日子將到，我要與以色列家和猶大家另立新約，</a:t>
            </a:r>
            <a:r>
              <a:rPr lang="en-US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32 </a:t>
            </a:r>
            <a:r>
              <a:rPr lang="zh-CN" altLang="en-US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不像我拉著他們祖宗的手，領他們出埃及地的時候，與他們所立的約。我雖作他們的丈夫，他們卻背了我的約。這是耶和華說的。」</a:t>
            </a:r>
            <a:r>
              <a:rPr lang="en-US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33 </a:t>
            </a:r>
            <a:r>
              <a:rPr lang="zh-CN" altLang="en-US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耶和華說：「那些日子以後，我與以色列家所立的約乃是這樣：</a:t>
            </a:r>
            <a:r>
              <a:rPr lang="zh-CN" altLang="en-US" sz="2000" dirty="0">
                <a:solidFill>
                  <a:srgbClr val="FF0000"/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我要將我的律法放在他們裏面，寫在他們心上。我要作他們的上帝，他們要作我的子民</a:t>
            </a:r>
            <a:r>
              <a:rPr lang="zh-CN" altLang="en-US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。</a:t>
            </a:r>
            <a:r>
              <a:rPr lang="en-US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34 </a:t>
            </a:r>
            <a:r>
              <a:rPr lang="zh-CN" altLang="en-US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他們各人不再教導自己的鄰舍和自己的弟兄說：</a:t>
            </a:r>
            <a:r>
              <a:rPr lang="en-US" altLang="zh-CN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『</a:t>
            </a:r>
            <a:r>
              <a:rPr lang="zh-CN" altLang="en-US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你該認識耶和華</a:t>
            </a:r>
            <a:r>
              <a:rPr lang="en-US" altLang="zh-CN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』</a:t>
            </a:r>
            <a:r>
              <a:rPr lang="zh-CN" altLang="en-US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，因為他們從最小的到至大的都必認識我。我要赦免他們的罪孽，不再記念他們的罪惡。這是耶和華說的。」</a:t>
            </a:r>
            <a:r>
              <a:rPr lang="en-US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……38 </a:t>
            </a:r>
            <a:r>
              <a:rPr lang="zh-CN" altLang="en-US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耶和華說：「日子將到，這城必為耶和華建造，從哈楠業樓直到角門。</a:t>
            </a:r>
            <a:r>
              <a:rPr lang="en-US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39 </a:t>
            </a:r>
            <a:r>
              <a:rPr lang="zh-CN" altLang="en-US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準繩要往外量出，直到迦立山，又轉到歌亞。</a:t>
            </a:r>
            <a:r>
              <a:rPr lang="en-US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40 </a:t>
            </a:r>
            <a:r>
              <a:rPr lang="zh-CN" altLang="en-US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拋屍的全谷和倒灰之處，並一切田地，直到汲淪溪，又直到東方馬門的拐角，都要歸耶和華為聖，不再拔出，不再傾覆，直到永遠。」</a:t>
            </a:r>
            <a:endParaRPr lang="en-US" sz="2000" dirty="0">
              <a:latin typeface="文新字海-細圓" panose="02010603000101010101" pitchFamily="2" charset="-128"/>
              <a:ea typeface="文新字海-細圓" panose="02010603000101010101" pitchFamily="2" charset="-128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B66DA169-18A0-1449-823D-53CBC67A28D5}"/>
              </a:ext>
            </a:extLst>
          </p:cNvPr>
          <p:cNvSpPr txBox="1">
            <a:spLocks/>
          </p:cNvSpPr>
          <p:nvPr/>
        </p:nvSpPr>
        <p:spPr>
          <a:xfrm>
            <a:off x="389164" y="405831"/>
            <a:ext cx="8717514" cy="844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cap="none" spc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fontAlgn="base"/>
            <a:r>
              <a:rPr lang="zh-CN" altLang="en-US" sz="3200" dirty="0" smtClean="0">
                <a:solidFill>
                  <a:schemeClr val="accent1">
                    <a:lumMod val="75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耶</a:t>
            </a:r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利</a:t>
            </a:r>
            <a:r>
              <a:rPr lang="zh-CN" altLang="en-US" sz="3200" dirty="0" smtClean="0">
                <a:solidFill>
                  <a:schemeClr val="accent1">
                    <a:lumMod val="75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米書</a:t>
            </a:r>
            <a:r>
              <a:rPr lang="en-US" altLang="zh-TW" sz="3200" dirty="0" smtClean="0">
                <a:solidFill>
                  <a:schemeClr val="accent1">
                    <a:lumMod val="50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3</a:t>
            </a:r>
            <a:r>
              <a:rPr lang="en-US" altLang="zh-CN" sz="3200" dirty="0" smtClean="0">
                <a:solidFill>
                  <a:schemeClr val="accent1">
                    <a:lumMod val="50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1</a:t>
            </a:r>
            <a:r>
              <a:rPr lang="en-US" altLang="zh-TW" sz="3200" dirty="0" smtClean="0">
                <a:solidFill>
                  <a:schemeClr val="accent1">
                    <a:lumMod val="50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:</a:t>
            </a:r>
            <a:r>
              <a:rPr lang="en-US" altLang="zh-CN" sz="3200" dirty="0" smtClean="0">
                <a:solidFill>
                  <a:schemeClr val="accent1">
                    <a:lumMod val="50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31-40</a:t>
            </a:r>
            <a:r>
              <a:rPr lang="en-US" altLang="zh-TW" sz="3200" dirty="0" smtClean="0">
                <a:solidFill>
                  <a:schemeClr val="accent1">
                    <a:lumMod val="50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 </a:t>
            </a:r>
            <a:endParaRPr lang="zh-TW" altLang="en-US" sz="3200" dirty="0">
              <a:solidFill>
                <a:schemeClr val="accent1">
                  <a:lumMod val="50000"/>
                </a:schemeClr>
              </a:solidFill>
              <a:latin typeface="文新字海-粗圓" panose="02010603000101010101" pitchFamily="2" charset="-128"/>
              <a:ea typeface="文新字海-粗圓" panose="0201060300010101010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582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9165" y="1485702"/>
            <a:ext cx="1143030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10 </a:t>
            </a:r>
            <a:r>
              <a:rPr lang="zh-TW" altLang="en-US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耶和華如此說：‘你們論這地方說：‘是荒廢無人民無牲畜之地。但在這荒</a:t>
            </a:r>
            <a:r>
              <a:rPr lang="zh-TW" altLang="en-US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涼無</a:t>
            </a:r>
            <a:r>
              <a:rPr lang="zh-TW" altLang="en-US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人民無牲畜的猶大城邑和耶路撒冷的街上</a:t>
            </a:r>
            <a:r>
              <a:rPr lang="zh-TW" altLang="en-US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，</a:t>
            </a:r>
            <a:r>
              <a:rPr lang="en-US" altLang="zh-TW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11 </a:t>
            </a:r>
            <a:r>
              <a:rPr lang="zh-TW" altLang="en-US" sz="2000" dirty="0">
                <a:solidFill>
                  <a:srgbClr val="FF0000"/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必再聽見有歡喜和快樂的聲音、新郎和新婦的聲音，並聽見有人說：要稱謝</a:t>
            </a:r>
            <a:r>
              <a:rPr lang="zh-TW" altLang="en-US" sz="2000" dirty="0" smtClean="0">
                <a:solidFill>
                  <a:srgbClr val="FF0000"/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萬軍</a:t>
            </a:r>
            <a:r>
              <a:rPr lang="zh-TW" altLang="en-US" sz="2000" dirty="0">
                <a:solidFill>
                  <a:srgbClr val="FF0000"/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之耶和華，因耶和華本為善，他的慈愛永遠長存。！</a:t>
            </a:r>
            <a:r>
              <a:rPr lang="zh-TW" altLang="en-US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又有奉感謝祭到耶和華殿中之人的聲</a:t>
            </a:r>
          </a:p>
          <a:p>
            <a:r>
              <a:rPr lang="zh-TW" altLang="en-US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音，因為我必使這地被擄的人歸回，和起初一樣。’這是耶和華說的</a:t>
            </a:r>
            <a:r>
              <a:rPr lang="zh-TW" altLang="en-US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。</a:t>
            </a:r>
            <a:r>
              <a:rPr lang="en-US" altLang="zh-TW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12 </a:t>
            </a:r>
            <a:r>
              <a:rPr lang="zh-TW" altLang="en-US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萬軍之耶和華如此說：‘在這荒廢無人民無牲畜之地，並其中所有的城邑，</a:t>
            </a:r>
            <a:r>
              <a:rPr lang="zh-TW" altLang="en-US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必再</a:t>
            </a:r>
            <a:r>
              <a:rPr lang="zh-TW" altLang="en-US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有牧人的住處。他們要使羊群躺臥在那裡</a:t>
            </a:r>
            <a:r>
              <a:rPr lang="zh-TW" altLang="en-US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。</a:t>
            </a:r>
            <a:r>
              <a:rPr lang="en-US" altLang="zh-TW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13 </a:t>
            </a:r>
            <a:r>
              <a:rPr lang="zh-TW" altLang="en-US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在山地的城邑、高原的城邑、南地的城邑、便雅憫地、耶路撒冷四圍的各處</a:t>
            </a:r>
            <a:r>
              <a:rPr lang="zh-TW" altLang="en-US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和猶</a:t>
            </a:r>
            <a:r>
              <a:rPr lang="zh-TW" altLang="en-US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大的城邑，必再有羊群從數點的人手下經過。’這是耶和華說的</a:t>
            </a:r>
            <a:r>
              <a:rPr lang="zh-TW" altLang="en-US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。</a:t>
            </a:r>
            <a:r>
              <a:rPr lang="en-US" altLang="zh-TW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14 </a:t>
            </a:r>
            <a:r>
              <a:rPr lang="zh-TW" altLang="en-US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耶和華說：‘日子將到，我應許以色列家和猶大家的恩言必然成就</a:t>
            </a:r>
            <a:r>
              <a:rPr lang="zh-TW" altLang="en-US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。</a:t>
            </a:r>
            <a:r>
              <a:rPr lang="en-US" altLang="zh-TW" sz="2000" dirty="0" smtClean="0">
                <a:solidFill>
                  <a:srgbClr val="FF0000"/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15 </a:t>
            </a:r>
            <a:r>
              <a:rPr lang="zh-TW" altLang="en-US" sz="2000" dirty="0">
                <a:solidFill>
                  <a:srgbClr val="FF0000"/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當那日子，那時候，我必使大衛公義的苗裔長起來，他必在地上施行公平和</a:t>
            </a:r>
            <a:r>
              <a:rPr lang="zh-TW" altLang="en-US" sz="2000" dirty="0" smtClean="0">
                <a:solidFill>
                  <a:srgbClr val="FF0000"/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公</a:t>
            </a:r>
            <a:r>
              <a:rPr lang="zh-CN" altLang="en-US" sz="2000" dirty="0" smtClean="0">
                <a:solidFill>
                  <a:srgbClr val="FF0000"/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義。</a:t>
            </a:r>
            <a:r>
              <a:rPr lang="en-US" altLang="zh-CN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1</a:t>
            </a:r>
            <a:r>
              <a:rPr lang="en-US" altLang="zh-TW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6 </a:t>
            </a:r>
            <a:r>
              <a:rPr lang="zh-TW" altLang="en-US" sz="2000" dirty="0">
                <a:solidFill>
                  <a:srgbClr val="FF0000"/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在那日子猶大必得救，耶路撒冷必安然居住，他的名必稱為耶和華我們的義</a:t>
            </a:r>
            <a:r>
              <a:rPr lang="zh-TW" altLang="en-US" sz="2000" dirty="0" smtClean="0">
                <a:solidFill>
                  <a:srgbClr val="FF0000"/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。’</a:t>
            </a:r>
            <a:r>
              <a:rPr lang="en-US" altLang="zh-TW" sz="2000" dirty="0" smtClean="0">
                <a:solidFill>
                  <a:srgbClr val="FF0000"/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17 </a:t>
            </a:r>
            <a:r>
              <a:rPr lang="zh-TW" altLang="en-US" sz="2000" dirty="0">
                <a:solidFill>
                  <a:srgbClr val="FF0000"/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因為耶和華如此說：‘大衛必永不斷人坐在以色列家的寶座上</a:t>
            </a:r>
            <a:r>
              <a:rPr lang="zh-TW" altLang="en-US" sz="2000" dirty="0" smtClean="0">
                <a:solidFill>
                  <a:srgbClr val="FF0000"/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；</a:t>
            </a:r>
            <a:r>
              <a:rPr lang="en-US" altLang="zh-TW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18 </a:t>
            </a:r>
            <a:r>
              <a:rPr lang="zh-TW" altLang="en-US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祭司利未人在我面前也不斷人獻燔祭，燒素祭，時常辦理獻祭的事</a:t>
            </a:r>
            <a:r>
              <a:rPr lang="zh-TW" altLang="en-US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。’”</a:t>
            </a:r>
            <a:r>
              <a:rPr lang="en-US" altLang="zh-TW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19 </a:t>
            </a:r>
            <a:r>
              <a:rPr lang="zh-TW" altLang="en-US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耶和華的話臨到耶利米說</a:t>
            </a:r>
            <a:r>
              <a:rPr lang="zh-TW" altLang="en-US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：</a:t>
            </a:r>
            <a:r>
              <a:rPr lang="en-US" altLang="zh-TW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20 </a:t>
            </a:r>
            <a:r>
              <a:rPr lang="en-US" altLang="zh-TW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“</a:t>
            </a:r>
            <a:r>
              <a:rPr lang="zh-TW" altLang="en-US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耶和華如此說：‘</a:t>
            </a:r>
            <a:r>
              <a:rPr lang="zh-TW" altLang="en-US" sz="2000" dirty="0">
                <a:solidFill>
                  <a:srgbClr val="FF0000"/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你們若能廢棄我所立白日黑夜的約，使白日黑夜不按時</a:t>
            </a:r>
            <a:r>
              <a:rPr lang="zh-TW" altLang="en-US" sz="2000" dirty="0" smtClean="0">
                <a:solidFill>
                  <a:srgbClr val="FF0000"/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輪</a:t>
            </a:r>
            <a:r>
              <a:rPr lang="zh-CN" altLang="en-US" sz="2000" dirty="0" smtClean="0">
                <a:solidFill>
                  <a:srgbClr val="FF0000"/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轉，</a:t>
            </a:r>
            <a:r>
              <a:rPr lang="en-US" altLang="zh-TW" sz="2000" dirty="0" smtClean="0">
                <a:solidFill>
                  <a:srgbClr val="FF0000"/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21 </a:t>
            </a:r>
            <a:r>
              <a:rPr lang="zh-TW" altLang="en-US" sz="2000" dirty="0">
                <a:solidFill>
                  <a:srgbClr val="FF0000"/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就能廢棄我與我僕人大衛所立的約，使他沒有兒子在他的寶座上為王。並能</a:t>
            </a:r>
            <a:r>
              <a:rPr lang="zh-TW" altLang="en-US" sz="2000" dirty="0" smtClean="0">
                <a:solidFill>
                  <a:srgbClr val="FF0000"/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廢棄</a:t>
            </a:r>
            <a:r>
              <a:rPr lang="zh-TW" altLang="en-US" sz="2000" dirty="0">
                <a:solidFill>
                  <a:srgbClr val="FF0000"/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我與事奉我的祭司利未人所立的約</a:t>
            </a:r>
            <a:r>
              <a:rPr lang="zh-TW" altLang="en-US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。</a:t>
            </a:r>
            <a:endParaRPr lang="en-US" sz="2000" dirty="0">
              <a:latin typeface="文新字海-細圓" panose="02010603000101010101" pitchFamily="2" charset="-128"/>
              <a:ea typeface="文新字海-細圓" panose="02010603000101010101" pitchFamily="2" charset="-12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B66DA169-18A0-1449-823D-53CBC67A28D5}"/>
              </a:ext>
            </a:extLst>
          </p:cNvPr>
          <p:cNvSpPr txBox="1">
            <a:spLocks/>
          </p:cNvSpPr>
          <p:nvPr/>
        </p:nvSpPr>
        <p:spPr>
          <a:xfrm>
            <a:off x="389164" y="405831"/>
            <a:ext cx="8717514" cy="844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cap="none" spc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fontAlgn="base"/>
            <a:r>
              <a:rPr lang="zh-CN" altLang="en-US" sz="3200" dirty="0" smtClean="0">
                <a:solidFill>
                  <a:schemeClr val="accent1">
                    <a:lumMod val="75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耶</a:t>
            </a:r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利</a:t>
            </a:r>
            <a:r>
              <a:rPr lang="zh-CN" altLang="en-US" sz="3200" dirty="0" smtClean="0">
                <a:solidFill>
                  <a:schemeClr val="accent1">
                    <a:lumMod val="75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米書</a:t>
            </a:r>
            <a:r>
              <a:rPr lang="en-US" altLang="zh-TW" sz="3200" dirty="0" smtClean="0">
                <a:solidFill>
                  <a:schemeClr val="accent1">
                    <a:lumMod val="50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3</a:t>
            </a:r>
            <a:r>
              <a:rPr lang="en-US" altLang="zh-CN" sz="3200" dirty="0" smtClean="0">
                <a:solidFill>
                  <a:schemeClr val="accent1">
                    <a:lumMod val="50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3</a:t>
            </a:r>
            <a:r>
              <a:rPr lang="en-US" altLang="zh-TW" sz="3200" dirty="0" smtClean="0">
                <a:solidFill>
                  <a:schemeClr val="accent1">
                    <a:lumMod val="50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:1</a:t>
            </a:r>
            <a:r>
              <a:rPr lang="en-US" altLang="zh-CN" sz="3200" dirty="0" smtClean="0">
                <a:solidFill>
                  <a:schemeClr val="accent1">
                    <a:lumMod val="50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0-21</a:t>
            </a:r>
            <a:r>
              <a:rPr lang="en-US" altLang="zh-TW" sz="3200" dirty="0" smtClean="0">
                <a:solidFill>
                  <a:schemeClr val="accent1">
                    <a:lumMod val="50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 </a:t>
            </a:r>
            <a:endParaRPr lang="zh-TW" altLang="en-US" sz="3200" dirty="0">
              <a:solidFill>
                <a:schemeClr val="accent1">
                  <a:lumMod val="50000"/>
                </a:schemeClr>
              </a:solidFill>
              <a:latin typeface="文新字海-粗圓" panose="02010603000101010101" pitchFamily="2" charset="-128"/>
              <a:ea typeface="文新字海-粗圓" panose="0201060300010101010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201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="" xmlns:a16="http://schemas.microsoft.com/office/drawing/2014/main" id="{B66DA169-18A0-1449-823D-53CBC67A28D5}"/>
              </a:ext>
            </a:extLst>
          </p:cNvPr>
          <p:cNvSpPr txBox="1">
            <a:spLocks/>
          </p:cNvSpPr>
          <p:nvPr/>
        </p:nvSpPr>
        <p:spPr>
          <a:xfrm>
            <a:off x="389164" y="405831"/>
            <a:ext cx="8717514" cy="844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cap="none" spc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fontAlgn="base"/>
            <a:r>
              <a:rPr lang="zh-CN" altLang="en-US" sz="4800" dirty="0" smtClean="0">
                <a:solidFill>
                  <a:schemeClr val="accent1">
                    <a:lumMod val="75000"/>
                  </a:schemeClr>
                </a:solidFill>
                <a:latin typeface="文新字海-特隸" panose="02010603000101010101" pitchFamily="2" charset="-128"/>
                <a:ea typeface="文新字海-特隸" panose="02010603000101010101" pitchFamily="2" charset="-128"/>
              </a:rPr>
              <a:t>耶</a:t>
            </a:r>
            <a:r>
              <a:rPr lang="zh-CN" altLang="en-US" sz="4800" dirty="0">
                <a:solidFill>
                  <a:schemeClr val="accent1">
                    <a:lumMod val="75000"/>
                  </a:schemeClr>
                </a:solidFill>
                <a:latin typeface="文新字海-特隸" panose="02010603000101010101" pitchFamily="2" charset="-128"/>
                <a:ea typeface="文新字海-特隸" panose="02010603000101010101" pitchFamily="2" charset="-128"/>
              </a:rPr>
              <a:t>利米</a:t>
            </a:r>
            <a:r>
              <a:rPr lang="zh-TW" altLang="en-US" sz="4800" dirty="0" smtClean="0">
                <a:solidFill>
                  <a:schemeClr val="accent1">
                    <a:lumMod val="75000"/>
                  </a:schemeClr>
                </a:solidFill>
                <a:latin typeface="文新字海-特隸" panose="02010603000101010101" pitchFamily="2" charset="-128"/>
                <a:ea typeface="文新字海-特隸" panose="02010603000101010101" pitchFamily="2" charset="-128"/>
              </a:rPr>
              <a:t>的</a:t>
            </a:r>
            <a:r>
              <a:rPr lang="zh-CN" altLang="en-US" sz="4800" dirty="0">
                <a:solidFill>
                  <a:schemeClr val="accent1">
                    <a:lumMod val="75000"/>
                  </a:schemeClr>
                </a:solidFill>
                <a:latin typeface="文新字海-特隸" panose="02010603000101010101" pitchFamily="2" charset="-128"/>
                <a:ea typeface="文新字海-特隸" panose="02010603000101010101" pitchFamily="2" charset="-128"/>
              </a:rPr>
              <a:t>信息</a:t>
            </a:r>
            <a:endParaRPr lang="zh-TW" altLang="en-US" sz="4800" dirty="0">
              <a:solidFill>
                <a:schemeClr val="accent1">
                  <a:lumMod val="75000"/>
                </a:schemeClr>
              </a:solidFill>
              <a:latin typeface="文新字海-特隸" panose="02010603000101010101" pitchFamily="2" charset="-128"/>
              <a:ea typeface="文新字海-特隸" panose="02010603000101010101" pitchFamily="2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1933" y="1271271"/>
            <a:ext cx="1098973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背離</a:t>
            </a:r>
            <a:endParaRPr lang="en-US" altLang="zh-CN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文新字海-粗圓" panose="02010603000101010101" pitchFamily="2" charset="-128"/>
              <a:ea typeface="文新字海-粗圓" panose="02010603000101010101" pitchFamily="2" charset="-128"/>
            </a:endParaRPr>
          </a:p>
          <a:p>
            <a:pPr marL="347663" lvl="1"/>
            <a:r>
              <a:rPr lang="zh-TW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百姓離棄了上</a:t>
            </a:r>
            <a:r>
              <a:rPr lang="zh-TW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帝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，</a:t>
            </a:r>
            <a:r>
              <a:rPr lang="zh-TW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崇</a:t>
            </a:r>
            <a:r>
              <a:rPr lang="zh-TW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拜各樣的偶</a:t>
            </a:r>
            <a:r>
              <a:rPr lang="zh-TW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像</a:t>
            </a:r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，</a:t>
            </a:r>
            <a:r>
              <a:rPr lang="zh-TW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背</a:t>
            </a:r>
            <a:r>
              <a:rPr lang="zh-TW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棄上帝的律法</a:t>
            </a:r>
            <a:r>
              <a:rPr lang="zh-TW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，忘</a:t>
            </a:r>
            <a:r>
              <a:rPr lang="zh-TW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記先祖與上帝所曾立下的</a:t>
            </a:r>
            <a:r>
              <a:rPr lang="zh-TW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約</a:t>
            </a:r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。</a:t>
            </a:r>
            <a:r>
              <a:rPr lang="zh-TW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 宗教愈</a:t>
            </a:r>
            <a:r>
              <a:rPr lang="zh-TW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來愈墮</a:t>
            </a:r>
            <a:r>
              <a:rPr lang="zh-TW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落</a:t>
            </a:r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，</a:t>
            </a:r>
            <a:r>
              <a:rPr lang="zh-TW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社</a:t>
            </a:r>
            <a:r>
              <a:rPr lang="zh-TW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會道德愈來愈敗壞</a:t>
            </a:r>
            <a:r>
              <a:rPr lang="zh-TW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，從</a:t>
            </a:r>
            <a:r>
              <a:rPr lang="zh-TW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政治領袖到平民百姓，愈加貪婪腐</a:t>
            </a:r>
            <a:r>
              <a:rPr lang="zh-TW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化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。</a:t>
            </a:r>
            <a:endParaRPr lang="en-US" altLang="zh-CN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文新字海-細圓" panose="02010603000101010101" pitchFamily="2" charset="-128"/>
              <a:ea typeface="文新字海-細圓" panose="02010603000101010101" pitchFamily="2" charset="-128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災禍</a:t>
            </a:r>
            <a:endParaRPr lang="en-US" altLang="zh-CN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文新字海-粗圓" panose="02010603000101010101" pitchFamily="2" charset="-128"/>
              <a:ea typeface="文新字海-粗圓" panose="02010603000101010101" pitchFamily="2" charset="-128"/>
            </a:endParaRPr>
          </a:p>
          <a:p>
            <a:pPr marL="347663"/>
            <a:r>
              <a:rPr lang="zh-TW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耶 </a:t>
            </a:r>
            <a:r>
              <a:rPr lang="en-US" altLang="zh-TW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1:13</a:t>
            </a:r>
            <a:r>
              <a:rPr lang="en-US" altLang="zh-CN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-14</a:t>
            </a:r>
            <a:r>
              <a:rPr lang="zh-TW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耶</a:t>
            </a:r>
            <a:r>
              <a:rPr lang="zh-TW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和華的話第二次臨到我說：“你看見甚麼？”我說：“我看見一個燒開的鍋</a:t>
            </a:r>
            <a:r>
              <a:rPr lang="zh-TW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，從</a:t>
            </a:r>
            <a:r>
              <a:rPr lang="zh-TW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北而傾</a:t>
            </a:r>
            <a:r>
              <a:rPr lang="zh-TW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。耶</a:t>
            </a:r>
            <a:r>
              <a:rPr lang="zh-TW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和華對我說：“必有災禍從北方發出，臨到這地的一切居民。”</a:t>
            </a:r>
            <a:endParaRPr lang="en-US" altLang="zh-CN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文新字海-細圓" panose="02010603000101010101" pitchFamily="2" charset="-128"/>
              <a:ea typeface="文新字海-細圓" panose="02010603000101010101" pitchFamily="2" charset="-128"/>
            </a:endParaRPr>
          </a:p>
          <a:p>
            <a:pPr marL="347663" lvl="1"/>
            <a:r>
              <a:rPr lang="zh-TW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耶 </a:t>
            </a:r>
            <a:r>
              <a:rPr lang="en-US" altLang="zh-TW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25:11 </a:t>
            </a:r>
            <a:r>
              <a:rPr lang="zh-TW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這全地必然荒涼，令人驚駭，這些國民要服事巴比倫王七十年。 </a:t>
            </a:r>
            <a:endParaRPr lang="en-US" altLang="zh-CN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文新字海-細圓" panose="02010603000101010101" pitchFamily="2" charset="-128"/>
              <a:ea typeface="文新字海-細圓" panose="02010603000101010101" pitchFamily="2" charset="-128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盼望</a:t>
            </a:r>
            <a:endParaRPr lang="en-US" altLang="zh-CN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文新字海-粗圓" panose="02010603000101010101" pitchFamily="2" charset="-128"/>
              <a:ea typeface="文新字海-粗圓" panose="02010603000101010101" pitchFamily="2" charset="-128"/>
            </a:endParaRPr>
          </a:p>
          <a:p>
            <a:pPr marL="347663"/>
            <a:r>
              <a:rPr lang="zh-TW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耶</a:t>
            </a:r>
            <a:r>
              <a:rPr lang="en-US" altLang="zh-TW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3:1b</a:t>
            </a:r>
            <a:r>
              <a:rPr lang="zh-TW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但</a:t>
            </a:r>
            <a:r>
              <a:rPr lang="zh-TW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你和許多親愛的行邪淫，還可以歸向我。”這是耶</a:t>
            </a:r>
            <a:r>
              <a:rPr lang="zh-TW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和</a:t>
            </a:r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華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說的。</a:t>
            </a:r>
            <a:endParaRPr lang="en-US" altLang="zh-CN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文新字海-細圓" panose="02010603000101010101" pitchFamily="2" charset="-128"/>
              <a:ea typeface="文新字海-細圓" panose="02010603000101010101" pitchFamily="2" charset="-128"/>
            </a:endParaRPr>
          </a:p>
          <a:p>
            <a:pPr marL="347663"/>
            <a:r>
              <a:rPr lang="zh-TW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耶 </a:t>
            </a:r>
            <a:r>
              <a:rPr lang="en-US" altLang="zh-TW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3:12 </a:t>
            </a:r>
            <a:r>
              <a:rPr lang="zh-TW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你去向北方宣告說，耶和華說：‘背道的以色列啊，回來吧！我必不怒目看</a:t>
            </a:r>
            <a:r>
              <a:rPr lang="zh-TW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你們</a:t>
            </a:r>
            <a:r>
              <a:rPr lang="zh-TW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，因為我是慈愛的，我必不永遠存怒。’這是耶和華說的</a:t>
            </a:r>
            <a:r>
              <a:rPr lang="zh-TW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。</a:t>
            </a:r>
            <a:endParaRPr lang="en-US" altLang="zh-TW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文新字海-細圓" panose="02010603000101010101" pitchFamily="2" charset="-128"/>
              <a:ea typeface="文新字海-細圓" panose="02010603000101010101" pitchFamily="2" charset="-128"/>
            </a:endParaRPr>
          </a:p>
          <a:p>
            <a:pPr marL="347663"/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耶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 31:33</a:t>
            </a:r>
            <a:r>
              <a:rPr lang="zh-TW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耶和華說：“那些日子以後，我與以色列家所立的約乃是這樣：我要將我的律法放在他們裡面，寫在他們心上。我要作他們的 神，他們要作我的子</a:t>
            </a:r>
            <a:r>
              <a:rPr lang="zh-TW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民 </a:t>
            </a:r>
            <a:endParaRPr lang="en-US" altLang="zh-CN" sz="4000" dirty="0" smtClean="0">
              <a:solidFill>
                <a:schemeClr val="tx1">
                  <a:lumMod val="50000"/>
                  <a:lumOff val="50000"/>
                </a:schemeClr>
              </a:solidFill>
              <a:latin typeface="文新字海-細圓" panose="02010603000101010101" pitchFamily="2" charset="-128"/>
              <a:ea typeface="文新字海-細圓" panose="02010603000101010101" pitchFamily="2" charset="-128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dirty="0" smtClean="0">
                <a:solidFill>
                  <a:prstClr val="black"/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懲罰</a:t>
            </a:r>
            <a:endParaRPr lang="en-US" altLang="zh-CN" sz="2400" dirty="0" smtClean="0">
              <a:solidFill>
                <a:prstClr val="black"/>
              </a:solidFill>
              <a:latin typeface="文新字海-粗圓" panose="02010603000101010101" pitchFamily="2" charset="-128"/>
              <a:ea typeface="文新字海-粗圓" panose="02010603000101010101" pitchFamily="2" charset="-128"/>
            </a:endParaRPr>
          </a:p>
          <a:p>
            <a:pPr marL="347663"/>
            <a:r>
              <a:rPr lang="zh-TW" altLang="en-US" sz="2000" dirty="0">
                <a:solidFill>
                  <a:prstClr val="black"/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耶 </a:t>
            </a:r>
            <a:r>
              <a:rPr lang="en-US" altLang="zh-TW" sz="2000" dirty="0">
                <a:solidFill>
                  <a:prstClr val="black"/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25:12 </a:t>
            </a:r>
            <a:r>
              <a:rPr lang="zh-TW" altLang="en-US" sz="2000" dirty="0">
                <a:solidFill>
                  <a:prstClr val="black"/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七十年滿了以後，我必刑罰巴比倫王和那國民，並迦勒底人之地，因他們的</a:t>
            </a:r>
            <a:r>
              <a:rPr lang="zh-TW" altLang="en-US" sz="2000" dirty="0" smtClean="0">
                <a:solidFill>
                  <a:prstClr val="black"/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罪孽</a:t>
            </a:r>
            <a:r>
              <a:rPr lang="zh-TW" altLang="en-US" sz="2000" dirty="0">
                <a:solidFill>
                  <a:prstClr val="black"/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使那地永遠荒涼。”這是耶和華說的</a:t>
            </a:r>
            <a:r>
              <a:rPr lang="zh-TW" altLang="en-US" sz="2000" dirty="0" smtClean="0">
                <a:solidFill>
                  <a:prstClr val="black"/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。</a:t>
            </a:r>
            <a:endParaRPr lang="en-US" altLang="zh-TW" sz="2000" dirty="0" smtClean="0">
              <a:solidFill>
                <a:prstClr val="black"/>
              </a:solidFill>
              <a:latin typeface="文新字海-細圓" panose="02010603000101010101" pitchFamily="2" charset="-128"/>
              <a:ea typeface="文新字海-細圓" panose="0201060300010101010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759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9467" y="1401034"/>
            <a:ext cx="11379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11 </a:t>
            </a:r>
            <a:r>
              <a:rPr lang="zh-TW" altLang="en-US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這全地必然荒涼，令人驚駭，這些國民要服事巴比倫王七十年</a:t>
            </a:r>
            <a:r>
              <a:rPr lang="zh-TW" altLang="en-US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。</a:t>
            </a:r>
            <a:r>
              <a:rPr lang="en-US" altLang="zh-TW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12 </a:t>
            </a:r>
            <a:r>
              <a:rPr lang="zh-TW" altLang="en-US" sz="2000" dirty="0" smtClean="0">
                <a:solidFill>
                  <a:srgbClr val="FF0000"/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七十年滿了以後，我必刑罰巴比倫王和那國民，並迦勒底人之地，因他們的罪孽使那地永遠荒涼</a:t>
            </a:r>
            <a:r>
              <a:rPr lang="zh-TW" altLang="en-US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。”這是耶和華說的。</a:t>
            </a:r>
            <a:r>
              <a:rPr lang="en-US" altLang="zh-TW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13 </a:t>
            </a:r>
            <a:r>
              <a:rPr lang="en-US" altLang="zh-TW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“</a:t>
            </a:r>
            <a:r>
              <a:rPr lang="zh-TW" altLang="en-US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我也必使我向那地所說的話，就是記在這書上的話，是耶利米向這些國民</a:t>
            </a:r>
            <a:r>
              <a:rPr lang="zh-TW" altLang="en-US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說的</a:t>
            </a:r>
            <a:r>
              <a:rPr lang="zh-TW" altLang="en-US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預言，都臨到那地</a:t>
            </a:r>
            <a:r>
              <a:rPr lang="zh-TW" altLang="en-US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。</a:t>
            </a:r>
            <a:r>
              <a:rPr lang="en-US" altLang="zh-TW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14 </a:t>
            </a:r>
            <a:r>
              <a:rPr lang="zh-TW" altLang="en-US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因為有多國和大君王必使迦勒底人作奴僕，我也必照他們的行為，按他們手</a:t>
            </a:r>
            <a:r>
              <a:rPr lang="zh-TW" altLang="en-US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所做</a:t>
            </a:r>
            <a:r>
              <a:rPr lang="zh-TW" altLang="en-US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的報應他們</a:t>
            </a:r>
            <a:r>
              <a:rPr lang="zh-TW" altLang="en-US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。”</a:t>
            </a:r>
            <a:r>
              <a:rPr lang="en-US" altLang="zh-TW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15 </a:t>
            </a:r>
            <a:r>
              <a:rPr lang="zh-TW" altLang="en-US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耶和華以色列的 神對我如此說：“你從我手中接這杯忿怒的酒，使我所差</a:t>
            </a:r>
            <a:r>
              <a:rPr lang="zh-TW" altLang="en-US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遣你</a:t>
            </a:r>
            <a:r>
              <a:rPr lang="zh-TW" altLang="en-US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去的各國的民喝</a:t>
            </a:r>
            <a:r>
              <a:rPr lang="zh-TW" altLang="en-US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。</a:t>
            </a:r>
            <a:r>
              <a:rPr lang="en-US" altLang="zh-TW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16 </a:t>
            </a:r>
            <a:r>
              <a:rPr lang="zh-TW" altLang="en-US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他們喝了就要東倒西歪，並要發狂，因我使刀劍臨到他們中間</a:t>
            </a:r>
            <a:r>
              <a:rPr lang="zh-TW" altLang="en-US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。”</a:t>
            </a:r>
            <a:r>
              <a:rPr lang="en-US" altLang="zh-TW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17 </a:t>
            </a:r>
            <a:r>
              <a:rPr lang="zh-TW" altLang="en-US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我就從耶和華的手中接了這杯，給耶和華所差遣我去的各國的民喝</a:t>
            </a:r>
            <a:r>
              <a:rPr lang="zh-TW" altLang="en-US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。</a:t>
            </a:r>
            <a:r>
              <a:rPr lang="en-US" altLang="zh-TW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18 </a:t>
            </a:r>
            <a:r>
              <a:rPr lang="zh-TW" altLang="en-US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就是耶路撒冷和猶大的城邑，並耶路撒冷的君王與首領，使這城邑荒涼，令</a:t>
            </a:r>
            <a:r>
              <a:rPr lang="zh-TW" altLang="en-US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人驚</a:t>
            </a:r>
            <a:r>
              <a:rPr lang="zh-TW" altLang="en-US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駭、嗤笑、咒詛，正如今日一樣</a:t>
            </a:r>
            <a:r>
              <a:rPr lang="zh-TW" altLang="en-US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。</a:t>
            </a:r>
            <a:r>
              <a:rPr lang="en-US" altLang="zh-TW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19 </a:t>
            </a:r>
            <a:r>
              <a:rPr lang="zh-TW" altLang="en-US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又有埃及王法老和他的臣僕、首領，以及他的眾民</a:t>
            </a:r>
            <a:r>
              <a:rPr lang="zh-TW" altLang="en-US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；</a:t>
            </a:r>
            <a:r>
              <a:rPr lang="en-US" altLang="zh-TW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20 </a:t>
            </a:r>
            <a:r>
              <a:rPr lang="zh-TW" altLang="en-US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並雜族的人民和烏斯地的諸王，與非利士地的諸王；亞實基倫、迦薩、以革倫</a:t>
            </a:r>
            <a:r>
              <a:rPr lang="zh-TW" altLang="en-US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，以</a:t>
            </a:r>
            <a:r>
              <a:rPr lang="zh-TW" altLang="en-US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及亞實突剩下的人</a:t>
            </a:r>
            <a:r>
              <a:rPr lang="zh-TW" altLang="en-US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；</a:t>
            </a:r>
            <a:r>
              <a:rPr lang="zh-CN" altLang="en-US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。。。</a:t>
            </a:r>
            <a:r>
              <a:rPr lang="en-US" altLang="zh-TW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26 </a:t>
            </a:r>
            <a:r>
              <a:rPr lang="zh-TW" altLang="en-US" sz="2000" dirty="0">
                <a:solidFill>
                  <a:srgbClr val="FF0000"/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北方遠近的諸王，以及天下地上的萬國喝了，以後示沙克（註：就是“巴比倫</a:t>
            </a:r>
            <a:r>
              <a:rPr lang="zh-TW" altLang="en-US" sz="2000" dirty="0" smtClean="0">
                <a:solidFill>
                  <a:srgbClr val="FF0000"/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”）</a:t>
            </a:r>
            <a:r>
              <a:rPr lang="zh-CN" altLang="en-US" sz="2000" dirty="0" smtClean="0">
                <a:solidFill>
                  <a:srgbClr val="FF0000"/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王</a:t>
            </a:r>
            <a:r>
              <a:rPr lang="zh-CN" altLang="en-US" sz="2000" dirty="0">
                <a:solidFill>
                  <a:srgbClr val="FF0000"/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也要喝</a:t>
            </a:r>
            <a:r>
              <a:rPr lang="zh-CN" altLang="en-US" sz="2000" dirty="0" smtClean="0">
                <a:solidFill>
                  <a:srgbClr val="FF0000"/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。</a:t>
            </a:r>
            <a:r>
              <a:rPr lang="en-US" altLang="zh-TW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27 </a:t>
            </a:r>
            <a:r>
              <a:rPr lang="en-US" altLang="zh-TW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“</a:t>
            </a:r>
            <a:r>
              <a:rPr lang="zh-TW" altLang="en-US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你要對他們說：‘萬軍之耶和華以色列的 神如此說：你們要喝，且要喝醉</a:t>
            </a:r>
            <a:r>
              <a:rPr lang="zh-TW" altLang="en-US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，要</a:t>
            </a:r>
            <a:r>
              <a:rPr lang="zh-TW" altLang="en-US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嘔吐，且要跌倒，不得再起來，都因我使刀劍臨到你們中間</a:t>
            </a:r>
            <a:r>
              <a:rPr lang="zh-TW" altLang="en-US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。’</a:t>
            </a:r>
            <a:r>
              <a:rPr lang="en-US" altLang="zh-TW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28 </a:t>
            </a:r>
            <a:r>
              <a:rPr lang="zh-TW" altLang="en-US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他們若不肯從你手接這杯喝，你就要對他們說：‘萬軍之耶和華如此說：你</a:t>
            </a:r>
            <a:r>
              <a:rPr lang="zh-TW" altLang="en-US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們</a:t>
            </a:r>
            <a:r>
              <a:rPr lang="zh-CN" altLang="en-US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一</a:t>
            </a:r>
            <a:r>
              <a:rPr lang="zh-CN" altLang="en-US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定要喝</a:t>
            </a:r>
            <a:r>
              <a:rPr lang="zh-CN" altLang="en-US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！</a:t>
            </a:r>
            <a:r>
              <a:rPr lang="en-US" altLang="zh-TW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29 </a:t>
            </a:r>
            <a:r>
              <a:rPr lang="zh-TW" altLang="en-US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我既從稱為我名下的城起首施行災禍，你們能盡免刑罰嗎？你們必不能免，</a:t>
            </a:r>
            <a:r>
              <a:rPr lang="zh-TW" altLang="en-US" sz="20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因為</a:t>
            </a:r>
            <a:r>
              <a:rPr lang="zh-TW" altLang="en-US" sz="20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我要命刀劍臨到地上一切的居民。這是萬軍之耶和華說的。’</a:t>
            </a:r>
            <a:endParaRPr lang="en-US" sz="2000" dirty="0">
              <a:latin typeface="文新字海-細圓" panose="02010603000101010101" pitchFamily="2" charset="-128"/>
              <a:ea typeface="文新字海-細圓" panose="02010603000101010101" pitchFamily="2" charset="-128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B66DA169-18A0-1449-823D-53CBC67A28D5}"/>
              </a:ext>
            </a:extLst>
          </p:cNvPr>
          <p:cNvSpPr txBox="1">
            <a:spLocks/>
          </p:cNvSpPr>
          <p:nvPr/>
        </p:nvSpPr>
        <p:spPr>
          <a:xfrm>
            <a:off x="389164" y="405831"/>
            <a:ext cx="8717514" cy="844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cap="none" spc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fontAlgn="base"/>
            <a:r>
              <a:rPr lang="zh-CN" altLang="en-US" sz="3200" dirty="0" smtClean="0">
                <a:solidFill>
                  <a:schemeClr val="accent1">
                    <a:lumMod val="75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耶</a:t>
            </a:r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利</a:t>
            </a:r>
            <a:r>
              <a:rPr lang="zh-CN" altLang="en-US" sz="3200" dirty="0" smtClean="0">
                <a:solidFill>
                  <a:schemeClr val="accent1">
                    <a:lumMod val="75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米書</a:t>
            </a:r>
            <a:r>
              <a:rPr lang="en-US" altLang="zh-CN" sz="3200" dirty="0" smtClean="0">
                <a:solidFill>
                  <a:schemeClr val="accent1">
                    <a:lumMod val="50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25</a:t>
            </a:r>
            <a:r>
              <a:rPr lang="en-US" altLang="zh-TW" sz="3200" dirty="0" smtClean="0">
                <a:solidFill>
                  <a:schemeClr val="accent1">
                    <a:lumMod val="50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:11</a:t>
            </a:r>
            <a:r>
              <a:rPr lang="en-US" altLang="zh-CN" sz="3200" dirty="0" smtClean="0">
                <a:solidFill>
                  <a:schemeClr val="accent1">
                    <a:lumMod val="50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-29</a:t>
            </a:r>
            <a:r>
              <a:rPr lang="en-US" altLang="zh-TW" sz="3200" dirty="0" smtClean="0">
                <a:solidFill>
                  <a:schemeClr val="accent1">
                    <a:lumMod val="50000"/>
                  </a:schemeClr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 </a:t>
            </a:r>
            <a:endParaRPr lang="zh-TW" altLang="en-US" sz="3200" dirty="0">
              <a:solidFill>
                <a:schemeClr val="accent1">
                  <a:lumMod val="50000"/>
                </a:schemeClr>
              </a:solidFill>
              <a:latin typeface="文新字海-粗圓" panose="02010603000101010101" pitchFamily="2" charset="-128"/>
              <a:ea typeface="文新字海-粗圓" panose="0201060300010101010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262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62" y="383720"/>
            <a:ext cx="11441034" cy="612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AB4968-07FD-AA42-9B13-2599C436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980" y="2311270"/>
            <a:ext cx="3024814" cy="3777982"/>
          </a:xfrm>
        </p:spPr>
        <p:txBody>
          <a:bodyPr>
            <a:normAutofit/>
          </a:bodyPr>
          <a:lstStyle/>
          <a:p>
            <a:pPr marL="0" indent="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zh-CN" altLang="en-US" sz="3600" dirty="0">
                <a:solidFill>
                  <a:srgbClr val="FFFF00"/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人物</a:t>
            </a:r>
            <a:r>
              <a:rPr lang="zh-CN" altLang="en-US" sz="3600" dirty="0" smtClean="0">
                <a:solidFill>
                  <a:srgbClr val="FFFF00"/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檔案</a:t>
            </a:r>
            <a:endParaRPr lang="en-US" altLang="zh-TW" sz="3600" dirty="0" smtClean="0">
              <a:solidFill>
                <a:srgbClr val="FFFF00"/>
              </a:solidFill>
              <a:latin typeface="文新字海-粗圓" panose="02010603000101010101" pitchFamily="2" charset="-128"/>
              <a:ea typeface="文新字海-粗圓" panose="02010603000101010101" pitchFamily="2" charset="-128"/>
            </a:endParaRPr>
          </a:p>
          <a:p>
            <a:pPr marL="0" indent="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zh-CN" altLang="en-US" sz="3600" dirty="0" smtClean="0">
                <a:solidFill>
                  <a:srgbClr val="FFFF00"/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時代背景</a:t>
            </a:r>
            <a:endParaRPr lang="en-US" altLang="zh-TW" sz="3600" dirty="0" smtClean="0">
              <a:solidFill>
                <a:srgbClr val="FFFF00"/>
              </a:solidFill>
              <a:latin typeface="文新字海-粗圓" panose="02010603000101010101" pitchFamily="2" charset="-128"/>
              <a:ea typeface="文新字海-粗圓" panose="02010603000101010101" pitchFamily="2" charset="-128"/>
            </a:endParaRPr>
          </a:p>
          <a:p>
            <a:pPr marL="0" indent="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zh-CN" altLang="en-US" sz="3600" dirty="0" smtClean="0">
                <a:solidFill>
                  <a:srgbClr val="FFFF00"/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蒙召</a:t>
            </a:r>
            <a:endParaRPr lang="en-US" altLang="zh-CN" sz="3600" dirty="0" smtClean="0">
              <a:solidFill>
                <a:srgbClr val="FFFF00"/>
              </a:solidFill>
              <a:latin typeface="文新字海-粗圓" panose="02010603000101010101" pitchFamily="2" charset="-128"/>
              <a:ea typeface="文新字海-粗圓" panose="02010603000101010101" pitchFamily="2" charset="-128"/>
            </a:endParaRPr>
          </a:p>
          <a:p>
            <a:pPr marL="0" indent="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zh-CN" altLang="en-US" sz="3600" dirty="0" smtClean="0">
                <a:solidFill>
                  <a:srgbClr val="FFFF00"/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時代使命</a:t>
            </a:r>
            <a:endParaRPr lang="en-US" altLang="zh-CN" sz="3600" dirty="0" smtClean="0">
              <a:solidFill>
                <a:srgbClr val="FFFF00"/>
              </a:solidFill>
              <a:latin typeface="文新字海-粗圓" panose="02010603000101010101" pitchFamily="2" charset="-128"/>
              <a:ea typeface="文新字海-粗圓" panose="02010603000101010101" pitchFamily="2" charset="-128"/>
            </a:endParaRPr>
          </a:p>
          <a:p>
            <a:pPr marL="0" indent="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zh-CN" altLang="en-US" sz="3600" dirty="0">
                <a:solidFill>
                  <a:srgbClr val="FFFF00"/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人生經</a:t>
            </a:r>
            <a:r>
              <a:rPr lang="zh-CN" altLang="en-US" sz="3600" dirty="0" smtClean="0">
                <a:solidFill>
                  <a:srgbClr val="FFFF00"/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歷</a:t>
            </a:r>
            <a:endParaRPr lang="zh-TW" altLang="en-US" sz="3600" dirty="0">
              <a:solidFill>
                <a:srgbClr val="FFFF00"/>
              </a:solidFill>
              <a:latin typeface="文新字海-粗圓" panose="02010603000101010101" pitchFamily="2" charset="-128"/>
              <a:ea typeface="文新字海-粗圓" panose="02010603000101010101" pitchFamily="2" charset="-128"/>
            </a:endParaRPr>
          </a:p>
          <a:p>
            <a:pPr marL="0" indent="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zh-CN" altLang="en-US" sz="3600" dirty="0" smtClean="0">
                <a:solidFill>
                  <a:srgbClr val="FFFF00"/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信息</a:t>
            </a:r>
            <a:endParaRPr lang="zh-TW" altLang="en-US" sz="3600" dirty="0">
              <a:solidFill>
                <a:srgbClr val="FFFF00"/>
              </a:solidFill>
              <a:latin typeface="文新字海-粗圓" panose="02010603000101010101" pitchFamily="2" charset="-128"/>
              <a:ea typeface="文新字海-粗圓" panose="02010603000101010101" pitchFamily="2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20892" y="1958879"/>
            <a:ext cx="1935702" cy="304698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fontAlgn="base"/>
            <a:r>
              <a:rPr lang="zh-CN" altLang="en-US" sz="4800" dirty="0" smtClean="0">
                <a:solidFill>
                  <a:srgbClr val="FF0000"/>
                </a:solidFill>
                <a:latin typeface="文新字海-特隸" panose="02010603000101010101" pitchFamily="2" charset="-128"/>
                <a:ea typeface="文新字海-特隸" panose="02010603000101010101" pitchFamily="2" charset="-128"/>
              </a:rPr>
              <a:t>公義</a:t>
            </a:r>
            <a:endParaRPr lang="en-US" altLang="zh-CN" sz="4800" dirty="0" smtClean="0">
              <a:solidFill>
                <a:srgbClr val="FF0000"/>
              </a:solidFill>
              <a:latin typeface="文新字海-特隸" panose="02010603000101010101" pitchFamily="2" charset="-128"/>
              <a:ea typeface="文新字海-特隸" panose="02010603000101010101" pitchFamily="2" charset="-128"/>
            </a:endParaRPr>
          </a:p>
          <a:p>
            <a:pPr fontAlgn="base"/>
            <a:r>
              <a:rPr lang="zh-CN" altLang="en-US" sz="4800" dirty="0" smtClean="0">
                <a:solidFill>
                  <a:srgbClr val="FF0000"/>
                </a:solidFill>
                <a:latin typeface="文新字海-特隸" panose="02010603000101010101" pitchFamily="2" charset="-128"/>
                <a:ea typeface="文新字海-特隸" panose="02010603000101010101" pitchFamily="2" charset="-128"/>
              </a:rPr>
              <a:t>憐憫</a:t>
            </a:r>
            <a:endParaRPr lang="en-US" altLang="zh-CN" sz="4800" dirty="0" smtClean="0">
              <a:solidFill>
                <a:srgbClr val="FF0000"/>
              </a:solidFill>
              <a:latin typeface="文新字海-特隸" panose="02010603000101010101" pitchFamily="2" charset="-128"/>
              <a:ea typeface="文新字海-特隸" panose="02010603000101010101" pitchFamily="2" charset="-128"/>
            </a:endParaRPr>
          </a:p>
          <a:p>
            <a:pPr fontAlgn="base"/>
            <a:r>
              <a:rPr lang="zh-CN" altLang="en-US" sz="4800" dirty="0">
                <a:solidFill>
                  <a:srgbClr val="FF0000"/>
                </a:solidFill>
                <a:latin typeface="文新字海-特隸" panose="02010603000101010101" pitchFamily="2" charset="-128"/>
                <a:ea typeface="文新字海-特隸" panose="02010603000101010101" pitchFamily="2" charset="-128"/>
              </a:rPr>
              <a:t>慈愛</a:t>
            </a:r>
            <a:endParaRPr lang="en-US" altLang="zh-CN" sz="4800" dirty="0">
              <a:solidFill>
                <a:srgbClr val="FF0000"/>
              </a:solidFill>
              <a:latin typeface="文新字海-特隸" panose="02010603000101010101" pitchFamily="2" charset="-128"/>
              <a:ea typeface="文新字海-特隸" panose="02010603000101010101" pitchFamily="2" charset="-128"/>
            </a:endParaRPr>
          </a:p>
          <a:p>
            <a:pPr fontAlgn="base"/>
            <a:r>
              <a:rPr lang="zh-CN" altLang="en-US" sz="4800" dirty="0" smtClean="0">
                <a:solidFill>
                  <a:srgbClr val="FF0000"/>
                </a:solidFill>
                <a:latin typeface="文新字海-特隸" panose="02010603000101010101" pitchFamily="2" charset="-128"/>
                <a:ea typeface="文新字海-特隸" panose="02010603000101010101" pitchFamily="2" charset="-128"/>
              </a:rPr>
              <a:t>信實</a:t>
            </a:r>
            <a:endParaRPr lang="en-US" altLang="zh-TW" sz="4800" dirty="0">
              <a:solidFill>
                <a:srgbClr val="FF0000"/>
              </a:solidFill>
              <a:latin typeface="文新字海-特隸" panose="02010603000101010101" pitchFamily="2" charset="-128"/>
              <a:ea typeface="文新字海-特隸" panose="02010603000101010101" pitchFamily="2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93E04F9-1F22-EA49-894B-9638799E4F00}"/>
              </a:ext>
            </a:extLst>
          </p:cNvPr>
          <p:cNvSpPr/>
          <p:nvPr/>
        </p:nvSpPr>
        <p:spPr>
          <a:xfrm>
            <a:off x="1169993" y="438652"/>
            <a:ext cx="277992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800" dirty="0">
                <a:solidFill>
                  <a:srgbClr val="FFFF00"/>
                </a:solidFill>
                <a:latin typeface="文新字海-特隸" panose="02010603000101010101" pitchFamily="2" charset="-128"/>
                <a:ea typeface="文新字海-特隸" panose="02010603000101010101" pitchFamily="2" charset="-128"/>
              </a:rPr>
              <a:t>耶利米</a:t>
            </a:r>
            <a:r>
              <a:rPr lang="en-US" altLang="zh-CN" sz="4800" dirty="0">
                <a:solidFill>
                  <a:srgbClr val="FFFF00"/>
                </a:solidFill>
                <a:latin typeface="文新字海-特隸" panose="02010603000101010101" pitchFamily="2" charset="-128"/>
                <a:ea typeface="文新字海-特隸" panose="02010603000101010101" pitchFamily="2" charset="-128"/>
              </a:rPr>
              <a:t/>
            </a:r>
            <a:br>
              <a:rPr lang="en-US" altLang="zh-CN" sz="4800" dirty="0">
                <a:solidFill>
                  <a:srgbClr val="FFFF00"/>
                </a:solidFill>
                <a:latin typeface="文新字海-特隸" panose="02010603000101010101" pitchFamily="2" charset="-128"/>
                <a:ea typeface="文新字海-特隸" panose="02010603000101010101" pitchFamily="2" charset="-128"/>
              </a:rPr>
            </a:br>
            <a:r>
              <a:rPr lang="en-US" altLang="zh-CN" sz="3200" dirty="0">
                <a:solidFill>
                  <a:srgbClr val="FFFF00"/>
                </a:solidFill>
                <a:latin typeface="文新字海-特隸" panose="02010603000101010101" pitchFamily="2" charset="-128"/>
                <a:ea typeface="文新字海-特隸" panose="02010603000101010101" pitchFamily="2" charset="-128"/>
              </a:rPr>
              <a:t>---</a:t>
            </a:r>
            <a:r>
              <a:rPr lang="zh-CN" altLang="en-US" sz="3200" dirty="0">
                <a:solidFill>
                  <a:srgbClr val="FFFF00"/>
                </a:solidFill>
                <a:latin typeface="文新字海-特隸" panose="02010603000101010101" pitchFamily="2" charset="-128"/>
                <a:ea typeface="文新字海-特隸" panose="02010603000101010101" pitchFamily="2" charset="-128"/>
              </a:rPr>
              <a:t>哭泣的先</a:t>
            </a:r>
            <a:r>
              <a:rPr lang="zh-CN" altLang="en-US" sz="3200" dirty="0" smtClean="0">
                <a:solidFill>
                  <a:srgbClr val="FFFF00"/>
                </a:solidFill>
                <a:latin typeface="文新字海-特隸" panose="02010603000101010101" pitchFamily="2" charset="-128"/>
                <a:ea typeface="文新字海-特隸" panose="02010603000101010101" pitchFamily="2" charset="-128"/>
              </a:rPr>
              <a:t>知</a:t>
            </a:r>
            <a:endParaRPr lang="en-US" altLang="zh-CN" sz="4800" dirty="0">
              <a:solidFill>
                <a:srgbClr val="FFFF00"/>
              </a:solidFill>
              <a:latin typeface="文新字海-特隸" panose="02010603000101010101" pitchFamily="2" charset="-128"/>
              <a:ea typeface="文新字海-特隸" panose="02010603000101010101" pitchFamily="2" charset="-12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0D1943F-9D82-D24C-B5A7-8EF9385C7095}"/>
              </a:ext>
            </a:extLst>
          </p:cNvPr>
          <p:cNvSpPr/>
          <p:nvPr/>
        </p:nvSpPr>
        <p:spPr>
          <a:xfrm>
            <a:off x="7565911" y="1472871"/>
            <a:ext cx="30059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zh-CN" altLang="en-US" sz="4400" dirty="0" smtClean="0">
                <a:ln/>
                <a:solidFill>
                  <a:srgbClr val="FFFF00"/>
                </a:solidFill>
                <a:latin typeface="文新字海-特隸" panose="02010603000101010101" pitchFamily="2" charset="-128"/>
                <a:ea typeface="文新字海-特隸" panose="02010603000101010101" pitchFamily="2" charset="-128"/>
              </a:rPr>
              <a:t>思考與應用</a:t>
            </a:r>
            <a:endParaRPr lang="en-US" sz="4400" dirty="0">
              <a:ln/>
              <a:solidFill>
                <a:srgbClr val="FFFF00"/>
              </a:solidFill>
              <a:latin typeface="文新字海-特隸" panose="02010603000101010101" pitchFamily="2" charset="-128"/>
              <a:ea typeface="文新字海-特隸" panose="02010603000101010101" pitchFamily="2" charset="-128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D3AB4968-07FD-AA42-9B13-2599C4365F82}"/>
              </a:ext>
            </a:extLst>
          </p:cNvPr>
          <p:cNvSpPr txBox="1">
            <a:spLocks/>
          </p:cNvSpPr>
          <p:nvPr/>
        </p:nvSpPr>
        <p:spPr>
          <a:xfrm>
            <a:off x="7503207" y="2378212"/>
            <a:ext cx="3982857" cy="3777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Clr>
                <a:prstClr val="black">
                  <a:lumMod val="85000"/>
                  <a:lumOff val="15000"/>
                </a:prstClr>
              </a:buClr>
              <a:buFont typeface="Garamond" pitchFamily="18" charset="0"/>
              <a:buNone/>
            </a:pPr>
            <a:endParaRPr lang="zh-TW" altLang="en-US" sz="3600" dirty="0">
              <a:solidFill>
                <a:srgbClr val="FFFF00"/>
              </a:solidFill>
              <a:latin typeface="文新字海-粗圓" panose="02010603000101010101" pitchFamily="2" charset="-128"/>
              <a:ea typeface="文新字海-粗圓" panose="02010603000101010101" pitchFamily="2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2846" y="2480761"/>
            <a:ext cx="4110989" cy="31665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3200" dirty="0" smtClean="0">
                <a:solidFill>
                  <a:srgbClr val="FFFF00"/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你的回應？</a:t>
            </a:r>
            <a:endParaRPr lang="en-US" altLang="zh-CN" sz="3200" dirty="0" smtClean="0">
              <a:solidFill>
                <a:srgbClr val="FFFF00"/>
              </a:solidFill>
              <a:latin typeface="文新字海-粗圓" panose="02010603000101010101" pitchFamily="2" charset="-128"/>
              <a:ea typeface="文新字海-粗圓" panose="02010603000101010101" pitchFamily="2" charset="-128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zh-CN" altLang="en-US" sz="2800" dirty="0">
                <a:solidFill>
                  <a:srgbClr val="FFFF00"/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預備受苦的心志</a:t>
            </a:r>
            <a:endParaRPr lang="en-US" altLang="zh-CN" sz="2800" dirty="0">
              <a:solidFill>
                <a:srgbClr val="FFFF00"/>
              </a:solidFill>
              <a:latin typeface="文新字海-粗圓" panose="02010603000101010101" pitchFamily="2" charset="-128"/>
              <a:ea typeface="文新字海-粗圓" panose="02010603000101010101" pitchFamily="2" charset="-128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zh-CN" altLang="en-US" sz="2800" dirty="0">
                <a:solidFill>
                  <a:srgbClr val="FFFF00"/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順服主的呼召</a:t>
            </a:r>
            <a:endParaRPr lang="en-US" altLang="zh-CN" sz="2800" dirty="0">
              <a:solidFill>
                <a:srgbClr val="FFFF00"/>
              </a:solidFill>
              <a:latin typeface="文新字海-粗圓" panose="02010603000101010101" pitchFamily="2" charset="-128"/>
              <a:ea typeface="文新字海-粗圓" panose="02010603000101010101" pitchFamily="2" charset="-128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zh-CN" altLang="en-US" sz="2800" dirty="0">
                <a:solidFill>
                  <a:srgbClr val="FFFF00"/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抓住主的應許</a:t>
            </a:r>
            <a:endParaRPr lang="en-US" altLang="zh-CN" sz="2800" dirty="0">
              <a:solidFill>
                <a:srgbClr val="FFFF00"/>
              </a:solidFill>
              <a:latin typeface="文新字海-粗圓" panose="02010603000101010101" pitchFamily="2" charset="-128"/>
              <a:ea typeface="文新字海-粗圓" panose="02010603000101010101" pitchFamily="2" charset="-128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rgbClr val="FFFF00"/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求主賜力量</a:t>
            </a:r>
            <a:endParaRPr lang="en-US" altLang="zh-CN" sz="2800" dirty="0">
              <a:solidFill>
                <a:srgbClr val="FFFF00"/>
              </a:solidFill>
              <a:latin typeface="文新字海-粗圓" panose="02010603000101010101" pitchFamily="2" charset="-128"/>
              <a:ea typeface="文新字海-粗圓" panose="02010603000101010101" pitchFamily="2" charset="-128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zh-CN" altLang="en-US" sz="2800" dirty="0">
                <a:solidFill>
                  <a:srgbClr val="FFFF00"/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作神</a:t>
            </a:r>
            <a:r>
              <a:rPr lang="zh-CN" altLang="en-US" sz="2800" dirty="0" smtClean="0">
                <a:solidFill>
                  <a:srgbClr val="FFFF00"/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忠心的</a:t>
            </a:r>
            <a:r>
              <a:rPr lang="zh-CN" altLang="en-US" sz="2800" dirty="0">
                <a:solidFill>
                  <a:srgbClr val="FFFF00"/>
                </a:solidFill>
                <a:latin typeface="文新字海-粗圓" panose="02010603000101010101" pitchFamily="2" charset="-128"/>
                <a:ea typeface="文新字海-粗圓" panose="02010603000101010101" pitchFamily="2" charset="-128"/>
              </a:rPr>
              <a:t>僕人</a:t>
            </a:r>
            <a:endParaRPr lang="en-US" altLang="zh-CN" sz="2800" dirty="0">
              <a:solidFill>
                <a:srgbClr val="FFFF00"/>
              </a:solidFill>
              <a:latin typeface="文新字海-粗圓" panose="02010603000101010101" pitchFamily="2" charset="-128"/>
              <a:ea typeface="文新字海-粗圓" panose="02010603000101010101" pitchFamily="2" charset="-128"/>
            </a:endParaRPr>
          </a:p>
          <a:p>
            <a:endParaRPr lang="en-US" altLang="zh-CN" sz="3200" dirty="0">
              <a:solidFill>
                <a:srgbClr val="FFFF00"/>
              </a:solidFill>
              <a:latin typeface="文新字海-粗圓" panose="02010603000101010101" pitchFamily="2" charset="-128"/>
              <a:ea typeface="文新字海-粗圓" panose="0201060300010101010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89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471" y="344959"/>
            <a:ext cx="3605330" cy="988053"/>
          </a:xfrm>
        </p:spPr>
        <p:txBody>
          <a:bodyPr>
            <a:normAutofit/>
          </a:bodyPr>
          <a:lstStyle/>
          <a:p>
            <a:r>
              <a:rPr lang="zh-CN" altLang="en-US" sz="4800" dirty="0">
                <a:solidFill>
                  <a:schemeClr val="accent1">
                    <a:lumMod val="75000"/>
                  </a:schemeClr>
                </a:solidFill>
                <a:latin typeface="文新字海-特隸" panose="02010603000101010101" pitchFamily="2" charset="-128"/>
                <a:ea typeface="文新字海-特隸" panose="02010603000101010101" pitchFamily="2" charset="-128"/>
              </a:rPr>
              <a:t>討論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文新字海-特隸" panose="02010603000101010101" pitchFamily="2" charset="-128"/>
              <a:ea typeface="文新字海-特隸" panose="02010603000101010101" pitchFamily="2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A6B1765-4E21-9B46-AB38-9D2EA41A13A3}"/>
              </a:ext>
            </a:extLst>
          </p:cNvPr>
          <p:cNvSpPr txBox="1"/>
          <p:nvPr/>
        </p:nvSpPr>
        <p:spPr>
          <a:xfrm>
            <a:off x="746234" y="1333012"/>
            <a:ext cx="10920249" cy="95410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marL="457200" indent="-457200" defTabSz="914400"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v"/>
            </a:pPr>
            <a:r>
              <a:rPr lang="zh-CN" altLang="en-US" sz="28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比</a:t>
            </a:r>
            <a:r>
              <a:rPr lang="zh-CN" altLang="en-US" sz="28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較耶利米的時代和我們現今所處的時代</a:t>
            </a:r>
            <a:endParaRPr lang="en-US" altLang="zh-CN" sz="2800" dirty="0" smtClean="0">
              <a:latin typeface="文新字海-細圓" panose="02010603000101010101" pitchFamily="2" charset="-128"/>
              <a:ea typeface="文新字海-細圓" panose="02010603000101010101" pitchFamily="2" charset="-128"/>
            </a:endParaRPr>
          </a:p>
          <a:p>
            <a:pPr marL="457200" indent="-457200" defTabSz="914400"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v"/>
            </a:pPr>
            <a:r>
              <a:rPr lang="zh-CN" altLang="en-US" sz="28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耶利米</a:t>
            </a:r>
            <a:r>
              <a:rPr lang="zh-CN" altLang="en-US" sz="28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的人生經歷與信息對你有何啟發和幫助？</a:t>
            </a:r>
            <a:endParaRPr lang="en-US" altLang="zh-CN" sz="2800" dirty="0" smtClean="0">
              <a:latin typeface="文新字海-細圓" panose="02010603000101010101" pitchFamily="2" charset="-128"/>
              <a:ea typeface="文新字海-細圓" panose="0201060300010101010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218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837" y="368387"/>
            <a:ext cx="9420644" cy="862207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solidFill>
                  <a:schemeClr val="accent1">
                    <a:lumMod val="50000"/>
                  </a:schemeClr>
                </a:solidFill>
                <a:latin typeface="文新字海-特隸" panose="02010603000101010101" pitchFamily="2" charset="-128"/>
                <a:ea typeface="文新字海-特隸" panose="02010603000101010101" pitchFamily="2" charset="-128"/>
              </a:rPr>
              <a:t>耶</a:t>
            </a:r>
            <a:r>
              <a:rPr lang="zh-TW" altLang="en-US" sz="4800" dirty="0">
                <a:solidFill>
                  <a:schemeClr val="accent1">
                    <a:lumMod val="50000"/>
                  </a:schemeClr>
                </a:solidFill>
                <a:latin typeface="文新字海-特隸" panose="02010603000101010101" pitchFamily="2" charset="-128"/>
                <a:ea typeface="文新字海-特隸" panose="02010603000101010101" pitchFamily="2" charset="-128"/>
              </a:rPr>
              <a:t>利</a:t>
            </a:r>
            <a:r>
              <a:rPr lang="zh-TW" altLang="en-US" sz="4800" dirty="0" smtClean="0">
                <a:solidFill>
                  <a:schemeClr val="accent1">
                    <a:lumMod val="50000"/>
                  </a:schemeClr>
                </a:solidFill>
                <a:latin typeface="文新字海-特隸" panose="02010603000101010101" pitchFamily="2" charset="-128"/>
                <a:ea typeface="文新字海-特隸" panose="02010603000101010101" pitchFamily="2" charset="-128"/>
              </a:rPr>
              <a:t>米</a:t>
            </a:r>
            <a:r>
              <a:rPr lang="zh-CN" altLang="en-US" sz="4800" dirty="0" smtClean="0">
                <a:solidFill>
                  <a:schemeClr val="accent1">
                    <a:lumMod val="50000"/>
                  </a:schemeClr>
                </a:solidFill>
                <a:latin typeface="文新字海-特隸" panose="02010603000101010101" pitchFamily="2" charset="-128"/>
                <a:ea typeface="文新字海-特隸" panose="02010603000101010101" pitchFamily="2" charset="-128"/>
              </a:rPr>
              <a:t>書</a:t>
            </a:r>
            <a:r>
              <a:rPr lang="en-US" altLang="zh-CN" sz="4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文新字海-特隸" panose="02010603000101010101" pitchFamily="2" charset="-128"/>
                <a:cs typeface="Times New Roman" panose="02020603050405020304" pitchFamily="18" charset="0"/>
              </a:rPr>
              <a:t>1:1-10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文新字海-特隸" panose="02010603000101010101" pitchFamily="2" charset="-128"/>
              <a:cs typeface="Times New Roman" panose="0202060305040502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D3AB4968-07FD-AA42-9B13-2599C4365F82}"/>
              </a:ext>
            </a:extLst>
          </p:cNvPr>
          <p:cNvSpPr txBox="1">
            <a:spLocks/>
          </p:cNvSpPr>
          <p:nvPr/>
        </p:nvSpPr>
        <p:spPr>
          <a:xfrm>
            <a:off x="372836" y="1406701"/>
            <a:ext cx="11437451" cy="47812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buNone/>
            </a:pPr>
            <a:r>
              <a:rPr lang="en-US" altLang="zh-TW" sz="28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1 </a:t>
            </a:r>
            <a:r>
              <a:rPr lang="zh-TW" altLang="en-US" sz="2800" dirty="0">
                <a:solidFill>
                  <a:srgbClr val="FF0000"/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便雅憫地亞拿突</a:t>
            </a:r>
            <a:r>
              <a:rPr lang="zh-TW" altLang="en-US" sz="28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城的</a:t>
            </a:r>
            <a:r>
              <a:rPr lang="zh-TW" altLang="en-US" sz="2800" dirty="0">
                <a:solidFill>
                  <a:srgbClr val="FF0000"/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祭司</a:t>
            </a:r>
            <a:r>
              <a:rPr lang="zh-TW" altLang="en-US" sz="28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中，</a:t>
            </a:r>
            <a:r>
              <a:rPr lang="zh-TW" altLang="en-US" sz="2800" dirty="0">
                <a:solidFill>
                  <a:srgbClr val="FF0000"/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希勒家的兒子</a:t>
            </a:r>
            <a:r>
              <a:rPr lang="zh-TW" altLang="en-US" sz="28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耶利米的話記在下面。</a:t>
            </a:r>
          </a:p>
          <a:p>
            <a:pPr marL="230188" indent="-230188">
              <a:buNone/>
            </a:pPr>
            <a:r>
              <a:rPr lang="en-US" altLang="zh-TW" sz="28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2 </a:t>
            </a:r>
            <a:r>
              <a:rPr lang="zh-TW" altLang="en-US" sz="28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猶大王亞們的兒子</a:t>
            </a:r>
            <a:r>
              <a:rPr lang="zh-TW" altLang="en-US" sz="2800" dirty="0">
                <a:solidFill>
                  <a:srgbClr val="FF0000"/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約西亞在位十三年</a:t>
            </a:r>
            <a:r>
              <a:rPr lang="zh-TW" altLang="en-US" sz="28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，耶和華的話臨到耶利米。</a:t>
            </a:r>
          </a:p>
          <a:p>
            <a:pPr marL="230188" indent="-230188">
              <a:buNone/>
            </a:pPr>
            <a:r>
              <a:rPr lang="en-US" altLang="zh-TW" sz="28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3 </a:t>
            </a:r>
            <a:r>
              <a:rPr lang="zh-TW" altLang="en-US" sz="28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從猶大王約西亞的兒子約雅敬在位的時候，</a:t>
            </a:r>
            <a:r>
              <a:rPr lang="zh-TW" altLang="en-US" sz="2800" dirty="0">
                <a:solidFill>
                  <a:srgbClr val="FF0000"/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直到猶大王約西亞的兒子西底家</a:t>
            </a:r>
            <a:r>
              <a:rPr lang="zh-TW" altLang="en-US" sz="2800" dirty="0" smtClean="0">
                <a:solidFill>
                  <a:srgbClr val="FF0000"/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在位</a:t>
            </a:r>
            <a:r>
              <a:rPr lang="zh-TW" altLang="en-US" sz="2800" dirty="0">
                <a:solidFill>
                  <a:srgbClr val="FF0000"/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的末年</a:t>
            </a:r>
            <a:r>
              <a:rPr lang="zh-TW" altLang="en-US" sz="28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，就是十一年五月間耶路撒冷人被擄的時候，耶和華的話也常臨到耶利米。</a:t>
            </a:r>
          </a:p>
          <a:p>
            <a:pPr marL="230188" indent="-230188">
              <a:buNone/>
            </a:pPr>
            <a:r>
              <a:rPr lang="en-US" altLang="zh-TW" sz="28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4 </a:t>
            </a:r>
            <a:r>
              <a:rPr lang="zh-TW" altLang="en-US" sz="28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耶利米說，耶和華的話臨到我說：</a:t>
            </a:r>
          </a:p>
          <a:p>
            <a:pPr marL="230188" indent="-230188">
              <a:buNone/>
            </a:pPr>
            <a:r>
              <a:rPr lang="en-US" altLang="zh-TW" sz="28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5 </a:t>
            </a:r>
            <a:r>
              <a:rPr lang="en-US" altLang="zh-TW" sz="28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“</a:t>
            </a:r>
            <a:r>
              <a:rPr lang="zh-TW" altLang="en-US" sz="28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我未將你造在腹中，我已曉得你；你未出母胎，我已分別你為聖；</a:t>
            </a:r>
            <a:r>
              <a:rPr lang="zh-TW" altLang="en-US" sz="2800" dirty="0">
                <a:solidFill>
                  <a:srgbClr val="FF0000"/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我已派</a:t>
            </a:r>
            <a:r>
              <a:rPr lang="zh-TW" altLang="en-US" sz="2800" dirty="0" smtClean="0">
                <a:solidFill>
                  <a:srgbClr val="FF0000"/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你作</a:t>
            </a:r>
            <a:r>
              <a:rPr lang="zh-TW" altLang="en-US" sz="2800" dirty="0">
                <a:solidFill>
                  <a:srgbClr val="FF0000"/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列國的先知</a:t>
            </a:r>
            <a:r>
              <a:rPr lang="zh-TW" altLang="en-US" sz="28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。”</a:t>
            </a:r>
          </a:p>
          <a:p>
            <a:pPr marL="230188" indent="-230188">
              <a:buNone/>
            </a:pPr>
            <a:r>
              <a:rPr lang="en-US" altLang="zh-TW" sz="28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6 </a:t>
            </a:r>
            <a:r>
              <a:rPr lang="zh-TW" altLang="en-US" sz="28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我就說：“主耶和華啊，我不知怎樣說，因為我是年幼的</a:t>
            </a:r>
            <a:r>
              <a:rPr lang="zh-TW" altLang="en-US" sz="28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。”</a:t>
            </a:r>
            <a:endParaRPr lang="zh-TW" altLang="en-US" sz="2800" dirty="0">
              <a:latin typeface="文新字海-細圓" panose="02010603000101010101" pitchFamily="2" charset="-128"/>
              <a:ea typeface="文新字海-細圓" panose="0201060300010101010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430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D3AB4968-07FD-AA42-9B13-2599C4365F82}"/>
              </a:ext>
            </a:extLst>
          </p:cNvPr>
          <p:cNvSpPr txBox="1">
            <a:spLocks/>
          </p:cNvSpPr>
          <p:nvPr/>
        </p:nvSpPr>
        <p:spPr>
          <a:xfrm>
            <a:off x="372836" y="1620346"/>
            <a:ext cx="11445998" cy="47812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buNone/>
            </a:pPr>
            <a:r>
              <a:rPr lang="en-US" altLang="zh-TW" sz="28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7 </a:t>
            </a:r>
            <a:r>
              <a:rPr lang="zh-TW" altLang="en-US" sz="28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耶和華對我說：“你不要說‘我是年幼的’，因為</a:t>
            </a:r>
            <a:r>
              <a:rPr lang="zh-TW" altLang="en-US" sz="2800" dirty="0">
                <a:solidFill>
                  <a:srgbClr val="FF0000"/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我差遣你</a:t>
            </a:r>
            <a:r>
              <a:rPr lang="zh-TW" altLang="en-US" sz="28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到誰那裡去，</a:t>
            </a:r>
            <a:r>
              <a:rPr lang="zh-TW" altLang="en-US" sz="2800" dirty="0">
                <a:solidFill>
                  <a:srgbClr val="FF0000"/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你</a:t>
            </a:r>
            <a:r>
              <a:rPr lang="zh-TW" altLang="en-US" sz="2800" dirty="0" smtClean="0">
                <a:solidFill>
                  <a:srgbClr val="FF0000"/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都要</a:t>
            </a:r>
            <a:r>
              <a:rPr lang="zh-TW" altLang="en-US" sz="2800" dirty="0">
                <a:solidFill>
                  <a:srgbClr val="FF0000"/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去</a:t>
            </a:r>
            <a:r>
              <a:rPr lang="zh-TW" altLang="en-US" sz="28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；</a:t>
            </a:r>
            <a:r>
              <a:rPr lang="zh-TW" altLang="en-US" sz="2800" dirty="0">
                <a:solidFill>
                  <a:srgbClr val="FF0000"/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我吩咐你說</a:t>
            </a:r>
            <a:r>
              <a:rPr lang="zh-TW" altLang="en-US" sz="28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甚麼話，</a:t>
            </a:r>
            <a:r>
              <a:rPr lang="zh-TW" altLang="en-US" sz="2800" dirty="0">
                <a:solidFill>
                  <a:srgbClr val="FF0000"/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你都要說</a:t>
            </a:r>
            <a:r>
              <a:rPr lang="zh-TW" altLang="en-US" sz="28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。</a:t>
            </a:r>
          </a:p>
          <a:p>
            <a:pPr marL="230188" indent="-230188">
              <a:buNone/>
            </a:pPr>
            <a:r>
              <a:rPr lang="en-US" altLang="zh-TW" sz="28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8 </a:t>
            </a:r>
            <a:r>
              <a:rPr lang="zh-TW" altLang="en-US" sz="28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你不要懼怕他們，因為我與你同在，要拯救你。這是耶和華說的。”</a:t>
            </a:r>
          </a:p>
          <a:p>
            <a:pPr marL="230188" indent="-230188">
              <a:buNone/>
            </a:pPr>
            <a:r>
              <a:rPr lang="en-US" altLang="zh-TW" sz="28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9 </a:t>
            </a:r>
            <a:r>
              <a:rPr lang="zh-TW" altLang="en-US" sz="28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於是耶和華伸手按我的口，對我說：“我已將當說的話傳給你。</a:t>
            </a:r>
          </a:p>
          <a:p>
            <a:pPr marL="341313" indent="-341313">
              <a:buNone/>
            </a:pPr>
            <a:r>
              <a:rPr lang="en-US" altLang="zh-TW" sz="28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10 </a:t>
            </a:r>
            <a:r>
              <a:rPr lang="zh-TW" altLang="en-US" sz="28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看哪！我今日立你在列邦列國之上，</a:t>
            </a:r>
            <a:r>
              <a:rPr lang="zh-TW" altLang="en-US" sz="2800" dirty="0">
                <a:solidFill>
                  <a:srgbClr val="FF0000"/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為要施行拔出、拆毀、毀壞、傾覆，又</a:t>
            </a:r>
            <a:r>
              <a:rPr lang="zh-TW" altLang="en-US" sz="2800" dirty="0" smtClean="0">
                <a:solidFill>
                  <a:srgbClr val="FF0000"/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要</a:t>
            </a:r>
            <a:r>
              <a:rPr lang="zh-CN" altLang="en-US" sz="2800" dirty="0" smtClean="0">
                <a:solidFill>
                  <a:srgbClr val="FF0000"/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建</a:t>
            </a:r>
            <a:r>
              <a:rPr lang="zh-CN" altLang="en-US" sz="2800" dirty="0">
                <a:solidFill>
                  <a:srgbClr val="FF0000"/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立、栽植</a:t>
            </a:r>
            <a:r>
              <a:rPr lang="zh-CN" altLang="en-US" sz="2800" dirty="0" smtClean="0">
                <a:solidFill>
                  <a:srgbClr val="FF0000"/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。</a:t>
            </a:r>
            <a:r>
              <a:rPr lang="zh-CN" altLang="en-US" sz="28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”</a:t>
            </a:r>
            <a:endParaRPr lang="en-US" altLang="zh-CN" sz="2800" dirty="0" smtClean="0">
              <a:latin typeface="文新字海-細圓" panose="02010603000101010101" pitchFamily="2" charset="-128"/>
              <a:ea typeface="文新字海-細圓" panose="02010603000101010101" pitchFamily="2" charset="-128"/>
            </a:endParaRPr>
          </a:p>
          <a:p>
            <a:pPr marL="803275" indent="-803275">
              <a:buNone/>
            </a:pPr>
            <a:endParaRPr lang="en-US" altLang="zh-CN" sz="2800" dirty="0" smtClean="0">
              <a:latin typeface="文新字海-細圓" panose="02010603000101010101" pitchFamily="2" charset="-128"/>
              <a:ea typeface="文新字海-細圓" panose="02010603000101010101" pitchFamily="2" charset="-12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B66DA169-18A0-1449-823D-53CBC67A28D5}"/>
              </a:ext>
            </a:extLst>
          </p:cNvPr>
          <p:cNvSpPr txBox="1">
            <a:spLocks/>
          </p:cNvSpPr>
          <p:nvPr/>
        </p:nvSpPr>
        <p:spPr>
          <a:xfrm>
            <a:off x="372837" y="368387"/>
            <a:ext cx="9420644" cy="862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cap="none" spc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 sz="4800" dirty="0" smtClean="0">
                <a:solidFill>
                  <a:schemeClr val="accent1">
                    <a:lumMod val="50000"/>
                  </a:schemeClr>
                </a:solidFill>
                <a:latin typeface="文新字海-特隸" panose="02010603000101010101" pitchFamily="2" charset="-128"/>
                <a:ea typeface="文新字海-特隸" panose="02010603000101010101" pitchFamily="2" charset="-128"/>
              </a:rPr>
              <a:t>耶利米書</a:t>
            </a:r>
            <a:r>
              <a:rPr lang="en-US" altLang="zh-TW" sz="4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文新字海-特隸" panose="02010603000101010101" pitchFamily="2" charset="-128"/>
                <a:cs typeface="Times New Roman" panose="02020603050405020304" pitchFamily="18" charset="0"/>
              </a:rPr>
              <a:t>1:1-10</a:t>
            </a:r>
            <a:endParaRPr lang="zh-TW" altLang="en-US" sz="4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文新字海-特隸" panose="02010603000101010101" pitchFamily="2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51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D3AB4968-07FD-AA42-9B13-2599C4365F82}"/>
              </a:ext>
            </a:extLst>
          </p:cNvPr>
          <p:cNvSpPr txBox="1">
            <a:spLocks/>
          </p:cNvSpPr>
          <p:nvPr/>
        </p:nvSpPr>
        <p:spPr>
          <a:xfrm>
            <a:off x="372836" y="1620346"/>
            <a:ext cx="11437451" cy="47812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buNone/>
            </a:pPr>
            <a:r>
              <a:rPr lang="en-US" altLang="zh-TW" sz="28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1 </a:t>
            </a:r>
            <a:r>
              <a:rPr lang="zh-TW" altLang="en-US" sz="28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耶和華的話又臨到我說：</a:t>
            </a:r>
          </a:p>
          <a:p>
            <a:pPr marL="230188" indent="-230188">
              <a:buNone/>
            </a:pPr>
            <a:r>
              <a:rPr lang="en-US" altLang="zh-TW" sz="28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2 </a:t>
            </a:r>
            <a:r>
              <a:rPr lang="en-US" altLang="zh-TW" sz="28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“</a:t>
            </a:r>
            <a:r>
              <a:rPr lang="zh-TW" altLang="en-US" sz="28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你在這地方</a:t>
            </a:r>
            <a:r>
              <a:rPr lang="zh-TW" altLang="en-US" sz="2800" dirty="0">
                <a:solidFill>
                  <a:srgbClr val="FF0000"/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不可娶妻生兒養女</a:t>
            </a:r>
            <a:r>
              <a:rPr lang="zh-TW" altLang="en-US" sz="28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。”</a:t>
            </a:r>
          </a:p>
          <a:p>
            <a:pPr marL="230188" indent="-230188">
              <a:buNone/>
            </a:pPr>
            <a:r>
              <a:rPr lang="en-US" altLang="zh-TW" sz="28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3 </a:t>
            </a:r>
            <a:r>
              <a:rPr lang="zh-TW" altLang="en-US" sz="28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因為論到在這地方所生的兒女，又論到在這國中生養他們的父母，耶和華如</a:t>
            </a:r>
            <a:r>
              <a:rPr lang="zh-TW" altLang="en-US" sz="28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此</a:t>
            </a:r>
            <a:r>
              <a:rPr lang="zh-CN" altLang="en-US" sz="28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說</a:t>
            </a:r>
            <a:r>
              <a:rPr lang="zh-CN" altLang="en-US" sz="28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：</a:t>
            </a:r>
          </a:p>
          <a:p>
            <a:pPr marL="230188" indent="-230188">
              <a:buNone/>
            </a:pPr>
            <a:r>
              <a:rPr lang="en-US" altLang="zh-TW" sz="28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4 </a:t>
            </a:r>
            <a:r>
              <a:rPr lang="en-US" altLang="zh-TW" sz="28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“</a:t>
            </a:r>
            <a:r>
              <a:rPr lang="zh-TW" altLang="en-US" sz="28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他們必死得甚苦，無人哀哭，必不得葬埋；必在地上像糞土，必被刀劍和</a:t>
            </a:r>
            <a:r>
              <a:rPr lang="zh-TW" altLang="en-US" sz="28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饑荒</a:t>
            </a:r>
            <a:r>
              <a:rPr lang="zh-TW" altLang="en-US" sz="28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滅絕；他們的屍首必給空中的飛鳥和地上的野獸作食物</a:t>
            </a:r>
            <a:r>
              <a:rPr lang="zh-TW" altLang="en-US" sz="28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。”</a:t>
            </a:r>
            <a:endParaRPr lang="zh-TW" altLang="en-US" sz="2800" dirty="0">
              <a:latin typeface="文新字海-細圓" panose="02010603000101010101" pitchFamily="2" charset="-128"/>
              <a:ea typeface="文新字海-細圓" panose="02010603000101010101" pitchFamily="2" charset="-12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B66DA169-18A0-1449-823D-53CBC67A28D5}"/>
              </a:ext>
            </a:extLst>
          </p:cNvPr>
          <p:cNvSpPr txBox="1">
            <a:spLocks/>
          </p:cNvSpPr>
          <p:nvPr/>
        </p:nvSpPr>
        <p:spPr>
          <a:xfrm>
            <a:off x="372837" y="368387"/>
            <a:ext cx="9420644" cy="862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cap="none" spc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 sz="4800" dirty="0" smtClean="0">
                <a:solidFill>
                  <a:schemeClr val="accent1">
                    <a:lumMod val="50000"/>
                  </a:schemeClr>
                </a:solidFill>
                <a:latin typeface="文新字海-特隸" panose="02010603000101010101" pitchFamily="2" charset="-128"/>
                <a:ea typeface="文新字海-特隸" panose="02010603000101010101" pitchFamily="2" charset="-128"/>
              </a:rPr>
              <a:t>耶利米書</a:t>
            </a:r>
            <a:r>
              <a:rPr lang="en-US" altLang="zh-TW" sz="4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文新字海-特隸" panose="02010603000101010101" pitchFamily="2" charset="-128"/>
                <a:cs typeface="Times New Roman" panose="02020603050405020304" pitchFamily="18" charset="0"/>
              </a:rPr>
              <a:t>16:1-4</a:t>
            </a:r>
            <a:endParaRPr lang="zh-TW" altLang="en-US" sz="4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文新字海-特隸" panose="02010603000101010101" pitchFamily="2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38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D3AB4968-07FD-AA42-9B13-2599C4365F82}"/>
              </a:ext>
            </a:extLst>
          </p:cNvPr>
          <p:cNvSpPr txBox="1">
            <a:spLocks/>
          </p:cNvSpPr>
          <p:nvPr/>
        </p:nvSpPr>
        <p:spPr>
          <a:xfrm>
            <a:off x="372836" y="1620346"/>
            <a:ext cx="11437451" cy="47812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None/>
            </a:pPr>
            <a:r>
              <a:rPr lang="en-US" altLang="zh-TW" sz="28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1 </a:t>
            </a:r>
            <a:r>
              <a:rPr lang="zh-TW" altLang="en-US" sz="28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猶大王約西亞的兒子約雅敬第四年，耶和華的話臨到耶利米說：</a:t>
            </a:r>
          </a:p>
          <a:p>
            <a:pPr marL="171450" indent="-171450">
              <a:buNone/>
            </a:pPr>
            <a:r>
              <a:rPr lang="en-US" altLang="zh-TW" sz="28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2 </a:t>
            </a:r>
            <a:r>
              <a:rPr lang="en-US" altLang="zh-TW" sz="28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“</a:t>
            </a:r>
            <a:r>
              <a:rPr lang="zh-TW" altLang="en-US" sz="28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你取一書卷，將我對你說攻擊以色列和猶大，並各國的一切話，從我對你</a:t>
            </a:r>
            <a:r>
              <a:rPr lang="zh-TW" altLang="en-US" sz="28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說話</a:t>
            </a:r>
            <a:r>
              <a:rPr lang="zh-TW" altLang="en-US" sz="28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的那日，就是從約西亞的日子起，直到今日，都寫在其上。</a:t>
            </a:r>
          </a:p>
          <a:p>
            <a:pPr marL="171450" indent="-171450">
              <a:buNone/>
            </a:pPr>
            <a:r>
              <a:rPr lang="en-US" altLang="zh-TW" sz="28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3 </a:t>
            </a:r>
            <a:r>
              <a:rPr lang="zh-TW" altLang="en-US" sz="28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或者猶大家聽見我想要降與他們的一切災禍，各人就回頭，離開惡道，我好</a:t>
            </a:r>
            <a:r>
              <a:rPr lang="zh-TW" altLang="en-US" sz="28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赦免</a:t>
            </a:r>
            <a:r>
              <a:rPr lang="zh-TW" altLang="en-US" sz="28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他們的罪孽和罪惡。”</a:t>
            </a:r>
          </a:p>
          <a:p>
            <a:pPr marL="171450" indent="-171450">
              <a:buNone/>
            </a:pPr>
            <a:r>
              <a:rPr lang="en-US" altLang="zh-TW" sz="28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4 </a:t>
            </a:r>
            <a:r>
              <a:rPr lang="zh-TW" altLang="en-US" sz="2800" dirty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所以，耶利米召了尼利亞的兒子巴錄來，</a:t>
            </a:r>
            <a:r>
              <a:rPr lang="zh-TW" altLang="en-US" sz="2800" dirty="0">
                <a:solidFill>
                  <a:srgbClr val="FF0000"/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巴錄就從耶利米口中，將耶和華對</a:t>
            </a:r>
            <a:r>
              <a:rPr lang="zh-TW" altLang="en-US" sz="2800" dirty="0" smtClean="0">
                <a:solidFill>
                  <a:srgbClr val="FF0000"/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耶利</a:t>
            </a:r>
            <a:r>
              <a:rPr lang="zh-TW" altLang="en-US" sz="2800" dirty="0">
                <a:solidFill>
                  <a:srgbClr val="FF0000"/>
                </a:solidFill>
                <a:latin typeface="文新字海-細圓" panose="02010603000101010101" pitchFamily="2" charset="-128"/>
                <a:ea typeface="文新字海-細圓" panose="02010603000101010101" pitchFamily="2" charset="-128"/>
              </a:rPr>
              <a:t>米所說的一切話寫在書卷上</a:t>
            </a:r>
            <a:r>
              <a:rPr lang="zh-TW" altLang="en-US" sz="2800" dirty="0" smtClean="0">
                <a:latin typeface="文新字海-細圓" panose="02010603000101010101" pitchFamily="2" charset="-128"/>
                <a:ea typeface="文新字海-細圓" panose="02010603000101010101" pitchFamily="2" charset="-128"/>
              </a:rPr>
              <a:t>。</a:t>
            </a:r>
            <a:endParaRPr lang="zh-TW" altLang="en-US" sz="2800" dirty="0">
              <a:latin typeface="文新字海-細圓" panose="02010603000101010101" pitchFamily="2" charset="-128"/>
              <a:ea typeface="文新字海-細圓" panose="02010603000101010101" pitchFamily="2" charset="-12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B66DA169-18A0-1449-823D-53CBC67A28D5}"/>
              </a:ext>
            </a:extLst>
          </p:cNvPr>
          <p:cNvSpPr txBox="1">
            <a:spLocks/>
          </p:cNvSpPr>
          <p:nvPr/>
        </p:nvSpPr>
        <p:spPr>
          <a:xfrm>
            <a:off x="372837" y="368387"/>
            <a:ext cx="9420644" cy="862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cap="none" spc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 sz="4800" dirty="0" smtClean="0">
                <a:solidFill>
                  <a:schemeClr val="accent1">
                    <a:lumMod val="50000"/>
                  </a:schemeClr>
                </a:solidFill>
                <a:latin typeface="文新字海-特隸" panose="02010603000101010101" pitchFamily="2" charset="-128"/>
                <a:ea typeface="文新字海-特隸" panose="02010603000101010101" pitchFamily="2" charset="-128"/>
              </a:rPr>
              <a:t>耶利米書</a:t>
            </a:r>
            <a:r>
              <a:rPr lang="en-US" altLang="zh-TW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文新字海-特隸" panose="02010603000101010101" pitchFamily="2" charset="-128"/>
                <a:cs typeface="Times New Roman" panose="02020603050405020304" pitchFamily="18" charset="0"/>
              </a:rPr>
              <a:t>3</a:t>
            </a:r>
            <a:r>
              <a:rPr lang="en-US" altLang="zh-TW" sz="4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文新字海-特隸" panose="02010603000101010101" pitchFamily="2" charset="-128"/>
                <a:cs typeface="Times New Roman" panose="02020603050405020304" pitchFamily="18" charset="0"/>
              </a:rPr>
              <a:t>6:1-4</a:t>
            </a:r>
            <a:endParaRPr lang="zh-TW" altLang="en-US" sz="4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文新字海-特隸" panose="02010603000101010101" pitchFamily="2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51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836" y="416406"/>
            <a:ext cx="10058400" cy="1371600"/>
          </a:xfrm>
        </p:spPr>
        <p:txBody>
          <a:bodyPr>
            <a:normAutofit/>
          </a:bodyPr>
          <a:lstStyle/>
          <a:p>
            <a:r>
              <a:rPr lang="zh-CN" altLang="en-US" sz="4800" dirty="0">
                <a:solidFill>
                  <a:schemeClr val="accent1">
                    <a:lumMod val="50000"/>
                  </a:schemeClr>
                </a:solidFill>
                <a:latin typeface="文新字海-特隸" panose="02010603000101010101" pitchFamily="2" charset="-128"/>
                <a:ea typeface="文新字海-特隸" panose="02010603000101010101" pitchFamily="2" charset="-128"/>
              </a:rPr>
              <a:t>人物</a:t>
            </a:r>
            <a:r>
              <a:rPr lang="en-US" sz="4800" dirty="0" err="1" smtClean="0">
                <a:solidFill>
                  <a:schemeClr val="accent1">
                    <a:lumMod val="50000"/>
                  </a:schemeClr>
                </a:solidFill>
                <a:latin typeface="文新字海-特隸" panose="02010603000101010101" pitchFamily="2" charset="-128"/>
                <a:ea typeface="文新字海-特隸" panose="02010603000101010101" pitchFamily="2" charset="-128"/>
              </a:rPr>
              <a:t>檔案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文新字海-特隸" panose="02010603000101010101" pitchFamily="2" charset="-128"/>
              <a:ea typeface="文新字海-特隸" panose="02010603000101010101" pitchFamily="2" charset="-128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D3AB4968-07FD-AA42-9B13-2599C4365F82}"/>
              </a:ext>
            </a:extLst>
          </p:cNvPr>
          <p:cNvSpPr txBox="1">
            <a:spLocks/>
          </p:cNvSpPr>
          <p:nvPr/>
        </p:nvSpPr>
        <p:spPr>
          <a:xfrm>
            <a:off x="936499" y="1620346"/>
            <a:ext cx="10058400" cy="4781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zh-CN" altLang="en-US" sz="2400" dirty="0" smtClean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出生</a:t>
            </a:r>
            <a:r>
              <a:rPr lang="zh-TW" altLang="en-US" sz="2400" dirty="0" smtClean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 ～ </a:t>
            </a:r>
            <a:r>
              <a:rPr lang="en-US" altLang="zh-TW" sz="2400" dirty="0" smtClean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646 </a:t>
            </a:r>
            <a:r>
              <a:rPr lang="en-US" altLang="zh-TW" sz="2400" b="1" dirty="0" smtClean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B.C.(</a:t>
            </a:r>
            <a:r>
              <a:rPr lang="zh-CN" altLang="en-US" sz="2400" dirty="0" smtClean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和約</a:t>
            </a:r>
            <a:r>
              <a:rPr lang="zh-CN" altLang="en-US" sz="2400" dirty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西</a:t>
            </a:r>
            <a:r>
              <a:rPr lang="zh-CN" altLang="en-US" sz="2400" dirty="0" smtClean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亞差不多同年，也有學者認為</a:t>
            </a:r>
            <a:r>
              <a:rPr lang="en-US" altLang="zh-CN" sz="2400" dirty="0" smtClean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643)</a:t>
            </a:r>
          </a:p>
          <a:p>
            <a:pPr>
              <a:buFont typeface="Wingdings" pitchFamily="2" charset="2"/>
              <a:buChar char="v"/>
            </a:pPr>
            <a:r>
              <a:rPr lang="zh-CN" altLang="en-US" sz="2400" dirty="0" smtClean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死亡</a:t>
            </a:r>
            <a:r>
              <a:rPr lang="zh-TW" altLang="en-US" sz="2400" dirty="0" smtClean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 ～ </a:t>
            </a:r>
            <a:r>
              <a:rPr lang="en-US" altLang="zh-TW" sz="2400" dirty="0" smtClean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585 B.C. </a:t>
            </a:r>
            <a:r>
              <a:rPr lang="zh-CN" altLang="en-US" sz="2400" dirty="0" smtClean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之後</a:t>
            </a:r>
            <a:endParaRPr lang="en-US" altLang="zh-TW" sz="2400" dirty="0" smtClean="0">
              <a:latin typeface="文新字海-粗圓" panose="02010603000101010101" pitchFamily="2" charset="-128"/>
              <a:ea typeface="文新字海-粗圓" panose="02010603000101010101" pitchFamily="2" charset="-128"/>
            </a:endParaRPr>
          </a:p>
          <a:p>
            <a:pPr>
              <a:buFont typeface="Wingdings" pitchFamily="2" charset="2"/>
              <a:buChar char="v"/>
            </a:pPr>
            <a:r>
              <a:rPr lang="zh-TW" altLang="en-US" sz="2400" dirty="0" smtClean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出生地點</a:t>
            </a:r>
            <a:r>
              <a:rPr lang="zh-CN" altLang="en-US" sz="2400" dirty="0" smtClean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：</a:t>
            </a:r>
            <a:r>
              <a:rPr lang="zh-TW" altLang="en-US" sz="2400" dirty="0" smtClean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便</a:t>
            </a:r>
            <a:r>
              <a:rPr lang="zh-TW" altLang="en-US" sz="2400" dirty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雅憫地亞拿突</a:t>
            </a:r>
            <a:r>
              <a:rPr lang="zh-TW" altLang="en-US" sz="2400" dirty="0" smtClean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城 </a:t>
            </a:r>
            <a:endParaRPr lang="en-US" altLang="zh-TW" sz="2400" dirty="0" smtClean="0">
              <a:latin typeface="文新字海-粗圓" panose="02010603000101010101" pitchFamily="2" charset="-128"/>
              <a:ea typeface="文新字海-粗圓" panose="02010603000101010101" pitchFamily="2" charset="-128"/>
            </a:endParaRPr>
          </a:p>
          <a:p>
            <a:pPr>
              <a:buFont typeface="Wingdings" pitchFamily="2" charset="2"/>
              <a:buChar char="v"/>
            </a:pPr>
            <a:r>
              <a:rPr lang="zh-CN" altLang="en-US" sz="2400" dirty="0" smtClean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職分：祭司，先知</a:t>
            </a:r>
            <a:endParaRPr lang="en-US" altLang="zh-CN" sz="2400" dirty="0" smtClean="0">
              <a:latin typeface="文新字海-粗圓" panose="02010603000101010101" pitchFamily="2" charset="-128"/>
              <a:ea typeface="文新字海-粗圓" panose="02010603000101010101" pitchFamily="2" charset="-128"/>
            </a:endParaRPr>
          </a:p>
          <a:p>
            <a:pPr>
              <a:buFont typeface="Wingdings" pitchFamily="2" charset="2"/>
              <a:buChar char="v"/>
            </a:pPr>
            <a:r>
              <a:rPr lang="zh-CN" altLang="en-US" sz="2400" dirty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蒙</a:t>
            </a:r>
            <a:r>
              <a:rPr lang="zh-CN" altLang="en-US" sz="2400" dirty="0" smtClean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召：</a:t>
            </a:r>
            <a:r>
              <a:rPr lang="zh-TW" altLang="en-US" sz="2400" dirty="0" smtClean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約</a:t>
            </a:r>
            <a:r>
              <a:rPr lang="zh-TW" altLang="en-US" sz="2400" dirty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西亞在位十三</a:t>
            </a:r>
            <a:r>
              <a:rPr lang="zh-TW" altLang="en-US" sz="2400" dirty="0" smtClean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年</a:t>
            </a:r>
            <a:r>
              <a:rPr lang="en-US" altLang="zh-TW" sz="2400" dirty="0" smtClean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(626B.C.)</a:t>
            </a:r>
            <a:r>
              <a:rPr lang="zh-CN" altLang="en-US" sz="2400" dirty="0" smtClean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直到南國滅亡，四</a:t>
            </a:r>
            <a:r>
              <a:rPr lang="zh-TW" altLang="en-US" sz="2400" dirty="0" smtClean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十</a:t>
            </a:r>
            <a:r>
              <a:rPr lang="zh-CN" altLang="en-US" sz="2400" dirty="0" smtClean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幾年</a:t>
            </a:r>
            <a:endParaRPr lang="en-US" altLang="zh-TW" sz="2400" dirty="0" smtClean="0">
              <a:latin typeface="文新字海-粗圓" panose="02010603000101010101" pitchFamily="2" charset="-128"/>
              <a:ea typeface="文新字海-粗圓" panose="02010603000101010101" pitchFamily="2" charset="-128"/>
            </a:endParaRPr>
          </a:p>
          <a:p>
            <a:pPr>
              <a:buFont typeface="Wingdings" pitchFamily="2" charset="2"/>
              <a:buChar char="v"/>
            </a:pPr>
            <a:r>
              <a:rPr lang="zh-CN" altLang="en-US" sz="2400" dirty="0" smtClean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命字的意思：</a:t>
            </a:r>
            <a:r>
              <a:rPr lang="zh-TW" altLang="en-US" sz="2400" dirty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「耶和華必高舉」或「耶和華必拆毀」</a:t>
            </a:r>
            <a:endParaRPr lang="en-US" altLang="zh-TW" sz="2400" dirty="0" smtClean="0">
              <a:latin typeface="文新字海-粗圓" panose="02010603000101010101" pitchFamily="2" charset="-128"/>
              <a:ea typeface="文新字海-粗圓" panose="02010603000101010101" pitchFamily="2" charset="-128"/>
            </a:endParaRPr>
          </a:p>
          <a:p>
            <a:pPr>
              <a:buFont typeface="Wingdings" pitchFamily="2" charset="2"/>
              <a:buChar char="v"/>
            </a:pPr>
            <a:r>
              <a:rPr lang="zh-TW" altLang="en-US" sz="2400" dirty="0" smtClean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家庭成員</a:t>
            </a:r>
            <a:r>
              <a:rPr lang="zh-CN" altLang="en-US" sz="2400" dirty="0" smtClean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：無妻子兒女（父</a:t>
            </a:r>
            <a:r>
              <a:rPr lang="zh-CN" altLang="en-US" sz="2400" dirty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親希勒</a:t>
            </a:r>
            <a:r>
              <a:rPr lang="zh-CN" altLang="en-US" sz="2400" dirty="0" smtClean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家，叔叔沙龍</a:t>
            </a:r>
            <a:r>
              <a:rPr lang="en-US" altLang="zh-CN" sz="2400" dirty="0" smtClean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(32:7)</a:t>
            </a:r>
            <a:r>
              <a:rPr lang="zh-CN" altLang="en-US" sz="2400" dirty="0" smtClean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）</a:t>
            </a:r>
            <a:endParaRPr lang="en-US" altLang="zh-CN" sz="2400" dirty="0" smtClean="0">
              <a:latin typeface="文新字海-粗圓" panose="02010603000101010101" pitchFamily="2" charset="-128"/>
              <a:ea typeface="文新字海-粗圓" panose="02010603000101010101" pitchFamily="2" charset="-128"/>
            </a:endParaRPr>
          </a:p>
          <a:p>
            <a:pPr>
              <a:buFont typeface="Wingdings" pitchFamily="2" charset="2"/>
              <a:buChar char="v"/>
            </a:pPr>
            <a:r>
              <a:rPr lang="zh-CN" altLang="en-US" sz="2400" dirty="0" smtClean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私人秘書：巴錄</a:t>
            </a:r>
            <a:endParaRPr lang="en-US" altLang="zh-CN" sz="2400" dirty="0" smtClean="0">
              <a:latin typeface="文新字海-粗圓" panose="02010603000101010101" pitchFamily="2" charset="-128"/>
              <a:ea typeface="文新字海-粗圓" panose="02010603000101010101" pitchFamily="2" charset="-128"/>
            </a:endParaRPr>
          </a:p>
          <a:p>
            <a:pPr>
              <a:buFont typeface="Wingdings" pitchFamily="2" charset="2"/>
              <a:buChar char="v"/>
            </a:pPr>
            <a:r>
              <a:rPr lang="zh-CN" altLang="en-US" sz="2400" dirty="0" smtClean="0">
                <a:latin typeface="文新字海-粗圓" panose="02010603000101010101" pitchFamily="2" charset="-128"/>
                <a:ea typeface="文新字海-粗圓" panose="02010603000101010101" pitchFamily="2" charset="-128"/>
              </a:rPr>
              <a:t>著書：耶利米書，耶利米哀歌</a:t>
            </a:r>
            <a:endParaRPr lang="en-US" altLang="zh-CN" sz="2400" dirty="0" smtClean="0">
              <a:latin typeface="文新字海-粗圓" panose="02010603000101010101" pitchFamily="2" charset="-128"/>
              <a:ea typeface="文新字海-粗圓" panose="02010603000101010101" pitchFamily="2" charset="-128"/>
            </a:endParaRPr>
          </a:p>
          <a:p>
            <a:pPr marL="274320" lvl="1" indent="0" fontAlgn="base">
              <a:buNone/>
            </a:pPr>
            <a:endParaRPr lang="zh-TW" altLang="en-US" sz="2000" dirty="0" smtClean="0">
              <a:latin typeface="文新字海-粗圓" panose="02010603000101010101" pitchFamily="2" charset="-128"/>
              <a:ea typeface="文新字海-粗圓" panose="02010603000101010101" pitchFamily="2" charset="-128"/>
            </a:endParaRPr>
          </a:p>
          <a:p>
            <a:pPr lvl="1" fontAlgn="base">
              <a:buFont typeface="Wingdings" panose="05000000000000000000" pitchFamily="2" charset="2"/>
              <a:buChar char="Ø"/>
            </a:pPr>
            <a:endParaRPr lang="zh-TW" altLang="en-US" sz="2000" dirty="0" smtClean="0">
              <a:latin typeface="文新字海-粗圓" panose="02010603000101010101" pitchFamily="2" charset="-128"/>
              <a:ea typeface="文新字海-粗圓" panose="02010603000101010101" pitchFamily="2" charset="-128"/>
            </a:endParaRPr>
          </a:p>
          <a:p>
            <a:pPr>
              <a:buFont typeface="Wingdings" pitchFamily="2" charset="2"/>
              <a:buChar char="v"/>
            </a:pPr>
            <a:endParaRPr lang="en-US" altLang="zh-CN" sz="2400" dirty="0" smtClean="0">
              <a:latin typeface="文新字海-粗圓" panose="02010603000101010101" pitchFamily="2" charset="-128"/>
              <a:ea typeface="文新字海-粗圓" panose="02010603000101010101" pitchFamily="2" charset="-128"/>
            </a:endParaRPr>
          </a:p>
          <a:p>
            <a:pPr marL="0" indent="0">
              <a:buFont typeface="Garamond" pitchFamily="18" charset="0"/>
              <a:buNone/>
            </a:pPr>
            <a:endParaRPr lang="en-US" altLang="zh-TW" sz="2400" dirty="0">
              <a:latin typeface="文新字海-粗圓" panose="02010603000101010101" pitchFamily="2" charset="-128"/>
              <a:ea typeface="文新字海-粗圓" panose="0201060300010101010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091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liu\Documents\Personal\ECCSKC\Xuecai\Sunday School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9" y="417096"/>
            <a:ext cx="10301504" cy="607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84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3F20CFC1-E34F-405B-AA49-5BE0E194F1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{E6B22DC6-7525-3947-BA28-EB3F9CE3DF4F}tf10001067</Template>
  <TotalTime>37729</TotalTime>
  <Words>11437</Words>
  <Application>Microsoft Office PowerPoint</Application>
  <PresentationFormat>Custom</PresentationFormat>
  <Paragraphs>376</Paragraphs>
  <Slides>37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Savon</vt:lpstr>
      <vt:lpstr>耶利米 ---哭泣的先知</vt:lpstr>
      <vt:lpstr>PowerPoint Presentation</vt:lpstr>
      <vt:lpstr>PowerPoint Presentation</vt:lpstr>
      <vt:lpstr>耶利米書1:1-10</vt:lpstr>
      <vt:lpstr>PowerPoint Presentation</vt:lpstr>
      <vt:lpstr>PowerPoint Presentation</vt:lpstr>
      <vt:lpstr>PowerPoint Presentation</vt:lpstr>
      <vt:lpstr>人物檔案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討論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2021—2022 主日學計劃</dc:title>
  <dc:creator>Sandy Mau</dc:creator>
  <cp:lastModifiedBy>Lewis Liu</cp:lastModifiedBy>
  <cp:revision>453</cp:revision>
  <dcterms:created xsi:type="dcterms:W3CDTF">2021-07-19T05:32:25Z</dcterms:created>
  <dcterms:modified xsi:type="dcterms:W3CDTF">2022-03-14T00:55:23Z</dcterms:modified>
</cp:coreProperties>
</file>