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4" r:id="rId1"/>
  </p:sldMasterIdLst>
  <p:sldIdLst>
    <p:sldId id="256" r:id="rId2"/>
    <p:sldId id="329" r:id="rId3"/>
    <p:sldId id="323" r:id="rId4"/>
    <p:sldId id="324" r:id="rId5"/>
    <p:sldId id="326" r:id="rId6"/>
    <p:sldId id="413" r:id="rId7"/>
    <p:sldId id="327" r:id="rId8"/>
    <p:sldId id="328" r:id="rId9"/>
    <p:sldId id="412" r:id="rId10"/>
    <p:sldId id="330" r:id="rId11"/>
    <p:sldId id="332" r:id="rId12"/>
    <p:sldId id="416" r:id="rId13"/>
    <p:sldId id="333" r:id="rId14"/>
    <p:sldId id="415" r:id="rId15"/>
    <p:sldId id="414" r:id="rId16"/>
    <p:sldId id="334" r:id="rId17"/>
    <p:sldId id="417" r:id="rId18"/>
    <p:sldId id="335" r:id="rId19"/>
    <p:sldId id="336" r:id="rId20"/>
    <p:sldId id="337" r:id="rId21"/>
    <p:sldId id="338" r:id="rId22"/>
    <p:sldId id="340" r:id="rId23"/>
    <p:sldId id="418" r:id="rId24"/>
    <p:sldId id="341" r:id="rId25"/>
    <p:sldId id="419" r:id="rId26"/>
    <p:sldId id="420" r:id="rId27"/>
    <p:sldId id="342" r:id="rId28"/>
    <p:sldId id="343" r:id="rId29"/>
    <p:sldId id="344" r:id="rId30"/>
    <p:sldId id="345" r:id="rId31"/>
    <p:sldId id="421" r:id="rId32"/>
    <p:sldId id="346" r:id="rId33"/>
    <p:sldId id="357" r:id="rId34"/>
    <p:sldId id="347" r:id="rId35"/>
    <p:sldId id="348" r:id="rId36"/>
    <p:sldId id="350" r:id="rId37"/>
    <p:sldId id="351" r:id="rId38"/>
    <p:sldId id="422" r:id="rId39"/>
    <p:sldId id="42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793C67-2806-AD49-94C2-E31E1BFE45EA}">
          <p14:sldIdLst>
            <p14:sldId id="256"/>
            <p14:sldId id="329"/>
            <p14:sldId id="323"/>
            <p14:sldId id="324"/>
            <p14:sldId id="326"/>
            <p14:sldId id="413"/>
            <p14:sldId id="327"/>
            <p14:sldId id="328"/>
            <p14:sldId id="412"/>
            <p14:sldId id="330"/>
            <p14:sldId id="332"/>
            <p14:sldId id="416"/>
            <p14:sldId id="333"/>
            <p14:sldId id="415"/>
            <p14:sldId id="414"/>
            <p14:sldId id="334"/>
            <p14:sldId id="417"/>
            <p14:sldId id="335"/>
            <p14:sldId id="336"/>
            <p14:sldId id="337"/>
            <p14:sldId id="338"/>
            <p14:sldId id="340"/>
            <p14:sldId id="418"/>
            <p14:sldId id="341"/>
            <p14:sldId id="419"/>
            <p14:sldId id="420"/>
            <p14:sldId id="342"/>
            <p14:sldId id="343"/>
            <p14:sldId id="344"/>
            <p14:sldId id="345"/>
            <p14:sldId id="421"/>
            <p14:sldId id="346"/>
            <p14:sldId id="357"/>
            <p14:sldId id="347"/>
            <p14:sldId id="348"/>
            <p14:sldId id="350"/>
            <p14:sldId id="351"/>
            <p14:sldId id="422"/>
            <p14:sldId id="4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95"/>
    <p:restoredTop sz="95878"/>
  </p:normalViewPr>
  <p:slideViewPr>
    <p:cSldViewPr snapToGrid="0" snapToObjects="1">
      <p:cViewPr varScale="1">
        <p:scale>
          <a:sx n="114" d="100"/>
          <a:sy n="114" d="100"/>
        </p:scale>
        <p:origin x="800" y="184"/>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4/30/22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843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6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5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4/30/22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87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4/30/22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459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64" y="377902"/>
            <a:ext cx="11422111" cy="906612"/>
          </a:xfrm>
          <a:solidFill>
            <a:schemeClr val="accent6">
              <a:lumMod val="60000"/>
              <a:lumOff val="40000"/>
            </a:schemeClr>
          </a:solidFill>
        </p:spPr>
        <p:txBody>
          <a:bodyPr/>
          <a:lstStyle>
            <a:lvl1pPr>
              <a:defRPr>
                <a:latin typeface="Kaiti TC" panose="02010600040101010101" pitchFamily="2" charset="-120"/>
                <a:ea typeface="Kaiti TC" panose="02010600040101010101" pitchFamily="2" charset="-120"/>
              </a:defRPr>
            </a:lvl1pPr>
          </a:lstStyle>
          <a:p>
            <a:r>
              <a:rPr lang="en-US" dirty="0"/>
              <a:t>Click to edit Master title style</a:t>
            </a:r>
          </a:p>
        </p:txBody>
      </p:sp>
      <p:sp>
        <p:nvSpPr>
          <p:cNvPr id="4" name="Content Placeholder 3"/>
          <p:cNvSpPr>
            <a:spLocks noGrp="1"/>
          </p:cNvSpPr>
          <p:nvPr>
            <p:ph sz="half" idx="2"/>
          </p:nvPr>
        </p:nvSpPr>
        <p:spPr>
          <a:xfrm>
            <a:off x="389463" y="1284514"/>
            <a:ext cx="3100497" cy="4930021"/>
          </a:xfrm>
          <a:solidFill>
            <a:schemeClr val="accent1">
              <a:lumMod val="60000"/>
              <a:lumOff val="40000"/>
            </a:schemeClr>
          </a:solidFill>
        </p:spPr>
        <p:txBody>
          <a:bodyPr/>
          <a:lstStyle>
            <a:lvl1pPr>
              <a:defRPr sz="1800">
                <a:latin typeface="STKaiti" panose="02010600040101010101" pitchFamily="2" charset="-122"/>
                <a:ea typeface="STKaiti" panose="02010600040101010101" pitchFamily="2" charset="-122"/>
              </a:defRPr>
            </a:lvl1pPr>
            <a:lvl2pPr>
              <a:defRPr sz="1600">
                <a:latin typeface="STKaiti" panose="02010600040101010101" pitchFamily="2" charset="-122"/>
                <a:ea typeface="STKaiti" panose="02010600040101010101" pitchFamily="2" charset="-122"/>
              </a:defRPr>
            </a:lvl2pPr>
            <a:lvl3pPr>
              <a:defRPr sz="1400">
                <a:latin typeface="STKaiti" panose="02010600040101010101" pitchFamily="2" charset="-122"/>
                <a:ea typeface="STKaiti" panose="02010600040101010101" pitchFamily="2" charset="-122"/>
              </a:defRPr>
            </a:lvl3pPr>
            <a:lvl4pPr>
              <a:defRPr sz="1400">
                <a:latin typeface="STKaiti" panose="02010600040101010101" pitchFamily="2" charset="-122"/>
                <a:ea typeface="STKaiti" panose="02010600040101010101" pitchFamily="2" charset="-122"/>
              </a:defRPr>
            </a:lvl4pPr>
            <a:lvl5pPr>
              <a:defRPr sz="1400">
                <a:latin typeface="STKaiti" panose="02010600040101010101" pitchFamily="2" charset="-122"/>
                <a:ea typeface="STKaiti" panose="02010600040101010101" pitchFamily="2" charset="-122"/>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3489960" y="1430895"/>
            <a:ext cx="7711440" cy="4783640"/>
          </a:xfrm>
        </p:spPr>
        <p:txBody>
          <a:bodyPr/>
          <a:lstStyle>
            <a:lvl1pPr>
              <a:defRPr sz="2000">
                <a:latin typeface="Kaiti TC" panose="02010600040101010101" pitchFamily="2" charset="-120"/>
                <a:ea typeface="Kaiti TC" panose="02010600040101010101" pitchFamily="2" charset="-120"/>
              </a:defRPr>
            </a:lvl1pPr>
            <a:lvl2pPr>
              <a:defRPr sz="1800">
                <a:latin typeface="Kaiti TC" panose="02010600040101010101" pitchFamily="2" charset="-120"/>
                <a:ea typeface="Kaiti TC" panose="02010600040101010101" pitchFamily="2" charset="-120"/>
              </a:defRPr>
            </a:lvl2pPr>
            <a:lvl3pPr>
              <a:defRPr sz="1600">
                <a:latin typeface="Kaiti TC" panose="02010600040101010101" pitchFamily="2" charset="-120"/>
                <a:ea typeface="Kaiti TC" panose="02010600040101010101" pitchFamily="2" charset="-120"/>
              </a:defRPr>
            </a:lvl3pPr>
            <a:lvl4pPr>
              <a:defRPr sz="1600">
                <a:latin typeface="Kaiti TC" panose="02010600040101010101" pitchFamily="2" charset="-120"/>
                <a:ea typeface="Kaiti TC" panose="02010600040101010101" pitchFamily="2" charset="-120"/>
              </a:defRPr>
            </a:lvl4pPr>
            <a:lvl5pPr>
              <a:defRPr sz="1400">
                <a:latin typeface="Kaiti TC" panose="02010600040101010101" pitchFamily="2" charset="-120"/>
                <a:ea typeface="Kaiti TC" panose="02010600040101010101" pitchFamily="2"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4/30/22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50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64" y="387433"/>
            <a:ext cx="8417079" cy="929738"/>
          </a:xfrm>
        </p:spPr>
        <p:txBody>
          <a:bodyPr/>
          <a:lstStyle>
            <a:lvl1pPr>
              <a:defRPr sz="3600">
                <a:latin typeface="STKaiti" panose="02010600040101010101" pitchFamily="2" charset="-122"/>
                <a:ea typeface="STKaiti" panose="02010600040101010101" pitchFamily="2" charset="-122"/>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4/30/22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8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4/30/22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505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4" name="Rectangle 13"/>
          <p:cNvSpPr/>
          <p:nvPr/>
        </p:nvSpPr>
        <p:spPr>
          <a:xfrm>
            <a:off x="9020386" y="37490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0" y="54054"/>
            <a:ext cx="8776885" cy="656620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67274" y="374904"/>
            <a:ext cx="2432304" cy="5413248"/>
          </a:xfrm>
        </p:spPr>
        <p:txBody>
          <a:bodyPr>
            <a:normAutofit/>
          </a:bodyPr>
          <a:lstStyle>
            <a:lvl1pPr marL="0" indent="0" algn="l">
              <a:lnSpc>
                <a:spcPct val="110000"/>
              </a:lnSpc>
              <a:spcBef>
                <a:spcPts val="800"/>
              </a:spcBef>
              <a:buNone/>
              <a:defRPr sz="1400">
                <a:solidFill>
                  <a:schemeClr val="tx1"/>
                </a:solidFill>
                <a:latin typeface="Songti TC" panose="02010600040101010101" pitchFamily="2" charset="-120"/>
                <a:ea typeface="Songti TC" panose="02010600040101010101" pitchFamily="2"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4/30/22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4/30/22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6552046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a:xfrm>
            <a:off x="1562100" y="2340645"/>
            <a:ext cx="8947954" cy="1839469"/>
          </a:xfrm>
        </p:spPr>
        <p:txBody>
          <a:bodyPr/>
          <a:lstStyle/>
          <a:p>
            <a:br>
              <a:rPr lang="en-US" altLang="zh-CN" sz="3600" dirty="0"/>
            </a:br>
            <a:br>
              <a:rPr lang="en-US" altLang="zh-CN" sz="3600" dirty="0"/>
            </a:br>
            <a:br>
              <a:rPr lang="en-US" altLang="zh-CN" sz="3600" dirty="0"/>
            </a:br>
            <a:br>
              <a:rPr lang="en-US" altLang="zh-CN" sz="3600" dirty="0"/>
            </a:br>
            <a:br>
              <a:rPr lang="en-US" altLang="zh-CN" sz="3600" dirty="0"/>
            </a:br>
            <a:r>
              <a:rPr lang="zh-CN" altLang="en-US" sz="3600" dirty="0"/>
              <a:t>耶穌</a:t>
            </a:r>
            <a:br>
              <a:rPr lang="en-US" altLang="zh-CN" sz="3600" dirty="0"/>
            </a:br>
            <a:r>
              <a:rPr lang="zh-TW" altLang="en-US" sz="2000" dirty="0"/>
              <a:t>（</a:t>
            </a:r>
            <a:r>
              <a:rPr lang="zh-CN" altLang="en-US" sz="2000" dirty="0"/>
              <a:t>內容引用</a:t>
            </a:r>
            <a:r>
              <a:rPr lang="zh-TW" altLang="en-US" sz="2000" dirty="0"/>
              <a:t>“</a:t>
            </a:r>
            <a:r>
              <a:rPr lang="zh-CN" altLang="en-US" sz="2000" dirty="0"/>
              <a:t>成人主日學聖經課程</a:t>
            </a:r>
            <a:r>
              <a:rPr lang="zh-TW" altLang="en-US" sz="2000" dirty="0"/>
              <a:t>”作者：梁望惠）</a:t>
            </a:r>
            <a:br>
              <a:rPr lang="zh-TW" altLang="en-US" sz="2000" dirty="0"/>
            </a:br>
            <a:br>
              <a:rPr lang="zh-CN" altLang="en-US" dirty="0"/>
            </a:br>
            <a:br>
              <a:rPr lang="en-US" altLang="zh-CN" dirty="0"/>
            </a:br>
            <a:endParaRPr lang="en-US" dirty="0"/>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4284920"/>
            <a:ext cx="9070848" cy="854343"/>
          </a:xfrm>
        </p:spPr>
        <p:txBody>
          <a:bodyPr>
            <a:normAutofit fontScale="92500" lnSpcReduction="10000"/>
          </a:bodyPr>
          <a:lstStyle/>
          <a:p>
            <a:r>
              <a:rPr lang="en-US" sz="2800" dirty="0" err="1">
                <a:latin typeface="Songti TC" panose="02010600040101010101" pitchFamily="2" charset="-120"/>
                <a:ea typeface="Songti TC" panose="02010600040101010101" pitchFamily="2" charset="-120"/>
              </a:rPr>
              <a:t>南區證道堂</a:t>
            </a:r>
            <a:endParaRPr lang="en-US" sz="2800" dirty="0">
              <a:latin typeface="Songti TC" panose="02010600040101010101" pitchFamily="2" charset="-120"/>
              <a:ea typeface="Songti TC" panose="02010600040101010101" pitchFamily="2" charset="-120"/>
            </a:endParaRPr>
          </a:p>
          <a:p>
            <a:r>
              <a:rPr lang="en-US" altLang="zh-CN" sz="2800" dirty="0">
                <a:latin typeface="+mj-ea"/>
                <a:ea typeface="+mj-ea"/>
              </a:rPr>
              <a:t>2021—2022</a:t>
            </a:r>
            <a:r>
              <a:rPr lang="zh-CN" altLang="en-US" sz="2800" dirty="0">
                <a:latin typeface="+mj-ea"/>
                <a:ea typeface="+mj-ea"/>
              </a:rPr>
              <a:t> 主日學</a:t>
            </a:r>
            <a:endParaRPr lang="en-US" altLang="zh-CN" sz="2800" dirty="0">
              <a:latin typeface="+mj-ea"/>
              <a:ea typeface="+mj-ea"/>
            </a:endParaRPr>
          </a:p>
        </p:txBody>
      </p:sp>
    </p:spTree>
    <p:extLst>
      <p:ext uri="{BB962C8B-B14F-4D97-AF65-F5344CB8AC3E}">
        <p14:creationId xmlns:p14="http://schemas.microsoft.com/office/powerpoint/2010/main" val="112451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一、兩約之間</a:t>
            </a:r>
            <a:endParaRPr lang="en-US" dirty="0"/>
          </a:p>
          <a:p>
            <a:pPr marL="0" indent="0">
              <a:buNone/>
            </a:pPr>
            <a:r>
              <a:rPr lang="zh-TW" altLang="en-US" dirty="0"/>
              <a:t>二、時代背景</a:t>
            </a:r>
            <a:endParaRPr lang="en-US" dirty="0"/>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solidFill>
                  <a:srgbClr val="0432FF"/>
                </a:solidFill>
              </a:rPr>
              <a:t>三、各福音書特色</a:t>
            </a:r>
            <a:endParaRPr lang="en-US" dirty="0">
              <a:solidFill>
                <a:srgbClr val="0432FF"/>
              </a:solidFill>
            </a:endParaRPr>
          </a:p>
          <a:p>
            <a:endParaRPr lang="en-US" dirty="0"/>
          </a:p>
        </p:txBody>
      </p:sp>
      <p:graphicFrame>
        <p:nvGraphicFramePr>
          <p:cNvPr id="4" name="Table 3">
            <a:extLst>
              <a:ext uri="{FF2B5EF4-FFF2-40B4-BE49-F238E27FC236}">
                <a16:creationId xmlns:a16="http://schemas.microsoft.com/office/drawing/2014/main" id="{FEFB58B0-7252-6442-85F6-AD7E568FF9CB}"/>
              </a:ext>
            </a:extLst>
          </p:cNvPr>
          <p:cNvGraphicFramePr>
            <a:graphicFrameLocks noGrp="1"/>
          </p:cNvGraphicFramePr>
          <p:nvPr>
            <p:extLst>
              <p:ext uri="{D42A27DB-BD31-4B8C-83A1-F6EECF244321}">
                <p14:modId xmlns:p14="http://schemas.microsoft.com/office/powerpoint/2010/main" val="235312209"/>
              </p:ext>
            </p:extLst>
          </p:nvPr>
        </p:nvGraphicFramePr>
        <p:xfrm>
          <a:off x="3584553" y="1553346"/>
          <a:ext cx="8090774" cy="2561454"/>
        </p:xfrm>
        <a:graphic>
          <a:graphicData uri="http://schemas.openxmlformats.org/drawingml/2006/table">
            <a:tbl>
              <a:tblPr firstRow="1" firstCol="1" bandRow="1">
                <a:tableStyleId>{5C22544A-7EE6-4342-B048-85BDC9FD1C3A}</a:tableStyleId>
              </a:tblPr>
              <a:tblGrid>
                <a:gridCol w="1404198">
                  <a:extLst>
                    <a:ext uri="{9D8B030D-6E8A-4147-A177-3AD203B41FA5}">
                      <a16:colId xmlns:a16="http://schemas.microsoft.com/office/drawing/2014/main" val="1101721819"/>
                    </a:ext>
                  </a:extLst>
                </a:gridCol>
                <a:gridCol w="1742979">
                  <a:extLst>
                    <a:ext uri="{9D8B030D-6E8A-4147-A177-3AD203B41FA5}">
                      <a16:colId xmlns:a16="http://schemas.microsoft.com/office/drawing/2014/main" val="235899238"/>
                    </a:ext>
                  </a:extLst>
                </a:gridCol>
                <a:gridCol w="1649939">
                  <a:extLst>
                    <a:ext uri="{9D8B030D-6E8A-4147-A177-3AD203B41FA5}">
                      <a16:colId xmlns:a16="http://schemas.microsoft.com/office/drawing/2014/main" val="3070034810"/>
                    </a:ext>
                  </a:extLst>
                </a:gridCol>
                <a:gridCol w="1572459">
                  <a:extLst>
                    <a:ext uri="{9D8B030D-6E8A-4147-A177-3AD203B41FA5}">
                      <a16:colId xmlns:a16="http://schemas.microsoft.com/office/drawing/2014/main" val="313859164"/>
                    </a:ext>
                  </a:extLst>
                </a:gridCol>
                <a:gridCol w="1721199">
                  <a:extLst>
                    <a:ext uri="{9D8B030D-6E8A-4147-A177-3AD203B41FA5}">
                      <a16:colId xmlns:a16="http://schemas.microsoft.com/office/drawing/2014/main" val="215628592"/>
                    </a:ext>
                  </a:extLst>
                </a:gridCol>
              </a:tblGrid>
              <a:tr h="575058">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　</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馬太福音</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馬可福音</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路加福音</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約翰福音</a:t>
                      </a:r>
                      <a:endParaRPr lang="en-US" sz="1600">
                        <a:effectLst/>
                        <a:latin typeface="STKaiti" panose="02010600040101010101" pitchFamily="2" charset="-122"/>
                        <a:ea typeface="STKaiti" panose="02010600040101010101" pitchFamily="2" charset="-122"/>
                      </a:endParaRPr>
                    </a:p>
                  </a:txBody>
                  <a:tcPr marL="0" marR="0" marT="0" marB="0" anchor="ctr"/>
                </a:tc>
                <a:extLst>
                  <a:ext uri="{0D108BD9-81ED-4DB2-BD59-A6C34878D82A}">
                    <a16:rowId xmlns:a16="http://schemas.microsoft.com/office/drawing/2014/main" val="1932108698"/>
                  </a:ext>
                </a:extLst>
              </a:tr>
              <a:tr h="575058">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對象</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猶太人</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羅馬人</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希臘人</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全世界的人</a:t>
                      </a:r>
                      <a:endParaRPr lang="en-US" sz="1600" dirty="0">
                        <a:effectLst/>
                        <a:latin typeface="STKaiti" panose="02010600040101010101" pitchFamily="2" charset="-122"/>
                        <a:ea typeface="STKaiti" panose="02010600040101010101" pitchFamily="2" charset="-122"/>
                      </a:endParaRPr>
                    </a:p>
                  </a:txBody>
                  <a:tcPr marL="0" marR="0" marT="0" marB="0" anchor="ctr"/>
                </a:tc>
                <a:extLst>
                  <a:ext uri="{0D108BD9-81ED-4DB2-BD59-A6C34878D82A}">
                    <a16:rowId xmlns:a16="http://schemas.microsoft.com/office/drawing/2014/main" val="688006733"/>
                  </a:ext>
                </a:extLst>
              </a:tr>
              <a:tr h="575058">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耶穌角色</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君王</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忠僕</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人子</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上帝</a:t>
                      </a:r>
                      <a:endParaRPr lang="en-US" sz="1600" dirty="0">
                        <a:effectLst/>
                        <a:latin typeface="STKaiti" panose="02010600040101010101" pitchFamily="2" charset="-122"/>
                        <a:ea typeface="STKaiti" panose="02010600040101010101" pitchFamily="2" charset="-122"/>
                      </a:endParaRPr>
                    </a:p>
                  </a:txBody>
                  <a:tcPr marL="0" marR="0" marT="0" marB="0" anchor="ctr"/>
                </a:tc>
                <a:extLst>
                  <a:ext uri="{0D108BD9-81ED-4DB2-BD59-A6C34878D82A}">
                    <a16:rowId xmlns:a16="http://schemas.microsoft.com/office/drawing/2014/main" val="2640928979"/>
                  </a:ext>
                </a:extLst>
              </a:tr>
              <a:tr h="836280">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重點</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著重主所說</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a:effectLst/>
                          <a:latin typeface="STKaiti" panose="02010600040101010101" pitchFamily="2" charset="-122"/>
                          <a:ea typeface="STKaiti" panose="02010600040101010101" pitchFamily="2" charset="-122"/>
                        </a:rPr>
                        <a:t>著重主所作</a:t>
                      </a:r>
                      <a:endParaRPr lang="en-US" sz="160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著重主自己</a:t>
                      </a:r>
                      <a:endParaRPr lang="en-US" sz="1600" dirty="0">
                        <a:effectLst/>
                        <a:latin typeface="STKaiti" panose="02010600040101010101" pitchFamily="2" charset="-122"/>
                        <a:ea typeface="STKaiti" panose="02010600040101010101" pitchFamily="2" charset="-122"/>
                      </a:endParaRPr>
                    </a:p>
                  </a:txBody>
                  <a:tcPr marL="0" marR="0" marT="0" marB="0" anchor="ctr"/>
                </a:tc>
                <a:tc>
                  <a:txBody>
                    <a:bodyPr/>
                    <a:lstStyle/>
                    <a:p>
                      <a:pPr indent="457200" algn="l">
                        <a:lnSpc>
                          <a:spcPct val="200000"/>
                        </a:lnSpc>
                      </a:pPr>
                      <a:r>
                        <a:rPr lang="zh-TW" sz="1600" dirty="0">
                          <a:effectLst/>
                          <a:latin typeface="STKaiti" panose="02010600040101010101" pitchFamily="2" charset="-122"/>
                          <a:ea typeface="STKaiti" panose="02010600040101010101" pitchFamily="2" charset="-122"/>
                        </a:rPr>
                        <a:t>別人與主辯論</a:t>
                      </a:r>
                      <a:endParaRPr lang="en-US" sz="1600" dirty="0">
                        <a:effectLst/>
                        <a:latin typeface="STKaiti" panose="02010600040101010101" pitchFamily="2" charset="-122"/>
                        <a:ea typeface="STKaiti" panose="02010600040101010101" pitchFamily="2" charset="-122"/>
                      </a:endParaRPr>
                    </a:p>
                  </a:txBody>
                  <a:tcPr marL="0" marR="0" marT="0" marB="0" anchor="ctr"/>
                </a:tc>
                <a:extLst>
                  <a:ext uri="{0D108BD9-81ED-4DB2-BD59-A6C34878D82A}">
                    <a16:rowId xmlns:a16="http://schemas.microsoft.com/office/drawing/2014/main" val="1258148669"/>
                  </a:ext>
                </a:extLst>
              </a:tr>
            </a:tbl>
          </a:graphicData>
        </a:graphic>
      </p:graphicFrame>
    </p:spTree>
    <p:extLst>
      <p:ext uri="{BB962C8B-B14F-4D97-AF65-F5344CB8AC3E}">
        <p14:creationId xmlns:p14="http://schemas.microsoft.com/office/powerpoint/2010/main" val="80178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一、兩約之間</a:t>
            </a:r>
            <a:endParaRPr lang="en-US" dirty="0"/>
          </a:p>
          <a:p>
            <a:pPr marL="0" indent="0">
              <a:buNone/>
            </a:pPr>
            <a:r>
              <a:rPr lang="zh-TW" altLang="en-US" dirty="0"/>
              <a:t>二、時代背景</a:t>
            </a:r>
            <a:endParaRPr lang="en-US" dirty="0"/>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solidFill>
                  <a:srgbClr val="0432FF"/>
                </a:solidFill>
              </a:rPr>
              <a:t>三、各福音書特色</a:t>
            </a:r>
            <a:endParaRPr lang="en-US" dirty="0">
              <a:solidFill>
                <a:srgbClr val="0432FF"/>
              </a:solidFill>
            </a:endParaRPr>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040980" cy="4783640"/>
          </a:xfrm>
        </p:spPr>
        <p:txBody>
          <a:bodyPr>
            <a:normAutofit fontScale="70000" lnSpcReduction="20000"/>
          </a:bodyPr>
          <a:lstStyle/>
          <a:p>
            <a:pPr marL="0" indent="0">
              <a:buNone/>
            </a:pPr>
            <a:r>
              <a:rPr lang="zh-TW" altLang="en-US" sz="2300" dirty="0"/>
              <a:t>四福音書記載耶穌的事蹟，重點各有不同。</a:t>
            </a:r>
          </a:p>
          <a:p>
            <a:pPr marL="0" indent="0">
              <a:buNone/>
            </a:pPr>
            <a:r>
              <a:rPr lang="zh-TW" altLang="en-US" sz="2300" dirty="0">
                <a:solidFill>
                  <a:srgbClr val="0432FF"/>
                </a:solidFill>
              </a:rPr>
              <a:t>馬太福音</a:t>
            </a:r>
            <a:r>
              <a:rPr lang="zh-TW" altLang="en-US" sz="2300" dirty="0"/>
              <a:t>有濃厚的猶太色彩，它引用舊約聖經最多，目的是要向猶太人證明，耶穌就是舊約所預言的那一位。馬太福音比較不重視個別的人物，它側重在教導，收錄最多耶穌的講道篇，約佔整本福音書的五分之三。此外，馬太福音是四本福音書中唯一提及「教會」兩個字的福音書 </a:t>
            </a:r>
            <a:r>
              <a:rPr lang="en-US" altLang="zh-TW" sz="2300" dirty="0"/>
              <a:t>(</a:t>
            </a:r>
            <a:r>
              <a:rPr lang="zh-TW" altLang="en-US" sz="2300" dirty="0"/>
              <a:t>太 </a:t>
            </a:r>
            <a:r>
              <a:rPr lang="en-US" altLang="zh-TW" sz="2300" dirty="0"/>
              <a:t>16:18</a:t>
            </a:r>
            <a:r>
              <a:rPr lang="zh-TW" altLang="en-US" sz="2300" dirty="0"/>
              <a:t>、</a:t>
            </a:r>
            <a:r>
              <a:rPr lang="en-US" altLang="zh-TW" sz="2300" dirty="0"/>
              <a:t>18:17)</a:t>
            </a:r>
            <a:r>
              <a:rPr lang="zh-TW" altLang="en-US" sz="2300" dirty="0"/>
              <a:t>。馬太福音用「天國」，而不用「上帝的國」。他強調的是</a:t>
            </a:r>
            <a:r>
              <a:rPr lang="zh-TW" altLang="en-US" sz="2300" dirty="0">
                <a:highlight>
                  <a:srgbClr val="FFFF00"/>
                </a:highlight>
              </a:rPr>
              <a:t>「耶穌為君王」</a:t>
            </a:r>
            <a:r>
              <a:rPr lang="zh-TW" altLang="en-US" sz="2300" dirty="0"/>
              <a:t>這個角色。</a:t>
            </a:r>
            <a:endParaRPr lang="en-US" altLang="zh-TW" sz="2300" dirty="0"/>
          </a:p>
          <a:p>
            <a:pPr marL="0" indent="0">
              <a:spcBef>
                <a:spcPts val="0"/>
              </a:spcBef>
              <a:buNone/>
            </a:pPr>
            <a:endParaRPr lang="en-US" altLang="zh-TW" sz="2300" dirty="0">
              <a:solidFill>
                <a:srgbClr val="0432FF"/>
              </a:solidFill>
            </a:endParaRPr>
          </a:p>
          <a:p>
            <a:pPr marL="0" indent="0">
              <a:buNone/>
            </a:pPr>
            <a:r>
              <a:rPr lang="zh-TW" altLang="en-US" sz="2300" dirty="0">
                <a:solidFill>
                  <a:srgbClr val="0432FF"/>
                </a:solidFill>
              </a:rPr>
              <a:t>馬可福音</a:t>
            </a:r>
            <a:r>
              <a:rPr lang="zh-TW" altLang="en-US" sz="2300" dirty="0"/>
              <a:t>相傳是稱呼約翰的馬可，在做彼得助手時，將彼得所講述耶穌的事蹟記錄下來。馬可福音簡潔扼要，只描述事實的經過，而不重視論題。它處理耶穌事蹟的方式全是客觀性的，很少作評論。在馬可的筆下，耶穌風塵僕僕地，一個事件接著另一個事件，有人說，馬可福音所刻劃的是</a:t>
            </a:r>
            <a:r>
              <a:rPr lang="zh-TW" altLang="en-US" sz="2300" dirty="0">
                <a:highlight>
                  <a:srgbClr val="FFFF00"/>
                </a:highlight>
              </a:rPr>
              <a:t>「耶穌是僕人</a:t>
            </a:r>
            <a:r>
              <a:rPr lang="zh-TW" altLang="en-US" sz="2300" dirty="0"/>
              <a:t>」這個角色。</a:t>
            </a:r>
          </a:p>
          <a:p>
            <a:pPr marL="0" indent="0">
              <a:lnSpc>
                <a:spcPct val="120000"/>
              </a:lnSpc>
              <a:spcBef>
                <a:spcPts val="0"/>
              </a:spcBef>
              <a:buNone/>
            </a:pPr>
            <a:endParaRPr lang="en-US" altLang="zh-TW" sz="2300" dirty="0">
              <a:solidFill>
                <a:srgbClr val="0432FF"/>
              </a:solidFill>
            </a:endParaRPr>
          </a:p>
          <a:p>
            <a:pPr marL="0" indent="0">
              <a:buNone/>
            </a:pPr>
            <a:r>
              <a:rPr lang="zh-TW" altLang="en-US" sz="2300" dirty="0">
                <a:solidFill>
                  <a:srgbClr val="0432FF"/>
                </a:solidFill>
              </a:rPr>
              <a:t>路加福音</a:t>
            </a:r>
            <a:r>
              <a:rPr lang="zh-TW" altLang="en-US" sz="2300" dirty="0"/>
              <a:t>是保羅的醫生朋友路加所寫，是四本福音書中最具文學性的一本。路加福音強調聖靈，強調救恩的普世性，也討論到許多重要的教義，像耶穌的位格，悔改，得救，稱義等等。此外，路加特別注意到財務相關的事務，而且對個別人物，特別是一般人所忽視的婦女、孩童、窮人、被藐視者等，有詳細的描述。在路加福音的刻劃底下，</a:t>
            </a:r>
            <a:r>
              <a:rPr lang="zh-TW" altLang="en-US" sz="2300" dirty="0">
                <a:highlight>
                  <a:srgbClr val="FFFF00"/>
                </a:highlight>
              </a:rPr>
              <a:t>耶穌是一個人子</a:t>
            </a:r>
            <a:r>
              <a:rPr lang="zh-TW" altLang="en-US" sz="2300" dirty="0"/>
              <a:t>。</a:t>
            </a:r>
          </a:p>
          <a:p>
            <a:pPr marL="0" indent="0">
              <a:lnSpc>
                <a:spcPct val="120000"/>
              </a:lnSpc>
              <a:spcBef>
                <a:spcPts val="0"/>
              </a:spcBef>
              <a:buNone/>
            </a:pPr>
            <a:endParaRPr lang="en-US" altLang="zh-TW" sz="2300" dirty="0">
              <a:solidFill>
                <a:srgbClr val="0432FF"/>
              </a:solidFill>
            </a:endParaRPr>
          </a:p>
          <a:p>
            <a:pPr marL="0" indent="0">
              <a:lnSpc>
                <a:spcPct val="120000"/>
              </a:lnSpc>
              <a:spcBef>
                <a:spcPts val="0"/>
              </a:spcBef>
              <a:buNone/>
            </a:pPr>
            <a:r>
              <a:rPr lang="zh-TW" altLang="en-US" sz="2300" dirty="0">
                <a:solidFill>
                  <a:srgbClr val="0432FF"/>
                </a:solidFill>
              </a:rPr>
              <a:t>約翰福音</a:t>
            </a:r>
            <a:r>
              <a:rPr lang="zh-TW" altLang="en-US" sz="2300" dirty="0"/>
              <a:t>與其他三本福音書有顯著的不同，它未提及耶穌所說的比喻，有關耶穌所行的神蹟也只提了七個。它特別強調</a:t>
            </a:r>
            <a:r>
              <a:rPr lang="zh-TW" altLang="en-US" sz="2300" dirty="0">
                <a:highlight>
                  <a:srgbClr val="FFFF00"/>
                </a:highlight>
              </a:rPr>
              <a:t>耶穌的神性</a:t>
            </a:r>
            <a:r>
              <a:rPr lang="zh-TW" altLang="en-US" sz="2300" dirty="0"/>
              <a:t>，但是在描述各樣事件時，同時也顯出耶穌是一個完全的人。它屢次提及耶穌在耶路撒冷過節，並討論許多有關生命的真道。</a:t>
            </a:r>
            <a:endParaRPr lang="zh-TW" altLang="en-US" dirty="0"/>
          </a:p>
        </p:txBody>
      </p:sp>
    </p:spTree>
    <p:extLst>
      <p:ext uri="{BB962C8B-B14F-4D97-AF65-F5344CB8AC3E}">
        <p14:creationId xmlns:p14="http://schemas.microsoft.com/office/powerpoint/2010/main" val="149934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（一）耶穌時代的背景</a:t>
            </a:r>
            <a:endParaRPr lang="en-US" dirty="0"/>
          </a:p>
        </p:txBody>
      </p:sp>
      <p:sp>
        <p:nvSpPr>
          <p:cNvPr id="6" name="Content Placeholder 5">
            <a:extLst>
              <a:ext uri="{FF2B5EF4-FFF2-40B4-BE49-F238E27FC236}">
                <a16:creationId xmlns:a16="http://schemas.microsoft.com/office/drawing/2014/main" id="{E577CB6F-480F-2543-BE00-4BB6A3A61672}"/>
              </a:ext>
            </a:extLst>
          </p:cNvPr>
          <p:cNvSpPr>
            <a:spLocks noGrp="1"/>
          </p:cNvSpPr>
          <p:nvPr>
            <p:ph sz="quarter" idx="4"/>
          </p:nvPr>
        </p:nvSpPr>
        <p:spPr>
          <a:xfrm>
            <a:off x="3489960" y="1284514"/>
            <a:ext cx="7711440" cy="4930021"/>
          </a:xfrm>
        </p:spPr>
        <p:txBody>
          <a:bodyPr>
            <a:normAutofit lnSpcReduction="10000"/>
          </a:bodyPr>
          <a:lstStyle/>
          <a:p>
            <a:pPr marL="0" indent="0">
              <a:buNone/>
            </a:pPr>
            <a:r>
              <a:rPr lang="en-US" dirty="0" err="1"/>
              <a:t>主耶穌出生的時代是在以色列人弱勢的時候</a:t>
            </a:r>
            <a:r>
              <a:rPr lang="zh-TW" altLang="en-US" dirty="0"/>
              <a:t>，被外族人統治下</a:t>
            </a:r>
            <a:endParaRPr lang="en-US" altLang="zh-TW" dirty="0"/>
          </a:p>
          <a:p>
            <a:r>
              <a:rPr lang="zh-TW" altLang="en-US" dirty="0"/>
              <a:t>他面對的是</a:t>
            </a:r>
            <a:endParaRPr lang="en-US" altLang="zh-TW" dirty="0"/>
          </a:p>
          <a:p>
            <a:pPr lvl="1"/>
            <a:r>
              <a:rPr lang="zh-TW" altLang="en-US" dirty="0"/>
              <a:t>不信的民眾</a:t>
            </a:r>
            <a:endParaRPr lang="en-US" altLang="zh-TW" dirty="0"/>
          </a:p>
          <a:p>
            <a:pPr lvl="1"/>
            <a:r>
              <a:rPr lang="zh-TW" altLang="en-US" dirty="0"/>
              <a:t>假冒為善的祭司和文士</a:t>
            </a:r>
            <a:endParaRPr lang="en-US" altLang="zh-TW" dirty="0"/>
          </a:p>
          <a:p>
            <a:pPr lvl="1"/>
            <a:r>
              <a:rPr lang="zh-TW" altLang="en-US" dirty="0"/>
              <a:t>血統不正的猶太王</a:t>
            </a:r>
            <a:endParaRPr lang="en-US" altLang="zh-TW" dirty="0"/>
          </a:p>
          <a:p>
            <a:pPr lvl="1"/>
            <a:r>
              <a:rPr lang="zh-TW" altLang="en-US" dirty="0"/>
              <a:t>明哲保身的羅馬巡撫</a:t>
            </a:r>
            <a:endParaRPr lang="en-US" altLang="zh-TW" dirty="0"/>
          </a:p>
          <a:p>
            <a:pPr lvl="1"/>
            <a:endParaRPr lang="en-US" dirty="0"/>
          </a:p>
          <a:p>
            <a:r>
              <a:rPr lang="en-US" dirty="0"/>
              <a:t>如果今天神要差派你去一個地方</a:t>
            </a:r>
            <a:r>
              <a:rPr lang="zh-TW" altLang="en-US" dirty="0"/>
              <a:t>，做他的工，很有可能面對同樣的</a:t>
            </a:r>
            <a:endParaRPr lang="en-US" altLang="zh-TW" dirty="0"/>
          </a:p>
          <a:p>
            <a:pPr lvl="1"/>
            <a:r>
              <a:rPr lang="zh-TW" altLang="en-US" dirty="0"/>
              <a:t>人心不穩</a:t>
            </a:r>
            <a:endParaRPr lang="en-US" altLang="zh-TW" dirty="0"/>
          </a:p>
          <a:p>
            <a:pPr lvl="1"/>
            <a:r>
              <a:rPr lang="zh-TW" altLang="en-US" dirty="0"/>
              <a:t>同工不夠</a:t>
            </a:r>
            <a:endParaRPr lang="en-US" altLang="zh-TW" dirty="0"/>
          </a:p>
          <a:p>
            <a:pPr lvl="1"/>
            <a:r>
              <a:rPr lang="zh-TW" altLang="en-US" dirty="0"/>
              <a:t>資源缺乏</a:t>
            </a:r>
            <a:endParaRPr lang="en-US" altLang="zh-TW" dirty="0"/>
          </a:p>
          <a:p>
            <a:pPr lvl="1"/>
            <a:endParaRPr lang="en-US" altLang="zh-TW" dirty="0"/>
          </a:p>
          <a:p>
            <a:pPr marL="0" indent="0">
              <a:buNone/>
            </a:pPr>
            <a:r>
              <a:rPr lang="zh-TW" altLang="en-US" dirty="0"/>
              <a:t>我們會順服神的安排嗎？</a:t>
            </a:r>
            <a:endParaRPr lang="en-US" altLang="zh-TW" dirty="0"/>
          </a:p>
        </p:txBody>
      </p:sp>
      <p:sp>
        <p:nvSpPr>
          <p:cNvPr id="8" name="Content Placeholder 7">
            <a:extLst>
              <a:ext uri="{FF2B5EF4-FFF2-40B4-BE49-F238E27FC236}">
                <a16:creationId xmlns:a16="http://schemas.microsoft.com/office/drawing/2014/main" id="{42E1BDFD-C587-754B-AD36-51E85E95383C}"/>
              </a:ext>
            </a:extLst>
          </p:cNvPr>
          <p:cNvSpPr>
            <a:spLocks noGrp="1"/>
          </p:cNvSpPr>
          <p:nvPr>
            <p:ph sz="half" idx="2"/>
          </p:nvPr>
        </p:nvSpPr>
        <p:spPr>
          <a:solidFill>
            <a:schemeClr val="accent5">
              <a:lumMod val="75000"/>
            </a:schemeClr>
          </a:solidFill>
        </p:spPr>
        <p:txBody>
          <a:bodyPr>
            <a:normAutofit/>
          </a:bodyPr>
          <a:lstStyle/>
          <a:p>
            <a:pPr marL="0" indent="0">
              <a:buNone/>
            </a:pPr>
            <a:r>
              <a:rPr lang="en-US" sz="3600" dirty="0" err="1">
                <a:solidFill>
                  <a:schemeClr val="bg1"/>
                </a:solidFill>
              </a:rPr>
              <a:t>思考與應用</a:t>
            </a:r>
            <a:endParaRPr lang="en-US" sz="3600" dirty="0">
              <a:solidFill>
                <a:schemeClr val="bg1"/>
              </a:solidFill>
            </a:endParaRPr>
          </a:p>
        </p:txBody>
      </p:sp>
    </p:spTree>
    <p:extLst>
      <p:ext uri="{BB962C8B-B14F-4D97-AF65-F5344CB8AC3E}">
        <p14:creationId xmlns:p14="http://schemas.microsoft.com/office/powerpoint/2010/main" val="367361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（二）</a:t>
            </a:r>
            <a:r>
              <a:rPr lang="zh-TW" altLang="en-US" b="1" dirty="0"/>
              <a:t>耶穌的降生與童年</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solidFill>
                  <a:srgbClr val="0432FF"/>
                </a:solidFill>
              </a:rPr>
              <a:t>一、耶穌的名字</a:t>
            </a:r>
            <a:endParaRPr lang="en-US" dirty="0">
              <a:solidFill>
                <a:srgbClr val="0432FF"/>
              </a:solidFill>
            </a:endParaRPr>
          </a:p>
          <a:p>
            <a:pPr marL="0" indent="0">
              <a:buNone/>
            </a:pPr>
            <a:r>
              <a:rPr lang="zh-TW" altLang="en-US" dirty="0">
                <a:solidFill>
                  <a:srgbClr val="0432FF"/>
                </a:solidFill>
              </a:rPr>
              <a:t>二、耶穌降生</a:t>
            </a:r>
            <a:endParaRPr lang="en-US" dirty="0">
              <a:solidFill>
                <a:srgbClr val="0432FF"/>
              </a:solidFill>
            </a:endParaRPr>
          </a:p>
          <a:p>
            <a:pPr marL="0" indent="0">
              <a:buNone/>
            </a:pPr>
            <a:r>
              <a:rPr lang="zh-TW" altLang="en-US" dirty="0"/>
              <a:t>三、耶穌的童年</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040980" cy="4783640"/>
          </a:xfrm>
        </p:spPr>
        <p:txBody>
          <a:bodyPr>
            <a:normAutofit fontScale="92500" lnSpcReduction="10000"/>
          </a:bodyPr>
          <a:lstStyle/>
          <a:p>
            <a:pPr marL="0" indent="0">
              <a:buNone/>
            </a:pPr>
            <a:r>
              <a:rPr lang="zh-TW" altLang="en-US" sz="2400" dirty="0"/>
              <a:t>一、耶穌的名字</a:t>
            </a:r>
            <a:endParaRPr lang="en-US" altLang="zh-TW" sz="2400" dirty="0"/>
          </a:p>
          <a:p>
            <a:r>
              <a:rPr lang="zh-TW" altLang="en-US" dirty="0"/>
              <a:t>「拯救」，因為「他要將自己的百姓從罪惡裏救出來」</a:t>
            </a:r>
            <a:r>
              <a:rPr lang="en-US" dirty="0"/>
              <a:t> (</a:t>
            </a:r>
            <a:r>
              <a:rPr lang="zh-TW" altLang="en-US" dirty="0"/>
              <a:t>太</a:t>
            </a:r>
            <a:r>
              <a:rPr lang="en-US" dirty="0"/>
              <a:t> 1:21)</a:t>
            </a:r>
            <a:r>
              <a:rPr lang="en-US" sz="2400" dirty="0"/>
              <a:t> </a:t>
            </a:r>
          </a:p>
          <a:p>
            <a:r>
              <a:rPr lang="zh-TW" altLang="en-US" dirty="0"/>
              <a:t>「以馬內利」，意思就是「上帝與我們同在」</a:t>
            </a:r>
            <a:r>
              <a:rPr lang="en-US" dirty="0"/>
              <a:t>(</a:t>
            </a:r>
            <a:r>
              <a:rPr lang="zh-TW" altLang="en-US" dirty="0"/>
              <a:t>太</a:t>
            </a:r>
            <a:r>
              <a:rPr lang="en-US" dirty="0"/>
              <a:t> 1:23)</a:t>
            </a:r>
            <a:r>
              <a:rPr lang="zh-TW" altLang="en-US" dirty="0"/>
              <a:t>。</a:t>
            </a:r>
            <a:r>
              <a:rPr lang="en-US" sz="2400" dirty="0"/>
              <a:t> </a:t>
            </a:r>
          </a:p>
          <a:p>
            <a:r>
              <a:rPr lang="zh-TW" altLang="en-US" dirty="0"/>
              <a:t>「他名稱為 奇妙策士、全能的上帝、永在的父、和平的君」</a:t>
            </a:r>
            <a:r>
              <a:rPr lang="en-US" dirty="0"/>
              <a:t>(</a:t>
            </a:r>
            <a:r>
              <a:rPr lang="zh-TW" altLang="en-US" dirty="0"/>
              <a:t>賽</a:t>
            </a:r>
            <a:r>
              <a:rPr lang="en-US" dirty="0"/>
              <a:t> 9:6)</a:t>
            </a:r>
            <a:r>
              <a:rPr lang="en-US" sz="2400" dirty="0"/>
              <a:t> </a:t>
            </a:r>
          </a:p>
          <a:p>
            <a:pPr marL="274320" lvl="1" indent="0">
              <a:buNone/>
            </a:pPr>
            <a:endParaRPr lang="en-US" sz="2200" dirty="0"/>
          </a:p>
          <a:p>
            <a:pPr marL="0" indent="0">
              <a:buNone/>
            </a:pPr>
            <a:r>
              <a:rPr lang="zh-TW" altLang="en-US" sz="2600" dirty="0"/>
              <a:t>二、耶穌降生</a:t>
            </a:r>
            <a:r>
              <a:rPr lang="zh-TW" altLang="en-US" dirty="0"/>
              <a:t>（只有馬太福音和路加福音有比較詳細的記載）</a:t>
            </a:r>
            <a:endParaRPr lang="en-US" altLang="zh-TW" dirty="0"/>
          </a:p>
          <a:p>
            <a:pPr marL="0" indent="0">
              <a:buNone/>
            </a:pPr>
            <a:r>
              <a:rPr lang="en-US" altLang="zh-TW" dirty="0"/>
              <a:t>	</a:t>
            </a:r>
            <a:r>
              <a:rPr lang="zh-TW" altLang="en-US" dirty="0"/>
              <a:t>童女懷孕；</a:t>
            </a:r>
            <a:endParaRPr lang="en-US" altLang="zh-TW" dirty="0"/>
          </a:p>
          <a:p>
            <a:pPr marL="0" indent="0">
              <a:buNone/>
            </a:pPr>
            <a:r>
              <a:rPr lang="en-US" altLang="zh-TW" dirty="0"/>
              <a:t>	</a:t>
            </a:r>
            <a:r>
              <a:rPr lang="zh-TW" altLang="en-US" dirty="0"/>
              <a:t>大希律王要殺嬰孩耶穌；</a:t>
            </a:r>
            <a:endParaRPr lang="en-US" altLang="zh-TW" dirty="0"/>
          </a:p>
          <a:p>
            <a:pPr marL="0" indent="0">
              <a:buNone/>
            </a:pPr>
            <a:r>
              <a:rPr lang="en-US" altLang="zh-TW" dirty="0"/>
              <a:t>	</a:t>
            </a:r>
            <a:r>
              <a:rPr lang="zh-TW" altLang="en-US" dirty="0"/>
              <a:t>降生在伯利恆；</a:t>
            </a:r>
            <a:endParaRPr lang="en-US" altLang="zh-TW" dirty="0"/>
          </a:p>
          <a:p>
            <a:pPr marL="0" indent="0">
              <a:buNone/>
            </a:pPr>
            <a:r>
              <a:rPr lang="en-US" altLang="zh-TW" dirty="0"/>
              <a:t>	</a:t>
            </a:r>
            <a:r>
              <a:rPr lang="zh-TW" altLang="en-US" dirty="0"/>
              <a:t>天使向牧羊人顯現，</a:t>
            </a:r>
            <a:endParaRPr lang="en-US" altLang="zh-TW" dirty="0"/>
          </a:p>
          <a:p>
            <a:pPr marL="0" indent="0">
              <a:buNone/>
            </a:pPr>
            <a:r>
              <a:rPr lang="en-US" altLang="zh-TW" dirty="0"/>
              <a:t>	</a:t>
            </a:r>
            <a:r>
              <a:rPr lang="zh-TW" altLang="en-US" dirty="0"/>
              <a:t>西面，女先知亞拿看見嬰孩耶穌</a:t>
            </a:r>
            <a:endParaRPr lang="en-US" altLang="zh-TW" dirty="0"/>
          </a:p>
          <a:p>
            <a:pPr marL="822960" lvl="3" indent="0">
              <a:buNone/>
            </a:pPr>
            <a:r>
              <a:rPr lang="zh-TW" altLang="en-US" sz="2600" dirty="0">
                <a:highlight>
                  <a:srgbClr val="FFFF00"/>
                </a:highlight>
              </a:rPr>
              <a:t>應驗舊約的預言</a:t>
            </a:r>
            <a:endParaRPr lang="en-US" altLang="zh-TW" sz="2600" dirty="0">
              <a:highlight>
                <a:srgbClr val="FFFF00"/>
              </a:highlight>
            </a:endParaRPr>
          </a:p>
          <a:p>
            <a:pPr marL="0" indent="0">
              <a:buNone/>
            </a:pPr>
            <a:endParaRPr lang="en-US" altLang="zh-TW" dirty="0"/>
          </a:p>
          <a:p>
            <a:pPr marL="0" indent="0">
              <a:buNone/>
            </a:pPr>
            <a:endParaRPr lang="en-US" sz="2400" dirty="0"/>
          </a:p>
          <a:p>
            <a:pPr lvl="1"/>
            <a:endParaRPr lang="en-US" sz="2200" dirty="0"/>
          </a:p>
        </p:txBody>
      </p:sp>
      <p:pic>
        <p:nvPicPr>
          <p:cNvPr id="6" name="Picture 5">
            <a:extLst>
              <a:ext uri="{FF2B5EF4-FFF2-40B4-BE49-F238E27FC236}">
                <a16:creationId xmlns:a16="http://schemas.microsoft.com/office/drawing/2014/main" id="{21177852-35B5-2440-8B6B-09BA64C8C69D}"/>
              </a:ext>
            </a:extLst>
          </p:cNvPr>
          <p:cNvPicPr>
            <a:picLocks noChangeAspect="1"/>
          </p:cNvPicPr>
          <p:nvPr/>
        </p:nvPicPr>
        <p:blipFill>
          <a:blip r:embed="rId2"/>
          <a:stretch>
            <a:fillRect/>
          </a:stretch>
        </p:blipFill>
        <p:spPr>
          <a:xfrm>
            <a:off x="389463" y="3867665"/>
            <a:ext cx="3324334" cy="2493251"/>
          </a:xfrm>
          <a:prstGeom prst="rect">
            <a:avLst/>
          </a:prstGeom>
        </p:spPr>
      </p:pic>
    </p:spTree>
    <p:extLst>
      <p:ext uri="{BB962C8B-B14F-4D97-AF65-F5344CB8AC3E}">
        <p14:creationId xmlns:p14="http://schemas.microsoft.com/office/powerpoint/2010/main" val="21447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（二）</a:t>
            </a:r>
            <a:r>
              <a:rPr lang="zh-TW" altLang="en-US" b="1" dirty="0"/>
              <a:t>耶穌的降生與童年</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solidFill>
                  <a:srgbClr val="0432FF"/>
                </a:solidFill>
              </a:rPr>
              <a:t>一、耶穌的名字</a:t>
            </a:r>
            <a:endParaRPr lang="en-US" dirty="0">
              <a:solidFill>
                <a:srgbClr val="0432FF"/>
              </a:solidFill>
            </a:endParaRPr>
          </a:p>
          <a:p>
            <a:pPr marL="0" indent="0">
              <a:buNone/>
            </a:pPr>
            <a:r>
              <a:rPr lang="zh-TW" altLang="en-US" dirty="0">
                <a:solidFill>
                  <a:srgbClr val="0432FF"/>
                </a:solidFill>
              </a:rPr>
              <a:t>二、耶穌降生</a:t>
            </a:r>
            <a:endParaRPr lang="en-US" dirty="0">
              <a:solidFill>
                <a:srgbClr val="0432FF"/>
              </a:solidFill>
            </a:endParaRPr>
          </a:p>
          <a:p>
            <a:pPr marL="0" indent="0">
              <a:buNone/>
            </a:pPr>
            <a:r>
              <a:rPr lang="zh-TW" altLang="en-US" dirty="0"/>
              <a:t>三、耶穌的童年</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5226518" y="1385182"/>
            <a:ext cx="5654842" cy="5195583"/>
          </a:xfrm>
        </p:spPr>
        <p:txBody>
          <a:bodyPr>
            <a:normAutofit/>
          </a:bodyPr>
          <a:lstStyle/>
          <a:p>
            <a:pPr marL="0" indent="0">
              <a:buNone/>
            </a:pPr>
            <a:r>
              <a:rPr lang="en-US" altLang="zh-TW" b="1" dirty="0"/>
              <a:t>1. </a:t>
            </a:r>
            <a:r>
              <a:rPr lang="zh-TW" altLang="en-US" b="1" dirty="0"/>
              <a:t>路 </a:t>
            </a:r>
            <a:r>
              <a:rPr lang="en-US" altLang="zh-TW" b="1" dirty="0"/>
              <a:t>1:39-56</a:t>
            </a:r>
            <a:r>
              <a:rPr lang="zh-TW" altLang="en-US" dirty="0"/>
              <a:t> 馬利亞到撒迦利亞家 </a:t>
            </a:r>
            <a:r>
              <a:rPr lang="en-US" altLang="zh-TW" dirty="0"/>
              <a:t>( </a:t>
            </a:r>
            <a:r>
              <a:rPr lang="zh-TW" altLang="en-US" dirty="0"/>
              <a:t>按傳統的說法是在隱喀琳 </a:t>
            </a:r>
            <a:r>
              <a:rPr lang="en-US" altLang="zh-TW" dirty="0"/>
              <a:t>) </a:t>
            </a:r>
            <a:r>
              <a:rPr lang="zh-TW" altLang="en-US" dirty="0"/>
              <a:t>拜訪以利沙伯，以利沙伯稱讚馬利亞是有福的。當時以利沙伯已經懷了施洗約翰。</a:t>
            </a:r>
          </a:p>
          <a:p>
            <a:pPr marL="0" indent="0">
              <a:buNone/>
            </a:pPr>
            <a:r>
              <a:rPr lang="en-US" altLang="zh-TW" b="1" dirty="0"/>
              <a:t>2. </a:t>
            </a:r>
            <a:r>
              <a:rPr lang="zh-TW" altLang="en-US" b="1" dirty="0"/>
              <a:t>太 </a:t>
            </a:r>
            <a:r>
              <a:rPr lang="en-US" altLang="zh-TW" b="1" dirty="0"/>
              <a:t>2:1</a:t>
            </a:r>
            <a:r>
              <a:rPr lang="zh-TW" altLang="en-US" b="1" dirty="0"/>
              <a:t>，路 </a:t>
            </a:r>
            <a:r>
              <a:rPr lang="en-US" altLang="zh-TW" b="1" dirty="0"/>
              <a:t>2:4-7 </a:t>
            </a:r>
            <a:r>
              <a:rPr lang="zh-TW" altLang="en-US" dirty="0"/>
              <a:t>當希律作猶太王的時候，約瑟和馬利亞從拿撒勒到報名上冊，耶穌在伯利恆出生。</a:t>
            </a:r>
          </a:p>
          <a:p>
            <a:pPr marL="0" indent="0">
              <a:buNone/>
            </a:pPr>
            <a:r>
              <a:rPr lang="en-US" altLang="zh-TW" b="1" dirty="0"/>
              <a:t>3. </a:t>
            </a:r>
            <a:r>
              <a:rPr lang="zh-TW" altLang="en-US" b="1" dirty="0"/>
              <a:t>路 </a:t>
            </a:r>
            <a:r>
              <a:rPr lang="en-US" altLang="zh-TW" b="1" dirty="0"/>
              <a:t>2:21-38 </a:t>
            </a:r>
            <a:r>
              <a:rPr lang="zh-TW" altLang="en-US" dirty="0"/>
              <a:t>耶穌出生後第八天，約瑟為他行割禮，又帶他上耶路撒冷去，把他獻與主。</a:t>
            </a:r>
          </a:p>
          <a:p>
            <a:pPr marL="0" indent="0">
              <a:buNone/>
            </a:pPr>
            <a:r>
              <a:rPr lang="en-US" altLang="zh-TW" b="1" dirty="0"/>
              <a:t>4. </a:t>
            </a:r>
            <a:r>
              <a:rPr lang="zh-TW" altLang="en-US" b="1" dirty="0"/>
              <a:t>太 </a:t>
            </a:r>
            <a:r>
              <a:rPr lang="en-US" altLang="zh-TW" b="1" dirty="0"/>
              <a:t>2:1-12 </a:t>
            </a:r>
            <a:r>
              <a:rPr lang="zh-TW" altLang="en-US" dirty="0"/>
              <a:t>有幾個博士從東方經耶路撒冷到伯利恆來，俯伏敬拜新生小孩主耶穌，並獻上禮物。</a:t>
            </a:r>
          </a:p>
          <a:p>
            <a:pPr marL="0" indent="0">
              <a:buNone/>
            </a:pPr>
            <a:r>
              <a:rPr lang="en-US" altLang="zh-TW" b="1" dirty="0"/>
              <a:t>5. </a:t>
            </a:r>
            <a:r>
              <a:rPr lang="zh-TW" altLang="en-US" b="1" dirty="0"/>
              <a:t>太 </a:t>
            </a:r>
            <a:r>
              <a:rPr lang="en-US" altLang="zh-TW" b="1" dirty="0"/>
              <a:t>2:13-22 </a:t>
            </a:r>
            <a:r>
              <a:rPr lang="zh-TW" altLang="en-US" dirty="0"/>
              <a:t>希律王要殺害耶穌，約瑟被主的使者指示，就帶著小孩子同他母親逃往埃及。直到希律死了，主再指示，他們便往加利利的拿撒勒城去住在那裡。</a:t>
            </a:r>
            <a:endParaRPr lang="en-US" sz="2400" dirty="0"/>
          </a:p>
        </p:txBody>
      </p:sp>
      <p:pic>
        <p:nvPicPr>
          <p:cNvPr id="21506" name="Picture 2">
            <a:extLst>
              <a:ext uri="{FF2B5EF4-FFF2-40B4-BE49-F238E27FC236}">
                <a16:creationId xmlns:a16="http://schemas.microsoft.com/office/drawing/2014/main" id="{564E9EF5-6594-4041-B649-186E892F2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25" y="1284515"/>
            <a:ext cx="4243826" cy="539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17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sz="4000" dirty="0"/>
              <a:t>（二）</a:t>
            </a:r>
            <a:r>
              <a:rPr lang="zh-TW" altLang="en-US" sz="4000" b="1" dirty="0"/>
              <a:t>耶穌的降生與童年</a:t>
            </a:r>
            <a:r>
              <a:rPr lang="en-US" altLang="zh-TW" sz="4000" b="1" dirty="0"/>
              <a:t>(</a:t>
            </a:r>
            <a:r>
              <a:rPr lang="zh-TW" altLang="en-US" sz="4000" b="1" dirty="0"/>
              <a:t>迦南地大小和華州相仿）</a:t>
            </a:r>
            <a:r>
              <a:rPr lang="en-US" sz="4000" dirty="0"/>
              <a:t> </a:t>
            </a:r>
          </a:p>
        </p:txBody>
      </p:sp>
      <p:pic>
        <p:nvPicPr>
          <p:cNvPr id="7" name="Picture 6">
            <a:extLst>
              <a:ext uri="{FF2B5EF4-FFF2-40B4-BE49-F238E27FC236}">
                <a16:creationId xmlns:a16="http://schemas.microsoft.com/office/drawing/2014/main" id="{DE76995C-CAED-2943-8603-B731E3CA613B}"/>
              </a:ext>
            </a:extLst>
          </p:cNvPr>
          <p:cNvPicPr>
            <a:picLocks noChangeAspect="1"/>
          </p:cNvPicPr>
          <p:nvPr/>
        </p:nvPicPr>
        <p:blipFill>
          <a:blip r:embed="rId2"/>
          <a:stretch>
            <a:fillRect/>
          </a:stretch>
        </p:blipFill>
        <p:spPr>
          <a:xfrm>
            <a:off x="6490275" y="1376099"/>
            <a:ext cx="5321300" cy="4965700"/>
          </a:xfrm>
          <a:prstGeom prst="rect">
            <a:avLst/>
          </a:prstGeom>
        </p:spPr>
      </p:pic>
      <p:pic>
        <p:nvPicPr>
          <p:cNvPr id="8" name="Picture 7">
            <a:extLst>
              <a:ext uri="{FF2B5EF4-FFF2-40B4-BE49-F238E27FC236}">
                <a16:creationId xmlns:a16="http://schemas.microsoft.com/office/drawing/2014/main" id="{1852866C-1440-5542-AD7A-F8380038693F}"/>
              </a:ext>
            </a:extLst>
          </p:cNvPr>
          <p:cNvPicPr>
            <a:picLocks noChangeAspect="1"/>
          </p:cNvPicPr>
          <p:nvPr/>
        </p:nvPicPr>
        <p:blipFill>
          <a:blip r:embed="rId3"/>
          <a:stretch>
            <a:fillRect/>
          </a:stretch>
        </p:blipFill>
        <p:spPr>
          <a:xfrm>
            <a:off x="266157" y="1779191"/>
            <a:ext cx="6224118" cy="4200658"/>
          </a:xfrm>
          <a:prstGeom prst="rect">
            <a:avLst/>
          </a:prstGeom>
        </p:spPr>
      </p:pic>
      <p:cxnSp>
        <p:nvCxnSpPr>
          <p:cNvPr id="4" name="Straight Connector 3">
            <a:extLst>
              <a:ext uri="{FF2B5EF4-FFF2-40B4-BE49-F238E27FC236}">
                <a16:creationId xmlns:a16="http://schemas.microsoft.com/office/drawing/2014/main" id="{5688EA1E-20DE-994F-A7ED-988B0978B210}"/>
              </a:ext>
            </a:extLst>
          </p:cNvPr>
          <p:cNvCxnSpPr>
            <a:cxnSpLocks/>
          </p:cNvCxnSpPr>
          <p:nvPr/>
        </p:nvCxnSpPr>
        <p:spPr>
          <a:xfrm flipH="1">
            <a:off x="2821259" y="2757139"/>
            <a:ext cx="100361" cy="134372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8A4724E8-45B6-4F4C-8E1F-F688BD56A740}"/>
              </a:ext>
            </a:extLst>
          </p:cNvPr>
          <p:cNvCxnSpPr>
            <a:cxnSpLocks/>
          </p:cNvCxnSpPr>
          <p:nvPr/>
        </p:nvCxnSpPr>
        <p:spPr>
          <a:xfrm flipH="1">
            <a:off x="9586332" y="3581400"/>
            <a:ext cx="100361" cy="134372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1184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（二）</a:t>
            </a:r>
            <a:r>
              <a:rPr lang="zh-TW" altLang="en-US" b="1" dirty="0"/>
              <a:t>耶穌的降生與童年</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一、耶穌的名字</a:t>
            </a:r>
            <a:endParaRPr lang="en-US" dirty="0"/>
          </a:p>
          <a:p>
            <a:pPr marL="0" indent="0">
              <a:buNone/>
            </a:pPr>
            <a:r>
              <a:rPr lang="zh-TW" altLang="en-US" dirty="0"/>
              <a:t>二、耶穌降生</a:t>
            </a:r>
            <a:endParaRPr lang="en-US" dirty="0"/>
          </a:p>
          <a:p>
            <a:pPr marL="0" indent="0">
              <a:buNone/>
            </a:pPr>
            <a:r>
              <a:rPr lang="zh-TW" altLang="en-US" dirty="0">
                <a:solidFill>
                  <a:srgbClr val="0432FF"/>
                </a:solidFill>
              </a:rPr>
              <a:t>三、耶穌的童年</a:t>
            </a:r>
            <a:endParaRPr lang="en-US" dirty="0">
              <a:solidFill>
                <a:srgbClr val="0432FF"/>
              </a:solidFill>
            </a:endParaRPr>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040980" cy="4783640"/>
          </a:xfrm>
        </p:spPr>
        <p:txBody>
          <a:bodyPr>
            <a:normAutofit/>
          </a:bodyPr>
          <a:lstStyle/>
          <a:p>
            <a:pPr marL="0" indent="0">
              <a:buNone/>
            </a:pPr>
            <a:r>
              <a:rPr lang="zh-TW" altLang="en-US" sz="2400" dirty="0"/>
              <a:t>三、耶穌的童年（</a:t>
            </a:r>
            <a:r>
              <a:rPr lang="zh-TW" altLang="en-US" dirty="0"/>
              <a:t>有關耶穌三十歲以前的資料非常少）</a:t>
            </a:r>
            <a:endParaRPr lang="en-US" sz="2400" dirty="0"/>
          </a:p>
          <a:p>
            <a:pPr lvl="1"/>
            <a:r>
              <a:rPr lang="zh-TW" altLang="en-US" dirty="0"/>
              <a:t>路加福音</a:t>
            </a:r>
            <a:r>
              <a:rPr lang="en-US" dirty="0"/>
              <a:t> 2:41-52 </a:t>
            </a:r>
            <a:r>
              <a:rPr lang="zh-TW" altLang="en-US" dirty="0"/>
              <a:t>記載耶穌在十二歲那年，隨從父母到耶路撒冷聖殿，卻被父母遍尋不著。原來耶穌還留在聖殿中和教師們討論聖經。</a:t>
            </a:r>
            <a:r>
              <a:rPr lang="en-US" sz="2400" dirty="0"/>
              <a:t> </a:t>
            </a:r>
          </a:p>
          <a:p>
            <a:pPr lvl="1"/>
            <a:r>
              <a:rPr lang="zh-TW" altLang="en-US" dirty="0"/>
              <a:t>「耶穌的智慧和身量，並上帝和人喜愛他的心，都一齊增長。」</a:t>
            </a:r>
            <a:r>
              <a:rPr lang="en-US" dirty="0"/>
              <a:t>(</a:t>
            </a:r>
            <a:r>
              <a:rPr lang="zh-TW" altLang="en-US" dirty="0"/>
              <a:t>路</a:t>
            </a:r>
            <a:r>
              <a:rPr lang="en-US" dirty="0"/>
              <a:t> 2:52) </a:t>
            </a:r>
            <a:endParaRPr lang="en-US" sz="2200" dirty="0"/>
          </a:p>
        </p:txBody>
      </p:sp>
      <p:pic>
        <p:nvPicPr>
          <p:cNvPr id="18434" name="Picture 2" descr="Having searched and searched they went into the Temple and suddenly ... – Slide 9">
            <a:extLst>
              <a:ext uri="{FF2B5EF4-FFF2-40B4-BE49-F238E27FC236}">
                <a16:creationId xmlns:a16="http://schemas.microsoft.com/office/drawing/2014/main" id="{1A84F7C8-6EAE-624A-801A-148A8A91E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641" y="3088168"/>
            <a:ext cx="4522574" cy="339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3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（二）</a:t>
            </a:r>
            <a:r>
              <a:rPr lang="zh-TW" altLang="en-US" b="1" dirty="0"/>
              <a:t>耶穌的降生與童年</a:t>
            </a:r>
            <a:r>
              <a:rPr lang="en-US" dirty="0"/>
              <a:t> </a:t>
            </a:r>
          </a:p>
        </p:txBody>
      </p:sp>
      <p:sp>
        <p:nvSpPr>
          <p:cNvPr id="6" name="Content Placeholder 5">
            <a:extLst>
              <a:ext uri="{FF2B5EF4-FFF2-40B4-BE49-F238E27FC236}">
                <a16:creationId xmlns:a16="http://schemas.microsoft.com/office/drawing/2014/main" id="{435B0B24-5EBE-8F42-858F-4316D8CE5BC9}"/>
              </a:ext>
            </a:extLst>
          </p:cNvPr>
          <p:cNvSpPr>
            <a:spLocks noGrp="1"/>
          </p:cNvSpPr>
          <p:nvPr>
            <p:ph sz="quarter" idx="4"/>
          </p:nvPr>
        </p:nvSpPr>
        <p:spPr/>
        <p:txBody>
          <a:bodyPr>
            <a:normAutofit/>
          </a:bodyPr>
          <a:lstStyle/>
          <a:p>
            <a:r>
              <a:rPr lang="en-US" sz="2400" dirty="0"/>
              <a:t>耶穌的童年很少內容</a:t>
            </a:r>
            <a:r>
              <a:rPr lang="zh-TW" altLang="en-US" sz="2400" dirty="0"/>
              <a:t>，很有可能他的日常和旁人無異，一直到他出來傳道，</a:t>
            </a:r>
            <a:r>
              <a:rPr lang="en-US" altLang="zh-TW" sz="2400" dirty="0"/>
              <a:t>30</a:t>
            </a:r>
            <a:r>
              <a:rPr lang="zh-TW" altLang="en-US" sz="2400" dirty="0"/>
              <a:t>年的等待，只為了</a:t>
            </a:r>
            <a:r>
              <a:rPr lang="en-US" altLang="zh-TW" sz="2400" dirty="0"/>
              <a:t>3</a:t>
            </a:r>
            <a:r>
              <a:rPr lang="zh-TW" altLang="en-US" sz="2400" dirty="0"/>
              <a:t>年的服事，是否會有點不划算？</a:t>
            </a:r>
            <a:endParaRPr lang="en-US" altLang="zh-TW" sz="2400" dirty="0"/>
          </a:p>
          <a:p>
            <a:pPr lvl="1"/>
            <a:r>
              <a:rPr lang="zh-TW" altLang="en-US" dirty="0"/>
              <a:t>雅各做了</a:t>
            </a:r>
            <a:r>
              <a:rPr lang="en-US" altLang="zh-TW" dirty="0"/>
              <a:t>7</a:t>
            </a:r>
            <a:r>
              <a:rPr lang="zh-TW" altLang="en-US" dirty="0"/>
              <a:t>年又</a:t>
            </a:r>
            <a:r>
              <a:rPr lang="en-US" altLang="zh-TW" dirty="0"/>
              <a:t>7</a:t>
            </a:r>
            <a:r>
              <a:rPr lang="zh-TW" altLang="en-US" dirty="0"/>
              <a:t>年為了等待他愛的女人</a:t>
            </a:r>
            <a:endParaRPr lang="en-US" altLang="zh-TW" dirty="0"/>
          </a:p>
          <a:p>
            <a:pPr lvl="1"/>
            <a:r>
              <a:rPr lang="zh-TW" altLang="en-US" dirty="0"/>
              <a:t>約瑟被賣做奴隸，坐監牢為了保存以色列人</a:t>
            </a:r>
            <a:endParaRPr lang="en-US" altLang="zh-TW" dirty="0"/>
          </a:p>
          <a:p>
            <a:pPr lvl="1"/>
            <a:r>
              <a:rPr lang="zh-TW" altLang="en-US" dirty="0"/>
              <a:t>摩西</a:t>
            </a:r>
            <a:r>
              <a:rPr lang="en-US" altLang="zh-TW" dirty="0"/>
              <a:t>80</a:t>
            </a:r>
            <a:r>
              <a:rPr lang="zh-TW" altLang="en-US" dirty="0"/>
              <a:t>年預備為了</a:t>
            </a:r>
            <a:r>
              <a:rPr lang="en-US" altLang="zh-TW" dirty="0"/>
              <a:t>40</a:t>
            </a:r>
            <a:r>
              <a:rPr lang="zh-TW" altLang="en-US" dirty="0"/>
              <a:t>年的服事</a:t>
            </a:r>
            <a:endParaRPr lang="en-US" altLang="zh-TW" dirty="0"/>
          </a:p>
          <a:p>
            <a:pPr lvl="1"/>
            <a:r>
              <a:rPr lang="zh-TW" altLang="en-US" dirty="0"/>
              <a:t>哈拿多年的不孕為了等待撒母耳的到來</a:t>
            </a:r>
            <a:endParaRPr lang="en-US" altLang="zh-TW" dirty="0"/>
          </a:p>
          <a:p>
            <a:pPr marL="274320" lvl="1" indent="0">
              <a:buNone/>
            </a:pPr>
            <a:r>
              <a:rPr lang="en-US" altLang="zh-TW" dirty="0"/>
              <a:t>....</a:t>
            </a:r>
          </a:p>
          <a:p>
            <a:pPr marL="274320" lvl="1" indent="0">
              <a:buNone/>
            </a:pPr>
            <a:r>
              <a:rPr lang="zh-TW" altLang="en-US" dirty="0"/>
              <a:t>你可能正在等待</a:t>
            </a:r>
            <a:endParaRPr lang="en-US" altLang="zh-TW" dirty="0"/>
          </a:p>
          <a:p>
            <a:pPr lvl="1"/>
            <a:r>
              <a:rPr lang="zh-TW" altLang="en-US" dirty="0"/>
              <a:t>家人的信主</a:t>
            </a:r>
            <a:endParaRPr lang="en-US" altLang="zh-TW" dirty="0"/>
          </a:p>
          <a:p>
            <a:pPr lvl="1"/>
            <a:r>
              <a:rPr lang="zh-TW" altLang="en-US" dirty="0"/>
              <a:t>疫情的好轉</a:t>
            </a:r>
            <a:endParaRPr lang="en-US" altLang="zh-TW" dirty="0"/>
          </a:p>
          <a:p>
            <a:pPr lvl="1"/>
            <a:r>
              <a:rPr lang="zh-TW" altLang="en-US" dirty="0"/>
              <a:t>病痛的痊癒</a:t>
            </a:r>
            <a:endParaRPr lang="en-US" altLang="zh-TW" dirty="0"/>
          </a:p>
          <a:p>
            <a:pPr marL="0" indent="0">
              <a:buNone/>
            </a:pPr>
            <a:r>
              <a:rPr lang="zh-TW" altLang="en-US" dirty="0"/>
              <a:t>在神的國度裡，等待也是作工，神同在就是目的地</a:t>
            </a:r>
            <a:endParaRPr lang="en-US" altLang="zh-TW" dirty="0"/>
          </a:p>
          <a:p>
            <a:pPr lvl="1"/>
            <a:endParaRPr lang="en-US" dirty="0"/>
          </a:p>
        </p:txBody>
      </p:sp>
      <p:sp>
        <p:nvSpPr>
          <p:cNvPr id="10" name="Content Placeholder 7">
            <a:extLst>
              <a:ext uri="{FF2B5EF4-FFF2-40B4-BE49-F238E27FC236}">
                <a16:creationId xmlns:a16="http://schemas.microsoft.com/office/drawing/2014/main" id="{FB96F0CE-6A34-BF41-9147-5FDA94D37B9B}"/>
              </a:ext>
            </a:extLst>
          </p:cNvPr>
          <p:cNvSpPr txBox="1">
            <a:spLocks/>
          </p:cNvSpPr>
          <p:nvPr/>
        </p:nvSpPr>
        <p:spPr>
          <a:xfrm>
            <a:off x="389463" y="1284514"/>
            <a:ext cx="3100497" cy="4930021"/>
          </a:xfrm>
          <a:prstGeom prst="rect">
            <a:avLst/>
          </a:prstGeom>
          <a:solidFill>
            <a:schemeClr val="accent5">
              <a:lumMod val="75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600">
                <a:solidFill>
                  <a:schemeClr val="bg1"/>
                </a:solidFill>
              </a:rPr>
              <a:t>思考與應用</a:t>
            </a:r>
            <a:endParaRPr lang="en-US" sz="3600" dirty="0">
              <a:solidFill>
                <a:schemeClr val="bg1"/>
              </a:solidFill>
            </a:endParaRPr>
          </a:p>
        </p:txBody>
      </p:sp>
    </p:spTree>
    <p:extLst>
      <p:ext uri="{BB962C8B-B14F-4D97-AF65-F5344CB8AC3E}">
        <p14:creationId xmlns:p14="http://schemas.microsoft.com/office/powerpoint/2010/main" val="114305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（三）</a:t>
            </a:r>
            <a:r>
              <a:rPr lang="zh-TW" altLang="en-US" b="1" dirty="0"/>
              <a:t>耶穌的受洗與受試探</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solidFill>
                  <a:srgbClr val="0432FF"/>
                </a:solidFill>
              </a:rPr>
              <a:t>一、洗禮來源與耶穌受洗</a:t>
            </a:r>
          </a:p>
          <a:p>
            <a:pPr marL="0" indent="0">
              <a:buNone/>
            </a:pPr>
            <a:r>
              <a:rPr lang="zh-TW" altLang="en-US" dirty="0"/>
              <a:t>二、耶穌受試探的經過</a:t>
            </a:r>
          </a:p>
          <a:p>
            <a:pPr marL="0" indent="0">
              <a:buNone/>
            </a:pPr>
            <a:r>
              <a:rPr lang="zh-TW" altLang="en-US" dirty="0"/>
              <a:t>三、耶穌如何勝過試探</a:t>
            </a:r>
          </a:p>
          <a:p>
            <a:pPr marL="0" indent="0">
              <a:buNone/>
            </a:pPr>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040980" cy="4783640"/>
          </a:xfrm>
        </p:spPr>
        <p:txBody>
          <a:bodyPr>
            <a:normAutofit/>
          </a:bodyPr>
          <a:lstStyle/>
          <a:p>
            <a:pPr marL="0" indent="0">
              <a:buNone/>
            </a:pPr>
            <a:r>
              <a:rPr lang="zh-TW" altLang="en-US" sz="2400" dirty="0"/>
              <a:t>一、洗禮來源與耶穌受洗</a:t>
            </a:r>
            <a:endParaRPr lang="en-US" altLang="zh-TW" sz="2400" dirty="0"/>
          </a:p>
          <a:p>
            <a:pPr marL="0" indent="0">
              <a:buNone/>
            </a:pPr>
            <a:r>
              <a:rPr lang="zh-TW" altLang="en-US" sz="2400" dirty="0"/>
              <a:t>洗禮來源</a:t>
            </a:r>
            <a:endParaRPr lang="en-US" altLang="zh-TW" sz="2400" dirty="0"/>
          </a:p>
          <a:p>
            <a:r>
              <a:rPr lang="zh-TW" altLang="en-US" dirty="0"/>
              <a:t>舊約祭司制度中有藉水或血潔淨的儀式</a:t>
            </a:r>
            <a:r>
              <a:rPr lang="en-US" dirty="0"/>
              <a:t>(</a:t>
            </a:r>
            <a:r>
              <a:rPr lang="zh-TW" altLang="en-US" dirty="0"/>
              <a:t>利</a:t>
            </a:r>
            <a:r>
              <a:rPr lang="en-US" dirty="0"/>
              <a:t>8:6</a:t>
            </a:r>
            <a:r>
              <a:rPr lang="zh-TW" altLang="en-US" dirty="0"/>
              <a:t>、出</a:t>
            </a:r>
            <a:r>
              <a:rPr lang="en-US" dirty="0"/>
              <a:t> 29:21</a:t>
            </a:r>
            <a:r>
              <a:rPr lang="zh-TW" altLang="en-US" dirty="0"/>
              <a:t>、民</a:t>
            </a:r>
            <a:r>
              <a:rPr lang="en-US" dirty="0"/>
              <a:t> 8:6-13)</a:t>
            </a:r>
            <a:r>
              <a:rPr lang="zh-TW" altLang="en-US" dirty="0"/>
              <a:t>，</a:t>
            </a:r>
            <a:endParaRPr lang="en-US" altLang="zh-TW" dirty="0"/>
          </a:p>
          <a:p>
            <a:r>
              <a:rPr lang="zh-TW" altLang="en-US" dirty="0"/>
              <a:t>先知以賽亞曾經呼籲，要百姓洗濯、自潔、除去惡行</a:t>
            </a:r>
            <a:r>
              <a:rPr lang="en-US" dirty="0"/>
              <a:t>(</a:t>
            </a:r>
            <a:r>
              <a:rPr lang="zh-TW" altLang="en-US" dirty="0"/>
              <a:t>賽</a:t>
            </a:r>
            <a:r>
              <a:rPr lang="en-US" dirty="0"/>
              <a:t> 1:16)</a:t>
            </a:r>
            <a:r>
              <a:rPr lang="zh-TW" altLang="en-US" dirty="0"/>
              <a:t>。</a:t>
            </a:r>
            <a:endParaRPr lang="en-US" altLang="zh-TW" dirty="0"/>
          </a:p>
          <a:p>
            <a:r>
              <a:rPr lang="zh-TW" altLang="en-US" dirty="0"/>
              <a:t>猶太人在從巴比倫被擄歸回之後 ，凡是外邦人要入猶太教，均須行割禮、沐浴禮，並誦讀摩西律法，洗禮在這裡是皈依儀式之一。</a:t>
            </a:r>
            <a:endParaRPr lang="en-US" altLang="zh-TW" dirty="0"/>
          </a:p>
          <a:p>
            <a:r>
              <a:rPr lang="zh-TW" altLang="en-US" dirty="0"/>
              <a:t>施洗約翰興起時，他呼籲猶太人要悔改，使罪得赦，並為前來聆聽其訓誨者施洗；這裡也有潔淨的意思。</a:t>
            </a:r>
            <a:endParaRPr lang="en-US" altLang="zh-TW" dirty="0"/>
          </a:p>
          <a:p>
            <a:r>
              <a:rPr lang="zh-TW" altLang="en-US" dirty="0"/>
              <a:t>施洗約翰的工作有一項重要目的，亦即預備人心歸向主，為耶穌的來臨鋪路</a:t>
            </a:r>
            <a:r>
              <a:rPr lang="en-US" dirty="0"/>
              <a:t>(</a:t>
            </a:r>
            <a:r>
              <a:rPr lang="zh-TW" altLang="en-US" dirty="0"/>
              <a:t>可</a:t>
            </a:r>
            <a:r>
              <a:rPr lang="en-US" dirty="0"/>
              <a:t> 1:1-4)</a:t>
            </a:r>
            <a:r>
              <a:rPr lang="zh-TW" altLang="en-US" dirty="0"/>
              <a:t>。</a:t>
            </a:r>
            <a:endParaRPr lang="zh-TW" altLang="en-US" sz="2400" dirty="0"/>
          </a:p>
        </p:txBody>
      </p:sp>
      <p:pic>
        <p:nvPicPr>
          <p:cNvPr id="6" name="Picture 5">
            <a:extLst>
              <a:ext uri="{FF2B5EF4-FFF2-40B4-BE49-F238E27FC236}">
                <a16:creationId xmlns:a16="http://schemas.microsoft.com/office/drawing/2014/main" id="{533C25DB-8709-8C42-B3BB-81263D36AF08}"/>
              </a:ext>
            </a:extLst>
          </p:cNvPr>
          <p:cNvPicPr>
            <a:picLocks noChangeAspect="1"/>
          </p:cNvPicPr>
          <p:nvPr/>
        </p:nvPicPr>
        <p:blipFill>
          <a:blip r:embed="rId2"/>
          <a:stretch>
            <a:fillRect/>
          </a:stretch>
        </p:blipFill>
        <p:spPr>
          <a:xfrm>
            <a:off x="236014" y="3749524"/>
            <a:ext cx="3253946" cy="2440459"/>
          </a:xfrm>
          <a:prstGeom prst="rect">
            <a:avLst/>
          </a:prstGeom>
        </p:spPr>
      </p:pic>
    </p:spTree>
    <p:extLst>
      <p:ext uri="{BB962C8B-B14F-4D97-AF65-F5344CB8AC3E}">
        <p14:creationId xmlns:p14="http://schemas.microsoft.com/office/powerpoint/2010/main" val="95984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（三）</a:t>
            </a:r>
            <a:r>
              <a:rPr lang="zh-TW" altLang="en-US" b="1" dirty="0"/>
              <a:t>耶穌的受洗與受試探</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solidFill>
                  <a:srgbClr val="0432FF"/>
                </a:solidFill>
              </a:rPr>
              <a:t>一、洗禮來源與耶穌受洗</a:t>
            </a:r>
          </a:p>
          <a:p>
            <a:pPr marL="0" indent="0">
              <a:buNone/>
            </a:pPr>
            <a:r>
              <a:rPr lang="zh-TW" altLang="en-US" dirty="0"/>
              <a:t>二、耶穌受試探的經過</a:t>
            </a:r>
          </a:p>
          <a:p>
            <a:pPr marL="0" indent="0">
              <a:buNone/>
            </a:pPr>
            <a:r>
              <a:rPr lang="zh-TW" altLang="en-US" dirty="0"/>
              <a:t>三、耶穌如何勝過試探</a:t>
            </a:r>
          </a:p>
          <a:p>
            <a:pPr marL="0" indent="0">
              <a:buNone/>
            </a:pPr>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040980" cy="4783640"/>
          </a:xfrm>
        </p:spPr>
        <p:txBody>
          <a:bodyPr>
            <a:normAutofit/>
          </a:bodyPr>
          <a:lstStyle/>
          <a:p>
            <a:pPr marL="0" indent="0">
              <a:buNone/>
            </a:pPr>
            <a:r>
              <a:rPr lang="zh-TW" altLang="en-US" sz="2400" dirty="0"/>
              <a:t>一、洗禮來源與耶穌受洗</a:t>
            </a:r>
            <a:endParaRPr lang="en-US" altLang="zh-TW" sz="2400" dirty="0"/>
          </a:p>
          <a:p>
            <a:pPr marL="0" indent="0">
              <a:buNone/>
            </a:pPr>
            <a:r>
              <a:rPr lang="zh-TW" altLang="en-US" sz="2400" dirty="0"/>
              <a:t>耶穌受洗</a:t>
            </a:r>
            <a:endParaRPr lang="en-US" altLang="zh-TW" sz="2400" dirty="0"/>
          </a:p>
          <a:p>
            <a:pPr marL="0" indent="0">
              <a:buNone/>
            </a:pPr>
            <a:r>
              <a:rPr lang="zh-TW" altLang="en-US" dirty="0"/>
              <a:t>人是有罪的，需要借重一些禮儀來表明罪得赦免與潔淨。耶穌不同，他不像眾人需要悔改，耶穌以「盡諸般的義」來說服約翰為他施洗。</a:t>
            </a:r>
            <a:endParaRPr lang="en-US" altLang="zh-TW" dirty="0"/>
          </a:p>
          <a:p>
            <a:r>
              <a:rPr lang="zh-TW" altLang="en-US" dirty="0"/>
              <a:t>耶穌的意思是，他既然降生為人，以人的身份而言，他應該像眾人一樣接受約翰的洗禮，不將自己視為與眾不同。耶穌這樣做，正是他順服天父的表現。</a:t>
            </a:r>
            <a:endParaRPr lang="en-US" dirty="0"/>
          </a:p>
          <a:p>
            <a:r>
              <a:rPr lang="zh-TW" altLang="en-US" dirty="0"/>
              <a:t>耶穌受洗之後，有聖父與聖靈為他作見證。</a:t>
            </a:r>
            <a:r>
              <a:rPr lang="zh-TW" altLang="en-US" dirty="0">
                <a:highlight>
                  <a:srgbClr val="FFFF00"/>
                </a:highlight>
              </a:rPr>
              <a:t>聖靈降臨在他身上，形狀像鴿子，同時聖父從天上發出聲音說，「這是我的愛子，我所喜悅的。」</a:t>
            </a:r>
            <a:endParaRPr lang="en-US" altLang="zh-TW" dirty="0">
              <a:highlight>
                <a:srgbClr val="FFFF00"/>
              </a:highlight>
            </a:endParaRPr>
          </a:p>
          <a:p>
            <a:r>
              <a:rPr lang="zh-TW" altLang="en-US" dirty="0"/>
              <a:t>耶穌受洗對施洗約翰有另一項重要的意義。上帝曾對施洗約翰說，他的工作是要為「將要來的那一位」作預備。至於那將要來的是誰，上帝並未說清楚，只說，聖靈降臨在誰身上，那一位就是。</a:t>
            </a:r>
            <a:endParaRPr lang="zh-TW" altLang="en-US" sz="2400" dirty="0"/>
          </a:p>
        </p:txBody>
      </p:sp>
      <p:pic>
        <p:nvPicPr>
          <p:cNvPr id="6" name="Picture 5">
            <a:extLst>
              <a:ext uri="{FF2B5EF4-FFF2-40B4-BE49-F238E27FC236}">
                <a16:creationId xmlns:a16="http://schemas.microsoft.com/office/drawing/2014/main" id="{51AF926A-41F0-FD4F-901D-C48E2FA3DC9E}"/>
              </a:ext>
            </a:extLst>
          </p:cNvPr>
          <p:cNvPicPr>
            <a:picLocks noChangeAspect="1"/>
          </p:cNvPicPr>
          <p:nvPr/>
        </p:nvPicPr>
        <p:blipFill>
          <a:blip r:embed="rId2"/>
          <a:stretch>
            <a:fillRect/>
          </a:stretch>
        </p:blipFill>
        <p:spPr>
          <a:xfrm>
            <a:off x="111512" y="3273839"/>
            <a:ext cx="3378448" cy="25338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438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solidFill>
                  <a:srgbClr val="0432FF"/>
                </a:solidFill>
              </a:rPr>
              <a:t>耶穌生平大綱（一）</a:t>
            </a:r>
            <a:endParaRPr lang="en-US" dirty="0">
              <a:solidFill>
                <a:srgbClr val="0432FF"/>
              </a:solidFill>
            </a:endParaRPr>
          </a:p>
        </p:txBody>
      </p:sp>
      <p:graphicFrame>
        <p:nvGraphicFramePr>
          <p:cNvPr id="15" name="Table 14">
            <a:extLst>
              <a:ext uri="{FF2B5EF4-FFF2-40B4-BE49-F238E27FC236}">
                <a16:creationId xmlns:a16="http://schemas.microsoft.com/office/drawing/2014/main" id="{ED55CCB4-66F2-B04C-8D28-70476C7441E9}"/>
              </a:ext>
            </a:extLst>
          </p:cNvPr>
          <p:cNvGraphicFramePr>
            <a:graphicFrameLocks noGrp="1"/>
          </p:cNvGraphicFramePr>
          <p:nvPr>
            <p:extLst>
              <p:ext uri="{D42A27DB-BD31-4B8C-83A1-F6EECF244321}">
                <p14:modId xmlns:p14="http://schemas.microsoft.com/office/powerpoint/2010/main" val="426710187"/>
              </p:ext>
            </p:extLst>
          </p:nvPr>
        </p:nvGraphicFramePr>
        <p:xfrm>
          <a:off x="1315844" y="1817649"/>
          <a:ext cx="8742555" cy="3614491"/>
        </p:xfrm>
        <a:graphic>
          <a:graphicData uri="http://schemas.openxmlformats.org/drawingml/2006/table">
            <a:tbl>
              <a:tblPr>
                <a:tableStyleId>{073A0DAA-6AF3-43AB-8588-CEC1D06C72B9}</a:tableStyleId>
              </a:tblPr>
              <a:tblGrid>
                <a:gridCol w="2732049">
                  <a:extLst>
                    <a:ext uri="{9D8B030D-6E8A-4147-A177-3AD203B41FA5}">
                      <a16:colId xmlns:a16="http://schemas.microsoft.com/office/drawing/2014/main" val="3944391301"/>
                    </a:ext>
                  </a:extLst>
                </a:gridCol>
                <a:gridCol w="1639227">
                  <a:extLst>
                    <a:ext uri="{9D8B030D-6E8A-4147-A177-3AD203B41FA5}">
                      <a16:colId xmlns:a16="http://schemas.microsoft.com/office/drawing/2014/main" val="4118339068"/>
                    </a:ext>
                  </a:extLst>
                </a:gridCol>
                <a:gridCol w="1457093">
                  <a:extLst>
                    <a:ext uri="{9D8B030D-6E8A-4147-A177-3AD203B41FA5}">
                      <a16:colId xmlns:a16="http://schemas.microsoft.com/office/drawing/2014/main" val="1932938757"/>
                    </a:ext>
                  </a:extLst>
                </a:gridCol>
                <a:gridCol w="1457093">
                  <a:extLst>
                    <a:ext uri="{9D8B030D-6E8A-4147-A177-3AD203B41FA5}">
                      <a16:colId xmlns:a16="http://schemas.microsoft.com/office/drawing/2014/main" val="2454224019"/>
                    </a:ext>
                  </a:extLst>
                </a:gridCol>
                <a:gridCol w="1457093">
                  <a:extLst>
                    <a:ext uri="{9D8B030D-6E8A-4147-A177-3AD203B41FA5}">
                      <a16:colId xmlns:a16="http://schemas.microsoft.com/office/drawing/2014/main" val="412682621"/>
                    </a:ext>
                  </a:extLst>
                </a:gridCol>
              </a:tblGrid>
              <a:tr h="628037">
                <a:tc>
                  <a:txBody>
                    <a:bodyPr/>
                    <a:lstStyle/>
                    <a:p>
                      <a:pPr algn="l" fontAlgn="ctr"/>
                      <a:r>
                        <a:rPr lang="zh-TW" sz="2400" u="none" strike="noStrike" dirty="0">
                          <a:effectLst/>
                          <a:latin typeface="Kaiti TC" panose="02010600040101010101" pitchFamily="2" charset="-120"/>
                          <a:ea typeface="Kaiti TC" panose="02010600040101010101" pitchFamily="2" charset="-120"/>
                        </a:rPr>
                        <a:t> </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dirty="0">
                          <a:effectLst/>
                          <a:latin typeface="Kaiti TC" panose="02010600040101010101" pitchFamily="2" charset="-120"/>
                          <a:ea typeface="Kaiti TC" panose="02010600040101010101" pitchFamily="2" charset="-120"/>
                        </a:rPr>
                        <a:t>馬太福音</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dirty="0">
                          <a:effectLst/>
                          <a:latin typeface="Kaiti TC" panose="02010600040101010101" pitchFamily="2" charset="-120"/>
                          <a:ea typeface="Kaiti TC" panose="02010600040101010101" pitchFamily="2" charset="-120"/>
                        </a:rPr>
                        <a:t>馬可福音</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dirty="0">
                          <a:effectLst/>
                          <a:latin typeface="Kaiti TC" panose="02010600040101010101" pitchFamily="2" charset="-120"/>
                          <a:ea typeface="Kaiti TC" panose="02010600040101010101" pitchFamily="2" charset="-120"/>
                        </a:rPr>
                        <a:t>路加福音</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dirty="0">
                          <a:effectLst/>
                          <a:latin typeface="Kaiti TC" panose="02010600040101010101" pitchFamily="2" charset="-120"/>
                          <a:ea typeface="Kaiti TC" panose="02010600040101010101" pitchFamily="2" charset="-120"/>
                        </a:rPr>
                        <a:t>約翰福音</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extLst>
                  <a:ext uri="{0D108BD9-81ED-4DB2-BD59-A6C34878D82A}">
                    <a16:rowId xmlns:a16="http://schemas.microsoft.com/office/drawing/2014/main" val="2069138693"/>
                  </a:ext>
                </a:extLst>
              </a:tr>
              <a:tr h="531690">
                <a:tc>
                  <a:txBody>
                    <a:bodyPr/>
                    <a:lstStyle/>
                    <a:p>
                      <a:pPr algn="l" fontAlgn="ctr"/>
                      <a:r>
                        <a:rPr lang="zh-TW" sz="2400" u="none" strike="noStrike" dirty="0">
                          <a:effectLst/>
                          <a:latin typeface="Kaiti TC" panose="02010600040101010101" pitchFamily="2" charset="-120"/>
                          <a:ea typeface="Kaiti TC" panose="02010600040101010101" pitchFamily="2" charset="-120"/>
                        </a:rPr>
                        <a:t>耶穌時代的背景</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dirty="0">
                          <a:effectLst/>
                          <a:latin typeface="Kaiti TC" panose="02010600040101010101" pitchFamily="2" charset="-120"/>
                          <a:ea typeface="Kaiti TC" panose="02010600040101010101" pitchFamily="2" charset="-120"/>
                        </a:rPr>
                        <a:t> </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dirty="0">
                          <a:effectLst/>
                          <a:latin typeface="Kaiti TC" panose="02010600040101010101" pitchFamily="2" charset="-120"/>
                          <a:ea typeface="Kaiti TC" panose="02010600040101010101" pitchFamily="2" charset="-120"/>
                        </a:rPr>
                        <a:t> </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a:effectLst/>
                          <a:latin typeface="Kaiti TC" panose="02010600040101010101" pitchFamily="2" charset="-120"/>
                          <a:ea typeface="Kaiti TC" panose="02010600040101010101" pitchFamily="2" charset="-120"/>
                        </a:rPr>
                        <a:t> </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a:effectLst/>
                          <a:latin typeface="Kaiti TC" panose="02010600040101010101" pitchFamily="2" charset="-120"/>
                          <a:ea typeface="Kaiti TC" panose="02010600040101010101" pitchFamily="2" charset="-120"/>
                        </a:rPr>
                        <a:t> </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extLst>
                  <a:ext uri="{0D108BD9-81ED-4DB2-BD59-A6C34878D82A}">
                    <a16:rowId xmlns:a16="http://schemas.microsoft.com/office/drawing/2014/main" val="1969524030"/>
                  </a:ext>
                </a:extLst>
              </a:tr>
              <a:tr h="539272">
                <a:tc>
                  <a:txBody>
                    <a:bodyPr/>
                    <a:lstStyle/>
                    <a:p>
                      <a:pPr algn="l" fontAlgn="ctr"/>
                      <a:r>
                        <a:rPr lang="zh-TW" sz="2400" u="none" strike="noStrike">
                          <a:effectLst/>
                          <a:latin typeface="Kaiti TC" panose="02010600040101010101" pitchFamily="2" charset="-120"/>
                          <a:ea typeface="Kaiti TC" panose="02010600040101010101" pitchFamily="2" charset="-120"/>
                        </a:rPr>
                        <a:t>耶穌的降生與童年</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dirty="0">
                          <a:effectLst/>
                          <a:latin typeface="Kaiti TC" panose="02010600040101010101" pitchFamily="2" charset="-120"/>
                          <a:ea typeface="Kaiti TC" panose="02010600040101010101" pitchFamily="2" charset="-120"/>
                        </a:rPr>
                        <a:t>1-2 </a:t>
                      </a:r>
                      <a:r>
                        <a:rPr lang="en-US" sz="2400" u="none" strike="noStrike" dirty="0" err="1">
                          <a:effectLst/>
                          <a:latin typeface="Kaiti TC" panose="02010600040101010101" pitchFamily="2" charset="-120"/>
                          <a:ea typeface="Kaiti TC" panose="02010600040101010101" pitchFamily="2" charset="-120"/>
                        </a:rPr>
                        <a:t>章</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a:effectLst/>
                          <a:latin typeface="Kaiti TC" panose="02010600040101010101" pitchFamily="2" charset="-120"/>
                          <a:ea typeface="Kaiti TC" panose="02010600040101010101" pitchFamily="2" charset="-120"/>
                        </a:rPr>
                        <a:t> </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dirty="0">
                          <a:effectLst/>
                          <a:latin typeface="Kaiti TC" panose="02010600040101010101" pitchFamily="2" charset="-120"/>
                          <a:ea typeface="Kaiti TC" panose="02010600040101010101" pitchFamily="2" charset="-120"/>
                        </a:rPr>
                        <a:t>2章</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ctr" fontAlgn="b"/>
                      <a:r>
                        <a:rPr lang="en-US" altLang="zh-TW" sz="2400" u="none" strike="noStrike" dirty="0">
                          <a:effectLst/>
                          <a:latin typeface="Kaiti TC" panose="02010600040101010101" pitchFamily="2" charset="-120"/>
                          <a:ea typeface="Kaiti TC" panose="02010600040101010101" pitchFamily="2" charset="-120"/>
                        </a:rPr>
                        <a:t>1:1</a:t>
                      </a:r>
                      <a:r>
                        <a:rPr lang="en-US" sz="2400" u="none" strike="noStrike" dirty="0">
                          <a:effectLst/>
                          <a:latin typeface="Kaiti TC" panose="02010600040101010101" pitchFamily="2" charset="-120"/>
                          <a:ea typeface="Kaiti TC" panose="02010600040101010101" pitchFamily="2" charset="-120"/>
                        </a:rPr>
                        <a:t>1</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extLst>
                  <a:ext uri="{0D108BD9-81ED-4DB2-BD59-A6C34878D82A}">
                    <a16:rowId xmlns:a16="http://schemas.microsoft.com/office/drawing/2014/main" val="2888654081"/>
                  </a:ext>
                </a:extLst>
              </a:tr>
              <a:tr h="628037">
                <a:tc>
                  <a:txBody>
                    <a:bodyPr/>
                    <a:lstStyle/>
                    <a:p>
                      <a:pPr algn="l" fontAlgn="ctr"/>
                      <a:r>
                        <a:rPr lang="zh-TW" sz="2400" u="none" strike="noStrike">
                          <a:effectLst/>
                          <a:latin typeface="Kaiti TC" panose="02010600040101010101" pitchFamily="2" charset="-120"/>
                          <a:ea typeface="Kaiti TC" panose="02010600040101010101" pitchFamily="2" charset="-120"/>
                        </a:rPr>
                        <a:t>受洗與受試探</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a:effectLst/>
                          <a:latin typeface="Kaiti TC" panose="02010600040101010101" pitchFamily="2" charset="-120"/>
                          <a:ea typeface="Kaiti TC" panose="02010600040101010101" pitchFamily="2" charset="-120"/>
                        </a:rPr>
                        <a:t>3:13-4:11</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dirty="0">
                          <a:effectLst/>
                          <a:latin typeface="Kaiti TC" panose="02010600040101010101" pitchFamily="2" charset="-120"/>
                          <a:ea typeface="Kaiti TC" panose="02010600040101010101" pitchFamily="2" charset="-120"/>
                        </a:rPr>
                        <a:t>1:9-13</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a:effectLst/>
                          <a:latin typeface="Kaiti TC" panose="02010600040101010101" pitchFamily="2" charset="-120"/>
                          <a:ea typeface="Kaiti TC" panose="02010600040101010101" pitchFamily="2" charset="-120"/>
                        </a:rPr>
                        <a:t>3:21-4:15</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dirty="0">
                          <a:effectLst/>
                          <a:latin typeface="Kaiti TC" panose="02010600040101010101" pitchFamily="2" charset="-120"/>
                          <a:ea typeface="Kaiti TC" panose="02010600040101010101" pitchFamily="2" charset="-120"/>
                        </a:rPr>
                        <a:t>1:31-34</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extLst>
                  <a:ext uri="{0D108BD9-81ED-4DB2-BD59-A6C34878D82A}">
                    <a16:rowId xmlns:a16="http://schemas.microsoft.com/office/drawing/2014/main" val="2143565922"/>
                  </a:ext>
                </a:extLst>
              </a:tr>
              <a:tr h="616886">
                <a:tc>
                  <a:txBody>
                    <a:bodyPr/>
                    <a:lstStyle/>
                    <a:p>
                      <a:pPr algn="l" fontAlgn="ctr"/>
                      <a:r>
                        <a:rPr lang="zh-TW" sz="2400" u="none" strike="noStrike">
                          <a:effectLst/>
                          <a:latin typeface="Kaiti TC" panose="02010600040101010101" pitchFamily="2" charset="-120"/>
                          <a:ea typeface="Kaiti TC" panose="02010600040101010101" pitchFamily="2" charset="-120"/>
                        </a:rPr>
                        <a:t>施洗約翰的見證</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a:effectLst/>
                          <a:latin typeface="Kaiti TC" panose="02010600040101010101" pitchFamily="2" charset="-120"/>
                          <a:ea typeface="Kaiti TC" panose="02010600040101010101" pitchFamily="2" charset="-120"/>
                        </a:rPr>
                        <a:t>3:1-12</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a:effectLst/>
                          <a:latin typeface="Kaiti TC" panose="02010600040101010101" pitchFamily="2" charset="-120"/>
                          <a:ea typeface="Kaiti TC" panose="02010600040101010101" pitchFamily="2" charset="-120"/>
                        </a:rPr>
                        <a:t>1:1-8</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dirty="0">
                          <a:effectLst/>
                          <a:latin typeface="Kaiti TC" panose="02010600040101010101" pitchFamily="2" charset="-120"/>
                          <a:ea typeface="Kaiti TC" panose="02010600040101010101" pitchFamily="2" charset="-120"/>
                        </a:rPr>
                        <a:t>3:1-20 </a:t>
                      </a:r>
                    </a:p>
                    <a:p>
                      <a:pPr algn="l" fontAlgn="ctr"/>
                      <a:r>
                        <a:rPr lang="en-US" sz="2400" u="none" strike="noStrike" dirty="0">
                          <a:effectLst/>
                          <a:latin typeface="Kaiti TC" panose="02010600040101010101" pitchFamily="2" charset="-120"/>
                          <a:ea typeface="Kaiti TC" panose="02010600040101010101" pitchFamily="2" charset="-120"/>
                        </a:rPr>
                        <a:t>1:1-42</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dirty="0">
                          <a:effectLst/>
                          <a:latin typeface="Kaiti TC" panose="02010600040101010101" pitchFamily="2" charset="-120"/>
                          <a:ea typeface="Kaiti TC" panose="02010600040101010101" pitchFamily="2" charset="-120"/>
                        </a:rPr>
                        <a:t>3:22-30 </a:t>
                      </a:r>
                    </a:p>
                    <a:p>
                      <a:pPr algn="l" fontAlgn="ctr"/>
                      <a:r>
                        <a:rPr lang="en-US" sz="2400" u="none" strike="noStrike" dirty="0">
                          <a:effectLst/>
                          <a:latin typeface="Kaiti TC" panose="02010600040101010101" pitchFamily="2" charset="-120"/>
                          <a:ea typeface="Kaiti TC" panose="02010600040101010101" pitchFamily="2" charset="-120"/>
                        </a:rPr>
                        <a:t>10:40-41</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extLst>
                  <a:ext uri="{0D108BD9-81ED-4DB2-BD59-A6C34878D82A}">
                    <a16:rowId xmlns:a16="http://schemas.microsoft.com/office/drawing/2014/main" val="3892309491"/>
                  </a:ext>
                </a:extLst>
              </a:tr>
              <a:tr h="546410">
                <a:tc>
                  <a:txBody>
                    <a:bodyPr/>
                    <a:lstStyle/>
                    <a:p>
                      <a:pPr algn="l" fontAlgn="ctr"/>
                      <a:r>
                        <a:rPr lang="zh-TW" sz="2400" u="none" strike="noStrike">
                          <a:effectLst/>
                          <a:latin typeface="Kaiti TC" panose="02010600040101010101" pitchFamily="2" charset="-120"/>
                          <a:ea typeface="Kaiti TC" panose="02010600040101010101" pitchFamily="2" charset="-120"/>
                        </a:rPr>
                        <a:t>初期傳道</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a:effectLst/>
                          <a:latin typeface="Kaiti TC" panose="02010600040101010101" pitchFamily="2" charset="-120"/>
                          <a:ea typeface="Kaiti TC" panose="02010600040101010101" pitchFamily="2" charset="-120"/>
                        </a:rPr>
                        <a:t> </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a:effectLst/>
                          <a:latin typeface="Kaiti TC" panose="02010600040101010101" pitchFamily="2" charset="-120"/>
                          <a:ea typeface="Kaiti TC" panose="02010600040101010101" pitchFamily="2" charset="-120"/>
                        </a:rPr>
                        <a:t> </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zh-TW" sz="2400" u="none" strike="noStrike">
                          <a:effectLst/>
                          <a:latin typeface="Kaiti TC" panose="02010600040101010101" pitchFamily="2" charset="-120"/>
                          <a:ea typeface="Kaiti TC" panose="02010600040101010101" pitchFamily="2" charset="-120"/>
                        </a:rPr>
                        <a:t> </a:t>
                      </a:r>
                      <a:endParaRPr lang="en-US" sz="24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tc>
                <a:tc>
                  <a:txBody>
                    <a:bodyPr/>
                    <a:lstStyle/>
                    <a:p>
                      <a:pPr algn="l" fontAlgn="ctr"/>
                      <a:r>
                        <a:rPr lang="en-US" sz="2400" u="none" strike="noStrike" dirty="0">
                          <a:effectLst/>
                          <a:latin typeface="Kaiti TC" panose="02010600040101010101" pitchFamily="2" charset="-120"/>
                          <a:ea typeface="Kaiti TC" panose="02010600040101010101" pitchFamily="2" charset="-120"/>
                        </a:rPr>
                        <a:t>2-4 </a:t>
                      </a:r>
                      <a:r>
                        <a:rPr lang="en-US" sz="2400" u="none" strike="noStrike" dirty="0" err="1">
                          <a:effectLst/>
                          <a:latin typeface="Kaiti TC" panose="02010600040101010101" pitchFamily="2" charset="-120"/>
                          <a:ea typeface="Kaiti TC" panose="02010600040101010101" pitchFamily="2" charset="-120"/>
                        </a:rPr>
                        <a:t>章</a:t>
                      </a:r>
                      <a:endParaRPr lang="en-US" sz="24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tc>
                <a:extLst>
                  <a:ext uri="{0D108BD9-81ED-4DB2-BD59-A6C34878D82A}">
                    <a16:rowId xmlns:a16="http://schemas.microsoft.com/office/drawing/2014/main" val="1718281241"/>
                  </a:ext>
                </a:extLst>
              </a:tr>
            </a:tbl>
          </a:graphicData>
        </a:graphic>
      </p:graphicFrame>
    </p:spTree>
    <p:extLst>
      <p:ext uri="{BB962C8B-B14F-4D97-AF65-F5344CB8AC3E}">
        <p14:creationId xmlns:p14="http://schemas.microsoft.com/office/powerpoint/2010/main" val="349730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（三）</a:t>
            </a:r>
            <a:r>
              <a:rPr lang="zh-TW" altLang="en-US" b="1" dirty="0"/>
              <a:t>耶穌的受洗與受試探</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一、洗禮來源與耶穌受洗</a:t>
            </a:r>
          </a:p>
          <a:p>
            <a:pPr marL="0" indent="0">
              <a:buNone/>
            </a:pPr>
            <a:r>
              <a:rPr lang="zh-TW" altLang="en-US" dirty="0">
                <a:solidFill>
                  <a:srgbClr val="0432FF"/>
                </a:solidFill>
              </a:rPr>
              <a:t>二、耶穌受試探的經過</a:t>
            </a:r>
          </a:p>
          <a:p>
            <a:pPr marL="0" indent="0">
              <a:buNone/>
            </a:pPr>
            <a:r>
              <a:rPr lang="zh-TW" altLang="en-US" dirty="0"/>
              <a:t>三、耶穌如何勝過試探</a:t>
            </a:r>
          </a:p>
          <a:p>
            <a:pPr marL="0" indent="0">
              <a:buNone/>
            </a:pPr>
            <a:r>
              <a:rPr lang="zh-TW" altLang="en-US" dirty="0"/>
              <a:t>四、如果沒有勝過試探</a:t>
            </a:r>
          </a:p>
          <a:p>
            <a:pPr marL="0" indent="0">
              <a:buNone/>
            </a:pPr>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040980" cy="4783640"/>
          </a:xfrm>
        </p:spPr>
        <p:txBody>
          <a:bodyPr>
            <a:normAutofit/>
          </a:bodyPr>
          <a:lstStyle/>
          <a:p>
            <a:pPr marL="0" indent="0">
              <a:buNone/>
            </a:pPr>
            <a:r>
              <a:rPr lang="zh-TW" altLang="en-US" sz="2400" dirty="0"/>
              <a:t>二、耶穌受試探的經過</a:t>
            </a:r>
          </a:p>
          <a:p>
            <a:pPr marL="0" indent="0">
              <a:buNone/>
            </a:pPr>
            <a:r>
              <a:rPr lang="zh-TW" altLang="en-US" sz="2400" dirty="0"/>
              <a:t>受試探的時間 </a:t>
            </a:r>
            <a:r>
              <a:rPr lang="en-US" altLang="zh-TW" sz="2400" dirty="0"/>
              <a:t>–</a:t>
            </a:r>
            <a:r>
              <a:rPr lang="zh-TW" altLang="en-US" sz="2400" dirty="0"/>
              <a:t> 受洗之後 （被上帝高舉，證實是兒子身分以後）</a:t>
            </a:r>
            <a:endParaRPr lang="en-US" altLang="zh-TW" sz="2400" dirty="0"/>
          </a:p>
          <a:p>
            <a:pPr marL="0" indent="0">
              <a:buNone/>
            </a:pPr>
            <a:r>
              <a:rPr lang="zh-TW" altLang="en-US" sz="2400" dirty="0"/>
              <a:t>受試探的地點  </a:t>
            </a:r>
            <a:r>
              <a:rPr lang="en-US" altLang="zh-TW" sz="2400" dirty="0"/>
              <a:t>--</a:t>
            </a:r>
            <a:r>
              <a:rPr lang="zh-TW" altLang="en-US" sz="2400" dirty="0"/>
              <a:t> 死海和耶路撒冷之間的曠野</a:t>
            </a:r>
            <a:endParaRPr lang="en-US" altLang="zh-TW" sz="2400" dirty="0"/>
          </a:p>
          <a:p>
            <a:pPr marL="0" indent="0">
              <a:buNone/>
            </a:pPr>
            <a:r>
              <a:rPr lang="zh-TW" altLang="en-US" sz="2400" dirty="0"/>
              <a:t>受試探的意義</a:t>
            </a:r>
            <a:endParaRPr lang="en-US" altLang="zh-TW" sz="2400" dirty="0"/>
          </a:p>
          <a:p>
            <a:pPr lvl="1"/>
            <a:r>
              <a:rPr lang="zh-TW" altLang="en-US" sz="2000" dirty="0"/>
              <a:t>聖靈的引領（上帝允許魔鬼的作為）</a:t>
            </a:r>
            <a:endParaRPr lang="en-US" altLang="zh-TW" sz="2000" dirty="0"/>
          </a:p>
          <a:p>
            <a:pPr lvl="1"/>
            <a:r>
              <a:rPr lang="zh-TW" altLang="en-US" sz="2000" dirty="0"/>
              <a:t>試探發生在他開始聖工之前，顯出他完全順服上帝</a:t>
            </a:r>
            <a:r>
              <a:rPr lang="en-US" sz="2000" dirty="0"/>
              <a:t> </a:t>
            </a:r>
          </a:p>
          <a:p>
            <a:pPr lvl="1"/>
            <a:r>
              <a:rPr lang="zh-TW" altLang="en-US" sz="2000" dirty="0"/>
              <a:t>魔鬼試探耶穌，是針對他的身份和事工。既然耶穌是上帝的兒子，是彌賽亞，是君王，他要怎樣來完成在世的使命、來進行他的事工呢？</a:t>
            </a:r>
            <a:r>
              <a:rPr lang="en-US" sz="2000" dirty="0"/>
              <a:t> </a:t>
            </a:r>
          </a:p>
          <a:p>
            <a:pPr marL="0" indent="0">
              <a:buNone/>
            </a:pPr>
            <a:r>
              <a:rPr lang="zh-TW" altLang="en-US" sz="2400" dirty="0"/>
              <a:t>試探的結果  </a:t>
            </a:r>
            <a:r>
              <a:rPr lang="en-US" altLang="zh-TW" sz="2400" dirty="0"/>
              <a:t>--</a:t>
            </a:r>
            <a:r>
              <a:rPr lang="zh-TW" altLang="en-US" sz="2400" dirty="0"/>
              <a:t> 耶穌戰勝試探</a:t>
            </a:r>
            <a:endParaRPr lang="en-US" dirty="0"/>
          </a:p>
        </p:txBody>
      </p:sp>
    </p:spTree>
    <p:extLst>
      <p:ext uri="{BB962C8B-B14F-4D97-AF65-F5344CB8AC3E}">
        <p14:creationId xmlns:p14="http://schemas.microsoft.com/office/powerpoint/2010/main" val="136809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（三）</a:t>
            </a:r>
            <a:r>
              <a:rPr lang="zh-TW" altLang="en-US" b="1" dirty="0"/>
              <a:t>耶穌的受洗與受試探</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一、洗禮來源與耶穌受洗</a:t>
            </a:r>
          </a:p>
          <a:p>
            <a:pPr marL="0" indent="0">
              <a:buNone/>
            </a:pPr>
            <a:r>
              <a:rPr lang="zh-TW" altLang="en-US" dirty="0">
                <a:solidFill>
                  <a:srgbClr val="0432FF"/>
                </a:solidFill>
              </a:rPr>
              <a:t>二、耶穌受試探的經過</a:t>
            </a:r>
          </a:p>
          <a:p>
            <a:pPr marL="0" indent="0">
              <a:buNone/>
            </a:pPr>
            <a:r>
              <a:rPr lang="zh-TW" altLang="en-US" dirty="0"/>
              <a:t>三、耶穌如何勝過試探</a:t>
            </a:r>
          </a:p>
          <a:p>
            <a:pPr marL="0" indent="0">
              <a:buNone/>
            </a:pPr>
            <a:r>
              <a:rPr lang="zh-TW" altLang="en-US" dirty="0"/>
              <a:t>四、如果沒有勝過試探</a:t>
            </a:r>
          </a:p>
          <a:p>
            <a:pPr marL="0" indent="0">
              <a:buNone/>
            </a:pPr>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040980" cy="4783640"/>
          </a:xfrm>
        </p:spPr>
        <p:txBody>
          <a:bodyPr>
            <a:normAutofit fontScale="92500" lnSpcReduction="20000"/>
          </a:bodyPr>
          <a:lstStyle/>
          <a:p>
            <a:pPr marL="0" indent="0">
              <a:buNone/>
            </a:pPr>
            <a:r>
              <a:rPr lang="zh-TW" altLang="en-US" sz="3000" dirty="0"/>
              <a:t>二、耶穌受試探的經過</a:t>
            </a:r>
          </a:p>
          <a:p>
            <a:pPr marL="0" indent="0">
              <a:buNone/>
            </a:pPr>
            <a:endParaRPr lang="en-US" altLang="zh-TW" sz="2400" dirty="0"/>
          </a:p>
          <a:p>
            <a:pPr marL="0" indent="0">
              <a:buNone/>
            </a:pPr>
            <a:r>
              <a:rPr lang="zh-TW" altLang="en-US" sz="2400" dirty="0"/>
              <a:t>三次試探 </a:t>
            </a:r>
            <a:r>
              <a:rPr lang="en-US" altLang="zh-TW" sz="2400" dirty="0"/>
              <a:t>-</a:t>
            </a:r>
            <a:r>
              <a:rPr lang="zh-TW" altLang="en-US" sz="2400" dirty="0"/>
              <a:t>企圖誘使耶穌放棄十字架的道路 </a:t>
            </a:r>
            <a:endParaRPr lang="en-US" altLang="zh-TW" sz="2400" dirty="0"/>
          </a:p>
          <a:p>
            <a:r>
              <a:rPr lang="zh-TW" altLang="en-US" sz="2400" dirty="0"/>
              <a:t>第一個試探是要耶穌把石頭變成餅</a:t>
            </a:r>
            <a:r>
              <a:rPr lang="en-US" sz="2400" dirty="0"/>
              <a:t> </a:t>
            </a:r>
          </a:p>
          <a:p>
            <a:pPr lvl="1">
              <a:buFont typeface="Wingdings" pitchFamily="2" charset="2"/>
              <a:buChar char="§"/>
            </a:pPr>
            <a:r>
              <a:rPr lang="en-US" sz="2400" dirty="0"/>
              <a:t>讓耶穌僅僅滿足眾人生活所需</a:t>
            </a:r>
            <a:r>
              <a:rPr lang="zh-TW" altLang="en-US" sz="2400" dirty="0"/>
              <a:t>，吃餅得飽</a:t>
            </a:r>
            <a:endParaRPr lang="en-US" altLang="zh-TW" sz="2400" dirty="0"/>
          </a:p>
          <a:p>
            <a:pPr marL="274320" lvl="1" indent="0">
              <a:buNone/>
            </a:pPr>
            <a:endParaRPr lang="en-US" sz="2400" dirty="0"/>
          </a:p>
          <a:p>
            <a:r>
              <a:rPr lang="zh-TW" altLang="en-US" sz="2400" dirty="0"/>
              <a:t>第二個試探是要耶穌從聖殿的頂端跳下去</a:t>
            </a:r>
            <a:r>
              <a:rPr lang="en-US" sz="2400" dirty="0"/>
              <a:t> </a:t>
            </a:r>
          </a:p>
          <a:p>
            <a:pPr lvl="1">
              <a:buFont typeface="Wingdings" pitchFamily="2" charset="2"/>
              <a:buChar char="§"/>
            </a:pPr>
            <a:r>
              <a:rPr lang="en-US" sz="2400" dirty="0" err="1"/>
              <a:t>讓耶穌以神跡來吸引眾人來跟從他</a:t>
            </a:r>
            <a:r>
              <a:rPr lang="zh-TW" altLang="en-US" sz="2400" dirty="0"/>
              <a:t>，同時試探上帝是否派天使來救他</a:t>
            </a:r>
            <a:endParaRPr lang="en-US" altLang="zh-TW" sz="2400" dirty="0"/>
          </a:p>
          <a:p>
            <a:pPr marL="274320" lvl="1" indent="0">
              <a:buNone/>
            </a:pPr>
            <a:endParaRPr lang="en-US" sz="2400" dirty="0"/>
          </a:p>
          <a:p>
            <a:r>
              <a:rPr lang="zh-TW" altLang="en-US" sz="2400" dirty="0"/>
              <a:t>第三個試探是要耶穌向撒旦下拜，跟他妥協，如此，撒旦就會把萬國的權柄與榮華分給耶穌</a:t>
            </a:r>
            <a:r>
              <a:rPr lang="en-US" sz="2400" dirty="0"/>
              <a:t> </a:t>
            </a:r>
          </a:p>
          <a:p>
            <a:pPr lvl="1">
              <a:buFont typeface="Wingdings" pitchFamily="2" charset="2"/>
              <a:buChar char="§"/>
            </a:pPr>
            <a:r>
              <a:rPr lang="zh-TW" altLang="en-US" sz="2400" dirty="0"/>
              <a:t>向不是真神的偶像妥協，就會成為它的奴隸，受其轄制</a:t>
            </a:r>
            <a:endParaRPr lang="en-US" altLang="zh-TW" sz="2400" dirty="0"/>
          </a:p>
        </p:txBody>
      </p:sp>
      <p:pic>
        <p:nvPicPr>
          <p:cNvPr id="6" name="Picture 5">
            <a:extLst>
              <a:ext uri="{FF2B5EF4-FFF2-40B4-BE49-F238E27FC236}">
                <a16:creationId xmlns:a16="http://schemas.microsoft.com/office/drawing/2014/main" id="{139ECD9C-5FE6-5344-AE9D-478A3C129142}"/>
              </a:ext>
            </a:extLst>
          </p:cNvPr>
          <p:cNvPicPr>
            <a:picLocks noChangeAspect="1"/>
          </p:cNvPicPr>
          <p:nvPr/>
        </p:nvPicPr>
        <p:blipFill>
          <a:blip r:embed="rId2"/>
          <a:stretch>
            <a:fillRect/>
          </a:stretch>
        </p:blipFill>
        <p:spPr>
          <a:xfrm>
            <a:off x="7926349" y="377902"/>
            <a:ext cx="2252869" cy="1689652"/>
          </a:xfrm>
          <a:prstGeom prst="rect">
            <a:avLst/>
          </a:prstGeom>
        </p:spPr>
      </p:pic>
      <p:pic>
        <p:nvPicPr>
          <p:cNvPr id="8" name="Picture 7">
            <a:extLst>
              <a:ext uri="{FF2B5EF4-FFF2-40B4-BE49-F238E27FC236}">
                <a16:creationId xmlns:a16="http://schemas.microsoft.com/office/drawing/2014/main" id="{979A397C-35C2-A54D-AF47-84B5BD60D7CD}"/>
              </a:ext>
            </a:extLst>
          </p:cNvPr>
          <p:cNvPicPr>
            <a:picLocks noChangeAspect="1"/>
          </p:cNvPicPr>
          <p:nvPr/>
        </p:nvPicPr>
        <p:blipFill>
          <a:blip r:embed="rId3"/>
          <a:stretch>
            <a:fillRect/>
          </a:stretch>
        </p:blipFill>
        <p:spPr>
          <a:xfrm>
            <a:off x="594616" y="4350025"/>
            <a:ext cx="2690191" cy="2017643"/>
          </a:xfrm>
          <a:prstGeom prst="rect">
            <a:avLst/>
          </a:prstGeom>
        </p:spPr>
      </p:pic>
      <p:pic>
        <p:nvPicPr>
          <p:cNvPr id="10" name="Picture 9">
            <a:extLst>
              <a:ext uri="{FF2B5EF4-FFF2-40B4-BE49-F238E27FC236}">
                <a16:creationId xmlns:a16="http://schemas.microsoft.com/office/drawing/2014/main" id="{239BC8DC-EA5B-3744-A9B6-E9ED6FA165DC}"/>
              </a:ext>
            </a:extLst>
          </p:cNvPr>
          <p:cNvPicPr>
            <a:picLocks noChangeAspect="1"/>
          </p:cNvPicPr>
          <p:nvPr/>
        </p:nvPicPr>
        <p:blipFill>
          <a:blip r:embed="rId4"/>
          <a:stretch>
            <a:fillRect/>
          </a:stretch>
        </p:blipFill>
        <p:spPr>
          <a:xfrm>
            <a:off x="9560438" y="2332381"/>
            <a:ext cx="2252871" cy="1689653"/>
          </a:xfrm>
          <a:prstGeom prst="rect">
            <a:avLst/>
          </a:prstGeom>
        </p:spPr>
      </p:pic>
    </p:spTree>
    <p:extLst>
      <p:ext uri="{BB962C8B-B14F-4D97-AF65-F5344CB8AC3E}">
        <p14:creationId xmlns:p14="http://schemas.microsoft.com/office/powerpoint/2010/main" val="293102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（三）耶穌的受洗與受試探</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一、洗禮來源與耶穌受洗</a:t>
            </a:r>
          </a:p>
          <a:p>
            <a:pPr marL="0" indent="0">
              <a:buNone/>
            </a:pPr>
            <a:r>
              <a:rPr lang="zh-TW" altLang="en-US" dirty="0"/>
              <a:t>二、</a:t>
            </a:r>
            <a:r>
              <a:rPr lang="zh-TW" altLang="en-US" dirty="0">
                <a:solidFill>
                  <a:srgbClr val="0432FF"/>
                </a:solidFill>
              </a:rPr>
              <a:t>耶穌受試探的經過</a:t>
            </a:r>
          </a:p>
          <a:p>
            <a:pPr marL="0" indent="0">
              <a:buNone/>
            </a:pPr>
            <a:r>
              <a:rPr lang="zh-TW" altLang="en-US" dirty="0"/>
              <a:t>三、耶穌如何勝過試探</a:t>
            </a:r>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325" y="1430338"/>
            <a:ext cx="7970363" cy="4784725"/>
          </a:xfrm>
        </p:spPr>
        <p:txBody>
          <a:bodyPr>
            <a:normAutofit/>
          </a:bodyPr>
          <a:lstStyle/>
          <a:p>
            <a:pPr marL="0" indent="0">
              <a:buNone/>
            </a:pPr>
            <a:r>
              <a:rPr lang="zh-TW" altLang="en-US" sz="2800" dirty="0"/>
              <a:t>魔鬼的伎倆</a:t>
            </a:r>
          </a:p>
          <a:p>
            <a:r>
              <a:rPr lang="zh-TW" altLang="en-US" sz="2400" dirty="0"/>
              <a:t>首先，魔鬼趁耶穌禁食禱告四十天，肉體有所軟弱時，向耶穌提出石頭變餅的挑戰。記得，這是魔鬼常常用的技倆。</a:t>
            </a:r>
            <a:r>
              <a:rPr lang="zh-TW" altLang="en-US" sz="2400" dirty="0">
                <a:solidFill>
                  <a:srgbClr val="0432FF"/>
                </a:solidFill>
              </a:rPr>
              <a:t>當我們肉體有所欠缺時</a:t>
            </a:r>
            <a:r>
              <a:rPr lang="zh-TW" altLang="en-US" sz="2400" dirty="0"/>
              <a:t>，正是他所要利用的大好 機會。這時，</a:t>
            </a:r>
            <a:r>
              <a:rPr lang="zh-TW" altLang="en-US" sz="2400" dirty="0">
                <a:solidFill>
                  <a:srgbClr val="0432FF"/>
                </a:solidFill>
              </a:rPr>
              <a:t>我們更需要儆醒，以免落入陷阱。 </a:t>
            </a:r>
            <a:endParaRPr lang="en-US" altLang="zh-TW" sz="2400" dirty="0">
              <a:solidFill>
                <a:srgbClr val="0432FF"/>
              </a:solidFill>
            </a:endParaRPr>
          </a:p>
          <a:p>
            <a:endParaRPr lang="en-US" altLang="zh-TW" sz="2400" dirty="0">
              <a:solidFill>
                <a:srgbClr val="0432FF"/>
              </a:solidFill>
            </a:endParaRPr>
          </a:p>
          <a:p>
            <a:r>
              <a:rPr lang="zh-TW" altLang="en-US" sz="2400" dirty="0"/>
              <a:t>其次，撒但也會用聖經的話語來試探人。當他看見耶穌用聖經的話來回答他時，他也開始用聖經裡的話來引誘耶穌。不過，魔鬼引用得不完全。</a:t>
            </a:r>
            <a:r>
              <a:rPr lang="zh-TW" altLang="en-US" sz="2400" dirty="0">
                <a:solidFill>
                  <a:srgbClr val="0432FF"/>
                </a:solidFill>
              </a:rPr>
              <a:t>當我們引用聖經時，要非常小心，最好對聖經有全面性的瞭解</a:t>
            </a:r>
            <a:r>
              <a:rPr lang="zh-TW" altLang="en-US" sz="2400" dirty="0"/>
              <a:t>，並參照聖經詮釋原則，才不致於斷章取義或錯解聖經。</a:t>
            </a:r>
            <a:r>
              <a:rPr lang="en-US" sz="2400" dirty="0"/>
              <a:t> </a:t>
            </a:r>
          </a:p>
        </p:txBody>
      </p:sp>
    </p:spTree>
    <p:extLst>
      <p:ext uri="{BB962C8B-B14F-4D97-AF65-F5344CB8AC3E}">
        <p14:creationId xmlns:p14="http://schemas.microsoft.com/office/powerpoint/2010/main" val="102508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（三）耶穌的受洗與受試探</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一、洗禮來源與耶穌受洗</a:t>
            </a:r>
          </a:p>
          <a:p>
            <a:pPr marL="0" indent="0">
              <a:buNone/>
            </a:pPr>
            <a:r>
              <a:rPr lang="zh-TW" altLang="en-US" dirty="0"/>
              <a:t>二、</a:t>
            </a:r>
            <a:r>
              <a:rPr lang="zh-TW" altLang="en-US" dirty="0">
                <a:solidFill>
                  <a:srgbClr val="0432FF"/>
                </a:solidFill>
              </a:rPr>
              <a:t>耶穌受試探的經過</a:t>
            </a:r>
          </a:p>
          <a:p>
            <a:pPr marL="0" indent="0">
              <a:buNone/>
            </a:pPr>
            <a:r>
              <a:rPr lang="zh-TW" altLang="en-US" dirty="0"/>
              <a:t>三、耶穌如何勝過試探</a:t>
            </a:r>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325" y="1430338"/>
            <a:ext cx="7970363" cy="4784725"/>
          </a:xfrm>
        </p:spPr>
        <p:txBody>
          <a:bodyPr>
            <a:normAutofit/>
          </a:bodyPr>
          <a:lstStyle/>
          <a:p>
            <a:pPr marL="0" indent="0">
              <a:buNone/>
            </a:pPr>
            <a:r>
              <a:rPr lang="zh-TW" altLang="en-US" sz="3000" dirty="0"/>
              <a:t>魔鬼的伎倆</a:t>
            </a:r>
          </a:p>
          <a:p>
            <a:pPr marL="0" indent="0">
              <a:buNone/>
            </a:pPr>
            <a:endParaRPr lang="en-US" dirty="0"/>
          </a:p>
          <a:p>
            <a:r>
              <a:rPr lang="zh-TW" altLang="en-US" sz="2400" dirty="0"/>
              <a:t>第三，魔鬼借用耶穌已有的能力來試探他。</a:t>
            </a:r>
            <a:r>
              <a:rPr lang="zh-TW" altLang="en-US" sz="2400" dirty="0">
                <a:solidFill>
                  <a:srgbClr val="0432FF"/>
                </a:solidFill>
              </a:rPr>
              <a:t>撒但常利用我們手邊擁有的恩賜試探我們；</a:t>
            </a:r>
            <a:r>
              <a:rPr lang="zh-TW" altLang="en-US" sz="2400" dirty="0"/>
              <a:t>恩賜可以榮耀上帝，也可以變為私用、使我們因得稱讚而驕傲起來。</a:t>
            </a:r>
            <a:r>
              <a:rPr lang="en-US" sz="2400" dirty="0"/>
              <a:t> </a:t>
            </a:r>
            <a:r>
              <a:rPr lang="en-US" sz="2400" dirty="0">
                <a:solidFill>
                  <a:srgbClr val="0432FF"/>
                </a:solidFill>
              </a:rPr>
              <a:t>我們要引以為戒</a:t>
            </a:r>
            <a:r>
              <a:rPr lang="zh-TW" altLang="en-US" sz="2400" dirty="0">
                <a:solidFill>
                  <a:srgbClr val="0432FF"/>
                </a:solidFill>
              </a:rPr>
              <a:t>。</a:t>
            </a:r>
            <a:endParaRPr lang="en-US" sz="2400" dirty="0">
              <a:solidFill>
                <a:srgbClr val="0432FF"/>
              </a:solidFill>
            </a:endParaRPr>
          </a:p>
          <a:p>
            <a:endParaRPr lang="en-US" altLang="zh-TW" sz="2400" dirty="0"/>
          </a:p>
          <a:p>
            <a:r>
              <a:rPr lang="zh-TW" altLang="en-US" sz="2400" dirty="0"/>
              <a:t>第四，撒但常常用疑問的方式使人對上帝的話起動搖。撒但卻對耶穌說，「如果你是上帝的兒子</a:t>
            </a:r>
            <a:r>
              <a:rPr lang="en-US" sz="2400" dirty="0"/>
              <a:t>……</a:t>
            </a:r>
            <a:r>
              <a:rPr lang="zh-TW" altLang="en-US" sz="2400" dirty="0"/>
              <a:t>」</a:t>
            </a:r>
            <a:r>
              <a:rPr lang="en-US" sz="2400" dirty="0"/>
              <a:t> </a:t>
            </a:r>
            <a:r>
              <a:rPr lang="en-US" sz="2400" dirty="0" err="1">
                <a:solidFill>
                  <a:srgbClr val="0432FF"/>
                </a:solidFill>
              </a:rPr>
              <a:t>我們要認識神</a:t>
            </a:r>
            <a:r>
              <a:rPr lang="zh-TW" altLang="en-US" sz="2400" dirty="0">
                <a:solidFill>
                  <a:srgbClr val="0432FF"/>
                </a:solidFill>
              </a:rPr>
              <a:t>，</a:t>
            </a:r>
            <a:r>
              <a:rPr lang="en-US" sz="2400" dirty="0" err="1">
                <a:solidFill>
                  <a:srgbClr val="0432FF"/>
                </a:solidFill>
              </a:rPr>
              <a:t>相信神</a:t>
            </a:r>
            <a:r>
              <a:rPr lang="zh-TW" altLang="en-US" sz="2400" dirty="0">
                <a:solidFill>
                  <a:srgbClr val="0432FF"/>
                </a:solidFill>
              </a:rPr>
              <a:t>。</a:t>
            </a:r>
            <a:endParaRPr lang="en-US" altLang="zh-TW" sz="2400" dirty="0">
              <a:solidFill>
                <a:srgbClr val="0432FF"/>
              </a:solidFill>
            </a:endParaRPr>
          </a:p>
        </p:txBody>
      </p:sp>
    </p:spTree>
    <p:extLst>
      <p:ext uri="{BB962C8B-B14F-4D97-AF65-F5344CB8AC3E}">
        <p14:creationId xmlns:p14="http://schemas.microsoft.com/office/powerpoint/2010/main" val="2051663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（三）耶穌的受洗與受試探</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一、洗禮來源與耶穌受洗</a:t>
            </a:r>
          </a:p>
          <a:p>
            <a:pPr marL="0" indent="0">
              <a:buNone/>
            </a:pPr>
            <a:r>
              <a:rPr lang="zh-TW" altLang="en-US" dirty="0"/>
              <a:t>二、耶穌受試探的經過</a:t>
            </a:r>
          </a:p>
          <a:p>
            <a:pPr marL="0" indent="0">
              <a:buNone/>
            </a:pPr>
            <a:r>
              <a:rPr lang="zh-TW" altLang="en-US" dirty="0">
                <a:solidFill>
                  <a:srgbClr val="0432FF"/>
                </a:solidFill>
              </a:rPr>
              <a:t>三、耶穌如何勝過試探</a:t>
            </a:r>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59" y="1430895"/>
            <a:ext cx="8312577" cy="4783640"/>
          </a:xfrm>
        </p:spPr>
        <p:txBody>
          <a:bodyPr>
            <a:normAutofit lnSpcReduction="10000"/>
          </a:bodyPr>
          <a:lstStyle/>
          <a:p>
            <a:pPr marL="0" indent="0">
              <a:buNone/>
            </a:pPr>
            <a:r>
              <a:rPr lang="zh-TW" altLang="en-US" sz="2800" dirty="0"/>
              <a:t>三、耶穌如何勝過試探</a:t>
            </a:r>
            <a:endParaRPr lang="en-US" altLang="zh-TW" sz="2800" dirty="0"/>
          </a:p>
          <a:p>
            <a:pPr marL="0" indent="0">
              <a:buNone/>
            </a:pPr>
            <a:endParaRPr lang="en-US" altLang="zh-TW" sz="2400" dirty="0"/>
          </a:p>
          <a:p>
            <a:pPr marL="0" indent="0">
              <a:buNone/>
            </a:pPr>
            <a:r>
              <a:rPr lang="zh-TW" altLang="en-US" sz="2400" dirty="0"/>
              <a:t>首先，耶穌</a:t>
            </a:r>
            <a:r>
              <a:rPr lang="zh-TW" altLang="en-US" sz="2400" dirty="0">
                <a:highlight>
                  <a:srgbClr val="FFFF00"/>
                </a:highlight>
              </a:rPr>
              <a:t>對聖經非常熟悉</a:t>
            </a:r>
            <a:r>
              <a:rPr lang="zh-TW" altLang="en-US" sz="2400" dirty="0"/>
              <a:t>，他三次都用聖經的話來抵擋魔鬼，甚至當魔鬼斷章取義時，他也能識破。</a:t>
            </a:r>
            <a:endParaRPr lang="en-US" altLang="zh-TW" sz="2400" dirty="0"/>
          </a:p>
          <a:p>
            <a:pPr marL="0" indent="0">
              <a:buNone/>
            </a:pPr>
            <a:endParaRPr lang="en-US" altLang="zh-TW" sz="2400" dirty="0"/>
          </a:p>
          <a:p>
            <a:pPr marL="0" indent="0">
              <a:buNone/>
            </a:pPr>
            <a:r>
              <a:rPr lang="zh-TW" altLang="en-US" sz="2400" dirty="0"/>
              <a:t>其次，他</a:t>
            </a:r>
            <a:r>
              <a:rPr lang="zh-TW" altLang="en-US" sz="2400" dirty="0">
                <a:highlight>
                  <a:srgbClr val="FFFF00"/>
                </a:highlight>
              </a:rPr>
              <a:t>對人的需要</a:t>
            </a:r>
            <a:r>
              <a:rPr lang="zh-TW" altLang="en-US" sz="2400" dirty="0"/>
              <a:t>有全面的瞭解，知道人不只有物質上的需要，也有屬靈的需要。</a:t>
            </a:r>
            <a:endParaRPr lang="en-US" altLang="zh-TW" sz="2400" dirty="0"/>
          </a:p>
          <a:p>
            <a:pPr marL="0" indent="0">
              <a:buNone/>
            </a:pPr>
            <a:endParaRPr lang="en-US" altLang="zh-TW" sz="2400" dirty="0"/>
          </a:p>
          <a:p>
            <a:pPr marL="0" indent="0">
              <a:buNone/>
            </a:pPr>
            <a:r>
              <a:rPr lang="zh-TW" altLang="en-US" sz="2400" dirty="0"/>
              <a:t>第三，他對</a:t>
            </a:r>
            <a:r>
              <a:rPr lang="zh-TW" altLang="en-US" sz="2400" dirty="0">
                <a:highlight>
                  <a:srgbClr val="FFFF00"/>
                </a:highlight>
              </a:rPr>
              <a:t>上帝有深入的認識</a:t>
            </a:r>
            <a:r>
              <a:rPr lang="zh-TW" altLang="en-US" sz="2400" dirty="0"/>
              <a:t>，知道上帝要人單單事奉祂。</a:t>
            </a:r>
            <a:endParaRPr lang="en-US" altLang="zh-TW" sz="2400" dirty="0"/>
          </a:p>
          <a:p>
            <a:pPr marL="0" indent="0">
              <a:buNone/>
            </a:pPr>
            <a:endParaRPr lang="en-US" altLang="zh-TW" sz="2400" dirty="0"/>
          </a:p>
          <a:p>
            <a:pPr marL="0" indent="0">
              <a:buNone/>
            </a:pPr>
            <a:r>
              <a:rPr lang="zh-TW" altLang="en-US" sz="2400" dirty="0"/>
              <a:t>最後，他知道上帝所交託給他的使命，他</a:t>
            </a:r>
            <a:r>
              <a:rPr lang="zh-TW" altLang="en-US" sz="2400" dirty="0">
                <a:highlight>
                  <a:srgbClr val="FFFF00"/>
                </a:highlight>
              </a:rPr>
              <a:t>完全順服上帝</a:t>
            </a:r>
            <a:r>
              <a:rPr lang="zh-TW" altLang="en-US" sz="2400" dirty="0"/>
              <a:t>。</a:t>
            </a:r>
            <a:endParaRPr lang="en-US" sz="2400" dirty="0"/>
          </a:p>
          <a:p>
            <a:pPr marL="0" indent="0">
              <a:buNone/>
            </a:pPr>
            <a:endParaRPr lang="en-US" altLang="zh-TW" dirty="0"/>
          </a:p>
        </p:txBody>
      </p:sp>
    </p:spTree>
    <p:extLst>
      <p:ext uri="{BB962C8B-B14F-4D97-AF65-F5344CB8AC3E}">
        <p14:creationId xmlns:p14="http://schemas.microsoft.com/office/powerpoint/2010/main" val="227132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（三）耶穌的受洗與受試探</a:t>
            </a:r>
            <a:r>
              <a:rPr lang="en-US" dirty="0"/>
              <a:t> </a:t>
            </a:r>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357704"/>
            <a:ext cx="8312577" cy="4783640"/>
          </a:xfrm>
        </p:spPr>
        <p:txBody>
          <a:bodyPr>
            <a:normAutofit lnSpcReduction="10000"/>
          </a:bodyPr>
          <a:lstStyle/>
          <a:p>
            <a:pPr marL="0" indent="0">
              <a:buNone/>
            </a:pPr>
            <a:r>
              <a:rPr lang="zh-TW" altLang="en-US" sz="2800" dirty="0"/>
              <a:t>關於試探</a:t>
            </a:r>
            <a:endParaRPr lang="en-US" altLang="zh-TW" sz="2800" dirty="0"/>
          </a:p>
          <a:p>
            <a:pPr marL="457200" indent="-457200">
              <a:buAutoNum type="arabicPeriod"/>
            </a:pPr>
            <a:r>
              <a:rPr lang="zh-TW" altLang="en-US" dirty="0"/>
              <a:t>應該是基督徒意料之中的</a:t>
            </a:r>
            <a:endParaRPr lang="en-US" altLang="zh-TW" dirty="0"/>
          </a:p>
          <a:p>
            <a:pPr marL="457200" indent="-457200">
              <a:buAutoNum type="arabicPeriod"/>
            </a:pPr>
            <a:r>
              <a:rPr lang="zh-TW" altLang="en-US" dirty="0"/>
              <a:t>通常發生在達到勝利或向神承諾的時刻。</a:t>
            </a:r>
            <a:endParaRPr lang="en-US" altLang="zh-TW" dirty="0"/>
          </a:p>
          <a:p>
            <a:pPr marL="457200" indent="-457200">
              <a:buAutoNum type="arabicPeriod"/>
            </a:pPr>
            <a:r>
              <a:rPr lang="zh-TW" altLang="en-US" dirty="0"/>
              <a:t>撒旦的試探也是上帝的試鍊。撒旦只在上帝的旨意中試探，而試探永遠不會超出我們（在基督裡）的承受能力（林前 </a:t>
            </a:r>
            <a:r>
              <a:rPr lang="en-US" altLang="zh-TW" dirty="0"/>
              <a:t>10:13</a:t>
            </a:r>
            <a:r>
              <a:rPr lang="zh-TW" altLang="en-US" dirty="0"/>
              <a:t>）。</a:t>
            </a:r>
            <a:endParaRPr lang="en-US" altLang="zh-TW" dirty="0"/>
          </a:p>
          <a:p>
            <a:pPr marL="457200" indent="-457200">
              <a:buAutoNum type="arabicPeriod"/>
            </a:pPr>
            <a:r>
              <a:rPr lang="zh-TW" altLang="en-US" dirty="0"/>
              <a:t>試探常常出現在應用真理的領域，而不僅僅是解釋的領域。撒旦從未挑戰基督對他受洗經歷的解釋（他既是彌賽亞國王又是受苦的僕人的事實），只是對他地位的應用。</a:t>
            </a:r>
            <a:endParaRPr lang="en-US" altLang="zh-TW" dirty="0"/>
          </a:p>
          <a:p>
            <a:pPr marL="457200" indent="-457200">
              <a:buAutoNum type="arabicPeriod"/>
            </a:pPr>
            <a:r>
              <a:rPr lang="zh-TW" altLang="en-US" dirty="0"/>
              <a:t>試探常常引誘我們犯罪，做一些看似“有信心”的事情，甚至是符合聖經的事情。</a:t>
            </a:r>
            <a:endParaRPr lang="en-US" altLang="zh-TW" dirty="0"/>
          </a:p>
          <a:p>
            <a:pPr marL="457200" indent="-457200">
              <a:buAutoNum type="arabicPeriod"/>
            </a:pPr>
            <a:r>
              <a:rPr lang="zh-TW" altLang="en-US" dirty="0"/>
              <a:t>試探常常與上帝的旨意有關。神的旨意不是由我們的感覺、我們的願望、甚至我們的邏輯決定的，而是由神話語的原則決定的。</a:t>
            </a:r>
            <a:endParaRPr lang="en-US" altLang="zh-TW" dirty="0"/>
          </a:p>
          <a:p>
            <a:pPr marL="457200" indent="-457200">
              <a:buAutoNum type="arabicPeriod"/>
            </a:pPr>
            <a:r>
              <a:rPr lang="zh-TW" altLang="en-US" dirty="0"/>
              <a:t>最好用上帝的話語來抵抗誘惑，根據上下文和其他聖經來解釋。</a:t>
            </a:r>
            <a:endParaRPr lang="en-US" altLang="zh-TW" dirty="0"/>
          </a:p>
        </p:txBody>
      </p:sp>
      <p:sp>
        <p:nvSpPr>
          <p:cNvPr id="7" name="Content Placeholder 7">
            <a:extLst>
              <a:ext uri="{FF2B5EF4-FFF2-40B4-BE49-F238E27FC236}">
                <a16:creationId xmlns:a16="http://schemas.microsoft.com/office/drawing/2014/main" id="{21F2A2CC-EE8D-8444-827C-C2B7B8098002}"/>
              </a:ext>
            </a:extLst>
          </p:cNvPr>
          <p:cNvSpPr txBox="1">
            <a:spLocks/>
          </p:cNvSpPr>
          <p:nvPr/>
        </p:nvSpPr>
        <p:spPr>
          <a:xfrm>
            <a:off x="389463" y="1284514"/>
            <a:ext cx="3100497" cy="4930021"/>
          </a:xfrm>
          <a:prstGeom prst="rect">
            <a:avLst/>
          </a:prstGeom>
          <a:solidFill>
            <a:schemeClr val="accent5">
              <a:lumMod val="75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600">
                <a:solidFill>
                  <a:schemeClr val="bg1"/>
                </a:solidFill>
              </a:rPr>
              <a:t>思考與應用</a:t>
            </a:r>
            <a:endParaRPr lang="en-US" sz="3600" dirty="0">
              <a:solidFill>
                <a:schemeClr val="bg1"/>
              </a:solidFill>
            </a:endParaRPr>
          </a:p>
        </p:txBody>
      </p:sp>
    </p:spTree>
    <p:extLst>
      <p:ext uri="{BB962C8B-B14F-4D97-AF65-F5344CB8AC3E}">
        <p14:creationId xmlns:p14="http://schemas.microsoft.com/office/powerpoint/2010/main" val="82077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（三）耶穌的受洗與受試探</a:t>
            </a:r>
            <a:r>
              <a:rPr lang="en-US" dirty="0"/>
              <a:t> </a:t>
            </a:r>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357704"/>
            <a:ext cx="8312577" cy="4783640"/>
          </a:xfrm>
        </p:spPr>
        <p:txBody>
          <a:bodyPr>
            <a:normAutofit/>
          </a:bodyPr>
          <a:lstStyle/>
          <a:p>
            <a:pPr marL="0" indent="0">
              <a:buNone/>
            </a:pPr>
            <a:r>
              <a:rPr lang="zh-TW" altLang="en-US" sz="2800" dirty="0"/>
              <a:t>關於順服</a:t>
            </a:r>
            <a:r>
              <a:rPr lang="en-US" altLang="zh-TW" dirty="0"/>
              <a:t>	</a:t>
            </a:r>
          </a:p>
          <a:p>
            <a:pPr marL="457200" indent="-457200">
              <a:buFont typeface="+mj-lt"/>
              <a:buAutoNum type="arabicPeriod"/>
            </a:pPr>
            <a:r>
              <a:rPr lang="zh-TW" altLang="en-US" sz="2400" dirty="0"/>
              <a:t>順服並不意味著承認地位的低微（因為我們的主是完全的神，在本質上與父同等），而是功能上的從屬。</a:t>
            </a:r>
            <a:endParaRPr lang="en-US" altLang="zh-TW" sz="2400" dirty="0"/>
          </a:p>
          <a:p>
            <a:pPr marL="457200" indent="-457200">
              <a:buFont typeface="+mj-lt"/>
              <a:buAutoNum type="arabicPeriod"/>
            </a:pPr>
            <a:r>
              <a:rPr lang="zh-TW" altLang="en-US" sz="2400" dirty="0"/>
              <a:t>撒旦總是試圖通過挑動世人來擺脫束縛，跟隨他，從而達到推翻上帝的命令的目的。</a:t>
            </a:r>
            <a:endParaRPr lang="en-US" altLang="zh-TW" sz="2400" dirty="0"/>
          </a:p>
          <a:p>
            <a:pPr marL="457200" indent="-457200">
              <a:buFont typeface="+mj-lt"/>
              <a:buAutoNum type="arabicPeriod"/>
            </a:pPr>
            <a:r>
              <a:rPr lang="zh-TW" altLang="en-US" sz="2400" dirty="0"/>
              <a:t>順服就是不自作主張，忽略當權者的意願，也不強迫他以我們認為合適的方式行事。</a:t>
            </a:r>
            <a:endParaRPr lang="en-US" altLang="zh-TW" sz="2400" dirty="0"/>
          </a:p>
        </p:txBody>
      </p:sp>
      <p:sp>
        <p:nvSpPr>
          <p:cNvPr id="7" name="Content Placeholder 7">
            <a:extLst>
              <a:ext uri="{FF2B5EF4-FFF2-40B4-BE49-F238E27FC236}">
                <a16:creationId xmlns:a16="http://schemas.microsoft.com/office/drawing/2014/main" id="{21F2A2CC-EE8D-8444-827C-C2B7B8098002}"/>
              </a:ext>
            </a:extLst>
          </p:cNvPr>
          <p:cNvSpPr txBox="1">
            <a:spLocks/>
          </p:cNvSpPr>
          <p:nvPr/>
        </p:nvSpPr>
        <p:spPr>
          <a:xfrm>
            <a:off x="389463" y="1284514"/>
            <a:ext cx="3100497" cy="4930021"/>
          </a:xfrm>
          <a:prstGeom prst="rect">
            <a:avLst/>
          </a:prstGeom>
          <a:solidFill>
            <a:schemeClr val="accent5">
              <a:lumMod val="75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600">
                <a:solidFill>
                  <a:schemeClr val="bg1"/>
                </a:solidFill>
              </a:rPr>
              <a:t>思考與應用</a:t>
            </a:r>
            <a:endParaRPr lang="en-US" sz="3600" dirty="0">
              <a:solidFill>
                <a:schemeClr val="bg1"/>
              </a:solidFill>
            </a:endParaRPr>
          </a:p>
        </p:txBody>
      </p:sp>
    </p:spTree>
    <p:extLst>
      <p:ext uri="{BB962C8B-B14F-4D97-AF65-F5344CB8AC3E}">
        <p14:creationId xmlns:p14="http://schemas.microsoft.com/office/powerpoint/2010/main" val="36741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（四）</a:t>
            </a:r>
            <a:r>
              <a:rPr lang="zh-TW" altLang="en-US" b="1" dirty="0"/>
              <a:t>施洗約翰的見證</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一、施洗約翰的出生</a:t>
            </a:r>
          </a:p>
          <a:p>
            <a:pPr marL="0" indent="0">
              <a:buNone/>
            </a:pPr>
            <a:endParaRPr lang="zh-TW" altLang="en-US" dirty="0"/>
          </a:p>
          <a:p>
            <a:pPr marL="0" indent="0">
              <a:buNone/>
            </a:pPr>
            <a:r>
              <a:rPr lang="zh-TW" altLang="en-US" dirty="0"/>
              <a:t>二、施洗約翰的使命和工作</a:t>
            </a:r>
          </a:p>
          <a:p>
            <a:pPr marL="0" indent="0">
              <a:buNone/>
            </a:pPr>
            <a:endParaRPr lang="zh-TW" altLang="en-US" dirty="0"/>
          </a:p>
          <a:p>
            <a:pPr marL="0" indent="0">
              <a:buNone/>
            </a:pPr>
            <a:r>
              <a:rPr lang="zh-TW" altLang="en-US" dirty="0"/>
              <a:t>三、施洗約翰與上帝國</a:t>
            </a:r>
          </a:p>
          <a:p>
            <a:pPr marL="0" indent="0">
              <a:buNone/>
            </a:pPr>
            <a:endParaRPr lang="zh-TW" altLang="en-US" dirty="0"/>
          </a:p>
          <a:p>
            <a:pPr marL="0" indent="0">
              <a:buNone/>
            </a:pPr>
            <a:r>
              <a:rPr lang="zh-TW" altLang="en-US" dirty="0"/>
              <a:t>四、「他必興旺，我必衰微」</a:t>
            </a:r>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400" dirty="0"/>
              <a:t>一、施洗約翰的出生</a:t>
            </a:r>
            <a:endParaRPr lang="en-US" altLang="zh-TW" sz="2400" dirty="0"/>
          </a:p>
          <a:p>
            <a:r>
              <a:rPr lang="zh-TW" altLang="en-US" dirty="0"/>
              <a:t>首先，他的父母親都已經很年老了，要生孩子簡直是不可能的事。可見，這實在是一個奇蹟，像亞伯拉罕與撒拉年老得子一樣</a:t>
            </a:r>
            <a:r>
              <a:rPr lang="en-US" dirty="0"/>
              <a:t>(</a:t>
            </a:r>
            <a:r>
              <a:rPr lang="zh-TW" altLang="en-US" dirty="0"/>
              <a:t>創</a:t>
            </a:r>
            <a:r>
              <a:rPr lang="en-US" dirty="0"/>
              <a:t> 21:1-7)</a:t>
            </a:r>
            <a:r>
              <a:rPr lang="zh-TW" altLang="en-US" dirty="0"/>
              <a:t>，都是上帝奇妙的作為。</a:t>
            </a:r>
            <a:r>
              <a:rPr lang="en-US" dirty="0"/>
              <a:t> </a:t>
            </a:r>
            <a:endParaRPr lang="en-US" altLang="zh-TW" dirty="0"/>
          </a:p>
          <a:p>
            <a:r>
              <a:rPr lang="zh-TW" altLang="en-US" dirty="0"/>
              <a:t>其次，他的名字是天使取的，不像猶太人的習俗，按父親的名字傳承下去。</a:t>
            </a:r>
            <a:r>
              <a:rPr lang="en-US" dirty="0"/>
              <a:t> </a:t>
            </a:r>
            <a:endParaRPr lang="en-US" altLang="zh-TW" dirty="0"/>
          </a:p>
          <a:p>
            <a:r>
              <a:rPr lang="zh-TW" altLang="en-US" dirty="0"/>
              <a:t>第三，施洗約翰在母腹裡就被聖靈充滿了，從耶穌的母親馬利亞來訪開始，一直到她們同住三個月，伊莉莎白一定深受感動。當她見到馬利亞，腹中胎兒跳動時，她受聖靈感動，認出馬利亞所要懷的胎是「主」</a:t>
            </a:r>
            <a:endParaRPr lang="en-US" altLang="zh-TW" dirty="0"/>
          </a:p>
          <a:p>
            <a:r>
              <a:rPr lang="zh-TW" altLang="en-US" dirty="0"/>
              <a:t>最後，施洗約翰的出生可以說給耶穌的母親馬利亞一個印證。天使告訴馬利亞她將要生一個孩子，她不明白她沒有結婚怎麼會有這樣的事。天使用伊利莎白年老懷孕為例來說明，上帝的能力能夠成就那不可能的事。</a:t>
            </a:r>
            <a:r>
              <a:rPr lang="en-US" dirty="0"/>
              <a:t> </a:t>
            </a:r>
            <a:endParaRPr lang="en-US" altLang="zh-TW" dirty="0"/>
          </a:p>
        </p:txBody>
      </p:sp>
      <p:pic>
        <p:nvPicPr>
          <p:cNvPr id="6" name="Picture 5">
            <a:extLst>
              <a:ext uri="{FF2B5EF4-FFF2-40B4-BE49-F238E27FC236}">
                <a16:creationId xmlns:a16="http://schemas.microsoft.com/office/drawing/2014/main" id="{3EF4ECC4-B2D1-C249-BD96-764F66B93CFD}"/>
              </a:ext>
            </a:extLst>
          </p:cNvPr>
          <p:cNvPicPr>
            <a:picLocks noChangeAspect="1"/>
          </p:cNvPicPr>
          <p:nvPr/>
        </p:nvPicPr>
        <p:blipFill>
          <a:blip r:embed="rId2"/>
          <a:stretch>
            <a:fillRect/>
          </a:stretch>
        </p:blipFill>
        <p:spPr>
          <a:xfrm>
            <a:off x="389463" y="4154725"/>
            <a:ext cx="3100497" cy="2325373"/>
          </a:xfrm>
          <a:prstGeom prst="rect">
            <a:avLst/>
          </a:prstGeom>
        </p:spPr>
      </p:pic>
    </p:spTree>
    <p:extLst>
      <p:ext uri="{BB962C8B-B14F-4D97-AF65-F5344CB8AC3E}">
        <p14:creationId xmlns:p14="http://schemas.microsoft.com/office/powerpoint/2010/main" val="283587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（四）</a:t>
            </a:r>
            <a:r>
              <a:rPr lang="zh-TW" altLang="en-US" b="1" dirty="0"/>
              <a:t>施洗約翰的見證</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一、施洗約翰的出生</a:t>
            </a:r>
          </a:p>
          <a:p>
            <a:pPr marL="0" indent="0">
              <a:buNone/>
            </a:pPr>
            <a:endParaRPr lang="zh-TW" altLang="en-US" dirty="0"/>
          </a:p>
          <a:p>
            <a:pPr marL="0" indent="0">
              <a:buNone/>
            </a:pPr>
            <a:r>
              <a:rPr lang="zh-TW" altLang="en-US" dirty="0">
                <a:solidFill>
                  <a:srgbClr val="0432FF"/>
                </a:solidFill>
              </a:rPr>
              <a:t>二、施洗約翰的使命和工作</a:t>
            </a:r>
          </a:p>
          <a:p>
            <a:pPr marL="0" indent="0">
              <a:buNone/>
            </a:pPr>
            <a:endParaRPr lang="zh-TW" altLang="en-US" dirty="0"/>
          </a:p>
          <a:p>
            <a:pPr marL="0" indent="0">
              <a:buNone/>
            </a:pPr>
            <a:r>
              <a:rPr lang="zh-TW" altLang="en-US" dirty="0"/>
              <a:t>三、施洗約翰與上帝國</a:t>
            </a:r>
          </a:p>
          <a:p>
            <a:pPr marL="0" indent="0">
              <a:buNone/>
            </a:pPr>
            <a:endParaRPr lang="zh-TW" altLang="en-US" dirty="0"/>
          </a:p>
          <a:p>
            <a:pPr marL="0" indent="0">
              <a:buNone/>
            </a:pPr>
            <a:r>
              <a:rPr lang="zh-TW" altLang="en-US" dirty="0"/>
              <a:t>四、「他必興旺，我必衰微」</a:t>
            </a:r>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4"/>
            <a:ext cx="8112232" cy="4678357"/>
          </a:xfrm>
        </p:spPr>
        <p:txBody>
          <a:bodyPr>
            <a:normAutofit/>
          </a:bodyPr>
          <a:lstStyle/>
          <a:p>
            <a:pPr marL="0" indent="0">
              <a:buNone/>
            </a:pPr>
            <a:r>
              <a:rPr lang="zh-TW" altLang="en-US" sz="2400" dirty="0"/>
              <a:t>二、施洗約翰的使命和工作</a:t>
            </a:r>
          </a:p>
          <a:p>
            <a:r>
              <a:rPr lang="zh-TW" altLang="en-US" dirty="0"/>
              <a:t>施洗約翰有一個特殊的使命，他還沒出生，天使就已經告訴他父親，他要使以色 列人回轉歸向上帝，又有以利亞的心志和能力，行在主面前</a:t>
            </a:r>
            <a:r>
              <a:rPr lang="en-US" dirty="0"/>
              <a:t>(</a:t>
            </a:r>
            <a:r>
              <a:rPr lang="zh-TW" altLang="en-US" dirty="0"/>
              <a:t>路</a:t>
            </a:r>
            <a:r>
              <a:rPr lang="en-US" dirty="0"/>
              <a:t> 1:16-17)</a:t>
            </a:r>
            <a:r>
              <a:rPr lang="zh-TW" altLang="en-US" dirty="0"/>
              <a:t>，為主預備 道路、預備合用的百姓。這就像舊約先知瑪拉基與以賽亞所預言的</a:t>
            </a:r>
            <a:r>
              <a:rPr lang="en-US" dirty="0"/>
              <a:t>(</a:t>
            </a:r>
            <a:r>
              <a:rPr lang="zh-TW" altLang="en-US" dirty="0"/>
              <a:t>瑪</a:t>
            </a:r>
            <a:r>
              <a:rPr lang="en-US" dirty="0"/>
              <a:t> 4:5-6</a:t>
            </a:r>
            <a:r>
              <a:rPr lang="zh-TW" altLang="en-US" dirty="0"/>
              <a:t>、賽</a:t>
            </a:r>
            <a:r>
              <a:rPr lang="en-US" dirty="0"/>
              <a:t> 40:3)</a:t>
            </a:r>
            <a:r>
              <a:rPr lang="zh-TW" altLang="en-US" dirty="0"/>
              <a:t>。</a:t>
            </a:r>
            <a:r>
              <a:rPr lang="en-US" dirty="0"/>
              <a:t>  </a:t>
            </a:r>
          </a:p>
          <a:p>
            <a:pPr lvl="1"/>
            <a:r>
              <a:rPr lang="zh-TW" altLang="en-US" sz="2000" dirty="0"/>
              <a:t>施洗約翰最主要的信息是要百姓悔改，而且在行為上要有所改變，要結出果子來與悔改的心相稱</a:t>
            </a:r>
            <a:r>
              <a:rPr lang="en-US" sz="2000" dirty="0"/>
              <a:t>(</a:t>
            </a:r>
            <a:r>
              <a:rPr lang="zh-TW" altLang="en-US" sz="2000" dirty="0"/>
              <a:t>路</a:t>
            </a:r>
            <a:r>
              <a:rPr lang="en-US" sz="2000" dirty="0"/>
              <a:t> 3:7-14)</a:t>
            </a:r>
            <a:r>
              <a:rPr lang="zh-TW" altLang="en-US" sz="2000" dirty="0"/>
              <a:t>。</a:t>
            </a:r>
            <a:r>
              <a:rPr lang="en-US" sz="2000" dirty="0"/>
              <a:t> </a:t>
            </a:r>
            <a:endParaRPr lang="en-US" altLang="zh-TW" sz="2000" dirty="0"/>
          </a:p>
          <a:p>
            <a:pPr lvl="1"/>
            <a:r>
              <a:rPr lang="zh-TW" altLang="en-US" sz="2000" dirty="0"/>
              <a:t>其次，約翰的信息見證耶穌的身份和工作。他說，耶穌是上帝的兒子，是上帝的 羔羊，除去世人罪孽的</a:t>
            </a:r>
            <a:r>
              <a:rPr lang="en-US" sz="2000" dirty="0"/>
              <a:t>(</a:t>
            </a:r>
            <a:r>
              <a:rPr lang="zh-TW" altLang="en-US" sz="2000" dirty="0"/>
              <a:t>約</a:t>
            </a:r>
            <a:r>
              <a:rPr lang="en-US" sz="2000" dirty="0"/>
              <a:t> 1:29</a:t>
            </a:r>
            <a:r>
              <a:rPr lang="zh-TW" altLang="en-US" sz="2000" dirty="0"/>
              <a:t>、</a:t>
            </a:r>
            <a:r>
              <a:rPr lang="en-US" sz="2000" dirty="0"/>
              <a:t>34)</a:t>
            </a:r>
            <a:r>
              <a:rPr lang="zh-TW" altLang="en-US" sz="2000" dirty="0"/>
              <a:t>。</a:t>
            </a:r>
            <a:r>
              <a:rPr lang="en-US" sz="2000" dirty="0"/>
              <a:t> </a:t>
            </a:r>
          </a:p>
          <a:p>
            <a:pPr lvl="2"/>
            <a:r>
              <a:rPr lang="zh-TW" altLang="en-US" sz="1800" dirty="0"/>
              <a:t>約翰福音提到施洗約翰時這樣說：「有一個 人，是從上帝那裏差來的，名叫約翰。這人來，為要作見證，就是為光作見證，叫眾人因他可以信。」</a:t>
            </a:r>
            <a:r>
              <a:rPr lang="en-US" sz="1800" dirty="0"/>
              <a:t>(</a:t>
            </a:r>
            <a:r>
              <a:rPr lang="zh-TW" altLang="en-US" sz="1800" dirty="0"/>
              <a:t>約</a:t>
            </a:r>
            <a:r>
              <a:rPr lang="en-US" sz="1800" dirty="0"/>
              <a:t> 1:6-7) </a:t>
            </a:r>
            <a:r>
              <a:rPr lang="zh-TW" altLang="en-US" sz="1800" dirty="0"/>
              <a:t>施洗約翰的任務就是見證主耶穌，為主預備道路。</a:t>
            </a:r>
            <a:endParaRPr lang="en-US" sz="1800" dirty="0"/>
          </a:p>
        </p:txBody>
      </p:sp>
      <p:pic>
        <p:nvPicPr>
          <p:cNvPr id="6" name="Picture 5">
            <a:extLst>
              <a:ext uri="{FF2B5EF4-FFF2-40B4-BE49-F238E27FC236}">
                <a16:creationId xmlns:a16="http://schemas.microsoft.com/office/drawing/2014/main" id="{B89CC50F-47E4-5347-BB34-4CEE87F6EF1A}"/>
              </a:ext>
            </a:extLst>
          </p:cNvPr>
          <p:cNvPicPr>
            <a:picLocks noChangeAspect="1"/>
          </p:cNvPicPr>
          <p:nvPr/>
        </p:nvPicPr>
        <p:blipFill>
          <a:blip r:embed="rId2"/>
          <a:stretch>
            <a:fillRect/>
          </a:stretch>
        </p:blipFill>
        <p:spPr>
          <a:xfrm>
            <a:off x="389463" y="4003288"/>
            <a:ext cx="3035555" cy="2276667"/>
          </a:xfrm>
          <a:prstGeom prst="rect">
            <a:avLst/>
          </a:prstGeom>
        </p:spPr>
      </p:pic>
    </p:spTree>
    <p:extLst>
      <p:ext uri="{BB962C8B-B14F-4D97-AF65-F5344CB8AC3E}">
        <p14:creationId xmlns:p14="http://schemas.microsoft.com/office/powerpoint/2010/main" val="2172581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（四）</a:t>
            </a:r>
            <a:r>
              <a:rPr lang="zh-TW" altLang="en-US" b="1" dirty="0"/>
              <a:t>施洗約翰的見證</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一、施洗約翰的出生</a:t>
            </a:r>
          </a:p>
          <a:p>
            <a:pPr marL="0" indent="0">
              <a:buNone/>
            </a:pPr>
            <a:endParaRPr lang="zh-TW" altLang="en-US" dirty="0"/>
          </a:p>
          <a:p>
            <a:pPr marL="0" indent="0">
              <a:buNone/>
            </a:pPr>
            <a:r>
              <a:rPr lang="zh-TW" altLang="en-US" dirty="0"/>
              <a:t>二、施洗約翰的使命和工作</a:t>
            </a:r>
          </a:p>
          <a:p>
            <a:pPr marL="0" indent="0">
              <a:buNone/>
            </a:pPr>
            <a:endParaRPr lang="zh-TW" altLang="en-US" dirty="0"/>
          </a:p>
          <a:p>
            <a:pPr marL="0" indent="0">
              <a:buNone/>
            </a:pPr>
            <a:r>
              <a:rPr lang="zh-TW" altLang="en-US" dirty="0">
                <a:solidFill>
                  <a:srgbClr val="0432FF"/>
                </a:solidFill>
              </a:rPr>
              <a:t>三、施洗約翰與上帝國</a:t>
            </a:r>
          </a:p>
          <a:p>
            <a:pPr marL="0" indent="0">
              <a:buNone/>
            </a:pPr>
            <a:endParaRPr lang="zh-TW" altLang="en-US" dirty="0"/>
          </a:p>
          <a:p>
            <a:pPr marL="0" indent="0">
              <a:buNone/>
            </a:pPr>
            <a:r>
              <a:rPr lang="zh-TW" altLang="en-US" dirty="0"/>
              <a:t>四、「他必興旺，我必衰微」</a:t>
            </a:r>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92500" lnSpcReduction="20000"/>
          </a:bodyPr>
          <a:lstStyle/>
          <a:p>
            <a:pPr marL="0" indent="0">
              <a:buNone/>
            </a:pPr>
            <a:r>
              <a:rPr lang="zh-TW" altLang="en-US" sz="2600" dirty="0">
                <a:latin typeface="STKaiti" panose="02010600040101010101" pitchFamily="2" charset="-122"/>
                <a:ea typeface="STKaiti" panose="02010600040101010101" pitchFamily="2" charset="-122"/>
              </a:rPr>
              <a:t>三、施洗約翰與上帝國</a:t>
            </a:r>
          </a:p>
          <a:p>
            <a:pPr marL="0" indent="0">
              <a:buNone/>
            </a:pPr>
            <a:r>
              <a:rPr lang="zh-TW" altLang="en-US" dirty="0">
                <a:latin typeface="STKaiti" panose="02010600040101010101" pitchFamily="2" charset="-122"/>
                <a:ea typeface="STKaiti" panose="02010600040101010101" pitchFamily="2" charset="-122"/>
              </a:rPr>
              <a:t>施洗約翰對耶穌的認識是漸進式的</a:t>
            </a:r>
            <a:r>
              <a:rPr lang="en-US" sz="2400" dirty="0">
                <a:latin typeface="STKaiti" panose="02010600040101010101" pitchFamily="2" charset="-122"/>
                <a:ea typeface="STKaiti" panose="02010600040101010101" pitchFamily="2" charset="-122"/>
              </a:rPr>
              <a:t> </a:t>
            </a:r>
          </a:p>
          <a:p>
            <a:r>
              <a:rPr lang="zh-TW" altLang="en-US" dirty="0">
                <a:latin typeface="STKaiti" panose="02010600040101010101" pitchFamily="2" charset="-122"/>
                <a:ea typeface="STKaiti" panose="02010600040101010101" pitchFamily="2" charset="-122"/>
              </a:rPr>
              <a:t>施洗約翰曾經向那些前來受洗的百姓說，有一位比他偉大的要來，他要用聖靈來施洗。不過，當他作這樣的見證時，他並不知道這人是誰。當耶穌來到他面前請約翰為他施洗，約翰看見聖靈降臨在耶穌身上時，他才知道，原來那一位就是耶穌</a:t>
            </a:r>
            <a:r>
              <a:rPr lang="en-US" dirty="0">
                <a:latin typeface="STKaiti" panose="02010600040101010101" pitchFamily="2" charset="-122"/>
                <a:ea typeface="STKaiti" panose="02010600040101010101" pitchFamily="2" charset="-122"/>
              </a:rPr>
              <a:t>(</a:t>
            </a:r>
            <a:r>
              <a:rPr lang="zh-TW" altLang="en-US" dirty="0">
                <a:latin typeface="STKaiti" panose="02010600040101010101" pitchFamily="2" charset="-122"/>
                <a:ea typeface="STKaiti" panose="02010600040101010101" pitchFamily="2" charset="-122"/>
              </a:rPr>
              <a:t>約</a:t>
            </a:r>
            <a:r>
              <a:rPr lang="en-US" dirty="0">
                <a:latin typeface="STKaiti" panose="02010600040101010101" pitchFamily="2" charset="-122"/>
                <a:ea typeface="STKaiti" panose="02010600040101010101" pitchFamily="2" charset="-122"/>
              </a:rPr>
              <a:t> 1:29-34)</a:t>
            </a:r>
            <a:r>
              <a:rPr lang="zh-TW" altLang="en-US" dirty="0">
                <a:latin typeface="STKaiti" panose="02010600040101010101" pitchFamily="2" charset="-122"/>
                <a:ea typeface="STKaiti" panose="02010600040101010101" pitchFamily="2" charset="-122"/>
              </a:rPr>
              <a:t>。從這時候起，他就為耶穌作見證。</a:t>
            </a:r>
            <a:r>
              <a:rPr lang="en-US" sz="2200" dirty="0">
                <a:latin typeface="STKaiti" panose="02010600040101010101" pitchFamily="2" charset="-122"/>
                <a:ea typeface="STKaiti" panose="02010600040101010101" pitchFamily="2" charset="-122"/>
              </a:rPr>
              <a:t> </a:t>
            </a:r>
            <a:endParaRPr lang="zh-TW" altLang="en-US" sz="2200" dirty="0">
              <a:latin typeface="STKaiti" panose="02010600040101010101" pitchFamily="2" charset="-122"/>
              <a:ea typeface="STKaiti" panose="02010600040101010101" pitchFamily="2" charset="-122"/>
            </a:endParaRPr>
          </a:p>
          <a:p>
            <a:r>
              <a:rPr lang="zh-TW" altLang="en-US" dirty="0">
                <a:latin typeface="STKaiti" panose="02010600040101010101" pitchFamily="2" charset="-122"/>
                <a:ea typeface="STKaiti" panose="02010600040101010101" pitchFamily="2" charset="-122"/>
              </a:rPr>
              <a:t>施洗約翰在認識耶穌就是他自己所見證的那一位之後，不但向以色列百姓介紹耶穌，也把他自己的門徒介紹給耶穌。</a:t>
            </a:r>
            <a:r>
              <a:rPr lang="en-US" dirty="0">
                <a:latin typeface="STKaiti" panose="02010600040101010101" pitchFamily="2" charset="-122"/>
                <a:ea typeface="STKaiti" panose="02010600040101010101" pitchFamily="2" charset="-122"/>
              </a:rPr>
              <a:t> </a:t>
            </a:r>
          </a:p>
          <a:p>
            <a:r>
              <a:rPr lang="zh-TW" altLang="en-US" dirty="0">
                <a:latin typeface="STKaiti" panose="02010600040101010101" pitchFamily="2" charset="-122"/>
                <a:ea typeface="STKaiti" panose="02010600040101010101" pitchFamily="2" charset="-122"/>
              </a:rPr>
              <a:t>施洗約翰因為指責希律王娶他兄弟的妻子希羅底不合理，被希律王下在監牢裡</a:t>
            </a:r>
            <a:r>
              <a:rPr lang="en-US" dirty="0">
                <a:latin typeface="STKaiti" panose="02010600040101010101" pitchFamily="2" charset="-122"/>
                <a:ea typeface="STKaiti" panose="02010600040101010101" pitchFamily="2" charset="-122"/>
              </a:rPr>
              <a:t>(</a:t>
            </a:r>
            <a:r>
              <a:rPr lang="zh-TW" altLang="en-US" dirty="0">
                <a:latin typeface="STKaiti" panose="02010600040101010101" pitchFamily="2" charset="-122"/>
                <a:ea typeface="STKaiti" panose="02010600040101010101" pitchFamily="2" charset="-122"/>
              </a:rPr>
              <a:t>路</a:t>
            </a:r>
            <a:r>
              <a:rPr lang="en-US" dirty="0">
                <a:latin typeface="STKaiti" panose="02010600040101010101" pitchFamily="2" charset="-122"/>
                <a:ea typeface="STKaiti" panose="02010600040101010101" pitchFamily="2" charset="-122"/>
              </a:rPr>
              <a:t> 3:18-20)</a:t>
            </a:r>
            <a:r>
              <a:rPr lang="zh-TW" altLang="en-US" dirty="0">
                <a:latin typeface="STKaiti" panose="02010600040101010101" pitchFamily="2" charset="-122"/>
                <a:ea typeface="STKaiti" panose="02010600040101010101" pitchFamily="2" charset="-122"/>
              </a:rPr>
              <a:t>。面對這樣的苦難，施洗約翰對耶穌的信心起了動搖，於是差遣門徒去問耶穌說，「那將要來的是你嗎？還是我們等候別人呢？」</a:t>
            </a:r>
            <a:r>
              <a:rPr lang="en-US" dirty="0">
                <a:latin typeface="STKaiti" panose="02010600040101010101" pitchFamily="2" charset="-122"/>
                <a:ea typeface="STKaiti" panose="02010600040101010101" pitchFamily="2" charset="-122"/>
              </a:rPr>
              <a:t>(</a:t>
            </a:r>
            <a:r>
              <a:rPr lang="zh-TW" altLang="en-US" dirty="0">
                <a:latin typeface="STKaiti" panose="02010600040101010101" pitchFamily="2" charset="-122"/>
                <a:ea typeface="STKaiti" panose="02010600040101010101" pitchFamily="2" charset="-122"/>
              </a:rPr>
              <a:t>路</a:t>
            </a:r>
            <a:r>
              <a:rPr lang="en-US" dirty="0">
                <a:latin typeface="STKaiti" panose="02010600040101010101" pitchFamily="2" charset="-122"/>
                <a:ea typeface="STKaiti" panose="02010600040101010101" pitchFamily="2" charset="-122"/>
              </a:rPr>
              <a:t> 7:20) </a:t>
            </a:r>
          </a:p>
          <a:p>
            <a:r>
              <a:rPr lang="zh-TW" altLang="en-US" dirty="0">
                <a:latin typeface="STKaiti" panose="02010600040101010101" pitchFamily="2" charset="-122"/>
                <a:ea typeface="STKaiti" panose="02010600040101010101" pitchFamily="2" charset="-122"/>
              </a:rPr>
              <a:t>耶穌稱讚約翰是婦人所生當中最大的，比先知還大，但是在上帝國裡最小的比他還大</a:t>
            </a:r>
            <a:r>
              <a:rPr lang="en-US" dirty="0">
                <a:latin typeface="STKaiti" panose="02010600040101010101" pitchFamily="2" charset="-122"/>
                <a:ea typeface="STKaiti" panose="02010600040101010101" pitchFamily="2" charset="-122"/>
              </a:rPr>
              <a:t>(</a:t>
            </a:r>
            <a:r>
              <a:rPr lang="zh-TW" altLang="en-US" dirty="0">
                <a:latin typeface="STKaiti" panose="02010600040101010101" pitchFamily="2" charset="-122"/>
                <a:ea typeface="STKaiti" panose="02010600040101010101" pitchFamily="2" charset="-122"/>
              </a:rPr>
              <a:t>路</a:t>
            </a:r>
            <a:r>
              <a:rPr lang="en-US" dirty="0">
                <a:latin typeface="STKaiti" panose="02010600040101010101" pitchFamily="2" charset="-122"/>
                <a:ea typeface="STKaiti" panose="02010600040101010101" pitchFamily="2" charset="-122"/>
              </a:rPr>
              <a:t> 7:26-28)</a:t>
            </a:r>
            <a:r>
              <a:rPr lang="zh-TW" altLang="en-US" dirty="0">
                <a:latin typeface="STKaiti" panose="02010600040101010101" pitchFamily="2" charset="-122"/>
                <a:ea typeface="STKaiti" panose="02010600040101010101" pitchFamily="2" charset="-122"/>
              </a:rPr>
              <a:t>。這裡所要表明的是，約翰站在一個重要的轉捩點上</a:t>
            </a:r>
            <a:r>
              <a:rPr lang="en-US" dirty="0">
                <a:latin typeface="STKaiti" panose="02010600040101010101" pitchFamily="2" charset="-122"/>
                <a:ea typeface="STKaiti" panose="02010600040101010101" pitchFamily="2" charset="-122"/>
              </a:rPr>
              <a:t>(</a:t>
            </a:r>
            <a:r>
              <a:rPr lang="zh-TW" altLang="en-US" dirty="0">
                <a:latin typeface="STKaiti" panose="02010600040101010101" pitchFamily="2" charset="-122"/>
                <a:ea typeface="STKaiti" panose="02010600040101010101" pitchFamily="2" charset="-122"/>
              </a:rPr>
              <a:t>註</a:t>
            </a:r>
            <a:r>
              <a:rPr lang="en-US" dirty="0">
                <a:latin typeface="STKaiti" panose="02010600040101010101" pitchFamily="2" charset="-122"/>
                <a:ea typeface="STKaiti" panose="02010600040101010101" pitchFamily="2" charset="-122"/>
              </a:rPr>
              <a:t> 5)</a:t>
            </a:r>
            <a:r>
              <a:rPr lang="zh-TW" altLang="en-US" dirty="0">
                <a:latin typeface="STKaiti" panose="02010600040101010101" pitchFamily="2" charset="-122"/>
                <a:ea typeface="STKaiti" panose="02010600040101010101" pitchFamily="2" charset="-122"/>
              </a:rPr>
              <a:t>。耶穌來了，一切都改變了。人類的歷 史因他而區分，上帝的救恩因他而來臨。</a:t>
            </a:r>
            <a:r>
              <a:rPr lang="en-US" dirty="0">
                <a:latin typeface="STKaiti" panose="02010600040101010101" pitchFamily="2" charset="-122"/>
                <a:ea typeface="STKaiti" panose="02010600040101010101" pitchFamily="2" charset="-122"/>
              </a:rPr>
              <a:t> </a:t>
            </a:r>
            <a:endParaRPr lang="en-US" altLang="zh-TW"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159335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solidFill>
                  <a:srgbClr val="0432FF"/>
                </a:solidFill>
              </a:rPr>
              <a:t>一、兩約之間</a:t>
            </a:r>
            <a:endParaRPr lang="en-US" dirty="0">
              <a:solidFill>
                <a:srgbClr val="0432FF"/>
              </a:solidFill>
            </a:endParaRPr>
          </a:p>
          <a:p>
            <a:pPr marL="0" indent="0">
              <a:buNone/>
            </a:pPr>
            <a:r>
              <a:rPr lang="zh-TW" altLang="en-US" dirty="0"/>
              <a:t>二、時代背景</a:t>
            </a:r>
            <a:endParaRPr lang="en-US" dirty="0"/>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t>三、各福音書特色</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p:txBody>
          <a:bodyPr>
            <a:normAutofit/>
          </a:bodyPr>
          <a:lstStyle/>
          <a:p>
            <a:pPr marL="0" indent="0">
              <a:buNone/>
            </a:pPr>
            <a:r>
              <a:rPr lang="zh-TW" altLang="en-US" sz="2800" dirty="0"/>
              <a:t>一、兩約之間</a:t>
            </a:r>
            <a:endParaRPr lang="en-US" altLang="zh-TW" sz="2800" dirty="0"/>
          </a:p>
          <a:p>
            <a:pPr marL="0" indent="0">
              <a:buNone/>
            </a:pPr>
            <a:r>
              <a:rPr lang="en-US" dirty="0"/>
              <a:t>(</a:t>
            </a:r>
            <a:r>
              <a:rPr lang="zh-TW" altLang="en-US" sz="2400" dirty="0"/>
              <a:t>一</a:t>
            </a:r>
            <a:r>
              <a:rPr lang="en-US" sz="2400" dirty="0"/>
              <a:t>)</a:t>
            </a:r>
            <a:r>
              <a:rPr lang="zh-TW" altLang="en-US" sz="2400" dirty="0"/>
              <a:t>歸回時期：這是波斯統治的時代，公元前</a:t>
            </a:r>
            <a:r>
              <a:rPr lang="en-US" sz="2400" dirty="0"/>
              <a:t> 538-332 </a:t>
            </a:r>
            <a:r>
              <a:rPr lang="zh-TW" altLang="en-US" sz="2400" dirty="0"/>
              <a:t>年</a:t>
            </a:r>
            <a:r>
              <a:rPr lang="en-US" sz="2400" dirty="0"/>
              <a:t> </a:t>
            </a:r>
          </a:p>
          <a:p>
            <a:pPr marL="0" indent="0">
              <a:buNone/>
            </a:pPr>
            <a:endParaRPr lang="en-US" sz="2400" dirty="0"/>
          </a:p>
          <a:p>
            <a:pPr marL="0" indent="0">
              <a:buNone/>
            </a:pPr>
            <a:r>
              <a:rPr lang="en-US" sz="2400" dirty="0"/>
              <a:t>(</a:t>
            </a:r>
            <a:r>
              <a:rPr lang="zh-TW" altLang="en-US" sz="2400" dirty="0"/>
              <a:t>二</a:t>
            </a:r>
            <a:r>
              <a:rPr lang="en-US" sz="2400" dirty="0"/>
              <a:t>)</a:t>
            </a:r>
            <a:r>
              <a:rPr lang="zh-TW" altLang="en-US" sz="2400" dirty="0"/>
              <a:t>熬煉時期：這是希臘統治的時代，公元前</a:t>
            </a:r>
            <a:r>
              <a:rPr lang="en-US" sz="2400" dirty="0"/>
              <a:t> 332-167 </a:t>
            </a:r>
            <a:r>
              <a:rPr lang="zh-TW" altLang="en-US" sz="2400" dirty="0"/>
              <a:t>年。</a:t>
            </a:r>
            <a:endParaRPr lang="en-US" altLang="zh-TW" sz="2400" dirty="0"/>
          </a:p>
          <a:p>
            <a:pPr marL="0" indent="0">
              <a:buNone/>
            </a:pPr>
            <a:r>
              <a:rPr lang="en-US" dirty="0"/>
              <a:t>	</a:t>
            </a:r>
            <a:r>
              <a:rPr lang="zh-TW" altLang="en-US" sz="2400" dirty="0"/>
              <a:t>亞歷山大深信藉著希臘文化可以統一天下</a:t>
            </a:r>
            <a:r>
              <a:rPr lang="en-US" sz="2400" dirty="0"/>
              <a:t> </a:t>
            </a:r>
          </a:p>
          <a:p>
            <a:pPr marL="0" indent="0">
              <a:buNone/>
            </a:pPr>
            <a:r>
              <a:rPr lang="en-US" sz="2400" dirty="0"/>
              <a:t>	33 </a:t>
            </a:r>
            <a:r>
              <a:rPr lang="zh-TW" altLang="en-US" sz="2400" dirty="0"/>
              <a:t>歲時英年早逝，死了以後，帝國分裂為四</a:t>
            </a:r>
            <a:r>
              <a:rPr lang="en-US" sz="2400" dirty="0"/>
              <a:t> </a:t>
            </a:r>
          </a:p>
          <a:p>
            <a:pPr lvl="1"/>
            <a:r>
              <a:rPr lang="zh-TW" altLang="en-US" sz="2000" dirty="0"/>
              <a:t>首先，猶太在埃及多利買王朝的統管之下</a:t>
            </a:r>
            <a:r>
              <a:rPr lang="en-US" sz="2000" dirty="0"/>
              <a:t>(</a:t>
            </a:r>
            <a:r>
              <a:rPr lang="zh-TW" altLang="en-US" sz="2000" dirty="0"/>
              <a:t>公元前</a:t>
            </a:r>
            <a:r>
              <a:rPr lang="en-US" sz="2000" dirty="0"/>
              <a:t> 323-198</a:t>
            </a:r>
            <a:r>
              <a:rPr lang="zh-TW" altLang="en-US" sz="2000" dirty="0"/>
              <a:t>年</a:t>
            </a:r>
            <a:r>
              <a:rPr lang="en-US" sz="2000" dirty="0"/>
              <a:t>) </a:t>
            </a:r>
          </a:p>
          <a:p>
            <a:pPr lvl="1"/>
            <a:r>
              <a:rPr lang="zh-TW" altLang="en-US" sz="2000" dirty="0"/>
              <a:t>接著，敘利亞的西流古王朝接管猶太</a:t>
            </a:r>
            <a:r>
              <a:rPr lang="en-US" sz="2000" dirty="0"/>
              <a:t>(</a:t>
            </a:r>
            <a:r>
              <a:rPr lang="zh-TW" altLang="en-US" sz="2000" dirty="0"/>
              <a:t>公元前</a:t>
            </a:r>
            <a:r>
              <a:rPr lang="en-US" sz="2000" dirty="0"/>
              <a:t> 198-167 </a:t>
            </a:r>
            <a:r>
              <a:rPr lang="zh-TW" altLang="en-US" sz="2000" dirty="0"/>
              <a:t>年</a:t>
            </a:r>
            <a:r>
              <a:rPr lang="en-US" sz="2000" dirty="0"/>
              <a:t>) </a:t>
            </a:r>
          </a:p>
          <a:p>
            <a:pPr lvl="2"/>
            <a:r>
              <a:rPr lang="zh-TW" altLang="en-US" sz="2000" dirty="0"/>
              <a:t>安提阿古</a:t>
            </a:r>
            <a:r>
              <a:rPr lang="en-US" sz="2000" dirty="0"/>
              <a:t> IV </a:t>
            </a:r>
            <a:r>
              <a:rPr lang="en-US" sz="2000" dirty="0" err="1"/>
              <a:t>在位時</a:t>
            </a:r>
            <a:r>
              <a:rPr lang="zh-TW" altLang="en-US" sz="2000" dirty="0"/>
              <a:t>，極力推行希臘化，他傲慢又兇殘，向猶太人索重稅，並且兩次接受賄賂，任意更換大祭司，因此遭猶太人抵制</a:t>
            </a:r>
            <a:r>
              <a:rPr lang="en-US" sz="2000" dirty="0"/>
              <a:t> </a:t>
            </a:r>
          </a:p>
        </p:txBody>
      </p:sp>
    </p:spTree>
    <p:extLst>
      <p:ext uri="{BB962C8B-B14F-4D97-AF65-F5344CB8AC3E}">
        <p14:creationId xmlns:p14="http://schemas.microsoft.com/office/powerpoint/2010/main" val="276756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（四）</a:t>
            </a:r>
            <a:r>
              <a:rPr lang="zh-TW" altLang="en-US" b="1" dirty="0"/>
              <a:t>施洗約翰的見證</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一、施洗約翰的出生</a:t>
            </a:r>
          </a:p>
          <a:p>
            <a:pPr marL="0" indent="0">
              <a:buNone/>
            </a:pPr>
            <a:endParaRPr lang="zh-TW" altLang="en-US" dirty="0"/>
          </a:p>
          <a:p>
            <a:pPr marL="0" indent="0">
              <a:buNone/>
            </a:pPr>
            <a:r>
              <a:rPr lang="zh-TW" altLang="en-US" dirty="0"/>
              <a:t>二、施洗約翰的使命和工作</a:t>
            </a:r>
          </a:p>
          <a:p>
            <a:pPr marL="0" indent="0">
              <a:buNone/>
            </a:pPr>
            <a:endParaRPr lang="zh-TW" altLang="en-US" dirty="0"/>
          </a:p>
          <a:p>
            <a:pPr marL="0" indent="0">
              <a:buNone/>
            </a:pPr>
            <a:r>
              <a:rPr lang="zh-TW" altLang="en-US" dirty="0"/>
              <a:t>三、施洗約翰與上帝國</a:t>
            </a:r>
          </a:p>
          <a:p>
            <a:pPr marL="0" indent="0">
              <a:buNone/>
            </a:pPr>
            <a:endParaRPr lang="zh-TW" altLang="en-US" dirty="0"/>
          </a:p>
          <a:p>
            <a:pPr marL="0" indent="0">
              <a:buNone/>
            </a:pPr>
            <a:r>
              <a:rPr lang="zh-TW" altLang="en-US" dirty="0">
                <a:solidFill>
                  <a:srgbClr val="0432FF"/>
                </a:solidFill>
              </a:rPr>
              <a:t>四、「他必興旺，我必衰微」</a:t>
            </a:r>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600" dirty="0"/>
              <a:t>四、「他必興旺，我必衰微」</a:t>
            </a:r>
          </a:p>
          <a:p>
            <a:pPr marL="0" indent="0">
              <a:buNone/>
            </a:pPr>
            <a:r>
              <a:rPr lang="zh-TW" altLang="en-US" dirty="0"/>
              <a:t>「他必興旺，我必衰微」，這是施洗約翰的名言。當約翰把耶穌介紹給大家之後，很多人都到耶穌那裡去。</a:t>
            </a:r>
            <a:endParaRPr lang="en-US" altLang="zh-TW" dirty="0"/>
          </a:p>
          <a:p>
            <a:r>
              <a:rPr lang="zh-TW" altLang="en-US" dirty="0"/>
              <a:t>他非常清楚自己的身份和使命，知道自己是什麼、不是什麼。約翰清楚知道自己不是基督，而是奉差遣在他前面的</a:t>
            </a:r>
            <a:r>
              <a:rPr lang="en-US" dirty="0"/>
              <a:t>(</a:t>
            </a:r>
            <a:r>
              <a:rPr lang="zh-TW" altLang="en-US" dirty="0"/>
              <a:t>約</a:t>
            </a:r>
            <a:r>
              <a:rPr lang="en-US" dirty="0"/>
              <a:t>1:19-28</a:t>
            </a:r>
            <a:r>
              <a:rPr lang="zh-TW" altLang="en-US" dirty="0"/>
              <a:t>、</a:t>
            </a:r>
            <a:r>
              <a:rPr lang="en-US" dirty="0"/>
              <a:t>3:28)</a:t>
            </a:r>
            <a:r>
              <a:rPr lang="zh-TW" altLang="en-US" dirty="0"/>
              <a:t>。</a:t>
            </a:r>
            <a:r>
              <a:rPr lang="en-US" sz="2400" dirty="0"/>
              <a:t> </a:t>
            </a:r>
          </a:p>
          <a:p>
            <a:pPr marL="0" indent="0">
              <a:buNone/>
            </a:pPr>
            <a:endParaRPr lang="en-US" sz="2400" dirty="0"/>
          </a:p>
          <a:p>
            <a:pPr marL="0" indent="0">
              <a:buNone/>
            </a:pPr>
            <a:r>
              <a:rPr lang="zh-TW" altLang="en-US" dirty="0"/>
              <a:t>施洗約翰工作的果效可以從兩方面看得出來。</a:t>
            </a:r>
            <a:endParaRPr lang="en-US" altLang="zh-TW" dirty="0"/>
          </a:p>
          <a:p>
            <a:r>
              <a:rPr lang="zh-TW" altLang="en-US" dirty="0"/>
              <a:t>約翰福音</a:t>
            </a:r>
            <a:r>
              <a:rPr lang="en-US" dirty="0"/>
              <a:t> 10:40-42 </a:t>
            </a:r>
            <a:r>
              <a:rPr lang="zh-TW" altLang="en-US" dirty="0"/>
              <a:t>記載約但河外的人見到耶穌時說，「約翰一件神蹟沒有行過，但約翰指著這人所說的一切話都是真的。」</a:t>
            </a:r>
            <a:r>
              <a:rPr lang="en-US" sz="2400" dirty="0"/>
              <a:t> </a:t>
            </a:r>
          </a:p>
          <a:p>
            <a:r>
              <a:rPr lang="zh-TW" altLang="en-US" dirty="0"/>
              <a:t>當祭司長和長老想要找耶穌的麻煩 ，質問耶穌權柄來源時，耶穌用施洗約翰的洗禮來加以反駁，讓他們啞口無言</a:t>
            </a:r>
            <a:r>
              <a:rPr lang="en-US" dirty="0"/>
              <a:t> (</a:t>
            </a:r>
            <a:r>
              <a:rPr lang="zh-TW" altLang="en-US" dirty="0"/>
              <a:t>太</a:t>
            </a:r>
            <a:r>
              <a:rPr lang="en-US" dirty="0"/>
              <a:t> 21</a:t>
            </a:r>
            <a:r>
              <a:rPr lang="zh-TW" altLang="en-US" dirty="0"/>
              <a:t>：</a:t>
            </a:r>
            <a:r>
              <a:rPr lang="en-US" dirty="0"/>
              <a:t> 23- 27)</a:t>
            </a:r>
            <a:r>
              <a:rPr lang="zh-TW" altLang="en-US" dirty="0"/>
              <a:t>。</a:t>
            </a:r>
            <a:r>
              <a:rPr lang="en-US" sz="2400" dirty="0"/>
              <a:t> </a:t>
            </a:r>
          </a:p>
        </p:txBody>
      </p:sp>
    </p:spTree>
    <p:extLst>
      <p:ext uri="{BB962C8B-B14F-4D97-AF65-F5344CB8AC3E}">
        <p14:creationId xmlns:p14="http://schemas.microsoft.com/office/powerpoint/2010/main" val="76368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（四）</a:t>
            </a:r>
            <a:r>
              <a:rPr lang="zh-TW" altLang="en-US" b="1" dirty="0"/>
              <a:t>施洗約翰的見證</a:t>
            </a:r>
            <a:r>
              <a:rPr lang="en-US" dirty="0"/>
              <a:t> </a:t>
            </a:r>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290496"/>
            <a:ext cx="8112232" cy="4783640"/>
          </a:xfrm>
        </p:spPr>
        <p:txBody>
          <a:bodyPr>
            <a:normAutofit fontScale="92500" lnSpcReduction="10000"/>
          </a:bodyPr>
          <a:lstStyle/>
          <a:p>
            <a:pPr marL="0" indent="0">
              <a:buNone/>
            </a:pPr>
            <a:r>
              <a:rPr lang="zh-TW" altLang="en-US" dirty="0"/>
              <a:t>“看哪，　神的羔羊，除去世人罪孽的！” </a:t>
            </a:r>
            <a:r>
              <a:rPr lang="en-US" altLang="zh-TW" dirty="0"/>
              <a:t>–</a:t>
            </a:r>
            <a:r>
              <a:rPr lang="zh-TW" altLang="en-US" dirty="0"/>
              <a:t> 先鋒的作用</a:t>
            </a:r>
            <a:endParaRPr lang="en-US" altLang="zh-TW" dirty="0"/>
          </a:p>
          <a:p>
            <a:pPr marL="0" indent="0">
              <a:buNone/>
            </a:pPr>
            <a:r>
              <a:rPr lang="en-US" altLang="zh-TW" dirty="0"/>
              <a:t>	</a:t>
            </a:r>
          </a:p>
          <a:p>
            <a:pPr marL="0" indent="0">
              <a:buNone/>
            </a:pPr>
            <a:r>
              <a:rPr lang="zh-TW" altLang="en-US" dirty="0"/>
              <a:t>約翰的工作是讓人知罪悔改，耶穌的工作是為人贖罪</a:t>
            </a:r>
            <a:endParaRPr lang="en-US" altLang="zh-TW" dirty="0"/>
          </a:p>
          <a:p>
            <a:pPr marL="0" indent="0">
              <a:buNone/>
            </a:pPr>
            <a:r>
              <a:rPr lang="zh-TW" altLang="en-US" dirty="0"/>
              <a:t>約翰讓人看到自己的需要，耶穌來滿足人的需要</a:t>
            </a:r>
            <a:endParaRPr lang="en-US" altLang="zh-TW" dirty="0"/>
          </a:p>
          <a:p>
            <a:pPr marL="0" indent="0">
              <a:buNone/>
            </a:pPr>
            <a:r>
              <a:rPr lang="zh-TW" altLang="en-US" dirty="0"/>
              <a:t>我們周圍的人拒絕耶穌，是因為沒有看到自己的罪和需要</a:t>
            </a:r>
            <a:endParaRPr lang="en-US" altLang="zh-TW" dirty="0"/>
          </a:p>
          <a:p>
            <a:pPr marL="0" indent="0">
              <a:buNone/>
            </a:pPr>
            <a:endParaRPr lang="en-US" altLang="zh-TW" dirty="0"/>
          </a:p>
          <a:p>
            <a:pPr marL="0" indent="0">
              <a:buNone/>
            </a:pPr>
            <a:r>
              <a:rPr lang="zh-TW" altLang="en-US" dirty="0"/>
              <a:t>屬靈的四個定律</a:t>
            </a:r>
            <a:r>
              <a:rPr lang="en-US" altLang="zh-TW" dirty="0"/>
              <a:t>:</a:t>
            </a:r>
          </a:p>
          <a:p>
            <a:pPr marL="0" indent="0">
              <a:buNone/>
            </a:pPr>
            <a:r>
              <a:rPr lang="zh-TW" altLang="en-US" dirty="0"/>
              <a:t>第一，相不相信有神存在</a:t>
            </a:r>
            <a:r>
              <a:rPr lang="en-US" altLang="zh-TW" dirty="0"/>
              <a:t>;</a:t>
            </a:r>
          </a:p>
          <a:p>
            <a:pPr marL="0" indent="0">
              <a:buNone/>
            </a:pPr>
            <a:r>
              <a:rPr lang="zh-TW" altLang="en-US" dirty="0">
                <a:highlight>
                  <a:srgbClr val="FFFF00"/>
                </a:highlight>
              </a:rPr>
              <a:t>第二，知不知道自己是罪人</a:t>
            </a:r>
            <a:r>
              <a:rPr lang="en-US" altLang="zh-TW" dirty="0">
                <a:highlight>
                  <a:srgbClr val="FFFF00"/>
                </a:highlight>
              </a:rPr>
              <a:t>;</a:t>
            </a:r>
          </a:p>
          <a:p>
            <a:pPr marL="0" indent="0">
              <a:buNone/>
            </a:pPr>
            <a:r>
              <a:rPr lang="zh-TW" altLang="en-US" dirty="0"/>
              <a:t>第三，相不相信耶穌是神的兒子來世上來拯救我們，為我們 死，然後第三天復活</a:t>
            </a:r>
            <a:r>
              <a:rPr lang="en-US" altLang="zh-TW" dirty="0"/>
              <a:t>;</a:t>
            </a:r>
          </a:p>
          <a:p>
            <a:pPr marL="0" indent="0">
              <a:buNone/>
            </a:pPr>
            <a:r>
              <a:rPr lang="zh-TW" altLang="en-US" dirty="0"/>
              <a:t>第四，願不願意接受祂為我們所做的，接受祂到我心裡面 來，去幫助我走這一生。 </a:t>
            </a:r>
            <a:endParaRPr lang="zh-TW" altLang="en-US" sz="2800" dirty="0"/>
          </a:p>
          <a:p>
            <a:pPr marL="0" indent="0">
              <a:buNone/>
            </a:pPr>
            <a:endParaRPr lang="zh-TW" altLang="en-US" sz="2600" dirty="0"/>
          </a:p>
        </p:txBody>
      </p:sp>
      <p:sp>
        <p:nvSpPr>
          <p:cNvPr id="9" name="Content Placeholder 7">
            <a:extLst>
              <a:ext uri="{FF2B5EF4-FFF2-40B4-BE49-F238E27FC236}">
                <a16:creationId xmlns:a16="http://schemas.microsoft.com/office/drawing/2014/main" id="{03784437-8258-B043-BE48-6AAAC44469A2}"/>
              </a:ext>
            </a:extLst>
          </p:cNvPr>
          <p:cNvSpPr txBox="1">
            <a:spLocks/>
          </p:cNvSpPr>
          <p:nvPr/>
        </p:nvSpPr>
        <p:spPr>
          <a:xfrm>
            <a:off x="389463" y="1284514"/>
            <a:ext cx="3100497" cy="4930021"/>
          </a:xfrm>
          <a:prstGeom prst="rect">
            <a:avLst/>
          </a:prstGeom>
          <a:solidFill>
            <a:schemeClr val="accent5">
              <a:lumMod val="75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600">
                <a:solidFill>
                  <a:schemeClr val="bg1"/>
                </a:solidFill>
              </a:rPr>
              <a:t>思考與應用</a:t>
            </a:r>
            <a:endParaRPr lang="en-US" sz="3600" dirty="0">
              <a:solidFill>
                <a:schemeClr val="bg1"/>
              </a:solidFill>
            </a:endParaRPr>
          </a:p>
        </p:txBody>
      </p:sp>
    </p:spTree>
    <p:extLst>
      <p:ext uri="{BB962C8B-B14F-4D97-AF65-F5344CB8AC3E}">
        <p14:creationId xmlns:p14="http://schemas.microsoft.com/office/powerpoint/2010/main" val="285522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（五）</a:t>
            </a:r>
            <a:r>
              <a:rPr lang="zh-TW" altLang="en-US" b="1" dirty="0"/>
              <a:t>初期傳道</a:t>
            </a:r>
            <a:r>
              <a:rPr lang="en-US" b="1" dirty="0"/>
              <a:t> </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一、前言</a:t>
            </a:r>
            <a:endParaRPr lang="en-US" dirty="0">
              <a:solidFill>
                <a:srgbClr val="0432FF"/>
              </a:solidFill>
            </a:endParaRPr>
          </a:p>
          <a:p>
            <a:pPr marL="0" indent="0">
              <a:buNone/>
            </a:pPr>
            <a:r>
              <a:rPr lang="zh-TW" altLang="en-US" dirty="0"/>
              <a:t>二、迦拿婚筵</a:t>
            </a:r>
          </a:p>
          <a:p>
            <a:pPr marL="0" indent="0">
              <a:buNone/>
            </a:pPr>
            <a:r>
              <a:rPr lang="zh-TW" altLang="en-US" dirty="0"/>
              <a:t>三、潔淨聖殿</a:t>
            </a:r>
          </a:p>
          <a:p>
            <a:pPr marL="0" indent="0">
              <a:buNone/>
            </a:pPr>
            <a:r>
              <a:rPr lang="zh-TW" altLang="en-US" dirty="0"/>
              <a:t>四、論重生</a:t>
            </a:r>
          </a:p>
          <a:p>
            <a:pPr marL="0" indent="0">
              <a:buNone/>
            </a:pPr>
            <a:r>
              <a:rPr lang="zh-TW" altLang="en-US" dirty="0"/>
              <a:t>五、論活水</a:t>
            </a:r>
          </a:p>
          <a:p>
            <a:pPr marL="0" indent="0">
              <a:buNone/>
            </a:pPr>
            <a:r>
              <a:rPr lang="zh-TW" altLang="en-US" dirty="0"/>
              <a:t>六、醫大臣之子</a:t>
            </a: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一、前言</a:t>
            </a:r>
            <a:endParaRPr lang="en-US" sz="2800" dirty="0"/>
          </a:p>
          <a:p>
            <a:r>
              <a:rPr lang="zh-TW" altLang="en-US" dirty="0"/>
              <a:t>耶穌降生的年代約在公元前</a:t>
            </a:r>
            <a:r>
              <a:rPr lang="en-US" dirty="0"/>
              <a:t> 5 </a:t>
            </a:r>
            <a:r>
              <a:rPr lang="zh-TW" altLang="en-US" dirty="0"/>
              <a:t>年，如此，耶穌是在公元</a:t>
            </a:r>
            <a:r>
              <a:rPr lang="en-US" dirty="0"/>
              <a:t> 26 </a:t>
            </a:r>
            <a:r>
              <a:rPr lang="zh-TW" altLang="en-US" dirty="0"/>
              <a:t>年他三十歲那一年受洗。</a:t>
            </a:r>
            <a:endParaRPr lang="en-US" altLang="zh-TW" dirty="0"/>
          </a:p>
          <a:p>
            <a:r>
              <a:rPr lang="zh-TW" altLang="en-US" dirty="0"/>
              <a:t>馬太福音</a:t>
            </a:r>
            <a:r>
              <a:rPr lang="en-US" dirty="0"/>
              <a:t>4:12 </a:t>
            </a:r>
            <a:r>
              <a:rPr lang="zh-TW" altLang="en-US" dirty="0"/>
              <a:t>開始所記載的是施洗約翰下監牢以後 的事。在此之前，耶穌的行蹤只有約翰福音有交待。約翰福音</a:t>
            </a:r>
            <a:r>
              <a:rPr lang="en-US" dirty="0"/>
              <a:t> 2-4 </a:t>
            </a:r>
            <a:r>
              <a:rPr lang="zh-TW" altLang="en-US" dirty="0"/>
              <a:t>章記載耶穌受洗 以後，初期傳道的各項事蹟，約在</a:t>
            </a:r>
            <a:r>
              <a:rPr lang="en-US" dirty="0"/>
              <a:t> 26 </a:t>
            </a:r>
            <a:r>
              <a:rPr lang="zh-TW" altLang="en-US" dirty="0"/>
              <a:t>年秋天到</a:t>
            </a:r>
            <a:r>
              <a:rPr lang="en-US" dirty="0"/>
              <a:t> 27 </a:t>
            </a:r>
            <a:r>
              <a:rPr lang="zh-TW" altLang="en-US" dirty="0"/>
              <a:t>年底之間發生的事，那時施洗約 翰尚未被下在監牢裡。這段時期兩個人都在傳天國的福音，而施洗約翰在為耶穌作見證，向猶太人證明耶穌是上帝所差來的那一位。</a:t>
            </a:r>
            <a:endParaRPr lang="en-US" altLang="zh-TW" dirty="0"/>
          </a:p>
          <a:p>
            <a:r>
              <a:rPr lang="zh-TW" altLang="en-US" dirty="0"/>
              <a:t>耶穌在世傳道可分為三個時期，每個時期大約一年</a:t>
            </a:r>
            <a:endParaRPr lang="en-US" altLang="zh-TW" dirty="0"/>
          </a:p>
          <a:p>
            <a:pPr lvl="1"/>
            <a:r>
              <a:rPr lang="zh-TW" altLang="en-US" dirty="0"/>
              <a:t>第一個時期他剛開始 出來傳道，福音書所提供的資料也比較少，可以說是沒沒無聞的一年，為期約</a:t>
            </a:r>
            <a:r>
              <a:rPr lang="en-US" dirty="0"/>
              <a:t> 8 </a:t>
            </a:r>
            <a:r>
              <a:rPr lang="zh-TW" altLang="en-US" dirty="0"/>
              <a:t>個月。</a:t>
            </a:r>
            <a:endParaRPr lang="en-US" altLang="zh-TW" dirty="0"/>
          </a:p>
          <a:p>
            <a:pPr lvl="1"/>
            <a:r>
              <a:rPr lang="zh-TW" altLang="en-US" dirty="0"/>
              <a:t>第二個時期他周遊加利利，聲名遠播，可以說是受群眾擁戴的一年，為期約</a:t>
            </a:r>
            <a:r>
              <a:rPr lang="en-US" dirty="0"/>
              <a:t>15 </a:t>
            </a:r>
            <a:r>
              <a:rPr lang="zh-TW" altLang="en-US" dirty="0"/>
              <a:t>個月。</a:t>
            </a:r>
            <a:endParaRPr lang="en-US" altLang="zh-TW" dirty="0"/>
          </a:p>
          <a:p>
            <a:pPr lvl="1"/>
            <a:r>
              <a:rPr lang="zh-TW" altLang="en-US" dirty="0"/>
              <a:t>第三個時期可以說是遭受反對的一年；這時期的前半他在加利利，後半則向北隱 退或到約但河外。</a:t>
            </a:r>
            <a:r>
              <a:rPr lang="en-US" dirty="0"/>
              <a:t> </a:t>
            </a:r>
          </a:p>
        </p:txBody>
      </p:sp>
    </p:spTree>
    <p:extLst>
      <p:ext uri="{BB962C8B-B14F-4D97-AF65-F5344CB8AC3E}">
        <p14:creationId xmlns:p14="http://schemas.microsoft.com/office/powerpoint/2010/main" val="3754774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（五）</a:t>
            </a:r>
            <a:r>
              <a:rPr lang="zh-TW" altLang="en-US" b="1" dirty="0"/>
              <a:t>初期傳道</a:t>
            </a:r>
            <a:r>
              <a:rPr lang="en-US" b="1" dirty="0"/>
              <a:t> </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一、前言</a:t>
            </a:r>
            <a:endParaRPr lang="en-US" dirty="0"/>
          </a:p>
          <a:p>
            <a:pPr marL="0" indent="0">
              <a:buNone/>
            </a:pPr>
            <a:r>
              <a:rPr lang="zh-TW" altLang="en-US" dirty="0">
                <a:solidFill>
                  <a:srgbClr val="0432FF"/>
                </a:solidFill>
              </a:rPr>
              <a:t>二、迦拿婚筵</a:t>
            </a:r>
          </a:p>
          <a:p>
            <a:pPr marL="0" indent="0">
              <a:buNone/>
            </a:pPr>
            <a:r>
              <a:rPr lang="zh-TW" altLang="en-US" dirty="0"/>
              <a:t>三、潔淨聖殿</a:t>
            </a:r>
          </a:p>
          <a:p>
            <a:pPr marL="0" indent="0">
              <a:buNone/>
            </a:pPr>
            <a:r>
              <a:rPr lang="zh-TW" altLang="en-US" dirty="0"/>
              <a:t>四、論重生</a:t>
            </a:r>
          </a:p>
          <a:p>
            <a:pPr marL="0" indent="0">
              <a:buNone/>
            </a:pPr>
            <a:r>
              <a:rPr lang="zh-TW" altLang="en-US" dirty="0"/>
              <a:t>五、論活水</a:t>
            </a:r>
          </a:p>
          <a:p>
            <a:pPr marL="0" indent="0">
              <a:buNone/>
            </a:pPr>
            <a:r>
              <a:rPr lang="zh-TW" altLang="en-US" dirty="0"/>
              <a:t>六、醫大臣之子</a:t>
            </a: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92500" lnSpcReduction="20000"/>
          </a:bodyPr>
          <a:lstStyle/>
          <a:p>
            <a:pPr marL="0" indent="0">
              <a:buNone/>
            </a:pPr>
            <a:r>
              <a:rPr lang="zh-TW" altLang="en-US" sz="2800" dirty="0"/>
              <a:t>二、迦拿婚筵</a:t>
            </a:r>
          </a:p>
          <a:p>
            <a:pPr marL="0" indent="0">
              <a:buNone/>
            </a:pPr>
            <a:r>
              <a:rPr lang="zh-TW" altLang="en-US" dirty="0"/>
              <a:t>耶穌曾經在迦拿的婚筵上把水變為酒，這是耶穌在世上所行的第一件神蹟</a:t>
            </a:r>
            <a:r>
              <a:rPr lang="en-US" dirty="0"/>
              <a:t> </a:t>
            </a:r>
            <a:endParaRPr lang="en-US" sz="2400" dirty="0"/>
          </a:p>
          <a:p>
            <a:pPr lvl="0"/>
            <a:r>
              <a:rPr lang="zh-TW" altLang="en-US" dirty="0"/>
              <a:t>耶穌和他的門徒參加喜宴，表示上帝看重人的婚姻，祂關心人，願意祝福婚姻。試想，如果你是當天的新人，有耶穌的參與同在，是多麼令人興奮的一件事！可惜，今天有許多人的婚姻不幸福，我們是何等需要主的同在與祝福！</a:t>
            </a:r>
            <a:endParaRPr lang="en-US" altLang="zh-TW" dirty="0"/>
          </a:p>
          <a:p>
            <a:pPr lvl="0"/>
            <a:r>
              <a:rPr lang="zh-TW" altLang="en-US" dirty="0"/>
              <a:t>在迦拿的婚筵中，正當大家非常開心時，突然遇到一個難題，就是酒不夠了。對主人來說，這是一件十分難堪的事。對客人而言，沒有酒他們也不能盡興。像這樣的事情，其實在人生的旅途中時常在發生。你有過類似經驗嗎？你如何應付？你的信仰在這時扮演什麼樣的角色 ？</a:t>
            </a:r>
            <a:endParaRPr lang="en-US" altLang="zh-TW" dirty="0"/>
          </a:p>
          <a:p>
            <a:pPr lvl="0"/>
            <a:endParaRPr lang="en-US" dirty="0"/>
          </a:p>
          <a:p>
            <a:pPr lvl="0"/>
            <a:r>
              <a:rPr lang="zh-TW" altLang="en-US" dirty="0"/>
              <a:t>為什麼耶穌在第</a:t>
            </a:r>
            <a:r>
              <a:rPr lang="en-US" dirty="0"/>
              <a:t> 2 </a:t>
            </a:r>
            <a:r>
              <a:rPr lang="zh-TW" altLang="en-US" dirty="0"/>
              <a:t>章第</a:t>
            </a:r>
            <a:r>
              <a:rPr lang="en-US" dirty="0"/>
              <a:t> 4 </a:t>
            </a:r>
            <a:r>
              <a:rPr lang="zh-TW" altLang="en-US" dirty="0"/>
              <a:t>節對他的母親說，「我的時候還沒到」，而在後來又行起神蹟來了呢？原來在第</a:t>
            </a:r>
            <a:r>
              <a:rPr lang="en-US" dirty="0"/>
              <a:t> 5 </a:t>
            </a:r>
            <a:r>
              <a:rPr lang="zh-TW" altLang="en-US" dirty="0"/>
              <a:t>節有一個轉折，耶穌的母親對用人說，「他告訴你們甚麼，你們就做甚麼。」</a:t>
            </a:r>
            <a:r>
              <a:rPr lang="zh-TW" altLang="en-US" dirty="0">
                <a:highlight>
                  <a:srgbClr val="FFFF00"/>
                </a:highlight>
              </a:rPr>
              <a:t>本來耶穌是受邀作客人的，在這時卻變成了主人，別人都要聽他的指揮。只有當耶穌是主人時，他的時機才算成熟，才能做大事。</a:t>
            </a:r>
            <a:r>
              <a:rPr lang="zh-TW" altLang="en-US" dirty="0"/>
              <a:t>有耶穌的人生能夠像水變酒一樣從平淡無味變得香醇、充滿意義，你有這樣的體會嗎？你願意</a:t>
            </a:r>
            <a:r>
              <a:rPr lang="zh-TW" altLang="en-US" dirty="0">
                <a:solidFill>
                  <a:srgbClr val="0432FF"/>
                </a:solidFill>
              </a:rPr>
              <a:t>讓耶穌進入你的生命中做主嗎</a:t>
            </a:r>
            <a:r>
              <a:rPr lang="zh-TW" altLang="en-US" dirty="0"/>
              <a:t>？</a:t>
            </a:r>
            <a:endParaRPr lang="en-US" dirty="0"/>
          </a:p>
        </p:txBody>
      </p:sp>
      <p:pic>
        <p:nvPicPr>
          <p:cNvPr id="6" name="Picture 5">
            <a:extLst>
              <a:ext uri="{FF2B5EF4-FFF2-40B4-BE49-F238E27FC236}">
                <a16:creationId xmlns:a16="http://schemas.microsoft.com/office/drawing/2014/main" id="{C92E3438-C00E-FE42-A5EB-F79DEAE91029}"/>
              </a:ext>
            </a:extLst>
          </p:cNvPr>
          <p:cNvPicPr>
            <a:picLocks noChangeAspect="1"/>
          </p:cNvPicPr>
          <p:nvPr/>
        </p:nvPicPr>
        <p:blipFill>
          <a:blip r:embed="rId2"/>
          <a:stretch>
            <a:fillRect/>
          </a:stretch>
        </p:blipFill>
        <p:spPr>
          <a:xfrm>
            <a:off x="389462" y="4041912"/>
            <a:ext cx="3046879" cy="2285159"/>
          </a:xfrm>
          <a:prstGeom prst="rect">
            <a:avLst/>
          </a:prstGeom>
        </p:spPr>
      </p:pic>
      <p:pic>
        <p:nvPicPr>
          <p:cNvPr id="8" name="Picture 7">
            <a:extLst>
              <a:ext uri="{FF2B5EF4-FFF2-40B4-BE49-F238E27FC236}">
                <a16:creationId xmlns:a16="http://schemas.microsoft.com/office/drawing/2014/main" id="{1579CE93-DDC6-C94A-8A04-B5498B03A518}"/>
              </a:ext>
            </a:extLst>
          </p:cNvPr>
          <p:cNvPicPr>
            <a:picLocks noChangeAspect="1"/>
          </p:cNvPicPr>
          <p:nvPr/>
        </p:nvPicPr>
        <p:blipFill>
          <a:blip r:embed="rId3"/>
          <a:stretch>
            <a:fillRect/>
          </a:stretch>
        </p:blipFill>
        <p:spPr>
          <a:xfrm>
            <a:off x="9780104" y="198783"/>
            <a:ext cx="2186608" cy="1639956"/>
          </a:xfrm>
          <a:prstGeom prst="rect">
            <a:avLst/>
          </a:prstGeom>
        </p:spPr>
      </p:pic>
    </p:spTree>
    <p:extLst>
      <p:ext uri="{BB962C8B-B14F-4D97-AF65-F5344CB8AC3E}">
        <p14:creationId xmlns:p14="http://schemas.microsoft.com/office/powerpoint/2010/main" val="2094111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（五）</a:t>
            </a:r>
            <a:r>
              <a:rPr lang="zh-TW" altLang="en-US" b="1" dirty="0"/>
              <a:t>初期傳道</a:t>
            </a:r>
            <a:r>
              <a:rPr lang="en-US" b="1" dirty="0"/>
              <a:t> </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一、前言</a:t>
            </a:r>
            <a:endParaRPr lang="en-US" dirty="0"/>
          </a:p>
          <a:p>
            <a:pPr marL="0" indent="0">
              <a:buNone/>
            </a:pPr>
            <a:r>
              <a:rPr lang="zh-TW" altLang="en-US" dirty="0"/>
              <a:t>二、迦拿婚筵</a:t>
            </a:r>
          </a:p>
          <a:p>
            <a:pPr marL="0" indent="0">
              <a:buNone/>
            </a:pPr>
            <a:r>
              <a:rPr lang="zh-TW" altLang="en-US" dirty="0">
                <a:solidFill>
                  <a:srgbClr val="0432FF"/>
                </a:solidFill>
              </a:rPr>
              <a:t>三、潔淨聖殿</a:t>
            </a:r>
          </a:p>
          <a:p>
            <a:pPr marL="0" indent="0">
              <a:buNone/>
            </a:pPr>
            <a:r>
              <a:rPr lang="zh-TW" altLang="en-US" dirty="0"/>
              <a:t>四、論重生</a:t>
            </a:r>
          </a:p>
          <a:p>
            <a:pPr marL="0" indent="0">
              <a:buNone/>
            </a:pPr>
            <a:r>
              <a:rPr lang="zh-TW" altLang="en-US" dirty="0"/>
              <a:t>五、論活水</a:t>
            </a:r>
          </a:p>
          <a:p>
            <a:pPr marL="0" indent="0">
              <a:buNone/>
            </a:pPr>
            <a:r>
              <a:rPr lang="zh-TW" altLang="en-US" dirty="0"/>
              <a:t>六、醫大臣之子</a:t>
            </a: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92500" lnSpcReduction="10000"/>
          </a:bodyPr>
          <a:lstStyle/>
          <a:p>
            <a:pPr marL="0" indent="0">
              <a:buNone/>
            </a:pPr>
            <a:r>
              <a:rPr lang="zh-TW" altLang="en-US" sz="2800" dirty="0"/>
              <a:t>三、潔淨聖殿</a:t>
            </a:r>
          </a:p>
          <a:p>
            <a:pPr marL="0" indent="0">
              <a:buNone/>
            </a:pPr>
            <a:r>
              <a:rPr lang="en-US" altLang="zh-TW" dirty="0"/>
              <a:t>	</a:t>
            </a:r>
            <a:r>
              <a:rPr lang="zh-TW" altLang="en-US" dirty="0"/>
              <a:t>約翰福音</a:t>
            </a:r>
            <a:r>
              <a:rPr lang="en-US" dirty="0"/>
              <a:t> 2:13-21 </a:t>
            </a:r>
            <a:r>
              <a:rPr lang="zh-TW" altLang="en-US" dirty="0"/>
              <a:t>記載，耶穌到耶路撒冷過節時潔淨聖殿的經過。兩約之間，王朝沒了，聖殿是猶太人生活的重心，由祭司握有大權。權力往往使人腐敗。在耶穌的時代，耶路撒冷聖殿的外邦人院中有人做買賣，換銀錢、買牛羊，由祭司所管理，因此它被稱 為「亞那子孫的市場」，可能祭司也從中獲利，導致來獻祭的人受到重重剝削</a:t>
            </a:r>
            <a:endParaRPr lang="en-US" altLang="zh-TW" dirty="0"/>
          </a:p>
          <a:p>
            <a:r>
              <a:rPr lang="zh-TW" altLang="en-US" dirty="0"/>
              <a:t>耶穌來到耶路撒冷過節，看到這種情形，大發雷霆，他把牛羊都趕出去，說，「 不要將我父的殿當作買賣的地方。」</a:t>
            </a:r>
            <a:r>
              <a:rPr lang="en-US" dirty="0"/>
              <a:t>(</a:t>
            </a:r>
            <a:r>
              <a:rPr lang="zh-TW" altLang="en-US" dirty="0"/>
              <a:t>約</a:t>
            </a:r>
            <a:r>
              <a:rPr lang="en-US" dirty="0"/>
              <a:t>2:16) </a:t>
            </a:r>
          </a:p>
          <a:p>
            <a:r>
              <a:rPr lang="zh-TW" altLang="en-US" dirty="0"/>
              <a:t>記載類似事件的馬太福音有耶穌引用經上的話說，「我的殿必稱為禱告的殿，你們倒使它成為賊窩了。」</a:t>
            </a:r>
            <a:r>
              <a:rPr lang="en-US" dirty="0"/>
              <a:t>(</a:t>
            </a:r>
            <a:r>
              <a:rPr lang="zh-TW" altLang="en-US" dirty="0"/>
              <a:t>太</a:t>
            </a:r>
            <a:r>
              <a:rPr lang="en-US" dirty="0"/>
              <a:t> 21:13</a:t>
            </a:r>
            <a:r>
              <a:rPr lang="zh-TW" altLang="en-US" dirty="0"/>
              <a:t>、賽</a:t>
            </a:r>
            <a:r>
              <a:rPr lang="en-US" dirty="0"/>
              <a:t> 56:7</a:t>
            </a:r>
            <a:r>
              <a:rPr lang="zh-TW" altLang="en-US" dirty="0"/>
              <a:t>、耶</a:t>
            </a:r>
            <a:r>
              <a:rPr lang="en-US" dirty="0"/>
              <a:t> 7:11) </a:t>
            </a:r>
          </a:p>
          <a:p>
            <a:r>
              <a:rPr lang="zh-TW" altLang="en-US" dirty="0"/>
              <a:t>而這件事讓門徒想起經上的另一句話，「我為你的殿心裏焦急，如同火燒。」</a:t>
            </a:r>
            <a:r>
              <a:rPr lang="en-US" dirty="0"/>
              <a:t>(</a:t>
            </a:r>
            <a:r>
              <a:rPr lang="zh-TW" altLang="en-US" dirty="0"/>
              <a:t>約</a:t>
            </a:r>
            <a:r>
              <a:rPr lang="en-US" dirty="0"/>
              <a:t> 2:17</a:t>
            </a:r>
            <a:r>
              <a:rPr lang="zh-TW" altLang="en-US" dirty="0"/>
              <a:t>、詩</a:t>
            </a:r>
            <a:r>
              <a:rPr lang="en-US" dirty="0"/>
              <a:t> 69:9) </a:t>
            </a:r>
          </a:p>
          <a:p>
            <a:pPr marL="0" indent="0">
              <a:buNone/>
            </a:pPr>
            <a:r>
              <a:rPr lang="zh-TW" altLang="en-US" dirty="0"/>
              <a:t>我們在這裡看到</a:t>
            </a:r>
            <a:r>
              <a:rPr lang="zh-TW" altLang="en-US" dirty="0">
                <a:highlight>
                  <a:srgbClr val="FFFF00"/>
                </a:highlight>
              </a:rPr>
              <a:t>耶穌所關心的是上帝的國、上帝的殿，但祭司們所關心的卻是權力與金錢。</a:t>
            </a:r>
            <a:r>
              <a:rPr lang="en-US" dirty="0">
                <a:highlight>
                  <a:srgbClr val="FFFF00"/>
                </a:highlight>
              </a:rPr>
              <a:t> </a:t>
            </a:r>
            <a:r>
              <a:rPr lang="zh-TW" altLang="en-US" dirty="0"/>
              <a:t>主耶穌關心的是上帝的國、上帝的殿。</a:t>
            </a:r>
            <a:r>
              <a:rPr lang="zh-TW" altLang="en-US" dirty="0">
                <a:solidFill>
                  <a:srgbClr val="0432FF"/>
                </a:solidFill>
              </a:rPr>
              <a:t>在我們的教會中，大部份的人都關心些什麼？你呢，你所關心的是什麼？</a:t>
            </a:r>
            <a:endParaRPr lang="en-US" dirty="0">
              <a:solidFill>
                <a:srgbClr val="0432FF"/>
              </a:solidFill>
            </a:endParaRPr>
          </a:p>
        </p:txBody>
      </p:sp>
      <p:pic>
        <p:nvPicPr>
          <p:cNvPr id="8" name="Picture 7">
            <a:extLst>
              <a:ext uri="{FF2B5EF4-FFF2-40B4-BE49-F238E27FC236}">
                <a16:creationId xmlns:a16="http://schemas.microsoft.com/office/drawing/2014/main" id="{1EF8920E-9E76-A649-BCE6-AC9FE98C0D45}"/>
              </a:ext>
            </a:extLst>
          </p:cNvPr>
          <p:cNvPicPr>
            <a:picLocks noChangeAspect="1"/>
          </p:cNvPicPr>
          <p:nvPr/>
        </p:nvPicPr>
        <p:blipFill>
          <a:blip r:embed="rId2"/>
          <a:stretch>
            <a:fillRect/>
          </a:stretch>
        </p:blipFill>
        <p:spPr>
          <a:xfrm>
            <a:off x="186007" y="3723861"/>
            <a:ext cx="3320898" cy="2490674"/>
          </a:xfrm>
          <a:prstGeom prst="rect">
            <a:avLst/>
          </a:prstGeom>
        </p:spPr>
      </p:pic>
    </p:spTree>
    <p:extLst>
      <p:ext uri="{BB962C8B-B14F-4D97-AF65-F5344CB8AC3E}">
        <p14:creationId xmlns:p14="http://schemas.microsoft.com/office/powerpoint/2010/main" val="658865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（五）</a:t>
            </a:r>
            <a:r>
              <a:rPr lang="zh-TW" altLang="en-US" b="1" dirty="0"/>
              <a:t>初期傳道</a:t>
            </a:r>
            <a:r>
              <a:rPr lang="en-US" b="1" dirty="0"/>
              <a:t> </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一、前言</a:t>
            </a:r>
            <a:endParaRPr lang="en-US" dirty="0"/>
          </a:p>
          <a:p>
            <a:pPr marL="0" indent="0">
              <a:buNone/>
            </a:pPr>
            <a:r>
              <a:rPr lang="zh-TW" altLang="en-US" dirty="0"/>
              <a:t>二、迦拿婚筵</a:t>
            </a:r>
          </a:p>
          <a:p>
            <a:pPr marL="0" indent="0">
              <a:buNone/>
            </a:pPr>
            <a:r>
              <a:rPr lang="zh-TW" altLang="en-US" dirty="0"/>
              <a:t>三、潔淨聖殿</a:t>
            </a:r>
          </a:p>
          <a:p>
            <a:pPr marL="0" indent="0">
              <a:buNone/>
            </a:pPr>
            <a:r>
              <a:rPr lang="zh-TW" altLang="en-US" dirty="0">
                <a:solidFill>
                  <a:srgbClr val="0432FF"/>
                </a:solidFill>
              </a:rPr>
              <a:t>四、論重生</a:t>
            </a:r>
          </a:p>
          <a:p>
            <a:pPr marL="0" indent="0">
              <a:buNone/>
            </a:pPr>
            <a:r>
              <a:rPr lang="zh-TW" altLang="en-US" dirty="0"/>
              <a:t>五、論活水</a:t>
            </a:r>
          </a:p>
          <a:p>
            <a:pPr marL="0" indent="0">
              <a:buNone/>
            </a:pPr>
            <a:r>
              <a:rPr lang="zh-TW" altLang="en-US" dirty="0"/>
              <a:t>六、醫大臣之子</a:t>
            </a: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四、論重生</a:t>
            </a:r>
            <a:r>
              <a:rPr lang="en-US" altLang="zh-TW" dirty="0"/>
              <a:t>	</a:t>
            </a:r>
          </a:p>
          <a:p>
            <a:pPr marL="0" indent="0">
              <a:buNone/>
            </a:pPr>
            <a:r>
              <a:rPr lang="zh-TW" altLang="en-US" dirty="0"/>
              <a:t>尼哥德慕是法利賽人，又是猶太人的官，是猶太議會的成員。有一個晚上，他來向耶穌請教問題，耶穌在對話中跟他討論「重生」這個重要的道理。</a:t>
            </a:r>
            <a:r>
              <a:rPr lang="en-US" dirty="0"/>
              <a:t> </a:t>
            </a:r>
            <a:r>
              <a:rPr lang="zh-TW" altLang="en-US" dirty="0"/>
              <a:t>尼哥德慕對耶穌說，「拉比，我們知道你是由上帝那裏來作師傅的；因為你所行的神蹟，若沒有上帝同在，無人能行。」</a:t>
            </a:r>
            <a:r>
              <a:rPr lang="en-US" dirty="0"/>
              <a:t>(</a:t>
            </a:r>
            <a:r>
              <a:rPr lang="zh-TW" altLang="en-US" dirty="0"/>
              <a:t>約</a:t>
            </a:r>
            <a:r>
              <a:rPr lang="en-US" dirty="0"/>
              <a:t> 3:2) </a:t>
            </a:r>
          </a:p>
          <a:p>
            <a:pPr marL="0" indent="0">
              <a:buNone/>
            </a:pPr>
            <a:r>
              <a:rPr lang="zh-TW" altLang="en-US" dirty="0"/>
              <a:t>表面上看來，</a:t>
            </a:r>
            <a:r>
              <a:rPr lang="zh-TW" altLang="en-US" dirty="0">
                <a:highlight>
                  <a:srgbClr val="FFFF00"/>
                </a:highlight>
              </a:rPr>
              <a:t>耶穌好像沒有回答尼哥德慕的問題，因為他問的是有關上帝的同在，耶穌卻把話題引到重生</a:t>
            </a:r>
            <a:r>
              <a:rPr lang="zh-TW" altLang="en-US" dirty="0"/>
              <a:t>。</a:t>
            </a:r>
            <a:r>
              <a:rPr lang="en-US" dirty="0"/>
              <a:t> </a:t>
            </a:r>
          </a:p>
          <a:p>
            <a:r>
              <a:rPr lang="zh-TW" altLang="en-US" dirty="0"/>
              <a:t>尼哥德慕渴望有上帝的同在，但是他必須重生，否則上帝的國連看都看不到。</a:t>
            </a:r>
            <a:r>
              <a:rPr lang="en-US" dirty="0"/>
              <a:t> </a:t>
            </a:r>
          </a:p>
          <a:p>
            <a:r>
              <a:rPr lang="zh-TW" altLang="en-US" dirty="0"/>
              <a:t>一個人要怎樣才能重生呢？上帝所要求人的是人要信靠祂。信靠上帝必須放下自己的驕傲，惟有謙卑倚靠祂的人才能存活、才能得永生 、才能進上帝的國。</a:t>
            </a:r>
            <a:r>
              <a:rPr lang="en-US" dirty="0"/>
              <a:t> </a:t>
            </a:r>
          </a:p>
        </p:txBody>
      </p:sp>
    </p:spTree>
    <p:extLst>
      <p:ext uri="{BB962C8B-B14F-4D97-AF65-F5344CB8AC3E}">
        <p14:creationId xmlns:p14="http://schemas.microsoft.com/office/powerpoint/2010/main" val="3858639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（五）</a:t>
            </a:r>
            <a:r>
              <a:rPr lang="zh-TW" altLang="en-US" b="1" dirty="0"/>
              <a:t>初期傳道</a:t>
            </a:r>
            <a:r>
              <a:rPr lang="en-US" b="1" dirty="0"/>
              <a:t> </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一、前言</a:t>
            </a:r>
            <a:endParaRPr lang="en-US" dirty="0"/>
          </a:p>
          <a:p>
            <a:pPr marL="0" indent="0">
              <a:buNone/>
            </a:pPr>
            <a:r>
              <a:rPr lang="zh-TW" altLang="en-US" dirty="0"/>
              <a:t>二、迦拿婚筵</a:t>
            </a:r>
          </a:p>
          <a:p>
            <a:pPr marL="0" indent="0">
              <a:buNone/>
            </a:pPr>
            <a:r>
              <a:rPr lang="zh-TW" altLang="en-US" dirty="0"/>
              <a:t>三、潔淨聖殿</a:t>
            </a:r>
          </a:p>
          <a:p>
            <a:pPr marL="0" indent="0">
              <a:buNone/>
            </a:pPr>
            <a:r>
              <a:rPr lang="zh-TW" altLang="en-US" dirty="0"/>
              <a:t>四、論重生</a:t>
            </a:r>
          </a:p>
          <a:p>
            <a:pPr marL="0" indent="0">
              <a:buNone/>
            </a:pPr>
            <a:r>
              <a:rPr lang="zh-TW" altLang="en-US" dirty="0">
                <a:solidFill>
                  <a:srgbClr val="0432FF"/>
                </a:solidFill>
              </a:rPr>
              <a:t>五、論活水</a:t>
            </a:r>
          </a:p>
          <a:p>
            <a:pPr marL="0" indent="0">
              <a:buNone/>
            </a:pPr>
            <a:r>
              <a:rPr lang="zh-TW" altLang="en-US" dirty="0"/>
              <a:t>六、醫大臣之子</a:t>
            </a: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五、論活水</a:t>
            </a:r>
          </a:p>
          <a:p>
            <a:pPr marL="0" indent="0">
              <a:buNone/>
            </a:pPr>
            <a:r>
              <a:rPr lang="zh-TW" altLang="en-US" dirty="0"/>
              <a:t>約翰福音第四章記載，耶穌特地經過撒馬利亞的一座城敘加，與一個婦人談道</a:t>
            </a:r>
            <a:endParaRPr lang="en-US" altLang="zh-TW" dirty="0"/>
          </a:p>
          <a:p>
            <a:pPr marL="0" indent="0">
              <a:buNone/>
            </a:pPr>
            <a:r>
              <a:rPr lang="zh-TW" altLang="en-US" dirty="0"/>
              <a:t>猶太人從巴比倫歸回，就不把撒馬利亞人視為自己的同胞，反而輕看他們，不跟他們來往。</a:t>
            </a:r>
            <a:endParaRPr lang="en-US" altLang="zh-TW" dirty="0"/>
          </a:p>
          <a:p>
            <a:pPr marL="0" indent="0">
              <a:buNone/>
            </a:pPr>
            <a:r>
              <a:rPr lang="zh-TW" altLang="en-US" dirty="0"/>
              <a:t>耶穌向撒馬利亞婦人要水喝，其實是要把生命的活水賞賜給她。耶穌說：「凡喝這水的還要再渴；人若喝我所賜的水就永遠不渴。我所賜的水要在他裏頭成為泉源，直湧到永生」</a:t>
            </a:r>
            <a:r>
              <a:rPr lang="en-US" dirty="0"/>
              <a:t>(</a:t>
            </a:r>
            <a:r>
              <a:rPr lang="zh-TW" altLang="en-US" dirty="0"/>
              <a:t>約</a:t>
            </a:r>
            <a:r>
              <a:rPr lang="en-US" dirty="0"/>
              <a:t> 4:13-14)</a:t>
            </a:r>
            <a:r>
              <a:rPr lang="zh-TW" altLang="en-US" dirty="0"/>
              <a:t>。</a:t>
            </a:r>
            <a:endParaRPr lang="en-US" altLang="zh-TW" dirty="0"/>
          </a:p>
          <a:p>
            <a:pPr marL="0" indent="0">
              <a:buNone/>
            </a:pPr>
            <a:r>
              <a:rPr lang="zh-TW" altLang="en-US" dirty="0"/>
              <a:t>耶穌強調，在那裡作禮拜其實並不重要，重要的是要</a:t>
            </a:r>
            <a:r>
              <a:rPr lang="zh-TW" altLang="en-US" dirty="0">
                <a:highlight>
                  <a:srgbClr val="FFFF00"/>
                </a:highlight>
              </a:rPr>
              <a:t>用心靈和誠實來敬拜。耶穌在此顯示他的身份，就是彌賽亞</a:t>
            </a:r>
            <a:r>
              <a:rPr lang="zh-TW" altLang="en-US" dirty="0"/>
              <a:t>，翻譯成希臘文，就是基督。主耶穌是活水的泉源，你羨慕得到這樣的活水嗎？</a:t>
            </a:r>
            <a:r>
              <a:rPr lang="en-US" dirty="0"/>
              <a:t> </a:t>
            </a:r>
          </a:p>
          <a:p>
            <a:pPr marL="0" indent="0">
              <a:buNone/>
            </a:pPr>
            <a:r>
              <a:rPr lang="zh-TW" altLang="en-US" dirty="0"/>
              <a:t>撒馬利亞婦人是一個熱誠而又坦率的人，</a:t>
            </a:r>
            <a:r>
              <a:rPr lang="zh-TW" altLang="en-US" dirty="0">
                <a:solidFill>
                  <a:srgbClr val="0432FF"/>
                </a:solidFill>
              </a:rPr>
              <a:t>她一認識耶穌，就向全城的人介紹耶穌</a:t>
            </a:r>
            <a:r>
              <a:rPr lang="zh-TW" altLang="en-US" dirty="0"/>
              <a:t>。撒馬利亞城裡的人，原先是因為這婦人的見證來到耶穌面前，等到他們與主耶穌接觸之後，就自己真正認識主了</a:t>
            </a:r>
            <a:r>
              <a:rPr lang="en-US" dirty="0"/>
              <a:t>(</a:t>
            </a:r>
            <a:r>
              <a:rPr lang="zh-TW" altLang="en-US" dirty="0"/>
              <a:t>約</a:t>
            </a:r>
            <a:r>
              <a:rPr lang="en-US" dirty="0"/>
              <a:t> 4:42) </a:t>
            </a:r>
          </a:p>
        </p:txBody>
      </p:sp>
      <p:pic>
        <p:nvPicPr>
          <p:cNvPr id="24578" name="Picture 2" descr="Jesus answered her, ‘If you had known the gift of God and who it is who said to you, “Give me some water to drink,” you would have asked Him, and He would have given you living water.’ – Slide 8">
            <a:extLst>
              <a:ext uri="{FF2B5EF4-FFF2-40B4-BE49-F238E27FC236}">
                <a16:creationId xmlns:a16="http://schemas.microsoft.com/office/drawing/2014/main" id="{F7592F17-A63E-FE4C-A6E5-2FFA2F7BB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3" y="4108173"/>
            <a:ext cx="3087772" cy="231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66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（五）</a:t>
            </a:r>
            <a:r>
              <a:rPr lang="zh-TW" altLang="en-US" b="1" dirty="0"/>
              <a:t>初期傳道</a:t>
            </a:r>
            <a:r>
              <a:rPr lang="en-US" b="1" dirty="0"/>
              <a:t> </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一、前言</a:t>
            </a:r>
            <a:endParaRPr lang="en-US" dirty="0"/>
          </a:p>
          <a:p>
            <a:pPr marL="0" indent="0">
              <a:buNone/>
            </a:pPr>
            <a:r>
              <a:rPr lang="zh-TW" altLang="en-US" dirty="0"/>
              <a:t>二、迦拿婚筵</a:t>
            </a:r>
          </a:p>
          <a:p>
            <a:pPr marL="0" indent="0">
              <a:buNone/>
            </a:pPr>
            <a:r>
              <a:rPr lang="zh-TW" altLang="en-US" dirty="0"/>
              <a:t>三、潔淨聖殿</a:t>
            </a:r>
          </a:p>
          <a:p>
            <a:pPr marL="0" indent="0">
              <a:buNone/>
            </a:pPr>
            <a:r>
              <a:rPr lang="zh-TW" altLang="en-US" dirty="0"/>
              <a:t>四、論重生</a:t>
            </a:r>
          </a:p>
          <a:p>
            <a:pPr marL="0" indent="0">
              <a:buNone/>
            </a:pPr>
            <a:r>
              <a:rPr lang="zh-TW" altLang="en-US" dirty="0"/>
              <a:t>五、論活水</a:t>
            </a:r>
          </a:p>
          <a:p>
            <a:pPr marL="0" indent="0">
              <a:buNone/>
            </a:pPr>
            <a:r>
              <a:rPr lang="zh-TW" altLang="en-US" dirty="0">
                <a:solidFill>
                  <a:srgbClr val="0432FF"/>
                </a:solidFill>
              </a:rPr>
              <a:t>六、醫大臣之子</a:t>
            </a: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六、醫大臣之子</a:t>
            </a:r>
          </a:p>
          <a:p>
            <a:pPr marL="0" indent="0">
              <a:buNone/>
            </a:pPr>
            <a:r>
              <a:rPr lang="zh-TW" altLang="en-US" dirty="0"/>
              <a:t>這是耶穌初期傳道所行的第二個神蹟，地點也是在加利利的迦拿</a:t>
            </a:r>
            <a:r>
              <a:rPr lang="en-US" dirty="0"/>
              <a:t>(</a:t>
            </a:r>
            <a:r>
              <a:rPr lang="zh-TW" altLang="en-US" dirty="0"/>
              <a:t>約</a:t>
            </a:r>
            <a:r>
              <a:rPr lang="en-US" dirty="0"/>
              <a:t> 4:46-54)</a:t>
            </a:r>
            <a:r>
              <a:rPr lang="zh-TW" altLang="en-US" dirty="0"/>
              <a:t>。 這個神蹟最特別的地方是，耶穌醫病，可是病人不在場，卻遠在迦百農自己的家裡。</a:t>
            </a:r>
            <a:endParaRPr lang="en-US" altLang="zh-TW" dirty="0"/>
          </a:p>
          <a:p>
            <a:pPr marL="0" indent="0">
              <a:buNone/>
            </a:pPr>
            <a:r>
              <a:rPr lang="zh-TW" altLang="en-US" dirty="0"/>
              <a:t>病人的父親是一個大臣，是他來耶穌面前，求他醫治他生病的兒子。耶穌叫他回家，因為他的兒子病已經好了。他聽了，就真的回家去，僕人向他報告說他兒子病已經好了。這個大臣從時間上來 判斷，確定是耶穌醫好他兒子的，因為耶穌說「回去吧，你的兒子活了」的時間，正是他兒子得痊癒的時間。他和他的全家就都信了。</a:t>
            </a:r>
            <a:r>
              <a:rPr lang="en-US" dirty="0"/>
              <a:t> </a:t>
            </a:r>
          </a:p>
          <a:p>
            <a:pPr marL="0" indent="0">
              <a:buNone/>
            </a:pPr>
            <a:r>
              <a:rPr lang="zh-TW" altLang="en-US" dirty="0"/>
              <a:t>你覺得這是巧合嗎？</a:t>
            </a:r>
            <a:r>
              <a:rPr lang="en-US" dirty="0"/>
              <a:t> 你的生命中是否也有類似巧合發生</a:t>
            </a:r>
            <a:r>
              <a:rPr lang="zh-TW" altLang="en-US" dirty="0"/>
              <a:t>？當時你是否也很激動，過後又好像放在腦後了，沒有感恩，沒有為神做見證。</a:t>
            </a:r>
            <a:endParaRPr lang="en-US" altLang="zh-TW" dirty="0"/>
          </a:p>
          <a:p>
            <a:pPr marL="0" indent="0">
              <a:buNone/>
            </a:pPr>
            <a:r>
              <a:rPr lang="zh-TW" altLang="en-US" dirty="0"/>
              <a:t>隔空醫病當時可能覺得難以相信，現在的</a:t>
            </a:r>
            <a:r>
              <a:rPr lang="en-US" altLang="zh-TW" dirty="0"/>
              <a:t>virtual</a:t>
            </a:r>
            <a:r>
              <a:rPr lang="zh-TW" altLang="en-US" dirty="0"/>
              <a:t>的技術完全超過我們以前所有的認知，神的大能也是人的頭腦所難以想像的</a:t>
            </a:r>
            <a:endParaRPr lang="en-US" altLang="zh-TW" dirty="0"/>
          </a:p>
        </p:txBody>
      </p:sp>
      <p:pic>
        <p:nvPicPr>
          <p:cNvPr id="25602" name="Picture 2" descr="‘Sir,’ the official said to him, ‘come down before my child dies.’ Jesus told him, ‘Go home. Your son will live.’ – Slide 7">
            <a:extLst>
              <a:ext uri="{FF2B5EF4-FFF2-40B4-BE49-F238E27FC236}">
                <a16:creationId xmlns:a16="http://schemas.microsoft.com/office/drawing/2014/main" id="{D49BDE8B-DEC0-4744-A052-7C6D7A521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01" y="3966122"/>
            <a:ext cx="3193059" cy="239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795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（五）</a:t>
            </a:r>
            <a:r>
              <a:rPr lang="zh-TW" altLang="en-US" b="1" dirty="0"/>
              <a:t>初期傳道</a:t>
            </a:r>
            <a:r>
              <a:rPr lang="en-US" b="1" dirty="0"/>
              <a:t> </a:t>
            </a:r>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400" dirty="0"/>
              <a:t>迦南婚宴 </a:t>
            </a:r>
            <a:r>
              <a:rPr lang="en-US" altLang="zh-TW" sz="2400" dirty="0"/>
              <a:t>–</a:t>
            </a:r>
            <a:r>
              <a:rPr lang="zh-TW" altLang="en-US" sz="2400" dirty="0"/>
              <a:t> “酒用盡了”  耶穌看到我們的需要，隨時伸出援手</a:t>
            </a:r>
            <a:endParaRPr lang="en-US" altLang="zh-TW" sz="2400" dirty="0"/>
          </a:p>
          <a:p>
            <a:pPr marL="0" indent="0">
              <a:buNone/>
            </a:pPr>
            <a:r>
              <a:rPr lang="zh-TW" altLang="en-US" sz="2400" dirty="0"/>
              <a:t>潔凈聖殿  </a:t>
            </a:r>
            <a:r>
              <a:rPr lang="en-US" altLang="zh-TW" sz="2400" dirty="0"/>
              <a:t>--</a:t>
            </a:r>
            <a:r>
              <a:rPr lang="zh-TW" altLang="en-US" sz="2400" dirty="0"/>
              <a:t>  “我父的殿” 耶穌以天父的事為念</a:t>
            </a:r>
            <a:endParaRPr lang="en-US" altLang="zh-TW" sz="2400" dirty="0"/>
          </a:p>
          <a:p>
            <a:pPr marL="0" indent="0">
              <a:buNone/>
            </a:pPr>
            <a:r>
              <a:rPr lang="zh-TW" altLang="en-US" sz="2400" dirty="0"/>
              <a:t>論重生（尼哥底母）</a:t>
            </a:r>
            <a:r>
              <a:rPr lang="en-US" altLang="zh-TW" sz="2400" dirty="0"/>
              <a:t>--</a:t>
            </a:r>
            <a:r>
              <a:rPr lang="zh-TW" altLang="en-US" sz="2400" dirty="0"/>
              <a:t> 耶穌教導尋求真理的人</a:t>
            </a:r>
            <a:endParaRPr lang="en-US" altLang="zh-TW" sz="2400" dirty="0"/>
          </a:p>
          <a:p>
            <a:pPr marL="0" indent="0">
              <a:buNone/>
            </a:pPr>
            <a:r>
              <a:rPr lang="zh-TW" altLang="en-US" sz="2400" dirty="0"/>
              <a:t>論活水（撒馬利亞婦人）</a:t>
            </a:r>
            <a:r>
              <a:rPr lang="en-US" altLang="zh-TW" sz="2400" dirty="0"/>
              <a:t>--</a:t>
            </a:r>
            <a:r>
              <a:rPr lang="zh-TW" altLang="en-US" sz="2400" dirty="0"/>
              <a:t> 耶穌關心靈裡貧窮的人</a:t>
            </a:r>
            <a:endParaRPr lang="en-US" altLang="zh-TW" sz="2400" dirty="0"/>
          </a:p>
          <a:p>
            <a:pPr marL="0" indent="0">
              <a:buNone/>
            </a:pPr>
            <a:endParaRPr lang="en-US" altLang="zh-TW" dirty="0"/>
          </a:p>
          <a:p>
            <a:pPr marL="0" indent="0">
              <a:buNone/>
            </a:pPr>
            <a:r>
              <a:rPr lang="zh-TW" altLang="en-US" sz="2400" dirty="0"/>
              <a:t>主耶穌隨時隨地向人彰顯他的愛和救恩，</a:t>
            </a:r>
            <a:endParaRPr lang="en-US" altLang="zh-TW" sz="2400" dirty="0"/>
          </a:p>
          <a:p>
            <a:pPr marL="0" indent="0">
              <a:buNone/>
            </a:pPr>
            <a:r>
              <a:rPr lang="zh-TW" altLang="en-US" sz="2400" dirty="0"/>
              <a:t>我們應該何時向人做見證傳福音？</a:t>
            </a:r>
            <a:endParaRPr lang="en-US" altLang="zh-TW" sz="2400" dirty="0"/>
          </a:p>
          <a:p>
            <a:pPr lvl="1">
              <a:buFontTx/>
              <a:buChar char="-"/>
            </a:pPr>
            <a:r>
              <a:rPr lang="zh-TW" altLang="en-US" sz="2200" dirty="0"/>
              <a:t>只要有機會</a:t>
            </a:r>
            <a:endParaRPr lang="en-US" altLang="zh-TW" sz="2200" dirty="0"/>
          </a:p>
          <a:p>
            <a:pPr lvl="1">
              <a:buFontTx/>
              <a:buChar char="-"/>
            </a:pPr>
            <a:r>
              <a:rPr lang="zh-TW" altLang="en-US" sz="2200" dirty="0"/>
              <a:t>別人願意聽</a:t>
            </a:r>
            <a:endParaRPr lang="en-US" altLang="zh-TW" sz="2200" dirty="0"/>
          </a:p>
        </p:txBody>
      </p:sp>
      <p:sp>
        <p:nvSpPr>
          <p:cNvPr id="8" name="Content Placeholder 7">
            <a:extLst>
              <a:ext uri="{FF2B5EF4-FFF2-40B4-BE49-F238E27FC236}">
                <a16:creationId xmlns:a16="http://schemas.microsoft.com/office/drawing/2014/main" id="{DA13F13A-0835-1246-ABB6-8376C9344D04}"/>
              </a:ext>
            </a:extLst>
          </p:cNvPr>
          <p:cNvSpPr txBox="1">
            <a:spLocks/>
          </p:cNvSpPr>
          <p:nvPr/>
        </p:nvSpPr>
        <p:spPr>
          <a:xfrm>
            <a:off x="389463" y="1284514"/>
            <a:ext cx="3100497" cy="4930021"/>
          </a:xfrm>
          <a:prstGeom prst="rect">
            <a:avLst/>
          </a:prstGeom>
          <a:solidFill>
            <a:schemeClr val="accent5">
              <a:lumMod val="75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3600">
                <a:solidFill>
                  <a:schemeClr val="bg1"/>
                </a:solidFill>
              </a:rPr>
              <a:t>思考與應用</a:t>
            </a:r>
            <a:endParaRPr lang="en-US" sz="3600" dirty="0">
              <a:solidFill>
                <a:schemeClr val="bg1"/>
              </a:solidFill>
            </a:endParaRPr>
          </a:p>
        </p:txBody>
      </p:sp>
    </p:spTree>
    <p:extLst>
      <p:ext uri="{BB962C8B-B14F-4D97-AF65-F5344CB8AC3E}">
        <p14:creationId xmlns:p14="http://schemas.microsoft.com/office/powerpoint/2010/main" val="3493425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457200" indent="-457200">
              <a:buFont typeface="+mj-lt"/>
              <a:buAutoNum type="arabicPeriod"/>
            </a:pPr>
            <a:r>
              <a:rPr lang="zh-TW" altLang="en-US" sz="2400" dirty="0"/>
              <a:t>如果耶穌沒有出生，今天的世界會是什麼樣？</a:t>
            </a:r>
            <a:endParaRPr lang="en-US" altLang="zh-TW" sz="2400" dirty="0"/>
          </a:p>
          <a:p>
            <a:pPr marL="457200" indent="-457200">
              <a:buFont typeface="+mj-lt"/>
              <a:buAutoNum type="arabicPeriod"/>
            </a:pPr>
            <a:r>
              <a:rPr lang="zh-TW" altLang="en-US" sz="2400" dirty="0"/>
              <a:t>從施洗約翰的生平，你看到什麼可以學習的？</a:t>
            </a:r>
            <a:endParaRPr lang="en-US" altLang="zh-TW" sz="2400" dirty="0"/>
          </a:p>
          <a:p>
            <a:pPr marL="457200" indent="-457200">
              <a:buFont typeface="+mj-lt"/>
              <a:buAutoNum type="arabicPeriod"/>
            </a:pPr>
            <a:r>
              <a:rPr lang="zh-TW" altLang="en-US" sz="2400" dirty="0"/>
              <a:t>從主耶穌對尼哥底母與撒瑪利亞婦人對對話，你看到耶穌的什麼特質？</a:t>
            </a:r>
            <a:endParaRPr lang="en-US" altLang="zh-TW" sz="2400" dirty="0"/>
          </a:p>
          <a:p>
            <a:pPr marL="0" indent="0">
              <a:buNone/>
            </a:pPr>
            <a:endParaRPr lang="en-US" altLang="zh-TW" sz="2200" dirty="0"/>
          </a:p>
        </p:txBody>
      </p:sp>
      <p:sp>
        <p:nvSpPr>
          <p:cNvPr id="8" name="Content Placeholder 7">
            <a:extLst>
              <a:ext uri="{FF2B5EF4-FFF2-40B4-BE49-F238E27FC236}">
                <a16:creationId xmlns:a16="http://schemas.microsoft.com/office/drawing/2014/main" id="{DA13F13A-0835-1246-ABB6-8376C9344D04}"/>
              </a:ext>
            </a:extLst>
          </p:cNvPr>
          <p:cNvSpPr txBox="1">
            <a:spLocks/>
          </p:cNvSpPr>
          <p:nvPr/>
        </p:nvSpPr>
        <p:spPr>
          <a:xfrm>
            <a:off x="389463" y="1284514"/>
            <a:ext cx="3100497" cy="4930021"/>
          </a:xfrm>
          <a:prstGeom prst="rect">
            <a:avLst/>
          </a:prstGeom>
          <a:solidFill>
            <a:schemeClr val="accent2"/>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zh-TW" altLang="en-US" sz="3600" dirty="0"/>
              <a:t>討論問題</a:t>
            </a:r>
            <a:endParaRPr lang="en-US" sz="3600" dirty="0">
              <a:solidFill>
                <a:schemeClr val="bg1"/>
              </a:solidFill>
            </a:endParaRPr>
          </a:p>
        </p:txBody>
      </p:sp>
    </p:spTree>
    <p:extLst>
      <p:ext uri="{BB962C8B-B14F-4D97-AF65-F5344CB8AC3E}">
        <p14:creationId xmlns:p14="http://schemas.microsoft.com/office/powerpoint/2010/main" val="272060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solidFill>
                  <a:srgbClr val="0432FF"/>
                </a:solidFill>
              </a:rPr>
              <a:t>一、兩約之間</a:t>
            </a:r>
            <a:endParaRPr lang="en-US" dirty="0">
              <a:solidFill>
                <a:srgbClr val="0432FF"/>
              </a:solidFill>
            </a:endParaRPr>
          </a:p>
          <a:p>
            <a:pPr marL="0" indent="0">
              <a:buNone/>
            </a:pPr>
            <a:r>
              <a:rPr lang="zh-TW" altLang="en-US" dirty="0"/>
              <a:t>二、時代背景</a:t>
            </a:r>
            <a:endParaRPr lang="en-US" dirty="0"/>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t>三、各福音書特色</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p:txBody>
          <a:bodyPr>
            <a:normAutofit/>
          </a:bodyPr>
          <a:lstStyle/>
          <a:p>
            <a:pPr marL="0" indent="0">
              <a:buNone/>
            </a:pPr>
            <a:r>
              <a:rPr lang="en-US" sz="2400" dirty="0"/>
              <a:t>(</a:t>
            </a:r>
            <a:r>
              <a:rPr lang="zh-TW" altLang="en-US" sz="2400" dirty="0"/>
              <a:t>三</a:t>
            </a:r>
            <a:r>
              <a:rPr lang="en-US" sz="2400" dirty="0"/>
              <a:t>)</a:t>
            </a:r>
            <a:r>
              <a:rPr lang="zh-TW" altLang="en-US" sz="2400" dirty="0"/>
              <a:t> 中興時期：這是馬加比革命的時期，公元前</a:t>
            </a:r>
            <a:r>
              <a:rPr lang="en-US" sz="2400" dirty="0"/>
              <a:t> 167-63 </a:t>
            </a:r>
            <a:r>
              <a:rPr lang="zh-TW" altLang="en-US" sz="2400" dirty="0"/>
              <a:t>年</a:t>
            </a:r>
            <a:r>
              <a:rPr lang="en-US" sz="2400" dirty="0"/>
              <a:t> </a:t>
            </a:r>
          </a:p>
          <a:p>
            <a:pPr marL="0" indent="0">
              <a:buNone/>
            </a:pPr>
            <a:r>
              <a:rPr lang="en-US" altLang="zh-TW" sz="2400" dirty="0"/>
              <a:t>	</a:t>
            </a:r>
            <a:r>
              <a:rPr lang="zh-TW" altLang="en-US" sz="2400" dirty="0"/>
              <a:t>老祭司馬他提亞</a:t>
            </a:r>
            <a:r>
              <a:rPr lang="en-US" sz="2400" dirty="0"/>
              <a:t>和他的兒子們與敘利亞王抗爭</a:t>
            </a:r>
          </a:p>
          <a:p>
            <a:pPr marL="0" indent="0">
              <a:buNone/>
            </a:pPr>
            <a:endParaRPr lang="en-US" sz="2400" dirty="0"/>
          </a:p>
          <a:p>
            <a:pPr marL="0" indent="0">
              <a:buNone/>
            </a:pPr>
            <a:r>
              <a:rPr lang="en-US" sz="2400" dirty="0"/>
              <a:t>(</a:t>
            </a:r>
            <a:r>
              <a:rPr lang="zh-TW" altLang="en-US" sz="2400" dirty="0"/>
              <a:t>四</a:t>
            </a:r>
            <a:r>
              <a:rPr lang="en-US" sz="2400" dirty="0"/>
              <a:t>)</a:t>
            </a:r>
            <a:r>
              <a:rPr lang="zh-TW" altLang="en-US" sz="2400" dirty="0"/>
              <a:t> 亡國時期：這是羅馬統治的時期，公元前</a:t>
            </a:r>
            <a:r>
              <a:rPr lang="en-US" sz="2400" dirty="0"/>
              <a:t> 63 </a:t>
            </a:r>
            <a:r>
              <a:rPr lang="zh-TW" altLang="en-US" sz="2400" dirty="0"/>
              <a:t>年</a:t>
            </a:r>
            <a:r>
              <a:rPr lang="en-US" sz="2400" dirty="0"/>
              <a:t>─</a:t>
            </a:r>
            <a:r>
              <a:rPr lang="zh-TW" altLang="en-US" sz="2400" dirty="0"/>
              <a:t>公元</a:t>
            </a:r>
            <a:r>
              <a:rPr lang="en-US" sz="2400" dirty="0"/>
              <a:t> 70</a:t>
            </a:r>
            <a:r>
              <a:rPr lang="zh-TW" altLang="en-US" sz="2400" dirty="0"/>
              <a:t>年</a:t>
            </a:r>
            <a:r>
              <a:rPr lang="en-US" sz="2400" dirty="0"/>
              <a:t> </a:t>
            </a:r>
          </a:p>
          <a:p>
            <a:pPr marL="0" indent="0">
              <a:buNone/>
            </a:pPr>
            <a:r>
              <a:rPr lang="en-US" altLang="zh-TW" sz="2400" dirty="0"/>
              <a:t>	</a:t>
            </a:r>
            <a:r>
              <a:rPr lang="zh-TW" altLang="en-US" sz="2400" dirty="0"/>
              <a:t>猶太人還是不滿羅馬的干預與統治，陸續有叛變，</a:t>
            </a:r>
            <a:r>
              <a:rPr lang="en-US" altLang="zh-TW" sz="2400" dirty="0"/>
              <a:t>	</a:t>
            </a:r>
            <a:r>
              <a:rPr lang="zh-TW" altLang="en-US" sz="2400" dirty="0"/>
              <a:t>惟其內部卻又不和；公元</a:t>
            </a:r>
            <a:r>
              <a:rPr lang="en-US" sz="2400" dirty="0"/>
              <a:t>70 </a:t>
            </a:r>
            <a:r>
              <a:rPr lang="zh-TW" altLang="en-US" sz="2400" dirty="0"/>
              <a:t>年羅馬的提多將</a:t>
            </a:r>
            <a:r>
              <a:rPr lang="en-US" altLang="zh-TW" sz="2400" dirty="0"/>
              <a:t>	</a:t>
            </a:r>
            <a:r>
              <a:rPr lang="zh-TW" altLang="en-US" sz="2400" dirty="0"/>
              <a:t>軍摧毀耶路撒冷，其軍隊焚燒聖殿，猶太人</a:t>
            </a:r>
            <a:r>
              <a:rPr lang="en-US" altLang="zh-TW" sz="2400" dirty="0"/>
              <a:t>	</a:t>
            </a:r>
            <a:r>
              <a:rPr lang="zh-TW" altLang="en-US" sz="2400" dirty="0"/>
              <a:t>自殺或被殺的很多</a:t>
            </a:r>
            <a:r>
              <a:rPr lang="en-US" sz="2400" dirty="0"/>
              <a:t> </a:t>
            </a:r>
          </a:p>
        </p:txBody>
      </p:sp>
    </p:spTree>
    <p:extLst>
      <p:ext uri="{BB962C8B-B14F-4D97-AF65-F5344CB8AC3E}">
        <p14:creationId xmlns:p14="http://schemas.microsoft.com/office/powerpoint/2010/main" val="240774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一、兩約之間</a:t>
            </a:r>
            <a:endParaRPr lang="en-US" dirty="0"/>
          </a:p>
          <a:p>
            <a:pPr marL="0" indent="0">
              <a:buNone/>
            </a:pPr>
            <a:r>
              <a:rPr lang="zh-TW" altLang="en-US" dirty="0">
                <a:solidFill>
                  <a:srgbClr val="0432FF"/>
                </a:solidFill>
              </a:rPr>
              <a:t>二、時代背景</a:t>
            </a:r>
            <a:endParaRPr lang="en-US" dirty="0">
              <a:solidFill>
                <a:srgbClr val="0432FF"/>
              </a:solidFill>
            </a:endParaRPr>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t>三、各福音書特色</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59" y="1430895"/>
            <a:ext cx="8312577" cy="4783640"/>
          </a:xfrm>
        </p:spPr>
        <p:txBody>
          <a:bodyPr>
            <a:normAutofit/>
          </a:bodyPr>
          <a:lstStyle/>
          <a:p>
            <a:pPr marL="0" indent="0">
              <a:buNone/>
            </a:pPr>
            <a:r>
              <a:rPr lang="zh-TW" altLang="en-US" sz="2800" dirty="0"/>
              <a:t>二、時代背景</a:t>
            </a:r>
            <a:endParaRPr lang="en-US" sz="2800" dirty="0"/>
          </a:p>
          <a:p>
            <a:pPr marL="0" indent="0">
              <a:buNone/>
            </a:pPr>
            <a:r>
              <a:rPr lang="en-US" dirty="0"/>
              <a:t>(</a:t>
            </a:r>
            <a:r>
              <a:rPr lang="zh-TW" altLang="en-US" dirty="0"/>
              <a:t>一</a:t>
            </a:r>
            <a:r>
              <a:rPr lang="en-US" dirty="0"/>
              <a:t>)</a:t>
            </a:r>
            <a:r>
              <a:rPr lang="zh-TW" altLang="en-US" dirty="0"/>
              <a:t>羅馬的影響</a:t>
            </a:r>
            <a:r>
              <a:rPr lang="en-US" dirty="0"/>
              <a:t>─</a:t>
            </a:r>
            <a:r>
              <a:rPr lang="zh-TW" altLang="en-US" dirty="0"/>
              <a:t>政治</a:t>
            </a:r>
            <a:endParaRPr lang="en-US" altLang="zh-TW" dirty="0"/>
          </a:p>
          <a:p>
            <a:pPr lvl="1"/>
            <a:r>
              <a:rPr lang="zh-TW" altLang="en-US" dirty="0"/>
              <a:t>羅馬對它所征服的地方，安定的省份由元老院管理，指派省長統治，常有暴亂的則由皇帝直接派軍隊駐守，由提督、巡撫或地方長官管治。</a:t>
            </a:r>
            <a:endParaRPr lang="en-US" dirty="0"/>
          </a:p>
          <a:p>
            <a:pPr lvl="1"/>
            <a:r>
              <a:rPr lang="zh-TW" altLang="en-US" dirty="0"/>
              <a:t>大希律靠其政治手腕被羅馬皇帝委任為猶太人的王，他曾經要殺嬰孩耶穌，沒有成功。他死了以後，遺囑將王國分給他三個兒子，見圖一。當然，這還需經過奧古斯都皇帝的批准。</a:t>
            </a:r>
            <a:endParaRPr lang="en-US" dirty="0"/>
          </a:p>
          <a:p>
            <a:pPr marL="0" indent="0">
              <a:buNone/>
            </a:pPr>
            <a:endParaRPr lang="en-US" dirty="0"/>
          </a:p>
        </p:txBody>
      </p:sp>
      <p:graphicFrame>
        <p:nvGraphicFramePr>
          <p:cNvPr id="16" name="Table 15">
            <a:extLst>
              <a:ext uri="{FF2B5EF4-FFF2-40B4-BE49-F238E27FC236}">
                <a16:creationId xmlns:a16="http://schemas.microsoft.com/office/drawing/2014/main" id="{029F0D13-E901-5240-81D7-D667BD685103}"/>
              </a:ext>
            </a:extLst>
          </p:cNvPr>
          <p:cNvGraphicFramePr>
            <a:graphicFrameLocks noGrp="1"/>
          </p:cNvGraphicFramePr>
          <p:nvPr>
            <p:extLst>
              <p:ext uri="{D42A27DB-BD31-4B8C-83A1-F6EECF244321}">
                <p14:modId xmlns:p14="http://schemas.microsoft.com/office/powerpoint/2010/main" val="1520080657"/>
              </p:ext>
            </p:extLst>
          </p:nvPr>
        </p:nvGraphicFramePr>
        <p:xfrm>
          <a:off x="3480923" y="4267180"/>
          <a:ext cx="8321614" cy="1790373"/>
        </p:xfrm>
        <a:graphic>
          <a:graphicData uri="http://schemas.openxmlformats.org/drawingml/2006/table">
            <a:tbl>
              <a:tblPr firstRow="1" firstCol="1" bandRow="1">
                <a:tableStyleId>{BDBED569-4797-4DF1-A0F4-6AAB3CD982D8}</a:tableStyleId>
              </a:tblPr>
              <a:tblGrid>
                <a:gridCol w="1177574">
                  <a:extLst>
                    <a:ext uri="{9D8B030D-6E8A-4147-A177-3AD203B41FA5}">
                      <a16:colId xmlns:a16="http://schemas.microsoft.com/office/drawing/2014/main" val="3584835194"/>
                    </a:ext>
                  </a:extLst>
                </a:gridCol>
                <a:gridCol w="7144040">
                  <a:extLst>
                    <a:ext uri="{9D8B030D-6E8A-4147-A177-3AD203B41FA5}">
                      <a16:colId xmlns:a16="http://schemas.microsoft.com/office/drawing/2014/main" val="930057459"/>
                    </a:ext>
                  </a:extLst>
                </a:gridCol>
              </a:tblGrid>
              <a:tr h="762020">
                <a:tc>
                  <a:txBody>
                    <a:bodyPr/>
                    <a:lstStyle/>
                    <a:p>
                      <a:pPr lvl="0" indent="457200" algn="l">
                        <a:lnSpc>
                          <a:spcPct val="100000"/>
                        </a:lnSpc>
                      </a:pPr>
                      <a:r>
                        <a:rPr lang="zh-TW" sz="1800" dirty="0">
                          <a:solidFill>
                            <a:schemeClr val="tx1"/>
                          </a:solidFill>
                          <a:effectLst/>
                          <a:latin typeface="Kaiti TC" panose="02010600040101010101" pitchFamily="2" charset="-120"/>
                          <a:ea typeface="Kaiti TC" panose="02010600040101010101" pitchFamily="2" charset="-120"/>
                        </a:rPr>
                        <a:t>亞基老</a:t>
                      </a:r>
                      <a:endParaRPr lang="en-US" sz="1800" dirty="0">
                        <a:solidFill>
                          <a:schemeClr val="tx1"/>
                        </a:solidFill>
                        <a:effectLst/>
                        <a:latin typeface="Kaiti TC" panose="02010600040101010101" pitchFamily="2" charset="-120"/>
                        <a:ea typeface="Kaiti TC" panose="02010600040101010101" pitchFamily="2" charset="-120"/>
                      </a:endParaRPr>
                    </a:p>
                  </a:txBody>
                  <a:tcPr marL="0" marR="0" marT="0" marB="0" anchor="ctr">
                    <a:solidFill>
                      <a:schemeClr val="accent5">
                        <a:lumMod val="60000"/>
                        <a:lumOff val="40000"/>
                      </a:schemeClr>
                    </a:solidFill>
                  </a:tcPr>
                </a:tc>
                <a:tc>
                  <a:txBody>
                    <a:bodyPr/>
                    <a:lstStyle/>
                    <a:p>
                      <a:pPr indent="457200">
                        <a:lnSpc>
                          <a:spcPct val="100000"/>
                        </a:lnSpc>
                      </a:pPr>
                      <a:r>
                        <a:rPr lang="zh-TW" sz="1800" dirty="0">
                          <a:solidFill>
                            <a:schemeClr val="tx1"/>
                          </a:solidFill>
                          <a:effectLst/>
                          <a:latin typeface="Kaiti TC" panose="02010600040101010101" pitchFamily="2" charset="-120"/>
                          <a:ea typeface="Kaiti TC" panose="02010600040101010101" pitchFamily="2" charset="-120"/>
                        </a:rPr>
                        <a:t>管理猶太、撒馬利亞和以土買等地，他不能稱為王，只能稱為總督</a:t>
                      </a:r>
                      <a:r>
                        <a:rPr lang="en-US" sz="1800" dirty="0">
                          <a:solidFill>
                            <a:schemeClr val="tx1"/>
                          </a:solidFill>
                          <a:effectLst/>
                          <a:latin typeface="Kaiti TC" panose="02010600040101010101" pitchFamily="2" charset="-120"/>
                          <a:ea typeface="Kaiti TC" panose="02010600040101010101" pitchFamily="2" charset="-120"/>
                        </a:rPr>
                        <a:t>(ethnarch)</a:t>
                      </a:r>
                      <a:r>
                        <a:rPr lang="zh-TW" sz="1800" dirty="0">
                          <a:solidFill>
                            <a:schemeClr val="tx1"/>
                          </a:solidFill>
                          <a:effectLst/>
                          <a:latin typeface="Kaiti TC" panose="02010600040101010101" pitchFamily="2" charset="-120"/>
                          <a:ea typeface="Kaiti TC" panose="02010600040101010101" pitchFamily="2" charset="-120"/>
                        </a:rPr>
                        <a:t>。</a:t>
                      </a:r>
                      <a:endParaRPr lang="en-US" sz="1800" dirty="0">
                        <a:solidFill>
                          <a:schemeClr val="tx1"/>
                        </a:solidFill>
                        <a:effectLst/>
                        <a:latin typeface="Kaiti TC" panose="02010600040101010101" pitchFamily="2" charset="-120"/>
                        <a:ea typeface="Kaiti TC" panose="02010600040101010101" pitchFamily="2" charset="-120"/>
                      </a:endParaRPr>
                    </a:p>
                  </a:txBody>
                  <a:tcPr marL="0" marR="0" marT="0" marB="0" anchor="ctr">
                    <a:solidFill>
                      <a:schemeClr val="accent5">
                        <a:lumMod val="60000"/>
                        <a:lumOff val="40000"/>
                      </a:schemeClr>
                    </a:solidFill>
                  </a:tcPr>
                </a:tc>
                <a:extLst>
                  <a:ext uri="{0D108BD9-81ED-4DB2-BD59-A6C34878D82A}">
                    <a16:rowId xmlns:a16="http://schemas.microsoft.com/office/drawing/2014/main" val="762854537"/>
                  </a:ext>
                </a:extLst>
              </a:tr>
              <a:tr h="397447">
                <a:tc>
                  <a:txBody>
                    <a:bodyPr/>
                    <a:lstStyle/>
                    <a:p>
                      <a:pPr indent="457200" algn="l">
                        <a:lnSpc>
                          <a:spcPct val="100000"/>
                        </a:lnSpc>
                      </a:pPr>
                      <a:r>
                        <a:rPr lang="zh-TW" sz="1800" dirty="0">
                          <a:solidFill>
                            <a:schemeClr val="tx1"/>
                          </a:solidFill>
                          <a:effectLst/>
                          <a:latin typeface="Kaiti TC" panose="02010600040101010101" pitchFamily="2" charset="-120"/>
                          <a:ea typeface="Kaiti TC" panose="02010600040101010101" pitchFamily="2" charset="-120"/>
                        </a:rPr>
                        <a:t>希律安提帕</a:t>
                      </a:r>
                      <a:endParaRPr lang="en-US" sz="1800" dirty="0">
                        <a:solidFill>
                          <a:schemeClr val="tx1"/>
                        </a:solidFill>
                        <a:effectLst/>
                        <a:latin typeface="Kaiti TC" panose="02010600040101010101" pitchFamily="2" charset="-120"/>
                        <a:ea typeface="Kaiti TC" panose="02010600040101010101" pitchFamily="2" charset="-120"/>
                      </a:endParaRPr>
                    </a:p>
                  </a:txBody>
                  <a:tcPr marL="0" marR="0" marT="0" marB="0" anchor="ctr">
                    <a:solidFill>
                      <a:schemeClr val="accent5">
                        <a:lumMod val="60000"/>
                        <a:lumOff val="40000"/>
                      </a:schemeClr>
                    </a:solidFill>
                  </a:tcPr>
                </a:tc>
                <a:tc>
                  <a:txBody>
                    <a:bodyPr/>
                    <a:lstStyle/>
                    <a:p>
                      <a:pPr indent="457200">
                        <a:lnSpc>
                          <a:spcPct val="100000"/>
                        </a:lnSpc>
                      </a:pPr>
                      <a:r>
                        <a:rPr lang="zh-TW" sz="1800" dirty="0">
                          <a:solidFill>
                            <a:schemeClr val="tx1"/>
                          </a:solidFill>
                          <a:effectLst/>
                          <a:latin typeface="Kaiti TC" panose="02010600040101010101" pitchFamily="2" charset="-120"/>
                          <a:ea typeface="Kaiti TC" panose="02010600040101010101" pitchFamily="2" charset="-120"/>
                        </a:rPr>
                        <a:t>管理加利利和比利亞，他的地位是分封王</a:t>
                      </a:r>
                      <a:r>
                        <a:rPr lang="en-US" sz="1800" dirty="0">
                          <a:solidFill>
                            <a:schemeClr val="tx1"/>
                          </a:solidFill>
                          <a:effectLst/>
                          <a:latin typeface="Kaiti TC" panose="02010600040101010101" pitchFamily="2" charset="-120"/>
                          <a:ea typeface="Kaiti TC" panose="02010600040101010101" pitchFamily="2" charset="-120"/>
                        </a:rPr>
                        <a:t>(tetrarch)</a:t>
                      </a:r>
                      <a:r>
                        <a:rPr lang="zh-TW" sz="1800" dirty="0">
                          <a:solidFill>
                            <a:schemeClr val="tx1"/>
                          </a:solidFill>
                          <a:effectLst/>
                          <a:latin typeface="Kaiti TC" panose="02010600040101010101" pitchFamily="2" charset="-120"/>
                          <a:ea typeface="Kaiti TC" panose="02010600040101010101" pitchFamily="2" charset="-120"/>
                        </a:rPr>
                        <a:t>，權力比總督小</a:t>
                      </a:r>
                      <a:endParaRPr lang="en-US" sz="1800" dirty="0">
                        <a:solidFill>
                          <a:schemeClr val="tx1"/>
                        </a:solidFill>
                        <a:effectLst/>
                        <a:latin typeface="Kaiti TC" panose="02010600040101010101" pitchFamily="2" charset="-120"/>
                        <a:ea typeface="Kaiti TC" panose="02010600040101010101" pitchFamily="2" charset="-120"/>
                      </a:endParaRPr>
                    </a:p>
                  </a:txBody>
                  <a:tcPr marL="0" marR="0" marT="0" marB="0" anchor="ctr">
                    <a:solidFill>
                      <a:schemeClr val="accent5">
                        <a:lumMod val="60000"/>
                        <a:lumOff val="40000"/>
                      </a:schemeClr>
                    </a:solidFill>
                  </a:tcPr>
                </a:tc>
                <a:extLst>
                  <a:ext uri="{0D108BD9-81ED-4DB2-BD59-A6C34878D82A}">
                    <a16:rowId xmlns:a16="http://schemas.microsoft.com/office/drawing/2014/main" val="606916212"/>
                  </a:ext>
                </a:extLst>
              </a:tr>
              <a:tr h="479713">
                <a:tc>
                  <a:txBody>
                    <a:bodyPr/>
                    <a:lstStyle/>
                    <a:p>
                      <a:pPr indent="457200" algn="l">
                        <a:lnSpc>
                          <a:spcPct val="100000"/>
                        </a:lnSpc>
                      </a:pPr>
                      <a:r>
                        <a:rPr lang="zh-TW" sz="1800" dirty="0">
                          <a:solidFill>
                            <a:schemeClr val="tx1"/>
                          </a:solidFill>
                          <a:effectLst/>
                          <a:latin typeface="Kaiti TC" panose="02010600040101010101" pitchFamily="2" charset="-120"/>
                          <a:ea typeface="Kaiti TC" panose="02010600040101010101" pitchFamily="2" charset="-120"/>
                        </a:rPr>
                        <a:t>腓力</a:t>
                      </a:r>
                      <a:r>
                        <a:rPr lang="en-US" sz="1800" dirty="0">
                          <a:solidFill>
                            <a:schemeClr val="tx1"/>
                          </a:solidFill>
                          <a:effectLst/>
                          <a:latin typeface="Kaiti TC" panose="02010600040101010101" pitchFamily="2" charset="-120"/>
                          <a:ea typeface="Kaiti TC" panose="02010600040101010101" pitchFamily="2" charset="-120"/>
                        </a:rPr>
                        <a:t> I</a:t>
                      </a:r>
                    </a:p>
                  </a:txBody>
                  <a:tcPr marL="0" marR="0" marT="0" marB="0" anchor="ctr">
                    <a:solidFill>
                      <a:schemeClr val="accent5">
                        <a:lumMod val="60000"/>
                        <a:lumOff val="40000"/>
                      </a:schemeClr>
                    </a:solidFill>
                  </a:tcPr>
                </a:tc>
                <a:tc>
                  <a:txBody>
                    <a:bodyPr/>
                    <a:lstStyle/>
                    <a:p>
                      <a:pPr indent="457200">
                        <a:lnSpc>
                          <a:spcPct val="100000"/>
                        </a:lnSpc>
                      </a:pPr>
                      <a:r>
                        <a:rPr lang="zh-TW" sz="1800" dirty="0">
                          <a:solidFill>
                            <a:schemeClr val="tx1"/>
                          </a:solidFill>
                          <a:effectLst/>
                          <a:latin typeface="Kaiti TC" panose="02010600040101010101" pitchFamily="2" charset="-120"/>
                          <a:ea typeface="Kaiti TC" panose="02010600040101010101" pitchFamily="2" charset="-120"/>
                        </a:rPr>
                        <a:t>管理巴勒斯坦北部及東北部，包括特拉可尼，以土利亞等地。</a:t>
                      </a:r>
                      <a:endParaRPr lang="en-US" sz="1800" dirty="0">
                        <a:solidFill>
                          <a:schemeClr val="tx1"/>
                        </a:solidFill>
                        <a:effectLst/>
                        <a:latin typeface="Kaiti TC" panose="02010600040101010101" pitchFamily="2" charset="-120"/>
                        <a:ea typeface="Kaiti TC" panose="02010600040101010101" pitchFamily="2" charset="-120"/>
                      </a:endParaRPr>
                    </a:p>
                  </a:txBody>
                  <a:tcPr marL="0" marR="0" marT="0" marB="0" anchor="ctr">
                    <a:solidFill>
                      <a:schemeClr val="accent5">
                        <a:lumMod val="60000"/>
                        <a:lumOff val="40000"/>
                      </a:schemeClr>
                    </a:solidFill>
                  </a:tcPr>
                </a:tc>
                <a:extLst>
                  <a:ext uri="{0D108BD9-81ED-4DB2-BD59-A6C34878D82A}">
                    <a16:rowId xmlns:a16="http://schemas.microsoft.com/office/drawing/2014/main" val="1237913149"/>
                  </a:ext>
                </a:extLst>
              </a:tr>
            </a:tbl>
          </a:graphicData>
        </a:graphic>
      </p:graphicFrame>
    </p:spTree>
    <p:extLst>
      <p:ext uri="{BB962C8B-B14F-4D97-AF65-F5344CB8AC3E}">
        <p14:creationId xmlns:p14="http://schemas.microsoft.com/office/powerpoint/2010/main" val="380030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7518E5E7-95FD-B84B-BF0F-B89C26DA9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49" y="1045740"/>
            <a:ext cx="9065622" cy="5439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6ADC31-CD62-FE41-998B-EEA85807C9CA}"/>
              </a:ext>
            </a:extLst>
          </p:cNvPr>
          <p:cNvSpPr/>
          <p:nvPr/>
        </p:nvSpPr>
        <p:spPr>
          <a:xfrm>
            <a:off x="890649" y="511223"/>
            <a:ext cx="5543184" cy="369332"/>
          </a:xfrm>
          <a:prstGeom prst="rect">
            <a:avLst/>
          </a:prstGeom>
        </p:spPr>
        <p:txBody>
          <a:bodyPr wrap="none">
            <a:spAutoFit/>
          </a:bodyPr>
          <a:lstStyle/>
          <a:p>
            <a:r>
              <a:rPr lang="zh-TW" altLang="en-US" b="1" i="1" dirty="0">
                <a:solidFill>
                  <a:srgbClr val="663300"/>
                </a:solidFill>
                <a:latin typeface="Times New Roman" panose="02020603050405020304" pitchFamily="18" charset="0"/>
              </a:rPr>
              <a:t>新約時代的羅馬帝國 </a:t>
            </a:r>
            <a:r>
              <a:rPr lang="en-US" b="1" i="1" dirty="0">
                <a:solidFill>
                  <a:srgbClr val="663300"/>
                </a:solidFill>
                <a:latin typeface="Times New Roman" panose="02020603050405020304" pitchFamily="18" charset="0"/>
              </a:rPr>
              <a:t>Roman Empire at the time of N.T.</a:t>
            </a:r>
            <a:endParaRPr lang="en-US" b="1" i="1" dirty="0">
              <a:solidFill>
                <a:srgbClr val="663300"/>
              </a:solidFill>
              <a:effectLst/>
              <a:latin typeface="Times New Roman" panose="02020603050405020304" pitchFamily="18" charset="0"/>
            </a:endParaRPr>
          </a:p>
        </p:txBody>
      </p:sp>
    </p:spTree>
    <p:extLst>
      <p:ext uri="{BB962C8B-B14F-4D97-AF65-F5344CB8AC3E}">
        <p14:creationId xmlns:p14="http://schemas.microsoft.com/office/powerpoint/2010/main" val="203689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一、兩約之間</a:t>
            </a:r>
            <a:endParaRPr lang="en-US" dirty="0"/>
          </a:p>
          <a:p>
            <a:pPr marL="0" indent="0">
              <a:buNone/>
            </a:pPr>
            <a:r>
              <a:rPr lang="zh-TW" altLang="en-US" dirty="0">
                <a:solidFill>
                  <a:srgbClr val="0432FF"/>
                </a:solidFill>
              </a:rPr>
              <a:t>二、時代背景</a:t>
            </a:r>
            <a:endParaRPr lang="en-US" dirty="0">
              <a:solidFill>
                <a:srgbClr val="0432FF"/>
              </a:solidFill>
            </a:endParaRPr>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t>三、各福音書特色</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p:txBody>
          <a:bodyPr>
            <a:normAutofit/>
          </a:bodyPr>
          <a:lstStyle/>
          <a:p>
            <a:pPr marL="0" indent="0">
              <a:buNone/>
            </a:pPr>
            <a:r>
              <a:rPr lang="en-US" altLang="zh-TW" dirty="0"/>
              <a:t>(</a:t>
            </a:r>
            <a:r>
              <a:rPr lang="zh-TW" altLang="en-US" dirty="0"/>
              <a:t>二</a:t>
            </a:r>
            <a:r>
              <a:rPr lang="en-US" altLang="zh-TW" dirty="0"/>
              <a:t>)</a:t>
            </a:r>
            <a:r>
              <a:rPr lang="zh-TW" altLang="en-US" dirty="0"/>
              <a:t>希臘的影響─文化</a:t>
            </a:r>
            <a:endParaRPr lang="en-US" altLang="zh-TW" dirty="0"/>
          </a:p>
          <a:p>
            <a:pPr marL="274320" lvl="1" indent="0">
              <a:buNone/>
            </a:pPr>
            <a:r>
              <a:rPr lang="zh-TW" altLang="en-US" dirty="0"/>
              <a:t>希臘文化隨著亞歷山大帝的東征而帶到巴勒斯坦，這些文化和當地文化結合，產生了以希臘文化為主的混合文化，</a:t>
            </a:r>
            <a:endParaRPr lang="en-US" altLang="zh-TW" dirty="0"/>
          </a:p>
          <a:p>
            <a:pPr marL="274320" lvl="1" indent="0">
              <a:buNone/>
            </a:pPr>
            <a:r>
              <a:rPr lang="zh-TW" altLang="en-US" dirty="0"/>
              <a:t>希臘文也成為朝廷與民間通用的語言。這種情形在羅馬統治以後，並未改變。希臘文化可以說與人民的日常生活打成一片。新約就是用希臘文寫成的，所以它能夠很快地流傳到各地。</a:t>
            </a:r>
            <a:endParaRPr lang="en-US" altLang="zh-TW" dirty="0"/>
          </a:p>
          <a:p>
            <a:pPr marL="274320" lvl="1" indent="0">
              <a:buNone/>
            </a:pPr>
            <a:r>
              <a:rPr lang="zh-TW" altLang="en-US" dirty="0"/>
              <a:t>希臘文化的主要特色是崇尚自由、民主與獨立的精神，其文學、藝術亦十分發達。希臘人為了解答人生問題</a:t>
            </a:r>
            <a:r>
              <a:rPr lang="en-US" dirty="0"/>
              <a:t> </a:t>
            </a:r>
          </a:p>
          <a:p>
            <a:pPr marL="0" indent="0">
              <a:buNone/>
            </a:pPr>
            <a:r>
              <a:rPr lang="en-US" dirty="0"/>
              <a:t>(</a:t>
            </a:r>
            <a:r>
              <a:rPr lang="zh-TW" altLang="en-US" dirty="0"/>
              <a:t>三</a:t>
            </a:r>
            <a:r>
              <a:rPr lang="en-US" dirty="0"/>
              <a:t>)</a:t>
            </a:r>
            <a:r>
              <a:rPr lang="zh-TW" altLang="en-US" dirty="0"/>
              <a:t>猶太的傳統</a:t>
            </a:r>
            <a:r>
              <a:rPr lang="en-US" dirty="0"/>
              <a:t>─</a:t>
            </a:r>
            <a:r>
              <a:rPr lang="zh-TW" altLang="en-US" dirty="0"/>
              <a:t>宗教</a:t>
            </a:r>
            <a:endParaRPr lang="en-US" altLang="zh-TW" dirty="0"/>
          </a:p>
          <a:p>
            <a:pPr marL="0" indent="0">
              <a:buNone/>
            </a:pPr>
            <a:r>
              <a:rPr lang="zh-TW" altLang="en-US" dirty="0"/>
              <a:t>希臘文化帶給猶太人的衝擊是，他們能否同時接受希臘文化，而仍然忠於他們傳統的信仰。</a:t>
            </a:r>
            <a:endParaRPr lang="en-US" altLang="zh-TW" dirty="0"/>
          </a:p>
          <a:p>
            <a:pPr lvl="1"/>
            <a:r>
              <a:rPr lang="zh-TW" altLang="en-US" dirty="0"/>
              <a:t>猶太人有的受希臘文化影響較深，思想比較自由，比較追求物質享受，這種人大多散居在各地</a:t>
            </a:r>
            <a:r>
              <a:rPr lang="en-US" altLang="zh-TW" dirty="0"/>
              <a:t>﹔</a:t>
            </a:r>
          </a:p>
          <a:p>
            <a:pPr lvl="1"/>
            <a:r>
              <a:rPr lang="zh-TW" altLang="en-US" dirty="0"/>
              <a:t>有的思想比較保守，抗拒希臘文化，這些人多居住在猶太本土。</a:t>
            </a:r>
            <a:endParaRPr lang="en-US" altLang="zh-TW" dirty="0"/>
          </a:p>
          <a:p>
            <a:pPr marL="274320" lvl="1" indent="0">
              <a:buNone/>
            </a:pPr>
            <a:endParaRPr lang="en-US" dirty="0"/>
          </a:p>
          <a:p>
            <a:pPr marL="0" indent="0">
              <a:buNone/>
            </a:pPr>
            <a:endParaRPr lang="en-US" dirty="0"/>
          </a:p>
        </p:txBody>
      </p:sp>
    </p:spTree>
    <p:extLst>
      <p:ext uri="{BB962C8B-B14F-4D97-AF65-F5344CB8AC3E}">
        <p14:creationId xmlns:p14="http://schemas.microsoft.com/office/powerpoint/2010/main" val="143629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一、兩約之間</a:t>
            </a:r>
            <a:endParaRPr lang="en-US" dirty="0"/>
          </a:p>
          <a:p>
            <a:pPr marL="0" indent="0">
              <a:buNone/>
            </a:pPr>
            <a:r>
              <a:rPr lang="zh-TW" altLang="en-US" dirty="0">
                <a:solidFill>
                  <a:srgbClr val="0432FF"/>
                </a:solidFill>
              </a:rPr>
              <a:t>二、時代背景</a:t>
            </a:r>
            <a:endParaRPr lang="en-US" dirty="0">
              <a:solidFill>
                <a:srgbClr val="0432FF"/>
              </a:solidFill>
            </a:endParaRPr>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t>三、各福音書特色</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p:txBody>
          <a:bodyPr>
            <a:normAutofit/>
          </a:bodyPr>
          <a:lstStyle/>
          <a:p>
            <a:pPr marL="0" indent="0">
              <a:buNone/>
            </a:pPr>
            <a:r>
              <a:rPr lang="zh-TW" altLang="en-US" dirty="0"/>
              <a:t>耶穌當代猶太人的宗教集團和黨派可分下列幾種：</a:t>
            </a:r>
            <a:r>
              <a:rPr lang="en-US" dirty="0"/>
              <a:t> </a:t>
            </a:r>
          </a:p>
          <a:p>
            <a:pPr marL="0" indent="0">
              <a:buNone/>
            </a:pPr>
            <a:r>
              <a:rPr lang="zh-TW" altLang="en-US" dirty="0"/>
              <a:t>祭司：</a:t>
            </a:r>
            <a:endParaRPr lang="en-US" dirty="0"/>
          </a:p>
          <a:p>
            <a:pPr marL="0" indent="0">
              <a:buNone/>
            </a:pPr>
            <a:r>
              <a:rPr lang="en-US" altLang="zh-TW" dirty="0"/>
              <a:t>	</a:t>
            </a:r>
            <a:r>
              <a:rPr lang="zh-TW" altLang="en-US" dirty="0"/>
              <a:t>祭司的職責原是獻祭、傳達上帝的旨意並教誨民眾。以色列人從巴比倫歸回以後，沒有王，外邦人也不希望大衛王室抬頭，祭司的權力便逐漸擴張而擁有政權。</a:t>
            </a:r>
            <a:r>
              <a:rPr lang="en-US" dirty="0"/>
              <a:t> </a:t>
            </a:r>
          </a:p>
          <a:p>
            <a:pPr marL="0" indent="0">
              <a:buNone/>
            </a:pPr>
            <a:endParaRPr lang="en-US" dirty="0"/>
          </a:p>
          <a:p>
            <a:pPr marL="0" indent="0">
              <a:buNone/>
            </a:pPr>
            <a:r>
              <a:rPr lang="zh-TW" altLang="en-US" dirty="0"/>
              <a:t>文士：</a:t>
            </a:r>
            <a:endParaRPr lang="en-US" dirty="0"/>
          </a:p>
          <a:p>
            <a:pPr marL="0" indent="0">
              <a:buNone/>
            </a:pPr>
            <a:r>
              <a:rPr lang="en-US" altLang="zh-TW" dirty="0"/>
              <a:t>	</a:t>
            </a:r>
            <a:r>
              <a:rPr lang="zh-TW" altLang="en-US" dirty="0"/>
              <a:t>文士原是抄寫律法的人，由利未人擔任，他們保存聖經，不遺餘力。以色列人被擄分散在各處設立會堂時，文士研讀並解釋律法，在教導百姓遵行律法上扮演極重要角色。像以斯拉就是文士，又是祭司。但是後來祭司慢慢忽略律法，文士就與祭司分開，而形成另一個專業。</a:t>
            </a:r>
            <a:endParaRPr lang="en-US" dirty="0"/>
          </a:p>
          <a:p>
            <a:endParaRPr lang="en-US" dirty="0"/>
          </a:p>
        </p:txBody>
      </p:sp>
    </p:spTree>
    <p:extLst>
      <p:ext uri="{BB962C8B-B14F-4D97-AF65-F5344CB8AC3E}">
        <p14:creationId xmlns:p14="http://schemas.microsoft.com/office/powerpoint/2010/main" val="211630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a:t>（一）耶穌時代的背景</a:t>
            </a:r>
            <a:endParaRPr lang="en-US" dirty="0"/>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p:txBody>
          <a:bodyPr/>
          <a:lstStyle/>
          <a:p>
            <a:pPr marL="0" indent="0">
              <a:buNone/>
            </a:pPr>
            <a:r>
              <a:rPr lang="zh-TW" altLang="en-US" dirty="0"/>
              <a:t>一、兩約之間</a:t>
            </a:r>
            <a:endParaRPr lang="en-US" dirty="0"/>
          </a:p>
          <a:p>
            <a:pPr marL="0" indent="0">
              <a:buNone/>
            </a:pPr>
            <a:r>
              <a:rPr lang="zh-TW" altLang="en-US" dirty="0">
                <a:solidFill>
                  <a:srgbClr val="0432FF"/>
                </a:solidFill>
              </a:rPr>
              <a:t>二、時代背景</a:t>
            </a:r>
            <a:endParaRPr lang="en-US" dirty="0">
              <a:solidFill>
                <a:srgbClr val="0432FF"/>
              </a:solidFill>
            </a:endParaRPr>
          </a:p>
          <a:p>
            <a:pPr marL="0" lvl="0" indent="0">
              <a:buNone/>
            </a:pPr>
            <a:r>
              <a:rPr lang="en-US" altLang="zh-TW" dirty="0"/>
              <a:t>	</a:t>
            </a:r>
            <a:r>
              <a:rPr lang="zh-TW" altLang="en-US" dirty="0"/>
              <a:t>羅馬的影響</a:t>
            </a:r>
            <a:r>
              <a:rPr lang="en-US" dirty="0"/>
              <a:t>─</a:t>
            </a:r>
            <a:r>
              <a:rPr lang="zh-TW" altLang="en-US" dirty="0"/>
              <a:t>政治</a:t>
            </a:r>
            <a:endParaRPr lang="en-US" dirty="0"/>
          </a:p>
          <a:p>
            <a:pPr marL="0" lvl="0" indent="0">
              <a:buNone/>
            </a:pPr>
            <a:r>
              <a:rPr lang="en-US" altLang="zh-TW" dirty="0"/>
              <a:t>	</a:t>
            </a:r>
            <a:r>
              <a:rPr lang="zh-TW" altLang="en-US" dirty="0"/>
              <a:t>希臘的影響</a:t>
            </a:r>
            <a:r>
              <a:rPr lang="en-US" dirty="0"/>
              <a:t>─</a:t>
            </a:r>
            <a:r>
              <a:rPr lang="zh-TW" altLang="en-US" dirty="0"/>
              <a:t>文化</a:t>
            </a:r>
            <a:endParaRPr lang="en-US" dirty="0"/>
          </a:p>
          <a:p>
            <a:pPr marL="0" lvl="0" indent="0">
              <a:buNone/>
            </a:pPr>
            <a:r>
              <a:rPr lang="en-US" altLang="zh-TW" dirty="0"/>
              <a:t>	</a:t>
            </a:r>
            <a:r>
              <a:rPr lang="zh-TW" altLang="en-US" dirty="0"/>
              <a:t>猶太的傳統</a:t>
            </a:r>
            <a:r>
              <a:rPr lang="en-US" dirty="0"/>
              <a:t>─</a:t>
            </a:r>
            <a:r>
              <a:rPr lang="zh-TW" altLang="en-US" dirty="0"/>
              <a:t>宗教</a:t>
            </a:r>
            <a:endParaRPr lang="en-US" dirty="0"/>
          </a:p>
          <a:p>
            <a:pPr marL="0" indent="0">
              <a:buNone/>
            </a:pPr>
            <a:r>
              <a:rPr lang="zh-TW" altLang="en-US" dirty="0"/>
              <a:t>三、各福音書特色</a:t>
            </a:r>
            <a:endParaRPr 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p:txBody>
          <a:bodyPr>
            <a:normAutofit/>
          </a:bodyPr>
          <a:lstStyle/>
          <a:p>
            <a:pPr marL="0" indent="0">
              <a:buNone/>
            </a:pPr>
            <a:r>
              <a:rPr lang="zh-TW" altLang="en-US" dirty="0"/>
              <a:t>法利賽人：</a:t>
            </a:r>
            <a:endParaRPr lang="en-US" dirty="0"/>
          </a:p>
          <a:p>
            <a:pPr marL="0" indent="0">
              <a:buNone/>
            </a:pPr>
            <a:r>
              <a:rPr lang="en-US" altLang="zh-TW" dirty="0"/>
              <a:t>	</a:t>
            </a:r>
            <a:r>
              <a:rPr lang="zh-TW" altLang="en-US" dirty="0"/>
              <a:t>法利賽人的意思是「分別出來」，他們是與當政者不合而分離出來的一班虔誠人士，約在公元前</a:t>
            </a:r>
            <a:r>
              <a:rPr lang="en-US" dirty="0"/>
              <a:t> 150 </a:t>
            </a:r>
            <a:r>
              <a:rPr lang="zh-TW" altLang="en-US" dirty="0"/>
              <a:t>年形成。他們遵行律法，相信死人復活。</a:t>
            </a:r>
            <a:r>
              <a:rPr lang="en-US" dirty="0"/>
              <a:t> </a:t>
            </a:r>
          </a:p>
          <a:p>
            <a:pPr marL="0" indent="0">
              <a:buNone/>
            </a:pPr>
            <a:endParaRPr lang="en-US" dirty="0"/>
          </a:p>
          <a:p>
            <a:pPr marL="0" indent="0">
              <a:buNone/>
            </a:pPr>
            <a:r>
              <a:rPr lang="zh-TW" altLang="en-US" dirty="0"/>
              <a:t>撒都該人：</a:t>
            </a:r>
            <a:endParaRPr lang="en-US" dirty="0"/>
          </a:p>
          <a:p>
            <a:pPr marL="0" indent="0">
              <a:buNone/>
            </a:pPr>
            <a:r>
              <a:rPr lang="en-US" altLang="zh-TW" dirty="0"/>
              <a:t>	</a:t>
            </a:r>
            <a:r>
              <a:rPr lang="zh-TW" altLang="en-US" dirty="0"/>
              <a:t>撒都該人可能源自所羅門王時代的撒都，他們多為祭司階層的人，可以說是當時的執政者與權貴。他們崇尚理性，只接受摩西五經，不相信死人復活，反對法利賽人在律法之外又加上許多遺傳。其實撒都該人的興趣在於政治，多過宗教。</a:t>
            </a:r>
            <a:endParaRPr lang="en-US" dirty="0"/>
          </a:p>
          <a:p>
            <a:endParaRPr lang="en-US" dirty="0"/>
          </a:p>
        </p:txBody>
      </p:sp>
    </p:spTree>
    <p:extLst>
      <p:ext uri="{BB962C8B-B14F-4D97-AF65-F5344CB8AC3E}">
        <p14:creationId xmlns:p14="http://schemas.microsoft.com/office/powerpoint/2010/main" val="2345073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{E6B22DC6-7525-3947-BA28-EB3F9CE3DF4F}tf10001067</Template>
  <TotalTime>89898</TotalTime>
  <Words>6873</Words>
  <Application>Microsoft Macintosh PowerPoint</Application>
  <PresentationFormat>Widescreen</PresentationFormat>
  <Paragraphs>498</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Kaiti TC</vt:lpstr>
      <vt:lpstr>LiSong Pro Light</vt:lpstr>
      <vt:lpstr>宋体</vt:lpstr>
      <vt:lpstr>Songti TC</vt:lpstr>
      <vt:lpstr>STKaiti</vt:lpstr>
      <vt:lpstr>Garamond</vt:lpstr>
      <vt:lpstr>Times New Roman</vt:lpstr>
      <vt:lpstr>Wingdings</vt:lpstr>
      <vt:lpstr>Savon</vt:lpstr>
      <vt:lpstr>     耶穌 （內容引用“成人主日學聖經課程”作者：梁望惠）   </vt:lpstr>
      <vt:lpstr>耶穌生平大綱（一）</vt:lpstr>
      <vt:lpstr>（一）耶穌時代的背景</vt:lpstr>
      <vt:lpstr>（一）耶穌時代的背景</vt:lpstr>
      <vt:lpstr>（一）耶穌時代的背景</vt:lpstr>
      <vt:lpstr>PowerPoint Presentation</vt:lpstr>
      <vt:lpstr>（一）耶穌時代的背景</vt:lpstr>
      <vt:lpstr>（一）耶穌時代的背景</vt:lpstr>
      <vt:lpstr>（一）耶穌時代的背景</vt:lpstr>
      <vt:lpstr>（一）耶穌時代的背景</vt:lpstr>
      <vt:lpstr>（一）耶穌時代的背景</vt:lpstr>
      <vt:lpstr>（一）耶穌時代的背景</vt:lpstr>
      <vt:lpstr>（二）耶穌的降生與童年 </vt:lpstr>
      <vt:lpstr>（二）耶穌的降生與童年 </vt:lpstr>
      <vt:lpstr>（二）耶穌的降生與童年(迦南地大小和華州相仿） </vt:lpstr>
      <vt:lpstr>（二）耶穌的降生與童年 </vt:lpstr>
      <vt:lpstr>（二）耶穌的降生與童年 </vt:lpstr>
      <vt:lpstr>（三）耶穌的受洗與受試探 </vt:lpstr>
      <vt:lpstr>（三）耶穌的受洗與受試探 </vt:lpstr>
      <vt:lpstr>（三）耶穌的受洗與受試探 </vt:lpstr>
      <vt:lpstr>（三）耶穌的受洗與受試探 </vt:lpstr>
      <vt:lpstr>（三）耶穌的受洗與受試探 </vt:lpstr>
      <vt:lpstr>（三）耶穌的受洗與受試探 </vt:lpstr>
      <vt:lpstr>（三）耶穌的受洗與受試探 </vt:lpstr>
      <vt:lpstr>（三）耶穌的受洗與受試探 </vt:lpstr>
      <vt:lpstr>（三）耶穌的受洗與受試探 </vt:lpstr>
      <vt:lpstr>（四）施洗約翰的見證 </vt:lpstr>
      <vt:lpstr>（四）施洗約翰的見證 </vt:lpstr>
      <vt:lpstr>（四）施洗約翰的見證 </vt:lpstr>
      <vt:lpstr>（四）施洗約翰的見證 </vt:lpstr>
      <vt:lpstr>（四）施洗約翰的見證 </vt:lpstr>
      <vt:lpstr>（五）初期傳道 </vt:lpstr>
      <vt:lpstr>（五）初期傳道 </vt:lpstr>
      <vt:lpstr>（五）初期傳道 </vt:lpstr>
      <vt:lpstr>（五）初期傳道 </vt:lpstr>
      <vt:lpstr>（五）初期傳道 </vt:lpstr>
      <vt:lpstr>（五）初期傳道 </vt:lpstr>
      <vt:lpstr>（五）初期傳道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主日學計劃</dc:title>
  <dc:creator>Sandy Mau</dc:creator>
  <cp:lastModifiedBy>Sandy Mau</cp:lastModifiedBy>
  <cp:revision>45</cp:revision>
  <dcterms:created xsi:type="dcterms:W3CDTF">2021-07-19T05:32:25Z</dcterms:created>
  <dcterms:modified xsi:type="dcterms:W3CDTF">2022-05-03T03:59:45Z</dcterms:modified>
</cp:coreProperties>
</file>