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474" r:id="rId2"/>
    <p:sldId id="466" r:id="rId3"/>
    <p:sldId id="352" r:id="rId4"/>
    <p:sldId id="353" r:id="rId5"/>
    <p:sldId id="463" r:id="rId6"/>
    <p:sldId id="472" r:id="rId7"/>
    <p:sldId id="354" r:id="rId8"/>
    <p:sldId id="462" r:id="rId9"/>
    <p:sldId id="355" r:id="rId10"/>
    <p:sldId id="356" r:id="rId11"/>
    <p:sldId id="468" r:id="rId12"/>
    <p:sldId id="358" r:id="rId13"/>
    <p:sldId id="359" r:id="rId14"/>
    <p:sldId id="360" r:id="rId15"/>
    <p:sldId id="361" r:id="rId16"/>
    <p:sldId id="363" r:id="rId17"/>
    <p:sldId id="465" r:id="rId18"/>
    <p:sldId id="364" r:id="rId19"/>
    <p:sldId id="365" r:id="rId20"/>
    <p:sldId id="366" r:id="rId21"/>
    <p:sldId id="367" r:id="rId22"/>
    <p:sldId id="368" r:id="rId23"/>
    <p:sldId id="369" r:id="rId24"/>
    <p:sldId id="467" r:id="rId25"/>
    <p:sldId id="370" r:id="rId26"/>
    <p:sldId id="371" r:id="rId27"/>
    <p:sldId id="469" r:id="rId28"/>
    <p:sldId id="372" r:id="rId29"/>
    <p:sldId id="373" r:id="rId30"/>
    <p:sldId id="374" r:id="rId31"/>
    <p:sldId id="375" r:id="rId32"/>
    <p:sldId id="376" r:id="rId33"/>
    <p:sldId id="377" r:id="rId34"/>
    <p:sldId id="471" r:id="rId35"/>
    <p:sldId id="47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6341"/>
  </p:normalViewPr>
  <p:slideViewPr>
    <p:cSldViewPr snapToGrid="0" snapToObjects="1">
      <p:cViewPr varScale="1">
        <p:scale>
          <a:sx n="121" d="100"/>
          <a:sy n="121" d="100"/>
        </p:scale>
        <p:origin x="20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48A87A34-81AB-432B-8DAE-1953F412C126}" type="datetimeFigureOut">
              <a:rPr lang="en-US" smtClean="0"/>
              <a:t>5/4/22</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94167730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8930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2584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8A87A34-81AB-432B-8DAE-1953F412C126}" type="datetimeFigureOut">
              <a:rPr lang="en-US" smtClean="0"/>
              <a:t>5/4/22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256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8A87A34-81AB-432B-8DAE-1953F412C126}" type="datetimeFigureOut">
              <a:rPr lang="en-US" smtClean="0"/>
              <a:t>5/4/22</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00118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atin typeface="LiSong Pro Light" panose="02020300000000000000" pitchFamily="18" charset="-120"/>
                <a:ea typeface="LiSong Pro Light" panose="02020300000000000000" pitchFamily="18" charset="-120"/>
              </a:defRPr>
            </a:lvl1pPr>
            <a:lvl2pPr>
              <a:defRPr sz="1600">
                <a:latin typeface="LiSong Pro Light" panose="02020300000000000000" pitchFamily="18" charset="-120"/>
                <a:ea typeface="LiSong Pro Light" panose="02020300000000000000" pitchFamily="18" charset="-120"/>
              </a:defRPr>
            </a:lvl2pPr>
            <a:lvl3pPr>
              <a:defRPr sz="1400">
                <a:latin typeface="LiSong Pro Light" panose="02020300000000000000" pitchFamily="18" charset="-120"/>
                <a:ea typeface="LiSong Pro Light" panose="02020300000000000000" pitchFamily="18" charset="-120"/>
              </a:defRPr>
            </a:lvl3pPr>
            <a:lvl4pPr>
              <a:defRPr sz="1400">
                <a:latin typeface="LiSong Pro Light" panose="02020300000000000000" pitchFamily="18" charset="-120"/>
                <a:ea typeface="LiSong Pro Light" panose="02020300000000000000" pitchFamily="18" charset="-120"/>
              </a:defRPr>
            </a:lvl4pPr>
            <a:lvl5pPr>
              <a:defRPr sz="1400">
                <a:latin typeface="LiSong Pro Light" panose="02020300000000000000" pitchFamily="18" charset="-120"/>
                <a:ea typeface="LiSong Pro Light" panose="02020300000000000000" pitchFamily="18" charset="-12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atin typeface="LiSong Pro Light" panose="02020300000000000000" pitchFamily="18" charset="-120"/>
                <a:ea typeface="LiSong Pro Light" panose="02020300000000000000" pitchFamily="18" charset="-120"/>
              </a:defRPr>
            </a:lvl1pPr>
            <a:lvl2pPr>
              <a:defRPr sz="1600">
                <a:latin typeface="LiSong Pro Light" panose="02020300000000000000" pitchFamily="18" charset="-120"/>
                <a:ea typeface="LiSong Pro Light" panose="02020300000000000000" pitchFamily="18" charset="-120"/>
              </a:defRPr>
            </a:lvl2pPr>
            <a:lvl3pPr>
              <a:defRPr sz="1400">
                <a:latin typeface="LiSong Pro Light" panose="02020300000000000000" pitchFamily="18" charset="-120"/>
                <a:ea typeface="LiSong Pro Light" panose="02020300000000000000" pitchFamily="18" charset="-120"/>
              </a:defRPr>
            </a:lvl3pPr>
            <a:lvl4pPr>
              <a:defRPr sz="1400">
                <a:latin typeface="LiSong Pro Light" panose="02020300000000000000" pitchFamily="18" charset="-120"/>
                <a:ea typeface="LiSong Pro Light" panose="02020300000000000000" pitchFamily="18" charset="-120"/>
              </a:defRPr>
            </a:lvl4pPr>
            <a:lvl5pPr>
              <a:defRPr sz="1400">
                <a:latin typeface="LiSong Pro Light" panose="02020300000000000000" pitchFamily="18" charset="-120"/>
                <a:ea typeface="LiSong Pro Light" panose="02020300000000000000" pitchFamily="18" charset="-12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8A87A34-81AB-432B-8DAE-1953F412C126}" type="datetimeFigureOut">
              <a:rPr lang="en-US" smtClean="0"/>
              <a:t>5/4/22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4685111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9464" y="377902"/>
            <a:ext cx="11422111" cy="906612"/>
          </a:xfrm>
          <a:solidFill>
            <a:schemeClr val="accent6">
              <a:lumMod val="60000"/>
              <a:lumOff val="40000"/>
            </a:schemeClr>
          </a:solidFill>
        </p:spPr>
        <p:txBody>
          <a:bodyPr/>
          <a:lstStyle>
            <a:lvl1pPr>
              <a:defRPr>
                <a:latin typeface="Kaiti TC" panose="02010600040101010101" pitchFamily="2" charset="-120"/>
                <a:ea typeface="Kaiti TC" panose="02010600040101010101" pitchFamily="2" charset="-120"/>
              </a:defRPr>
            </a:lvl1pPr>
          </a:lstStyle>
          <a:p>
            <a:r>
              <a:rPr lang="en-US" dirty="0"/>
              <a:t>Click to edit Master title style</a:t>
            </a:r>
          </a:p>
        </p:txBody>
      </p:sp>
      <p:sp>
        <p:nvSpPr>
          <p:cNvPr id="4" name="Content Placeholder 3"/>
          <p:cNvSpPr>
            <a:spLocks noGrp="1"/>
          </p:cNvSpPr>
          <p:nvPr>
            <p:ph sz="half" idx="2"/>
          </p:nvPr>
        </p:nvSpPr>
        <p:spPr>
          <a:xfrm>
            <a:off x="389463" y="1284514"/>
            <a:ext cx="3100497" cy="4930021"/>
          </a:xfrm>
          <a:solidFill>
            <a:schemeClr val="accent1">
              <a:lumMod val="60000"/>
              <a:lumOff val="40000"/>
            </a:schemeClr>
          </a:solidFill>
        </p:spPr>
        <p:txBody>
          <a:bodyPr/>
          <a:lstStyle>
            <a:lvl1pPr>
              <a:defRPr sz="1800">
                <a:latin typeface="STKaiti" panose="02010600040101010101" pitchFamily="2" charset="-122"/>
                <a:ea typeface="STKaiti" panose="02010600040101010101" pitchFamily="2" charset="-122"/>
              </a:defRPr>
            </a:lvl1pPr>
            <a:lvl2pPr>
              <a:defRPr sz="1600">
                <a:latin typeface="STKaiti" panose="02010600040101010101" pitchFamily="2" charset="-122"/>
                <a:ea typeface="STKaiti" panose="02010600040101010101" pitchFamily="2" charset="-122"/>
              </a:defRPr>
            </a:lvl2pPr>
            <a:lvl3pPr>
              <a:defRPr sz="1400">
                <a:latin typeface="STKaiti" panose="02010600040101010101" pitchFamily="2" charset="-122"/>
                <a:ea typeface="STKaiti" panose="02010600040101010101" pitchFamily="2" charset="-122"/>
              </a:defRPr>
            </a:lvl3pPr>
            <a:lvl4pPr>
              <a:defRPr sz="1400">
                <a:latin typeface="STKaiti" panose="02010600040101010101" pitchFamily="2" charset="-122"/>
                <a:ea typeface="STKaiti" panose="02010600040101010101" pitchFamily="2" charset="-122"/>
              </a:defRPr>
            </a:lvl4pPr>
            <a:lvl5pPr>
              <a:defRPr sz="1400">
                <a:latin typeface="STKaiti" panose="02010600040101010101" pitchFamily="2" charset="-122"/>
                <a:ea typeface="STKaiti" panose="02010600040101010101" pitchFamily="2" charset="-122"/>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4"/>
          </p:nvPr>
        </p:nvSpPr>
        <p:spPr>
          <a:xfrm>
            <a:off x="3489960" y="1430895"/>
            <a:ext cx="7711440" cy="4783640"/>
          </a:xfrm>
        </p:spPr>
        <p:txBody>
          <a:bodyPr/>
          <a:lstStyle>
            <a:lvl1pPr>
              <a:defRPr sz="2000">
                <a:latin typeface="Kaiti TC" panose="02010600040101010101" pitchFamily="2" charset="-120"/>
                <a:ea typeface="Kaiti TC" panose="02010600040101010101" pitchFamily="2" charset="-120"/>
              </a:defRPr>
            </a:lvl1pPr>
            <a:lvl2pPr>
              <a:defRPr sz="1800">
                <a:latin typeface="Kaiti TC" panose="02010600040101010101" pitchFamily="2" charset="-120"/>
                <a:ea typeface="Kaiti TC" panose="02010600040101010101" pitchFamily="2" charset="-120"/>
              </a:defRPr>
            </a:lvl2pPr>
            <a:lvl3pPr>
              <a:defRPr sz="1600">
                <a:latin typeface="Kaiti TC" panose="02010600040101010101" pitchFamily="2" charset="-120"/>
                <a:ea typeface="Kaiti TC" panose="02010600040101010101" pitchFamily="2" charset="-120"/>
              </a:defRPr>
            </a:lvl3pPr>
            <a:lvl4pPr>
              <a:defRPr sz="1600">
                <a:latin typeface="Kaiti TC" panose="02010600040101010101" pitchFamily="2" charset="-120"/>
                <a:ea typeface="Kaiti TC" panose="02010600040101010101" pitchFamily="2" charset="-120"/>
              </a:defRPr>
            </a:lvl4pPr>
            <a:lvl5pPr>
              <a:defRPr sz="1400">
                <a:latin typeface="Kaiti TC" panose="02010600040101010101" pitchFamily="2" charset="-120"/>
                <a:ea typeface="Kaiti TC" panose="02010600040101010101" pitchFamily="2" charset="-120"/>
              </a:defRPr>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Date Placeholder 6"/>
          <p:cNvSpPr>
            <a:spLocks noGrp="1"/>
          </p:cNvSpPr>
          <p:nvPr>
            <p:ph type="dt" sz="half" idx="10"/>
          </p:nvPr>
        </p:nvSpPr>
        <p:spPr/>
        <p:txBody>
          <a:bodyPr/>
          <a:lstStyle/>
          <a:p>
            <a:fld id="{48A87A34-81AB-432B-8DAE-1953F412C126}" type="datetimeFigureOut">
              <a:rPr lang="en-US" smtClean="0"/>
              <a:pPr/>
              <a:t>5/4/22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87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9464" y="387433"/>
            <a:ext cx="8417079" cy="929738"/>
          </a:xfrm>
        </p:spPr>
        <p:txBody>
          <a:bodyPr/>
          <a:lstStyle>
            <a:lvl1pPr>
              <a:defRPr sz="3600">
                <a:latin typeface="STKaiti" panose="02010600040101010101" pitchFamily="2" charset="-122"/>
                <a:ea typeface="STKaiti" panose="02010600040101010101" pitchFamily="2" charset="-122"/>
              </a:defRPr>
            </a:lvl1pPr>
          </a:lstStyle>
          <a:p>
            <a:r>
              <a:rPr lang="en-US" dirty="0"/>
              <a:t>Click to edit Master title style</a:t>
            </a:r>
          </a:p>
        </p:txBody>
      </p:sp>
      <p:sp>
        <p:nvSpPr>
          <p:cNvPr id="3" name="Date Placeholder 2"/>
          <p:cNvSpPr>
            <a:spLocks noGrp="1"/>
          </p:cNvSpPr>
          <p:nvPr>
            <p:ph type="dt" sz="half" idx="10"/>
          </p:nvPr>
        </p:nvSpPr>
        <p:spPr/>
        <p:txBody>
          <a:bodyPr/>
          <a:lstStyle/>
          <a:p>
            <a:fld id="{48A87A34-81AB-432B-8DAE-1953F412C126}" type="datetimeFigureOut">
              <a:rPr lang="en-US" smtClean="0"/>
              <a:t>5/4/22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44886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02212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5/4/22</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6D22F896-40B5-4ADD-8801-0D06FADFA095}" type="slidenum">
              <a:rPr lang="en-US" smtClean="0"/>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067235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14" name="Rectangle 13"/>
          <p:cNvSpPr/>
          <p:nvPr/>
        </p:nvSpPr>
        <p:spPr>
          <a:xfrm>
            <a:off x="9020386" y="37490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0" y="54054"/>
            <a:ext cx="8776885" cy="656620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267274" y="374904"/>
            <a:ext cx="2432304" cy="5413248"/>
          </a:xfrm>
        </p:spPr>
        <p:txBody>
          <a:bodyPr>
            <a:normAutofit/>
          </a:bodyPr>
          <a:lstStyle>
            <a:lvl1pPr marL="0" indent="0" algn="l">
              <a:lnSpc>
                <a:spcPct val="110000"/>
              </a:lnSpc>
              <a:spcBef>
                <a:spcPts val="800"/>
              </a:spcBef>
              <a:buNone/>
              <a:defRPr sz="1400">
                <a:solidFill>
                  <a:schemeClr val="tx1"/>
                </a:solidFill>
                <a:latin typeface="Songti TC" panose="02010600040101010101" pitchFamily="2" charset="-120"/>
                <a:ea typeface="Songti TC" panose="02010600040101010101" pitchFamily="2" charset="-12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48A87A34-81AB-432B-8DAE-1953F412C126}" type="datetimeFigureOut">
              <a:rPr lang="en-US" smtClean="0"/>
              <a:pPr/>
              <a:t>5/4/22</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6D22F896-40B5-4ADD-8801-0D06FADFA095}"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19485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8A87A34-81AB-432B-8DAE-1953F412C126}" type="datetimeFigureOut">
              <a:rPr lang="en-US" smtClean="0"/>
              <a:pPr/>
              <a:t>5/4/22</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6D22F896-40B5-4ADD-8801-0D06FADFA095}"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876271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www.imdb.com/name/nm0040586/?ref_=tt_ch" TargetMode="External"/><Relationship Id="rId2" Type="http://schemas.openxmlformats.org/officeDocument/2006/relationships/hyperlink" Target="https://www.imdb.com/name/nm2946516/?ref_=tt_ch" TargetMode="Externa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2ABF-E330-8A4D-8EB4-7751AA43C42E}"/>
              </a:ext>
            </a:extLst>
          </p:cNvPr>
          <p:cNvSpPr>
            <a:spLocks noGrp="1"/>
          </p:cNvSpPr>
          <p:nvPr>
            <p:ph type="ctrTitle"/>
          </p:nvPr>
        </p:nvSpPr>
        <p:spPr>
          <a:xfrm>
            <a:off x="1562100" y="2340645"/>
            <a:ext cx="8947954" cy="1839469"/>
          </a:xfrm>
        </p:spPr>
        <p:txBody>
          <a:bodyPr/>
          <a:lstStyle/>
          <a:p>
            <a:br>
              <a:rPr lang="en-US" altLang="zh-CN" sz="3600" dirty="0"/>
            </a:br>
            <a:br>
              <a:rPr lang="en-US" altLang="zh-CN" sz="3600" dirty="0"/>
            </a:br>
            <a:br>
              <a:rPr lang="en-US" altLang="zh-CN" sz="3600" dirty="0"/>
            </a:br>
            <a:br>
              <a:rPr lang="en-US" altLang="zh-CN" sz="3600" dirty="0"/>
            </a:br>
            <a:br>
              <a:rPr lang="en-US" altLang="zh-CN" sz="3600" dirty="0"/>
            </a:br>
            <a:r>
              <a:rPr lang="zh-CN" altLang="en-US" sz="3600" dirty="0"/>
              <a:t>耶穌</a:t>
            </a:r>
            <a:br>
              <a:rPr lang="en-US" altLang="zh-CN" sz="3600" dirty="0"/>
            </a:br>
            <a:r>
              <a:rPr lang="zh-TW" altLang="en-US" sz="2000" dirty="0"/>
              <a:t>（</a:t>
            </a:r>
            <a:r>
              <a:rPr lang="zh-CN" altLang="en-US" sz="2000" dirty="0"/>
              <a:t>內容引用</a:t>
            </a:r>
            <a:r>
              <a:rPr lang="zh-TW" altLang="en-US" sz="2000" dirty="0"/>
              <a:t>“</a:t>
            </a:r>
            <a:r>
              <a:rPr lang="zh-CN" altLang="en-US" sz="2000" dirty="0"/>
              <a:t>成人主日學聖經課程</a:t>
            </a:r>
            <a:r>
              <a:rPr lang="zh-TW" altLang="en-US" sz="2000" dirty="0"/>
              <a:t>”作者：梁望惠）</a:t>
            </a:r>
            <a:br>
              <a:rPr lang="en-US" altLang="zh-TW" sz="2000" dirty="0"/>
            </a:br>
            <a:r>
              <a:rPr lang="en-US" altLang="zh-TW" sz="2000" dirty="0"/>
              <a:t>https://</a:t>
            </a:r>
            <a:r>
              <a:rPr lang="en-US" altLang="zh-TW" sz="2000" dirty="0" err="1"/>
              <a:t>bible.fhl.net</a:t>
            </a:r>
            <a:r>
              <a:rPr lang="en-US" altLang="zh-TW" sz="2000" dirty="0"/>
              <a:t>/</a:t>
            </a:r>
            <a:r>
              <a:rPr lang="en-US" altLang="zh-TW" sz="2000" dirty="0" err="1"/>
              <a:t>isa</a:t>
            </a:r>
            <a:r>
              <a:rPr lang="en-US" altLang="zh-TW" sz="2000" dirty="0"/>
              <a:t>/isa101.html</a:t>
            </a:r>
            <a:br>
              <a:rPr lang="zh-TW" altLang="en-US" sz="2000" dirty="0"/>
            </a:br>
            <a:br>
              <a:rPr lang="zh-CN" altLang="en-US" dirty="0"/>
            </a:br>
            <a:br>
              <a:rPr lang="en-US" altLang="zh-CN" dirty="0"/>
            </a:br>
            <a:endParaRPr lang="en-US" dirty="0"/>
          </a:p>
        </p:txBody>
      </p:sp>
      <p:sp>
        <p:nvSpPr>
          <p:cNvPr id="3" name="Subtitle 2">
            <a:extLst>
              <a:ext uri="{FF2B5EF4-FFF2-40B4-BE49-F238E27FC236}">
                <a16:creationId xmlns:a16="http://schemas.microsoft.com/office/drawing/2014/main" id="{C5F44BAB-2C23-DF47-972F-9C4B92CDA254}"/>
              </a:ext>
            </a:extLst>
          </p:cNvPr>
          <p:cNvSpPr>
            <a:spLocks noGrp="1"/>
          </p:cNvSpPr>
          <p:nvPr>
            <p:ph type="subTitle" idx="1"/>
          </p:nvPr>
        </p:nvSpPr>
        <p:spPr>
          <a:xfrm>
            <a:off x="1562100" y="4284920"/>
            <a:ext cx="9070848" cy="854343"/>
          </a:xfrm>
        </p:spPr>
        <p:txBody>
          <a:bodyPr>
            <a:normAutofit fontScale="92500" lnSpcReduction="10000"/>
          </a:bodyPr>
          <a:lstStyle/>
          <a:p>
            <a:r>
              <a:rPr lang="en-US" sz="2800" dirty="0" err="1">
                <a:latin typeface="Songti TC" panose="02010600040101010101" pitchFamily="2" charset="-120"/>
                <a:ea typeface="Songti TC" panose="02010600040101010101" pitchFamily="2" charset="-120"/>
              </a:rPr>
              <a:t>南區證道堂</a:t>
            </a:r>
            <a:endParaRPr lang="en-US" sz="2800" dirty="0">
              <a:latin typeface="Songti TC" panose="02010600040101010101" pitchFamily="2" charset="-120"/>
              <a:ea typeface="Songti TC" panose="02010600040101010101" pitchFamily="2" charset="-120"/>
            </a:endParaRPr>
          </a:p>
          <a:p>
            <a:r>
              <a:rPr lang="en-US" altLang="zh-CN" sz="2800" dirty="0">
                <a:latin typeface="+mj-ea"/>
                <a:ea typeface="+mj-ea"/>
              </a:rPr>
              <a:t>2021—2022</a:t>
            </a:r>
            <a:r>
              <a:rPr lang="zh-CN" altLang="en-US" sz="2800" dirty="0">
                <a:latin typeface="+mj-ea"/>
                <a:ea typeface="+mj-ea"/>
              </a:rPr>
              <a:t> 主日學</a:t>
            </a:r>
            <a:endParaRPr lang="en-US" altLang="zh-CN" sz="2800" dirty="0">
              <a:latin typeface="+mj-ea"/>
              <a:ea typeface="+mj-ea"/>
            </a:endParaRPr>
          </a:p>
        </p:txBody>
      </p:sp>
    </p:spTree>
    <p:extLst>
      <p:ext uri="{BB962C8B-B14F-4D97-AF65-F5344CB8AC3E}">
        <p14:creationId xmlns:p14="http://schemas.microsoft.com/office/powerpoint/2010/main" val="3587109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（六）</a:t>
            </a:r>
            <a:r>
              <a:rPr lang="zh-TW" altLang="en-US" b="1" dirty="0"/>
              <a:t>選召門徒</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一、初遇門徒</a:t>
            </a:r>
            <a:endParaRPr lang="en-US" dirty="0"/>
          </a:p>
          <a:p>
            <a:pPr marL="0" indent="0">
              <a:buNone/>
            </a:pPr>
            <a:r>
              <a:rPr lang="zh-TW" altLang="en-US" dirty="0"/>
              <a:t>二、設立十二使徒</a:t>
            </a:r>
            <a:endParaRPr lang="en-US" dirty="0"/>
          </a:p>
          <a:p>
            <a:pPr marL="0" indent="0">
              <a:buNone/>
            </a:pPr>
            <a:r>
              <a:rPr lang="zh-TW" altLang="en-US" dirty="0"/>
              <a:t>三、門徒剪影</a:t>
            </a:r>
            <a:endParaRPr lang="en-US" dirty="0"/>
          </a:p>
          <a:p>
            <a:pPr marL="0" indent="0">
              <a:buNone/>
            </a:pPr>
            <a:r>
              <a:rPr lang="zh-TW" altLang="en-US" dirty="0">
                <a:solidFill>
                  <a:srgbClr val="0432FF"/>
                </a:solidFill>
              </a:rPr>
              <a:t>四、做門徒的代價和賞賜</a:t>
            </a:r>
            <a:endParaRPr lang="en-US" dirty="0">
              <a:solidFill>
                <a:srgbClr val="0432FF"/>
              </a:solidFill>
            </a:endParaRPr>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四、做門徒的代價和賞賜</a:t>
            </a:r>
            <a:endParaRPr lang="en-US" altLang="zh-TW" sz="2800" dirty="0"/>
          </a:p>
          <a:p>
            <a:pPr marL="0" indent="0">
              <a:buNone/>
            </a:pPr>
            <a:endParaRPr lang="en-US" altLang="zh-TW" dirty="0"/>
          </a:p>
          <a:p>
            <a:pPr marL="0" indent="0">
              <a:buNone/>
            </a:pPr>
            <a:r>
              <a:rPr lang="zh-TW" altLang="en-US" dirty="0"/>
              <a:t>作主的門徒有什麼賞賜呢？耶穌說，「我實在告訴你們，人為上帝的國撇下房屋 ，或是妻子、弟兄、父母、兒女，沒有在</a:t>
            </a:r>
            <a:r>
              <a:rPr lang="zh-TW" altLang="en-US" dirty="0">
                <a:highlight>
                  <a:srgbClr val="FFFF00"/>
                </a:highlight>
              </a:rPr>
              <a:t>今世不得百倍，在來世不得永生的</a:t>
            </a:r>
            <a:r>
              <a:rPr lang="zh-TW" altLang="en-US" dirty="0"/>
              <a:t>。」</a:t>
            </a:r>
            <a:r>
              <a:rPr lang="en-US" dirty="0"/>
              <a:t>(</a:t>
            </a:r>
            <a:r>
              <a:rPr lang="zh-TW" altLang="en-US" dirty="0"/>
              <a:t>路</a:t>
            </a:r>
            <a:r>
              <a:rPr lang="en-US" dirty="0"/>
              <a:t> 18:29-30) </a:t>
            </a:r>
          </a:p>
          <a:p>
            <a:pPr marL="0" indent="0">
              <a:buNone/>
            </a:pPr>
            <a:r>
              <a:rPr lang="zh-TW" altLang="en-US" dirty="0"/>
              <a:t>這個永生之道，很多人以為是死後上天堂，其實，永生的福份在現今就開始了。耶穌說過，「認識你</a:t>
            </a:r>
            <a:r>
              <a:rPr lang="en-US" dirty="0"/>
              <a:t>─</a:t>
            </a:r>
            <a:r>
              <a:rPr lang="zh-TW" altLang="en-US" dirty="0"/>
              <a:t>獨一的真神，並且認識你所差來的耶穌基督，這就是永生。」</a:t>
            </a:r>
            <a:r>
              <a:rPr lang="en-US" dirty="0"/>
              <a:t> (</a:t>
            </a:r>
            <a:r>
              <a:rPr lang="zh-TW" altLang="en-US" dirty="0"/>
              <a:t>約</a:t>
            </a:r>
            <a:r>
              <a:rPr lang="en-US" dirty="0"/>
              <a:t> 17:3) </a:t>
            </a:r>
            <a:r>
              <a:rPr lang="zh-TW" altLang="en-US" dirty="0"/>
              <a:t>原來，</a:t>
            </a:r>
            <a:r>
              <a:rPr lang="zh-TW" altLang="en-US" dirty="0">
                <a:highlight>
                  <a:srgbClr val="FFFF00"/>
                </a:highlight>
              </a:rPr>
              <a:t>過一個認識上帝、豐富的人生，就是永生的開始。</a:t>
            </a:r>
            <a:endParaRPr lang="en-US" dirty="0">
              <a:highlight>
                <a:srgbClr val="FFFF00"/>
              </a:highlight>
            </a:endParaRPr>
          </a:p>
          <a:p>
            <a:pPr marL="0" indent="0">
              <a:buNone/>
            </a:pPr>
            <a:endParaRPr lang="en-US" altLang="zh-TW" dirty="0"/>
          </a:p>
        </p:txBody>
      </p:sp>
    </p:spTree>
    <p:extLst>
      <p:ext uri="{BB962C8B-B14F-4D97-AF65-F5344CB8AC3E}">
        <p14:creationId xmlns:p14="http://schemas.microsoft.com/office/powerpoint/2010/main" val="382143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（六）</a:t>
            </a:r>
            <a:r>
              <a:rPr lang="zh-TW" altLang="en-US" b="1" dirty="0"/>
              <a:t>選召門徒</a:t>
            </a:r>
            <a:r>
              <a:rPr lang="en-US" dirty="0"/>
              <a:t> </a:t>
            </a:r>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dirty="0"/>
              <a:t>每一位主的信徒都應該是門徒，當我們反觀自己跟從主的經歷，我們是否有做到主耶穌設立門徒的目的？</a:t>
            </a:r>
            <a:endParaRPr lang="en-US" altLang="zh-TW" dirty="0"/>
          </a:p>
          <a:p>
            <a:r>
              <a:rPr lang="zh-TW" altLang="en-US" dirty="0"/>
              <a:t>跟從主，與主親近，每天默想神的教導</a:t>
            </a:r>
            <a:endParaRPr lang="en-US" altLang="zh-TW" dirty="0"/>
          </a:p>
          <a:p>
            <a:r>
              <a:rPr lang="zh-TW" altLang="en-US" dirty="0"/>
              <a:t>學習主，有主權柄，為失喪的靈魂禱告</a:t>
            </a:r>
            <a:endParaRPr lang="en-US" altLang="zh-TW" dirty="0"/>
          </a:p>
          <a:p>
            <a:r>
              <a:rPr lang="zh-TW" altLang="en-US" dirty="0"/>
              <a:t>見證主，為主受苦，天天捨己生命改變</a:t>
            </a:r>
            <a:endParaRPr lang="en-US" altLang="zh-TW" dirty="0"/>
          </a:p>
          <a:p>
            <a:endParaRPr lang="en-US" altLang="zh-TW" dirty="0"/>
          </a:p>
          <a:p>
            <a:endParaRPr lang="en-US" altLang="zh-TW" dirty="0"/>
          </a:p>
        </p:txBody>
      </p:sp>
      <p:sp>
        <p:nvSpPr>
          <p:cNvPr id="7" name="Content Placeholder 7">
            <a:extLst>
              <a:ext uri="{FF2B5EF4-FFF2-40B4-BE49-F238E27FC236}">
                <a16:creationId xmlns:a16="http://schemas.microsoft.com/office/drawing/2014/main" id="{4E3A5234-02C2-0749-B7A4-D74ADF6C2A34}"/>
              </a:ext>
            </a:extLst>
          </p:cNvPr>
          <p:cNvSpPr txBox="1">
            <a:spLocks/>
          </p:cNvSpPr>
          <p:nvPr/>
        </p:nvSpPr>
        <p:spPr>
          <a:xfrm>
            <a:off x="389464" y="1284514"/>
            <a:ext cx="3100497" cy="4930021"/>
          </a:xfrm>
          <a:prstGeom prst="rect">
            <a:avLst/>
          </a:prstGeom>
          <a:solidFill>
            <a:schemeClr val="accent5">
              <a:lumMod val="75000"/>
            </a:schemeClr>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STKaiti" panose="02010600040101010101" pitchFamily="2" charset="-122"/>
                <a:ea typeface="STKaiti" panose="02010600040101010101" pitchFamily="2"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STKaiti" panose="02010600040101010101" pitchFamily="2" charset="-122"/>
                <a:ea typeface="STKaiti" panose="02010600040101010101" pitchFamily="2"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None/>
              <a:tabLst/>
              <a:defRPr/>
            </a:pPr>
            <a:r>
              <a:rPr kumimoji="0" lang="en-US" sz="3600" b="0"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mn-cs"/>
              </a:rPr>
              <a:t>思考與應用</a:t>
            </a:r>
          </a:p>
        </p:txBody>
      </p:sp>
    </p:spTree>
    <p:extLst>
      <p:ext uri="{BB962C8B-B14F-4D97-AF65-F5344CB8AC3E}">
        <p14:creationId xmlns:p14="http://schemas.microsoft.com/office/powerpoint/2010/main" val="3096664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solidFill>
                  <a:srgbClr val="0432FF"/>
                </a:solidFill>
              </a:rPr>
              <a:t>一、登山寶訓</a:t>
            </a:r>
          </a:p>
          <a:p>
            <a:pPr marL="0" indent="0">
              <a:buNone/>
            </a:pPr>
            <a:r>
              <a:rPr lang="zh-TW" altLang="en-US" dirty="0"/>
              <a:t>二、三次周遊加利利</a:t>
            </a:r>
          </a:p>
          <a:p>
            <a:pPr marL="0" indent="0">
              <a:buNone/>
            </a:pPr>
            <a:r>
              <a:rPr lang="zh-TW" altLang="en-US" dirty="0"/>
              <a:t>三、神蹟的意義</a:t>
            </a:r>
          </a:p>
          <a:p>
            <a:pPr marL="0" indent="0">
              <a:buNone/>
            </a:pPr>
            <a:r>
              <a:rPr lang="zh-TW" altLang="en-US" dirty="0"/>
              <a:t>四、五餅二魚的神蹟</a:t>
            </a:r>
          </a:p>
          <a:p>
            <a:pPr marL="0" indent="0">
              <a:buNone/>
            </a:pPr>
            <a:r>
              <a:rPr lang="zh-TW" altLang="en-US" dirty="0"/>
              <a:t>五、天國的教訓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一、登山寶訓</a:t>
            </a:r>
            <a:endParaRPr lang="en-US" altLang="zh-TW" dirty="0"/>
          </a:p>
          <a:p>
            <a:r>
              <a:rPr lang="zh-TW" altLang="en-US" dirty="0"/>
              <a:t>馬太福音</a:t>
            </a:r>
            <a:r>
              <a:rPr lang="en-US" dirty="0"/>
              <a:t> 5 </a:t>
            </a:r>
            <a:r>
              <a:rPr lang="zh-TW" altLang="en-US" dirty="0"/>
              <a:t>至</a:t>
            </a:r>
            <a:r>
              <a:rPr lang="en-US" dirty="0"/>
              <a:t> 7 </a:t>
            </a:r>
            <a:r>
              <a:rPr lang="zh-TW" altLang="en-US" dirty="0"/>
              <a:t>章記載耶穌在山上教訓他的門徒與眾人，這一段通常被稱為登山寶訓。有人形容這是天國的新律法，有人說它是一種過渡性的倫理，也有人認為耶穌在這裡所教導的，人根本做不到，它只是一個理想而已。無論如何，耶穌為我們刻劃出天國大致上的輪廓。</a:t>
            </a:r>
            <a:endParaRPr lang="en-US" dirty="0"/>
          </a:p>
          <a:p>
            <a:pPr marL="0" indent="0">
              <a:buNone/>
            </a:pPr>
            <a:r>
              <a:rPr lang="en-US" dirty="0"/>
              <a:t>1.</a:t>
            </a:r>
            <a:r>
              <a:rPr lang="zh-TW" altLang="en-US" dirty="0"/>
              <a:t>注重內心。耶穌所說的八福中，幾乎每個福氣都與</a:t>
            </a:r>
            <a:r>
              <a:rPr lang="zh-TW" altLang="en-US" dirty="0">
                <a:highlight>
                  <a:srgbClr val="FFFF00"/>
                </a:highlight>
              </a:rPr>
              <a:t>心靈的狀態</a:t>
            </a:r>
            <a:r>
              <a:rPr lang="zh-TW" altLang="en-US" dirty="0"/>
              <a:t>有關。</a:t>
            </a:r>
            <a:endParaRPr lang="en-US" altLang="zh-TW" dirty="0"/>
          </a:p>
          <a:p>
            <a:pPr lvl="1"/>
            <a:r>
              <a:rPr lang="zh-TW" altLang="en-US" dirty="0"/>
              <a:t>馬太福音</a:t>
            </a:r>
            <a:r>
              <a:rPr lang="en-US" dirty="0"/>
              <a:t> 5:3 </a:t>
            </a:r>
            <a:r>
              <a:rPr lang="zh-TW" altLang="en-US" dirty="0"/>
              <a:t>說，「虛心的人有福了！因為天國是他們 的。」</a:t>
            </a:r>
            <a:r>
              <a:rPr lang="en-US" dirty="0"/>
              <a:t> </a:t>
            </a:r>
          </a:p>
          <a:p>
            <a:pPr lvl="1"/>
            <a:r>
              <a:rPr lang="en-US" dirty="0"/>
              <a:t>5:8 </a:t>
            </a:r>
            <a:r>
              <a:rPr lang="zh-TW" altLang="en-US" dirty="0"/>
              <a:t>說，「清心的人有福了！因為他們必得見上帝。」</a:t>
            </a:r>
            <a:endParaRPr lang="en-US" altLang="zh-TW" dirty="0"/>
          </a:p>
          <a:p>
            <a:pPr lvl="1"/>
            <a:r>
              <a:rPr lang="zh-TW" altLang="en-US" dirty="0"/>
              <a:t>路加福音</a:t>
            </a:r>
            <a:r>
              <a:rPr lang="en-US" dirty="0"/>
              <a:t> 6:45 </a:t>
            </a:r>
            <a:r>
              <a:rPr lang="zh-TW" altLang="en-US" dirty="0"/>
              <a:t>記載耶穌強調內心的另一句話：「善人從他心裏所存的善就發出善來；惡人從他心裏所存 的惡就發出惡來；</a:t>
            </a:r>
            <a:r>
              <a:rPr lang="zh-TW" altLang="en-US" dirty="0">
                <a:highlight>
                  <a:srgbClr val="FFFF00"/>
                </a:highlight>
              </a:rPr>
              <a:t>因為心裏所充滿的，口裏就說出來。」</a:t>
            </a:r>
            <a:r>
              <a:rPr lang="en-US" dirty="0">
                <a:highlight>
                  <a:srgbClr val="FFFF00"/>
                </a:highlight>
              </a:rPr>
              <a:t> </a:t>
            </a:r>
          </a:p>
          <a:p>
            <a:pPr lvl="1"/>
            <a:r>
              <a:rPr lang="zh-TW" altLang="en-US" dirty="0"/>
              <a:t>馬太福音</a:t>
            </a:r>
            <a:r>
              <a:rPr lang="en-US" dirty="0"/>
              <a:t> 5:28 </a:t>
            </a:r>
            <a:r>
              <a:rPr lang="zh-TW" altLang="en-US" dirty="0"/>
              <a:t>提到，「凡看見婦女就動淫念的，這人心裏已經與她犯姦淫了。 」</a:t>
            </a:r>
            <a:r>
              <a:rPr lang="en-US" dirty="0"/>
              <a:t> </a:t>
            </a:r>
            <a:endParaRPr lang="en-US" altLang="zh-TW" dirty="0"/>
          </a:p>
          <a:p>
            <a:pPr marL="0" indent="0">
              <a:buNone/>
            </a:pPr>
            <a:endParaRPr lang="en-US" altLang="zh-TW" dirty="0"/>
          </a:p>
        </p:txBody>
      </p:sp>
    </p:spTree>
    <p:extLst>
      <p:ext uri="{BB962C8B-B14F-4D97-AF65-F5344CB8AC3E}">
        <p14:creationId xmlns:p14="http://schemas.microsoft.com/office/powerpoint/2010/main" val="11901438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solidFill>
                  <a:srgbClr val="0432FF"/>
                </a:solidFill>
              </a:rPr>
              <a:t>一、登山寶訓</a:t>
            </a:r>
          </a:p>
          <a:p>
            <a:pPr marL="0" indent="0">
              <a:buNone/>
            </a:pPr>
            <a:r>
              <a:rPr lang="zh-TW" altLang="en-US" dirty="0"/>
              <a:t>二、三次周遊加利利</a:t>
            </a:r>
          </a:p>
          <a:p>
            <a:pPr marL="0" indent="0">
              <a:buNone/>
            </a:pPr>
            <a:r>
              <a:rPr lang="zh-TW" altLang="en-US" dirty="0"/>
              <a:t>三、神蹟的意義</a:t>
            </a:r>
          </a:p>
          <a:p>
            <a:pPr marL="0" indent="0">
              <a:buNone/>
            </a:pPr>
            <a:r>
              <a:rPr lang="zh-TW" altLang="en-US" dirty="0"/>
              <a:t>四、五餅二魚的神蹟</a:t>
            </a:r>
          </a:p>
          <a:p>
            <a:pPr marL="0" indent="0">
              <a:buNone/>
            </a:pPr>
            <a:r>
              <a:rPr lang="zh-TW" altLang="en-US" dirty="0"/>
              <a:t>五、天國的教訓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lnSpcReduction="10000"/>
          </a:bodyPr>
          <a:lstStyle/>
          <a:p>
            <a:pPr marL="0" indent="0">
              <a:buNone/>
            </a:pPr>
            <a:r>
              <a:rPr lang="zh-TW" altLang="en-US" sz="2800" dirty="0"/>
              <a:t>一、登山寶訓</a:t>
            </a:r>
            <a:endParaRPr lang="en-US" altLang="zh-TW" dirty="0"/>
          </a:p>
          <a:p>
            <a:pPr marL="0" indent="0">
              <a:buNone/>
            </a:pPr>
            <a:r>
              <a:rPr lang="en-US" dirty="0"/>
              <a:t>2.</a:t>
            </a:r>
            <a:r>
              <a:rPr lang="zh-TW" altLang="en-US" dirty="0"/>
              <a:t>與上帝的關係</a:t>
            </a:r>
            <a:r>
              <a:rPr lang="en-US" dirty="0"/>
              <a:t> </a:t>
            </a:r>
          </a:p>
          <a:p>
            <a:r>
              <a:rPr lang="zh-TW" altLang="en-US" dirty="0"/>
              <a:t>耶穌很清楚地教導我們</a:t>
            </a:r>
            <a:r>
              <a:rPr lang="zh-TW" altLang="en-US" dirty="0">
                <a:highlight>
                  <a:srgbClr val="FFFF00"/>
                </a:highlight>
              </a:rPr>
              <a:t>要把上帝擺在第一位</a:t>
            </a:r>
            <a:r>
              <a:rPr lang="zh-TW" altLang="en-US" dirty="0"/>
              <a:t>：「你們要先求他的國和他的義，這些東西都要加給你們了。」</a:t>
            </a:r>
            <a:r>
              <a:rPr lang="en-US" dirty="0"/>
              <a:t>(</a:t>
            </a:r>
            <a:r>
              <a:rPr lang="zh-TW" altLang="en-US" dirty="0"/>
              <a:t>太</a:t>
            </a:r>
            <a:r>
              <a:rPr lang="en-US" dirty="0"/>
              <a:t> 6:33) </a:t>
            </a:r>
            <a:r>
              <a:rPr lang="zh-TW" altLang="en-US" dirty="0"/>
              <a:t>這是天國，也就是上帝國的中心思想。很多人擔心把上帝擺在第一，會失去自己寶貴的東西。其實，正好相反。耶穌說，「得著生命的，將要失喪生命；為我失喪生命的，將要得著生命。」</a:t>
            </a:r>
            <a:r>
              <a:rPr lang="en-US" dirty="0"/>
              <a:t>(</a:t>
            </a:r>
            <a:r>
              <a:rPr lang="zh-TW" altLang="en-US" dirty="0"/>
              <a:t>太</a:t>
            </a:r>
            <a:r>
              <a:rPr lang="en-US" dirty="0"/>
              <a:t> 10:39) </a:t>
            </a:r>
          </a:p>
          <a:p>
            <a:r>
              <a:rPr lang="zh-TW" altLang="en-US" dirty="0"/>
              <a:t>其次，耶穌教導門徒</a:t>
            </a:r>
            <a:r>
              <a:rPr lang="zh-TW" altLang="en-US" dirty="0">
                <a:highlight>
                  <a:srgbClr val="FFFF00"/>
                </a:highlight>
              </a:rPr>
              <a:t>要禱告</a:t>
            </a:r>
            <a:r>
              <a:rPr lang="zh-TW" altLang="en-US" dirty="0"/>
              <a:t>。他說，「你們祈求，就給你們；尋找，就尋見；叩 門，就給你們開門。」</a:t>
            </a:r>
            <a:r>
              <a:rPr lang="en-US" dirty="0"/>
              <a:t>(</a:t>
            </a:r>
            <a:r>
              <a:rPr lang="zh-TW" altLang="en-US" dirty="0"/>
              <a:t>太</a:t>
            </a:r>
            <a:r>
              <a:rPr lang="en-US" dirty="0"/>
              <a:t> 7:7) </a:t>
            </a:r>
            <a:r>
              <a:rPr lang="zh-TW" altLang="en-US" dirty="0"/>
              <a:t>但是耶穌也教導門徒禱告的時候要注意，不要故意叫人看見，不要用重複的話。連禱告的內容耶穌都清楚地告訴門徒，也就是我們現在所背誦的主禱文</a:t>
            </a:r>
            <a:r>
              <a:rPr lang="en-US" dirty="0"/>
              <a:t>(</a:t>
            </a:r>
            <a:r>
              <a:rPr lang="zh-TW" altLang="en-US" dirty="0"/>
              <a:t>太</a:t>
            </a:r>
            <a:r>
              <a:rPr lang="en-US" dirty="0"/>
              <a:t> 6:9-13)</a:t>
            </a:r>
            <a:r>
              <a:rPr lang="zh-TW" altLang="en-US" dirty="0"/>
              <a:t>。</a:t>
            </a:r>
            <a:endParaRPr lang="en-US" dirty="0"/>
          </a:p>
          <a:p>
            <a:r>
              <a:rPr lang="zh-TW" altLang="en-US" dirty="0"/>
              <a:t>最後，耶穌教導門徒</a:t>
            </a:r>
            <a:r>
              <a:rPr lang="zh-TW" altLang="en-US" dirty="0">
                <a:highlight>
                  <a:srgbClr val="FFFF00"/>
                </a:highlight>
              </a:rPr>
              <a:t>要信靠上帝</a:t>
            </a:r>
            <a:r>
              <a:rPr lang="zh-TW" altLang="en-US" dirty="0"/>
              <a:t>。看野地的花和天上的飛鳥，上帝都眷顧，何況是我們人類，比花鳥都還貴重呢！耶穌說，「不要為明天憂慮，因為明天自有明天的 憂慮；一天的難處一天當就夠了。」</a:t>
            </a:r>
            <a:r>
              <a:rPr lang="en-US" dirty="0"/>
              <a:t>(</a:t>
            </a:r>
            <a:r>
              <a:rPr lang="zh-TW" altLang="en-US" dirty="0"/>
              <a:t>太</a:t>
            </a:r>
            <a:r>
              <a:rPr lang="en-US" dirty="0"/>
              <a:t> 6:34)</a:t>
            </a:r>
          </a:p>
          <a:p>
            <a:pPr marL="0" indent="0">
              <a:buNone/>
            </a:pPr>
            <a:endParaRPr lang="en-US" altLang="zh-TW" dirty="0"/>
          </a:p>
        </p:txBody>
      </p:sp>
    </p:spTree>
    <p:extLst>
      <p:ext uri="{BB962C8B-B14F-4D97-AF65-F5344CB8AC3E}">
        <p14:creationId xmlns:p14="http://schemas.microsoft.com/office/powerpoint/2010/main" val="2764700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solidFill>
                  <a:srgbClr val="0432FF"/>
                </a:solidFill>
              </a:rPr>
              <a:t>一、登山寶訓</a:t>
            </a:r>
          </a:p>
          <a:p>
            <a:pPr marL="0" indent="0">
              <a:buNone/>
            </a:pPr>
            <a:r>
              <a:rPr lang="zh-TW" altLang="en-US" dirty="0"/>
              <a:t>二、三次周遊加利利</a:t>
            </a:r>
          </a:p>
          <a:p>
            <a:pPr marL="0" indent="0">
              <a:buNone/>
            </a:pPr>
            <a:r>
              <a:rPr lang="zh-TW" altLang="en-US" dirty="0"/>
              <a:t>三、神蹟的意義</a:t>
            </a:r>
          </a:p>
          <a:p>
            <a:pPr marL="0" indent="0">
              <a:buNone/>
            </a:pPr>
            <a:r>
              <a:rPr lang="zh-TW" altLang="en-US" dirty="0"/>
              <a:t>四、五餅二魚的神蹟</a:t>
            </a:r>
          </a:p>
          <a:p>
            <a:pPr marL="0" indent="0">
              <a:buNone/>
            </a:pPr>
            <a:r>
              <a:rPr lang="zh-TW" altLang="en-US" dirty="0"/>
              <a:t>五、天國的教訓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一、登山寶訓</a:t>
            </a:r>
            <a:endParaRPr lang="en-US" altLang="zh-TW" dirty="0"/>
          </a:p>
          <a:p>
            <a:pPr marL="0" indent="0">
              <a:buNone/>
            </a:pPr>
            <a:r>
              <a:rPr lang="en-US" dirty="0"/>
              <a:t>3.</a:t>
            </a:r>
            <a:r>
              <a:rPr lang="zh-TW" altLang="en-US" dirty="0"/>
              <a:t>與人的關係</a:t>
            </a:r>
            <a:endParaRPr lang="en-US" altLang="zh-TW" dirty="0"/>
          </a:p>
          <a:p>
            <a:r>
              <a:rPr lang="zh-TW" altLang="en-US" dirty="0"/>
              <a:t>關於與人相處，耶穌吩咐門徒：</a:t>
            </a:r>
            <a:r>
              <a:rPr lang="zh-TW" altLang="en-US" dirty="0">
                <a:highlight>
                  <a:srgbClr val="FFFF00"/>
                </a:highlight>
              </a:rPr>
              <a:t>要愛仇敵</a:t>
            </a:r>
            <a:r>
              <a:rPr lang="en-US" dirty="0"/>
              <a:t>(</a:t>
            </a:r>
            <a:r>
              <a:rPr lang="zh-TW" altLang="en-US" dirty="0"/>
              <a:t>太</a:t>
            </a:r>
            <a:r>
              <a:rPr lang="en-US" dirty="0"/>
              <a:t> 5:44</a:t>
            </a:r>
            <a:r>
              <a:rPr lang="zh-TW" altLang="en-US" dirty="0"/>
              <a:t>，參看箴</a:t>
            </a:r>
            <a:r>
              <a:rPr lang="en-US" dirty="0"/>
              <a:t>25:21-22)</a:t>
            </a:r>
            <a:r>
              <a:rPr lang="zh-TW" altLang="en-US" dirty="0"/>
              <a:t>；要饒恕 人</a:t>
            </a:r>
            <a:r>
              <a:rPr lang="en-US" dirty="0"/>
              <a:t>(</a:t>
            </a:r>
            <a:r>
              <a:rPr lang="zh-TW" altLang="en-US" dirty="0"/>
              <a:t>太</a:t>
            </a:r>
            <a:r>
              <a:rPr lang="en-US" dirty="0"/>
              <a:t> 6:14)</a:t>
            </a:r>
            <a:r>
              <a:rPr lang="zh-TW" altLang="en-US" dirty="0"/>
              <a:t>；不要凡是先知都信，要辨別</a:t>
            </a:r>
            <a:r>
              <a:rPr lang="en-US" dirty="0"/>
              <a:t>(</a:t>
            </a:r>
            <a:r>
              <a:rPr lang="zh-TW" altLang="en-US" dirty="0"/>
              <a:t>太</a:t>
            </a:r>
            <a:r>
              <a:rPr lang="en-US" dirty="0"/>
              <a:t> 7:15)</a:t>
            </a:r>
            <a:r>
              <a:rPr lang="zh-TW" altLang="en-US" dirty="0"/>
              <a:t>；不要論斷人</a:t>
            </a:r>
            <a:r>
              <a:rPr lang="en-US" dirty="0"/>
              <a:t>(</a:t>
            </a:r>
            <a:r>
              <a:rPr lang="zh-TW" altLang="en-US" dirty="0"/>
              <a:t>太</a:t>
            </a:r>
            <a:r>
              <a:rPr lang="en-US" dirty="0"/>
              <a:t> 7:1)</a:t>
            </a:r>
            <a:r>
              <a:rPr lang="zh-TW" altLang="en-US" dirty="0"/>
              <a:t>；不要求 人的榮耀</a:t>
            </a:r>
            <a:r>
              <a:rPr lang="en-US" dirty="0"/>
              <a:t>(</a:t>
            </a:r>
            <a:r>
              <a:rPr lang="zh-TW" altLang="en-US" dirty="0"/>
              <a:t>太</a:t>
            </a:r>
            <a:r>
              <a:rPr lang="en-US" dirty="0"/>
              <a:t> 6:1-8)</a:t>
            </a:r>
            <a:r>
              <a:rPr lang="zh-TW" altLang="en-US" dirty="0"/>
              <a:t>。人的自滿會使一個人失去智慧，失去從上帝來的能力。</a:t>
            </a:r>
            <a:endParaRPr lang="en-US" dirty="0"/>
          </a:p>
          <a:p>
            <a:r>
              <a:rPr lang="zh-TW" altLang="en-US" dirty="0"/>
              <a:t>耶穌教導門徒</a:t>
            </a:r>
            <a:r>
              <a:rPr lang="zh-TW" altLang="en-US" dirty="0">
                <a:highlight>
                  <a:srgbClr val="FFFF00"/>
                </a:highlight>
              </a:rPr>
              <a:t>與人相處卻是以與上帝的關係做基礎的</a:t>
            </a:r>
            <a:r>
              <a:rPr lang="zh-TW" altLang="en-US" dirty="0"/>
              <a:t>。因為天父饒恕我們所有的過犯，所以我們也要饒恕別人；因為上帝愛我們，所以我們要愛別人</a:t>
            </a:r>
            <a:r>
              <a:rPr lang="en-US" dirty="0"/>
              <a:t>(</a:t>
            </a:r>
            <a:r>
              <a:rPr lang="zh-TW" altLang="en-US" dirty="0"/>
              <a:t>約壹</a:t>
            </a:r>
            <a:r>
              <a:rPr lang="en-US" dirty="0"/>
              <a:t>4:19)</a:t>
            </a:r>
            <a:r>
              <a:rPr lang="zh-TW" altLang="en-US" dirty="0"/>
              <a:t>。</a:t>
            </a:r>
            <a:endParaRPr lang="en-US" dirty="0"/>
          </a:p>
          <a:p>
            <a:pPr marL="0" indent="0">
              <a:buNone/>
            </a:pPr>
            <a:endParaRPr lang="en-US" altLang="zh-TW" dirty="0"/>
          </a:p>
        </p:txBody>
      </p:sp>
    </p:spTree>
    <p:extLst>
      <p:ext uri="{BB962C8B-B14F-4D97-AF65-F5344CB8AC3E}">
        <p14:creationId xmlns:p14="http://schemas.microsoft.com/office/powerpoint/2010/main" val="2327410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solidFill>
                  <a:srgbClr val="0432FF"/>
                </a:solidFill>
              </a:rPr>
              <a:t>一、登山寶訓</a:t>
            </a:r>
          </a:p>
          <a:p>
            <a:pPr marL="0" indent="0">
              <a:buNone/>
            </a:pPr>
            <a:r>
              <a:rPr lang="zh-TW" altLang="en-US" dirty="0"/>
              <a:t>二、三次周遊加利利</a:t>
            </a:r>
          </a:p>
          <a:p>
            <a:pPr marL="0" indent="0">
              <a:buNone/>
            </a:pPr>
            <a:r>
              <a:rPr lang="zh-TW" altLang="en-US" dirty="0"/>
              <a:t>三、神蹟的意義</a:t>
            </a:r>
          </a:p>
          <a:p>
            <a:pPr marL="0" indent="0">
              <a:buNone/>
            </a:pPr>
            <a:r>
              <a:rPr lang="zh-TW" altLang="en-US" dirty="0"/>
              <a:t>四、五餅二魚的神蹟</a:t>
            </a:r>
          </a:p>
          <a:p>
            <a:pPr marL="0" indent="0">
              <a:buNone/>
            </a:pPr>
            <a:r>
              <a:rPr lang="zh-TW" altLang="en-US" dirty="0"/>
              <a:t>五、天國的教訓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lnSpcReduction="10000"/>
          </a:bodyPr>
          <a:lstStyle/>
          <a:p>
            <a:pPr marL="0" indent="0">
              <a:buNone/>
            </a:pPr>
            <a:r>
              <a:rPr lang="zh-TW" altLang="en-US" sz="2800" dirty="0"/>
              <a:t>一、登山寶訓</a:t>
            </a:r>
            <a:endParaRPr lang="en-US" altLang="zh-TW" dirty="0"/>
          </a:p>
          <a:p>
            <a:pPr marL="0" indent="0">
              <a:buNone/>
            </a:pPr>
            <a:r>
              <a:rPr lang="en-US" dirty="0"/>
              <a:t>4.</a:t>
            </a:r>
            <a:r>
              <a:rPr lang="zh-TW" altLang="en-US" dirty="0"/>
              <a:t>對物質</a:t>
            </a:r>
            <a:endParaRPr lang="en-US" dirty="0"/>
          </a:p>
          <a:p>
            <a:r>
              <a:rPr lang="zh-TW" altLang="en-US" dirty="0"/>
              <a:t>耶穌教導我們，</a:t>
            </a:r>
            <a:r>
              <a:rPr lang="zh-TW" altLang="en-US" dirty="0">
                <a:highlight>
                  <a:srgbClr val="FFFF00"/>
                </a:highlight>
              </a:rPr>
              <a:t>要積財寶在天</a:t>
            </a:r>
            <a:r>
              <a:rPr lang="zh-TW" altLang="en-US" dirty="0"/>
              <a:t>，因為一個人的錢財在那裡，他的心也在那裡</a:t>
            </a:r>
            <a:r>
              <a:rPr lang="en-US" dirty="0"/>
              <a:t>(</a:t>
            </a:r>
            <a:r>
              <a:rPr lang="zh-TW" altLang="en-US" dirty="0"/>
              <a:t>太</a:t>
            </a:r>
            <a:r>
              <a:rPr lang="en-US" dirty="0"/>
              <a:t> 6:19-21)</a:t>
            </a:r>
            <a:r>
              <a:rPr lang="zh-TW" altLang="en-US" dirty="0"/>
              <a:t>。這對富足的人是一個很重要 的提醒。對於貧苦的人，耶穌說，不要憂慮吃什麼、穿什麼，因為上帝憐憫、眷顧我 們  （太</a:t>
            </a:r>
            <a:r>
              <a:rPr lang="en-US" dirty="0"/>
              <a:t> 6:25-32)</a:t>
            </a:r>
            <a:r>
              <a:rPr lang="zh-TW" altLang="en-US" dirty="0"/>
              <a:t>。</a:t>
            </a:r>
            <a:endParaRPr lang="en-US" dirty="0"/>
          </a:p>
          <a:p>
            <a:pPr marL="0" indent="0">
              <a:buNone/>
            </a:pPr>
            <a:endParaRPr lang="en-US" dirty="0"/>
          </a:p>
          <a:p>
            <a:pPr marL="0" indent="0">
              <a:buNone/>
            </a:pPr>
            <a:r>
              <a:rPr lang="en-US" dirty="0"/>
              <a:t>5.</a:t>
            </a:r>
            <a:r>
              <a:rPr lang="zh-TW" altLang="en-US" dirty="0"/>
              <a:t>帶有權柄</a:t>
            </a:r>
            <a:endParaRPr lang="en-US" dirty="0"/>
          </a:p>
          <a:p>
            <a:r>
              <a:rPr lang="zh-TW" altLang="en-US" dirty="0"/>
              <a:t>耶穌講完這些話，聽眾都有耳目一新的感覺。他們過去聽多了文士們的教導，對耶穌的教訓，感覺最大的不同點在於耶穌的話裡</a:t>
            </a:r>
            <a:r>
              <a:rPr lang="zh-TW" altLang="en-US" dirty="0">
                <a:highlight>
                  <a:srgbClr val="FFFF00"/>
                </a:highlight>
              </a:rPr>
              <a:t>帶有權柄 </a:t>
            </a:r>
            <a:r>
              <a:rPr lang="en-US" dirty="0"/>
              <a:t>(</a:t>
            </a:r>
            <a:r>
              <a:rPr lang="zh-TW" altLang="en-US" dirty="0"/>
              <a:t>太</a:t>
            </a:r>
            <a:r>
              <a:rPr lang="en-US" dirty="0"/>
              <a:t> 7:28-29)</a:t>
            </a:r>
            <a:r>
              <a:rPr lang="zh-TW" altLang="en-US" dirty="0"/>
              <a:t>。</a:t>
            </a:r>
            <a:endParaRPr lang="en-US" dirty="0"/>
          </a:p>
          <a:p>
            <a:r>
              <a:rPr lang="zh-TW" altLang="en-US" dirty="0"/>
              <a:t>關於登山寶訓基督徒是否要按字句遵行，學者們有許多討論。我們要特別注意，不要落入法利賽人的形式主義。重要的是精義，不是字句。</a:t>
            </a:r>
            <a:endParaRPr lang="en-US" dirty="0"/>
          </a:p>
          <a:p>
            <a:pPr marL="0" indent="0">
              <a:buNone/>
            </a:pPr>
            <a:endParaRPr lang="en-US" altLang="zh-TW" dirty="0"/>
          </a:p>
        </p:txBody>
      </p:sp>
    </p:spTree>
    <p:extLst>
      <p:ext uri="{BB962C8B-B14F-4D97-AF65-F5344CB8AC3E}">
        <p14:creationId xmlns:p14="http://schemas.microsoft.com/office/powerpoint/2010/main" val="219835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一、登山寶訓</a:t>
            </a:r>
          </a:p>
          <a:p>
            <a:pPr marL="0" indent="0">
              <a:buNone/>
            </a:pPr>
            <a:r>
              <a:rPr lang="zh-TW" altLang="en-US" dirty="0">
                <a:solidFill>
                  <a:srgbClr val="0432FF"/>
                </a:solidFill>
              </a:rPr>
              <a:t>二、三次周遊加利利</a:t>
            </a:r>
          </a:p>
          <a:p>
            <a:pPr marL="0" indent="0">
              <a:buNone/>
            </a:pPr>
            <a:r>
              <a:rPr lang="zh-TW" altLang="en-US" dirty="0"/>
              <a:t>三、神蹟的意義</a:t>
            </a:r>
          </a:p>
          <a:p>
            <a:pPr marL="0" indent="0">
              <a:buNone/>
            </a:pPr>
            <a:r>
              <a:rPr lang="zh-TW" altLang="en-US" dirty="0"/>
              <a:t>四、五餅二魚的神蹟</a:t>
            </a:r>
          </a:p>
          <a:p>
            <a:pPr marL="0" indent="0">
              <a:buNone/>
            </a:pPr>
            <a:r>
              <a:rPr lang="zh-TW" altLang="en-US" dirty="0"/>
              <a:t>五、天國的教訓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二、三次周遊加利利</a:t>
            </a:r>
          </a:p>
          <a:p>
            <a:pPr marL="0" indent="0">
              <a:buNone/>
            </a:pPr>
            <a:r>
              <a:rPr lang="zh-TW" altLang="en-US" dirty="0"/>
              <a:t>馬太福音</a:t>
            </a:r>
            <a:r>
              <a:rPr lang="en-US" dirty="0"/>
              <a:t> 4:23 </a:t>
            </a:r>
            <a:r>
              <a:rPr lang="zh-TW" altLang="en-US" dirty="0"/>
              <a:t>說，「耶穌走遍加利利，在各會堂裏教訓人，傳天國的福音，醫治百姓各樣的病症。」</a:t>
            </a:r>
            <a:endParaRPr lang="en-US" altLang="zh-TW" dirty="0"/>
          </a:p>
          <a:p>
            <a:pPr marL="0" indent="0">
              <a:buNone/>
            </a:pPr>
            <a:r>
              <a:rPr lang="en-US" dirty="0"/>
              <a:t>9:35-36 </a:t>
            </a:r>
            <a:r>
              <a:rPr lang="zh-TW" altLang="en-US" dirty="0"/>
              <a:t>又提到他再度周遊加利利：「耶穌走遍各城各鄉，在 會堂裏教訓人，宣講天國的福音，又醫治各樣的病症。他看見許多的人，就憐憫他們 ；因為他們困苦流離，如同羊沒有牧人一般。」</a:t>
            </a:r>
            <a:endParaRPr lang="en-US" altLang="zh-TW" dirty="0"/>
          </a:p>
          <a:p>
            <a:pPr marL="0" indent="0">
              <a:buNone/>
            </a:pPr>
            <a:r>
              <a:rPr lang="zh-TW" altLang="en-US" dirty="0"/>
              <a:t>加利利這個區域的大小，在耶穌的時 代約有</a:t>
            </a:r>
            <a:r>
              <a:rPr lang="en-US" dirty="0"/>
              <a:t> 70 </a:t>
            </a:r>
            <a:r>
              <a:rPr lang="zh-TW" altLang="en-US" dirty="0"/>
              <a:t>公里長，</a:t>
            </a:r>
            <a:r>
              <a:rPr lang="en-US" dirty="0"/>
              <a:t>40 </a:t>
            </a:r>
            <a:r>
              <a:rPr lang="zh-TW" altLang="en-US" dirty="0"/>
              <a:t>公里寬；根據公元第一世紀猶太史學家約瑟夫的記載，它大 約有兩百多個村莊。由於它有不少外邦人和猶太人雜居在一起，被猶太人看輕，稱為 「外邦人的加利利」</a:t>
            </a:r>
            <a:r>
              <a:rPr lang="en-US" dirty="0"/>
              <a:t>(</a:t>
            </a:r>
            <a:r>
              <a:rPr lang="zh-TW" altLang="en-US" dirty="0"/>
              <a:t>太</a:t>
            </a:r>
            <a:r>
              <a:rPr lang="en-US" dirty="0"/>
              <a:t> 4:16)</a:t>
            </a:r>
            <a:r>
              <a:rPr lang="zh-TW" altLang="en-US" dirty="0"/>
              <a:t>。耶穌童年所住的拿撒勒，就座落在加利利。</a:t>
            </a:r>
            <a:endParaRPr lang="en-US" altLang="zh-TW" dirty="0"/>
          </a:p>
          <a:p>
            <a:pPr marL="0" indent="0">
              <a:buNone/>
            </a:pPr>
            <a:r>
              <a:rPr lang="zh-TW" altLang="en-US" dirty="0"/>
              <a:t>耶穌周遊加利利的行蹤前後次序不容易安排。這裡根據路加福音，穿插馬太福音 的記載，約略分為三大段。</a:t>
            </a:r>
            <a:r>
              <a:rPr lang="en-US" dirty="0"/>
              <a:t> </a:t>
            </a:r>
            <a:endParaRPr lang="en-US" altLang="zh-TW" dirty="0"/>
          </a:p>
        </p:txBody>
      </p:sp>
    </p:spTree>
    <p:extLst>
      <p:ext uri="{BB962C8B-B14F-4D97-AF65-F5344CB8AC3E}">
        <p14:creationId xmlns:p14="http://schemas.microsoft.com/office/powerpoint/2010/main" val="234822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2AA6C-996E-A249-A260-CA48BFD83C2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F6BF72F-0E79-9349-8F24-A1BE4909E925}"/>
              </a:ext>
            </a:extLst>
          </p:cNvPr>
          <p:cNvSpPr>
            <a:spLocks noGrp="1"/>
          </p:cNvSpPr>
          <p:nvPr>
            <p:ph sz="half" idx="2"/>
          </p:nvPr>
        </p:nvSpPr>
        <p:spPr/>
        <p:txBody>
          <a:bodyPr/>
          <a:lstStyle/>
          <a:p>
            <a:endParaRPr lang="en-US"/>
          </a:p>
        </p:txBody>
      </p:sp>
      <p:pic>
        <p:nvPicPr>
          <p:cNvPr id="3074" name="Picture 2">
            <a:extLst>
              <a:ext uri="{FF2B5EF4-FFF2-40B4-BE49-F238E27FC236}">
                <a16:creationId xmlns:a16="http://schemas.microsoft.com/office/drawing/2014/main" id="{94A7227A-867C-FC44-8DB1-A3110AB7E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67" y="462336"/>
            <a:ext cx="3416632" cy="556345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43CA313-67C9-1A42-B80F-F270D4C289E5}"/>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3903799" y="424780"/>
            <a:ext cx="7719674" cy="578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615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一、登山寶訓</a:t>
            </a:r>
          </a:p>
          <a:p>
            <a:pPr marL="0" indent="0">
              <a:buNone/>
            </a:pPr>
            <a:r>
              <a:rPr lang="zh-TW" altLang="en-US" dirty="0">
                <a:solidFill>
                  <a:srgbClr val="0432FF"/>
                </a:solidFill>
              </a:rPr>
              <a:t>二、三次周遊加利利</a:t>
            </a:r>
          </a:p>
          <a:p>
            <a:pPr marL="0" indent="0">
              <a:buNone/>
            </a:pPr>
            <a:r>
              <a:rPr lang="zh-TW" altLang="en-US" dirty="0"/>
              <a:t>三、神蹟的意義</a:t>
            </a:r>
          </a:p>
          <a:p>
            <a:pPr marL="0" indent="0">
              <a:buNone/>
            </a:pPr>
            <a:r>
              <a:rPr lang="zh-TW" altLang="en-US" dirty="0"/>
              <a:t>四、五餅二魚的神蹟</a:t>
            </a:r>
          </a:p>
          <a:p>
            <a:pPr marL="0" indent="0">
              <a:buNone/>
            </a:pPr>
            <a:r>
              <a:rPr lang="zh-TW" altLang="en-US" dirty="0"/>
              <a:t>五、天國的教訓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lnSpcReduction="10000"/>
          </a:bodyPr>
          <a:lstStyle/>
          <a:p>
            <a:pPr marL="0" indent="0">
              <a:buNone/>
            </a:pPr>
            <a:r>
              <a:rPr lang="zh-TW" altLang="en-US" sz="2800" dirty="0"/>
              <a:t>二、三次周遊加利利</a:t>
            </a:r>
            <a:endParaRPr lang="en-US" altLang="zh-TW" sz="2800" dirty="0"/>
          </a:p>
          <a:p>
            <a:r>
              <a:rPr lang="zh-TW" altLang="en-US" dirty="0"/>
              <a:t>首度周遊加利利：</a:t>
            </a:r>
            <a:br>
              <a:rPr lang="en-US" dirty="0"/>
            </a:br>
            <a:r>
              <a:rPr lang="zh-TW" altLang="en-US" dirty="0"/>
              <a:t>耶穌在迦百農</a:t>
            </a:r>
            <a:r>
              <a:rPr lang="zh-TW" altLang="en-US" dirty="0">
                <a:highlight>
                  <a:srgbClr val="FFFF00"/>
                </a:highlight>
              </a:rPr>
              <a:t>趕逐</a:t>
            </a:r>
            <a:r>
              <a:rPr lang="zh-TW" altLang="en-US" dirty="0"/>
              <a:t>污鬼，</a:t>
            </a:r>
            <a:r>
              <a:rPr lang="zh-TW" altLang="en-US" dirty="0">
                <a:highlight>
                  <a:srgbClr val="FFFF00"/>
                </a:highlight>
              </a:rPr>
              <a:t>醫好</a:t>
            </a:r>
            <a:r>
              <a:rPr lang="zh-TW" altLang="en-US" dirty="0"/>
              <a:t>西門彼得的岳母，又</a:t>
            </a:r>
            <a:r>
              <a:rPr lang="zh-TW" altLang="en-US" dirty="0">
                <a:highlight>
                  <a:srgbClr val="FFFF00"/>
                </a:highlight>
              </a:rPr>
              <a:t>潔淨</a:t>
            </a:r>
            <a:r>
              <a:rPr lang="zh-TW" altLang="en-US" dirty="0"/>
              <a:t>長大痲瘋的，</a:t>
            </a:r>
            <a:r>
              <a:rPr lang="zh-TW" altLang="en-US" dirty="0">
                <a:highlight>
                  <a:srgbClr val="FFFF00"/>
                </a:highlight>
              </a:rPr>
              <a:t>醫治</a:t>
            </a:r>
            <a:r>
              <a:rPr lang="zh-TW" altLang="en-US" dirty="0"/>
              <a:t>一個癱子，並</a:t>
            </a:r>
            <a:r>
              <a:rPr lang="zh-TW" altLang="en-US" dirty="0">
                <a:highlight>
                  <a:srgbClr val="FFFF00"/>
                </a:highlight>
              </a:rPr>
              <a:t>治好</a:t>
            </a:r>
            <a:r>
              <a:rPr lang="zh-TW" altLang="en-US" dirty="0"/>
              <a:t>百夫長的僕人。最奇妙的是他在拿因城叫一個寡婦的兒子從</a:t>
            </a:r>
            <a:r>
              <a:rPr lang="zh-TW" altLang="en-US" dirty="0">
                <a:highlight>
                  <a:srgbClr val="FFFF00"/>
                </a:highlight>
              </a:rPr>
              <a:t>死裡復活</a:t>
            </a:r>
            <a:r>
              <a:rPr lang="zh-TW" altLang="en-US" dirty="0"/>
              <a:t>。但是在自己的家鄉拿撒勒，耶穌卻被棄絕。他在這段期間設立十二個使徒，在山上教訓門徒，並討論安息日的問題</a:t>
            </a:r>
            <a:r>
              <a:rPr lang="en-US" dirty="0"/>
              <a:t>(</a:t>
            </a:r>
            <a:r>
              <a:rPr lang="zh-TW" altLang="en-US" dirty="0"/>
              <a:t>參看路</a:t>
            </a:r>
            <a:r>
              <a:rPr lang="en-US" dirty="0"/>
              <a:t> 4:14-7:50</a:t>
            </a:r>
            <a:r>
              <a:rPr lang="zh-TW" altLang="en-US" dirty="0"/>
              <a:t>、太</a:t>
            </a:r>
            <a:r>
              <a:rPr lang="en-US" dirty="0"/>
              <a:t> 4:23-8:22</a:t>
            </a:r>
            <a:r>
              <a:rPr lang="zh-TW" altLang="en-US" dirty="0"/>
              <a:t>、</a:t>
            </a:r>
            <a:r>
              <a:rPr lang="en-US" dirty="0"/>
              <a:t> 9:1-17</a:t>
            </a:r>
            <a:r>
              <a:rPr lang="zh-TW" altLang="en-US" dirty="0"/>
              <a:t>、</a:t>
            </a:r>
            <a:r>
              <a:rPr lang="en-US" dirty="0"/>
              <a:t>12:1-21)</a:t>
            </a:r>
            <a:r>
              <a:rPr lang="zh-TW" altLang="en-US" dirty="0"/>
              <a:t>。</a:t>
            </a:r>
            <a:endParaRPr lang="en-US" altLang="zh-TW" dirty="0"/>
          </a:p>
          <a:p>
            <a:pPr lvl="0"/>
            <a:r>
              <a:rPr lang="zh-TW" altLang="en-US" dirty="0"/>
              <a:t>次遊加利利：</a:t>
            </a:r>
            <a:br>
              <a:rPr lang="en-US" dirty="0"/>
            </a:br>
            <a:r>
              <a:rPr lang="zh-TW" altLang="en-US" dirty="0"/>
              <a:t>這一次，</a:t>
            </a:r>
            <a:r>
              <a:rPr lang="zh-TW" altLang="en-US" dirty="0">
                <a:highlight>
                  <a:srgbClr val="00FFFF"/>
                </a:highlight>
              </a:rPr>
              <a:t>他有十二個門徒與許多婦女隨行</a:t>
            </a:r>
            <a:r>
              <a:rPr lang="zh-TW" altLang="en-US" dirty="0"/>
              <a:t>。耶穌平靜風和海，在格拉森趕鬼進入豬群，又</a:t>
            </a:r>
            <a:r>
              <a:rPr lang="zh-TW" altLang="en-US" dirty="0">
                <a:highlight>
                  <a:srgbClr val="FFFF00"/>
                </a:highlight>
              </a:rPr>
              <a:t>醫治</a:t>
            </a:r>
            <a:r>
              <a:rPr lang="zh-TW" altLang="en-US" dirty="0"/>
              <a:t>患血漏的婦人，叫管會堂睚魯的女兒</a:t>
            </a:r>
            <a:r>
              <a:rPr lang="zh-TW" altLang="en-US" dirty="0">
                <a:highlight>
                  <a:srgbClr val="FFFF00"/>
                </a:highlight>
              </a:rPr>
              <a:t>從死裡復活。</a:t>
            </a:r>
            <a:r>
              <a:rPr lang="zh-TW" altLang="en-US" dirty="0"/>
              <a:t>他亦在此時用許多比喻講論天國的道理，但拒絕法利賽人要他行神蹟之要求</a:t>
            </a:r>
            <a:r>
              <a:rPr lang="en-US" dirty="0"/>
              <a:t>(</a:t>
            </a:r>
            <a:r>
              <a:rPr lang="zh-TW" altLang="en-US" dirty="0"/>
              <a:t>參看路</a:t>
            </a:r>
            <a:r>
              <a:rPr lang="en-US" dirty="0"/>
              <a:t> 8:1-56</a:t>
            </a:r>
            <a:r>
              <a:rPr lang="zh-TW" altLang="en-US" dirty="0"/>
              <a:t>、太</a:t>
            </a:r>
            <a:r>
              <a:rPr lang="en-US" dirty="0"/>
              <a:t> 8:23-34</a:t>
            </a:r>
            <a:r>
              <a:rPr lang="zh-TW" altLang="en-US" dirty="0"/>
              <a:t>、</a:t>
            </a:r>
            <a:r>
              <a:rPr lang="en-US" dirty="0"/>
              <a:t>9:18-38</a:t>
            </a:r>
            <a:r>
              <a:rPr lang="zh-TW" altLang="en-US" dirty="0"/>
              <a:t>、</a:t>
            </a:r>
            <a:r>
              <a:rPr lang="en-US" dirty="0"/>
              <a:t>12:22-13:52)</a:t>
            </a:r>
            <a:r>
              <a:rPr lang="zh-TW" altLang="en-US" dirty="0"/>
              <a:t>。</a:t>
            </a:r>
            <a:endParaRPr lang="en-US" dirty="0"/>
          </a:p>
          <a:p>
            <a:pPr lvl="0"/>
            <a:r>
              <a:rPr lang="zh-TW" altLang="en-US" dirty="0"/>
              <a:t>三遊加利利：</a:t>
            </a:r>
            <a:br>
              <a:rPr lang="en-US" dirty="0"/>
            </a:br>
            <a:r>
              <a:rPr lang="zh-TW" altLang="en-US" dirty="0"/>
              <a:t>這一次，耶穌訓示並差遣十二個門徒，用五餅二魚讓五千人</a:t>
            </a:r>
            <a:r>
              <a:rPr lang="zh-TW" altLang="en-US" dirty="0">
                <a:highlight>
                  <a:srgbClr val="FFFF00"/>
                </a:highlight>
              </a:rPr>
              <a:t>吃飽</a:t>
            </a:r>
            <a:r>
              <a:rPr lang="zh-TW" altLang="en-US" dirty="0"/>
              <a:t>，但他卻在拿撒勒再度被拒</a:t>
            </a:r>
            <a:r>
              <a:rPr lang="en-US" dirty="0"/>
              <a:t> (</a:t>
            </a:r>
            <a:r>
              <a:rPr lang="zh-TW" altLang="en-US" dirty="0"/>
              <a:t>參看路</a:t>
            </a:r>
            <a:r>
              <a:rPr lang="en-US" dirty="0"/>
              <a:t> 9:1-17</a:t>
            </a:r>
            <a:r>
              <a:rPr lang="zh-TW" altLang="en-US" dirty="0"/>
              <a:t>、太</a:t>
            </a:r>
            <a:r>
              <a:rPr lang="en-US" dirty="0"/>
              <a:t> 10:1-11:1</a:t>
            </a:r>
            <a:r>
              <a:rPr lang="zh-TW" altLang="en-US" dirty="0"/>
              <a:t>、</a:t>
            </a:r>
            <a:r>
              <a:rPr lang="en-US" dirty="0"/>
              <a:t>13:53-15:20)</a:t>
            </a:r>
            <a:r>
              <a:rPr lang="zh-TW" altLang="en-US" dirty="0"/>
              <a:t>。</a:t>
            </a:r>
            <a:endParaRPr lang="en-US" dirty="0"/>
          </a:p>
          <a:p>
            <a:pPr marL="0" indent="0">
              <a:buNone/>
            </a:pPr>
            <a:endParaRPr lang="en-US" dirty="0"/>
          </a:p>
          <a:p>
            <a:pPr marL="0" indent="0">
              <a:buNone/>
            </a:pPr>
            <a:endParaRPr lang="en-US" altLang="zh-TW" sz="2800" dirty="0"/>
          </a:p>
          <a:p>
            <a:pPr marL="0" indent="0">
              <a:buNone/>
            </a:pPr>
            <a:endParaRPr lang="zh-TW" altLang="en-US" sz="2800" dirty="0"/>
          </a:p>
        </p:txBody>
      </p:sp>
    </p:spTree>
    <p:extLst>
      <p:ext uri="{BB962C8B-B14F-4D97-AF65-F5344CB8AC3E}">
        <p14:creationId xmlns:p14="http://schemas.microsoft.com/office/powerpoint/2010/main" val="7978762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一、登山寶訓</a:t>
            </a:r>
          </a:p>
          <a:p>
            <a:pPr marL="0" indent="0">
              <a:buNone/>
            </a:pPr>
            <a:r>
              <a:rPr lang="zh-TW" altLang="en-US" dirty="0">
                <a:solidFill>
                  <a:srgbClr val="0432FF"/>
                </a:solidFill>
              </a:rPr>
              <a:t>二、三次周遊加利利</a:t>
            </a:r>
          </a:p>
          <a:p>
            <a:pPr marL="0" indent="0">
              <a:buNone/>
            </a:pPr>
            <a:r>
              <a:rPr lang="zh-TW" altLang="en-US" dirty="0"/>
              <a:t>三、耶穌行神蹟</a:t>
            </a:r>
            <a:endParaRPr lang="en-US" dirty="0"/>
          </a:p>
          <a:p>
            <a:pPr marL="0" indent="0">
              <a:buNone/>
            </a:pPr>
            <a:r>
              <a:rPr lang="zh-TW" altLang="en-US" dirty="0"/>
              <a:t>四、五餅二魚的神蹟</a:t>
            </a:r>
          </a:p>
          <a:p>
            <a:pPr marL="0" indent="0">
              <a:buNone/>
            </a:pPr>
            <a:r>
              <a:rPr lang="zh-TW" altLang="en-US" dirty="0"/>
              <a:t>五、天國的教訓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二、三次周遊加利利</a:t>
            </a:r>
            <a:endParaRPr lang="en-US" altLang="zh-TW" sz="2800" dirty="0"/>
          </a:p>
          <a:p>
            <a:pPr marL="0" indent="0">
              <a:buNone/>
            </a:pPr>
            <a:r>
              <a:rPr lang="zh-TW" altLang="en-US" dirty="0"/>
              <a:t>從耶穌三次周遊加利利，我們可以看見他如何訓練門徒作工。</a:t>
            </a:r>
            <a:endParaRPr lang="en-US" altLang="zh-TW" dirty="0"/>
          </a:p>
          <a:p>
            <a:pPr marL="0" indent="0">
              <a:buNone/>
            </a:pPr>
            <a:r>
              <a:rPr lang="zh-TW" altLang="en-US" dirty="0"/>
              <a:t>第一次，他選召他們，設立他們為使徒；</a:t>
            </a:r>
            <a:endParaRPr lang="en-US" altLang="zh-TW" dirty="0"/>
          </a:p>
          <a:p>
            <a:pPr marL="0" indent="0">
              <a:buNone/>
            </a:pPr>
            <a:r>
              <a:rPr lang="zh-TW" altLang="en-US" dirty="0"/>
              <a:t>第二次，他帶著他們同行，讓他們見習他如何傳福音、教導人；</a:t>
            </a:r>
            <a:endParaRPr lang="en-US" altLang="zh-TW" dirty="0"/>
          </a:p>
          <a:p>
            <a:pPr marL="0" indent="0">
              <a:buNone/>
            </a:pPr>
            <a:r>
              <a:rPr lang="zh-TW" altLang="en-US" dirty="0"/>
              <a:t>第三次，他就差遣他們出去傳道。</a:t>
            </a:r>
            <a:endParaRPr lang="en-US" altLang="zh-TW" dirty="0"/>
          </a:p>
          <a:p>
            <a:pPr marL="0" indent="0">
              <a:buNone/>
            </a:pPr>
            <a:r>
              <a:rPr lang="zh-TW" altLang="en-US" dirty="0"/>
              <a:t>這種階段性的訓練實在是今日服事主的人所需。除了教導訓練門徒之外，耶穌在這階段最主要的工作是：醫病趕鬼，傳天國的福音 。</a:t>
            </a:r>
            <a:endParaRPr lang="en-US" dirty="0"/>
          </a:p>
          <a:p>
            <a:pPr marL="0" indent="0">
              <a:buNone/>
            </a:pPr>
            <a:r>
              <a:rPr lang="zh-TW" altLang="en-US" dirty="0"/>
              <a:t>　　</a:t>
            </a:r>
            <a:endParaRPr lang="en-US" dirty="0"/>
          </a:p>
          <a:p>
            <a:pPr marL="0" indent="0">
              <a:buNone/>
            </a:pPr>
            <a:endParaRPr lang="en-US" altLang="zh-TW" sz="2800" dirty="0"/>
          </a:p>
          <a:p>
            <a:pPr marL="0" indent="0">
              <a:buNone/>
            </a:pPr>
            <a:endParaRPr lang="zh-TW" altLang="en-US" sz="2800" dirty="0"/>
          </a:p>
        </p:txBody>
      </p:sp>
    </p:spTree>
    <p:extLst>
      <p:ext uri="{BB962C8B-B14F-4D97-AF65-F5344CB8AC3E}">
        <p14:creationId xmlns:p14="http://schemas.microsoft.com/office/powerpoint/2010/main" val="3654784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p:txBody>
          <a:bodyPr>
            <a:normAutofit/>
          </a:bodyPr>
          <a:lstStyle/>
          <a:p>
            <a:r>
              <a:rPr lang="zh-TW" altLang="en-US" dirty="0">
                <a:solidFill>
                  <a:srgbClr val="0432FF"/>
                </a:solidFill>
              </a:rPr>
              <a:t>耶穌生平大綱（二）</a:t>
            </a:r>
            <a:endParaRPr lang="en-US" dirty="0">
              <a:solidFill>
                <a:srgbClr val="0432FF"/>
              </a:solidFill>
            </a:endParaRPr>
          </a:p>
        </p:txBody>
      </p:sp>
      <p:graphicFrame>
        <p:nvGraphicFramePr>
          <p:cNvPr id="3" name="Table 2">
            <a:extLst>
              <a:ext uri="{FF2B5EF4-FFF2-40B4-BE49-F238E27FC236}">
                <a16:creationId xmlns:a16="http://schemas.microsoft.com/office/drawing/2014/main" id="{D8D68043-500C-4E4B-B9A3-FE0B926C8AC5}"/>
              </a:ext>
            </a:extLst>
          </p:cNvPr>
          <p:cNvGraphicFramePr>
            <a:graphicFrameLocks noGrp="1"/>
          </p:cNvGraphicFramePr>
          <p:nvPr/>
        </p:nvGraphicFramePr>
        <p:xfrm>
          <a:off x="1247360" y="1411358"/>
          <a:ext cx="9697279" cy="4713072"/>
        </p:xfrm>
        <a:graphic>
          <a:graphicData uri="http://schemas.openxmlformats.org/drawingml/2006/table">
            <a:tbl>
              <a:tblPr>
                <a:tableStyleId>{5C22544A-7EE6-4342-B048-85BDC9FD1C3A}</a:tableStyleId>
              </a:tblPr>
              <a:tblGrid>
                <a:gridCol w="1663148">
                  <a:extLst>
                    <a:ext uri="{9D8B030D-6E8A-4147-A177-3AD203B41FA5}">
                      <a16:colId xmlns:a16="http://schemas.microsoft.com/office/drawing/2014/main" val="1661803979"/>
                    </a:ext>
                  </a:extLst>
                </a:gridCol>
                <a:gridCol w="2120348">
                  <a:extLst>
                    <a:ext uri="{9D8B030D-6E8A-4147-A177-3AD203B41FA5}">
                      <a16:colId xmlns:a16="http://schemas.microsoft.com/office/drawing/2014/main" val="2991256017"/>
                    </a:ext>
                  </a:extLst>
                </a:gridCol>
                <a:gridCol w="1421296">
                  <a:extLst>
                    <a:ext uri="{9D8B030D-6E8A-4147-A177-3AD203B41FA5}">
                      <a16:colId xmlns:a16="http://schemas.microsoft.com/office/drawing/2014/main" val="3117493772"/>
                    </a:ext>
                  </a:extLst>
                </a:gridCol>
                <a:gridCol w="1550504">
                  <a:extLst>
                    <a:ext uri="{9D8B030D-6E8A-4147-A177-3AD203B41FA5}">
                      <a16:colId xmlns:a16="http://schemas.microsoft.com/office/drawing/2014/main" val="2102800867"/>
                    </a:ext>
                  </a:extLst>
                </a:gridCol>
                <a:gridCol w="1560444">
                  <a:extLst>
                    <a:ext uri="{9D8B030D-6E8A-4147-A177-3AD203B41FA5}">
                      <a16:colId xmlns:a16="http://schemas.microsoft.com/office/drawing/2014/main" val="3067834709"/>
                    </a:ext>
                  </a:extLst>
                </a:gridCol>
                <a:gridCol w="1381539">
                  <a:extLst>
                    <a:ext uri="{9D8B030D-6E8A-4147-A177-3AD203B41FA5}">
                      <a16:colId xmlns:a16="http://schemas.microsoft.com/office/drawing/2014/main" val="1565557090"/>
                    </a:ext>
                  </a:extLst>
                </a:gridCol>
              </a:tblGrid>
              <a:tr h="364623">
                <a:tc gridSpan="2">
                  <a:txBody>
                    <a:bodyPr/>
                    <a:lstStyle/>
                    <a:p>
                      <a:pPr algn="l" fontAlgn="ctr"/>
                      <a:r>
                        <a:rPr lang="zh-TW" sz="2000" u="none" strike="noStrike" dirty="0">
                          <a:effectLst/>
                          <a:latin typeface="Kaiti TC" panose="02010600040101010101" pitchFamily="2" charset="-120"/>
                          <a:ea typeface="Kaiti TC" panose="02010600040101010101" pitchFamily="2" charset="-120"/>
                        </a:rPr>
                        <a:t> </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ctr"/>
                      <a:r>
                        <a:rPr lang="zh-TW" sz="2000" u="none" strike="noStrike">
                          <a:effectLst/>
                          <a:latin typeface="Kaiti TC" panose="02010600040101010101" pitchFamily="2" charset="-120"/>
                          <a:ea typeface="Kaiti TC" panose="02010600040101010101" pitchFamily="2" charset="-120"/>
                        </a:rPr>
                        <a:t>馬太福音</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a:effectLst/>
                          <a:latin typeface="Kaiti TC" panose="02010600040101010101" pitchFamily="2" charset="-120"/>
                          <a:ea typeface="Kaiti TC" panose="02010600040101010101" pitchFamily="2" charset="-120"/>
                        </a:rPr>
                        <a:t>馬可福音</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a:effectLst/>
                          <a:latin typeface="Kaiti TC" panose="02010600040101010101" pitchFamily="2" charset="-120"/>
                          <a:ea typeface="Kaiti TC" panose="02010600040101010101" pitchFamily="2" charset="-120"/>
                        </a:rPr>
                        <a:t>路加福音</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dirty="0">
                          <a:effectLst/>
                          <a:latin typeface="Kaiti TC" panose="02010600040101010101" pitchFamily="2" charset="-120"/>
                          <a:ea typeface="Kaiti TC" panose="02010600040101010101" pitchFamily="2" charset="-120"/>
                        </a:rPr>
                        <a:t>約翰福音</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19841271"/>
                  </a:ext>
                </a:extLst>
              </a:tr>
              <a:tr h="364623">
                <a:tc rowSpan="7">
                  <a:txBody>
                    <a:bodyPr/>
                    <a:lstStyle/>
                    <a:p>
                      <a:pPr algn="ctr" fontAlgn="ctr"/>
                      <a:r>
                        <a:rPr lang="zh-TW" sz="2000" u="none" strike="noStrike">
                          <a:effectLst/>
                          <a:latin typeface="Kaiti TC" panose="02010600040101010101" pitchFamily="2" charset="-120"/>
                          <a:ea typeface="Kaiti TC" panose="02010600040101010101" pitchFamily="2" charset="-120"/>
                        </a:rPr>
                        <a:t>選 召 門 徒</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dirty="0">
                          <a:effectLst/>
                          <a:latin typeface="Kaiti TC" panose="02010600040101010101" pitchFamily="2" charset="-120"/>
                          <a:ea typeface="Kaiti TC" panose="02010600040101010101" pitchFamily="2" charset="-120"/>
                        </a:rPr>
                        <a:t>初遇門徒</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 </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a:effectLst/>
                          <a:latin typeface="Kaiti TC" panose="02010600040101010101" pitchFamily="2" charset="-120"/>
                          <a:ea typeface="Kaiti TC" panose="02010600040101010101" pitchFamily="2" charset="-120"/>
                        </a:rPr>
                        <a:t> </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a:effectLst/>
                          <a:latin typeface="Kaiti TC" panose="02010600040101010101" pitchFamily="2" charset="-120"/>
                          <a:ea typeface="Kaiti TC" panose="02010600040101010101" pitchFamily="2" charset="-120"/>
                        </a:rPr>
                        <a:t> </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dirty="0">
                          <a:effectLst/>
                          <a:latin typeface="Kaiti TC" panose="02010600040101010101" pitchFamily="2" charset="-120"/>
                          <a:ea typeface="Kaiti TC" panose="02010600040101010101" pitchFamily="2" charset="-120"/>
                        </a:rPr>
                        <a:t>1:35-51</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34365233"/>
                  </a:ext>
                </a:extLst>
              </a:tr>
              <a:tr h="364623">
                <a:tc vMerge="1">
                  <a:txBody>
                    <a:bodyPr/>
                    <a:lstStyle/>
                    <a:p>
                      <a:endParaRPr lang="en-US"/>
                    </a:p>
                  </a:txBody>
                  <a:tcPr/>
                </a:tc>
                <a:tc>
                  <a:txBody>
                    <a:bodyPr/>
                    <a:lstStyle/>
                    <a:p>
                      <a:pPr algn="l" fontAlgn="ctr"/>
                      <a:r>
                        <a:rPr lang="zh-TW" sz="2000" u="none" strike="noStrike">
                          <a:effectLst/>
                          <a:latin typeface="Kaiti TC" panose="02010600040101010101" pitchFamily="2" charset="-120"/>
                          <a:ea typeface="Kaiti TC" panose="02010600040101010101" pitchFamily="2" charset="-120"/>
                        </a:rPr>
                        <a:t>召四徒</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dirty="0">
                          <a:effectLst/>
                          <a:latin typeface="Kaiti TC" panose="02010600040101010101" pitchFamily="2" charset="-120"/>
                          <a:ea typeface="Kaiti TC" panose="02010600040101010101" pitchFamily="2" charset="-120"/>
                        </a:rPr>
                        <a:t>4:12-22</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dirty="0">
                          <a:effectLst/>
                          <a:latin typeface="Kaiti TC" panose="02010600040101010101" pitchFamily="2" charset="-120"/>
                          <a:ea typeface="Kaiti TC" panose="02010600040101010101" pitchFamily="2" charset="-120"/>
                        </a:rPr>
                        <a:t>1:14-20</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5:1-11</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dirty="0">
                          <a:effectLst/>
                          <a:latin typeface="Kaiti TC" panose="02010600040101010101" pitchFamily="2" charset="-120"/>
                          <a:ea typeface="Kaiti TC" panose="02010600040101010101" pitchFamily="2" charset="-120"/>
                        </a:rPr>
                        <a:t> </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257171"/>
                  </a:ext>
                </a:extLst>
              </a:tr>
              <a:tr h="364623">
                <a:tc vMerge="1">
                  <a:txBody>
                    <a:bodyPr/>
                    <a:lstStyle/>
                    <a:p>
                      <a:endParaRPr lang="en-US"/>
                    </a:p>
                  </a:txBody>
                  <a:tcPr/>
                </a:tc>
                <a:tc>
                  <a:txBody>
                    <a:bodyPr/>
                    <a:lstStyle/>
                    <a:p>
                      <a:pPr algn="l" fontAlgn="ctr"/>
                      <a:r>
                        <a:rPr lang="zh-TW" sz="2000" u="none" strike="noStrike">
                          <a:effectLst/>
                          <a:latin typeface="Kaiti TC" panose="02010600040101010101" pitchFamily="2" charset="-120"/>
                          <a:ea typeface="Kaiti TC" panose="02010600040101010101" pitchFamily="2" charset="-120"/>
                        </a:rPr>
                        <a:t>召馬太</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9:9-13</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dirty="0">
                          <a:effectLst/>
                          <a:latin typeface="Kaiti TC" panose="02010600040101010101" pitchFamily="2" charset="-120"/>
                          <a:ea typeface="Kaiti TC" panose="02010600040101010101" pitchFamily="2" charset="-120"/>
                        </a:rPr>
                        <a:t>2:13-17</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5:27-32</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dirty="0">
                          <a:effectLst/>
                          <a:latin typeface="Kaiti TC" panose="02010600040101010101" pitchFamily="2" charset="-120"/>
                          <a:ea typeface="Kaiti TC" panose="02010600040101010101" pitchFamily="2" charset="-120"/>
                        </a:rPr>
                        <a:t> </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645914"/>
                  </a:ext>
                </a:extLst>
              </a:tr>
              <a:tr h="544591">
                <a:tc vMerge="1">
                  <a:txBody>
                    <a:bodyPr/>
                    <a:lstStyle/>
                    <a:p>
                      <a:endParaRPr lang="en-US"/>
                    </a:p>
                  </a:txBody>
                  <a:tcPr/>
                </a:tc>
                <a:tc>
                  <a:txBody>
                    <a:bodyPr/>
                    <a:lstStyle/>
                    <a:p>
                      <a:pPr algn="l" fontAlgn="ctr"/>
                      <a:r>
                        <a:rPr lang="zh-TW" sz="2000" u="none" strike="noStrike" dirty="0">
                          <a:effectLst/>
                          <a:latin typeface="Kaiti TC" panose="02010600040101010101" pitchFamily="2" charset="-120"/>
                          <a:ea typeface="Kaiti TC" panose="02010600040101010101" pitchFamily="2" charset="-120"/>
                        </a:rPr>
                        <a:t>設立 12 使徒</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10:1-20</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dirty="0">
                          <a:effectLst/>
                          <a:latin typeface="Kaiti TC" panose="02010600040101010101" pitchFamily="2" charset="-120"/>
                          <a:ea typeface="Kaiti TC" panose="02010600040101010101" pitchFamily="2" charset="-120"/>
                        </a:rPr>
                        <a:t>3:13-19</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6:12-16</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dirty="0">
                          <a:effectLst/>
                          <a:latin typeface="Kaiti TC" panose="02010600040101010101" pitchFamily="2" charset="-120"/>
                          <a:ea typeface="Kaiti TC" panose="02010600040101010101" pitchFamily="2" charset="-120"/>
                        </a:rPr>
                        <a:t> </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66663883"/>
                  </a:ext>
                </a:extLst>
              </a:tr>
              <a:tr h="544591">
                <a:tc vMerge="1">
                  <a:txBody>
                    <a:bodyPr/>
                    <a:lstStyle/>
                    <a:p>
                      <a:endParaRPr lang="en-US"/>
                    </a:p>
                  </a:txBody>
                  <a:tcPr/>
                </a:tc>
                <a:tc>
                  <a:txBody>
                    <a:bodyPr/>
                    <a:lstStyle/>
                    <a:p>
                      <a:pPr algn="l" fontAlgn="ctr"/>
                      <a:r>
                        <a:rPr lang="zh-TW" sz="2000" u="none" strike="noStrike">
                          <a:effectLst/>
                          <a:latin typeface="Kaiti TC" panose="02010600040101010101" pitchFamily="2" charset="-120"/>
                          <a:ea typeface="Kaiti TC" panose="02010600040101010101" pitchFamily="2" charset="-120"/>
                        </a:rPr>
                        <a:t>作門徒代價</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16:21-28</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8:31-9:1</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dirty="0">
                          <a:effectLst/>
                          <a:latin typeface="Kaiti TC" panose="02010600040101010101" pitchFamily="2" charset="-120"/>
                          <a:ea typeface="Kaiti TC" panose="02010600040101010101" pitchFamily="2" charset="-120"/>
                        </a:rPr>
                        <a:t>9:22-27</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dirty="0">
                          <a:effectLst/>
                          <a:latin typeface="Kaiti TC" panose="02010600040101010101" pitchFamily="2" charset="-120"/>
                          <a:ea typeface="Kaiti TC" panose="02010600040101010101" pitchFamily="2" charset="-120"/>
                        </a:rPr>
                        <a:t> </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9191625"/>
                  </a:ext>
                </a:extLst>
              </a:tr>
              <a:tr h="544591">
                <a:tc vMerge="1">
                  <a:txBody>
                    <a:bodyPr/>
                    <a:lstStyle/>
                    <a:p>
                      <a:endParaRPr lang="en-US"/>
                    </a:p>
                  </a:txBody>
                  <a:tcPr/>
                </a:tc>
                <a:tc>
                  <a:txBody>
                    <a:bodyPr/>
                    <a:lstStyle/>
                    <a:p>
                      <a:pPr algn="l" fontAlgn="ctr"/>
                      <a:r>
                        <a:rPr lang="zh-TW" sz="2000" u="none" strike="noStrike">
                          <a:effectLst/>
                          <a:latin typeface="Kaiti TC" panose="02010600040101010101" pitchFamily="2" charset="-120"/>
                          <a:ea typeface="Kaiti TC" panose="02010600040101010101" pitchFamily="2" charset="-120"/>
                        </a:rPr>
                        <a:t>作門徒賞賜</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19:23-30</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a:effectLst/>
                          <a:latin typeface="Kaiti TC" panose="02010600040101010101" pitchFamily="2" charset="-120"/>
                          <a:ea typeface="Kaiti TC" panose="02010600040101010101" pitchFamily="2" charset="-120"/>
                        </a:rPr>
                        <a:t>10:23-31</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18:24-30</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dirty="0">
                          <a:effectLst/>
                          <a:latin typeface="Kaiti TC" panose="02010600040101010101" pitchFamily="2" charset="-120"/>
                          <a:ea typeface="Kaiti TC" panose="02010600040101010101" pitchFamily="2" charset="-120"/>
                        </a:rPr>
                        <a:t>18:24-30</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4592145"/>
                  </a:ext>
                </a:extLst>
              </a:tr>
              <a:tr h="364623">
                <a:tc vMerge="1">
                  <a:txBody>
                    <a:bodyPr/>
                    <a:lstStyle/>
                    <a:p>
                      <a:endParaRPr lang="en-US"/>
                    </a:p>
                  </a:txBody>
                  <a:tcPr/>
                </a:tc>
                <a:tc>
                  <a:txBody>
                    <a:bodyPr/>
                    <a:lstStyle/>
                    <a:p>
                      <a:pPr algn="l" fontAlgn="ctr"/>
                      <a:r>
                        <a:rPr lang="zh-TW" sz="2000" u="none" strike="noStrike">
                          <a:effectLst/>
                          <a:latin typeface="Kaiti TC" panose="02010600040101010101" pitchFamily="2" charset="-120"/>
                          <a:ea typeface="Kaiti TC" panose="02010600040101010101" pitchFamily="2" charset="-120"/>
                        </a:rPr>
                        <a:t>差遣 70 人</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a:effectLst/>
                          <a:latin typeface="Kaiti TC" panose="02010600040101010101" pitchFamily="2" charset="-120"/>
                          <a:ea typeface="Kaiti TC" panose="02010600040101010101" pitchFamily="2" charset="-120"/>
                        </a:rPr>
                        <a:t> </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 </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a:effectLst/>
                          <a:latin typeface="Kaiti TC" panose="02010600040101010101" pitchFamily="2" charset="-120"/>
                          <a:ea typeface="Kaiti TC" panose="02010600040101010101" pitchFamily="2" charset="-120"/>
                        </a:rPr>
                        <a:t>10:1-24</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zh-TW" sz="2000" u="none" strike="noStrike" dirty="0">
                          <a:effectLst/>
                          <a:latin typeface="Kaiti TC" panose="02010600040101010101" pitchFamily="2" charset="-120"/>
                          <a:ea typeface="Kaiti TC" panose="02010600040101010101" pitchFamily="2" charset="-120"/>
                        </a:rPr>
                        <a:t> </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9467629"/>
                  </a:ext>
                </a:extLst>
              </a:tr>
              <a:tr h="628092">
                <a:tc gridSpan="2">
                  <a:txBody>
                    <a:bodyPr/>
                    <a:lstStyle/>
                    <a:p>
                      <a:pPr algn="l" fontAlgn="ctr"/>
                      <a:r>
                        <a:rPr lang="zh-TW" sz="2000" u="none" strike="noStrike">
                          <a:effectLst/>
                          <a:latin typeface="Kaiti TC" panose="02010600040101010101" pitchFamily="2" charset="-120"/>
                          <a:ea typeface="Kaiti TC" panose="02010600040101010101" pitchFamily="2" charset="-120"/>
                        </a:rPr>
                        <a:t>周遊加利利：耶穌的教訓和神蹟</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algn="l" fontAlgn="ctr"/>
                      <a:r>
                        <a:rPr lang="en-US" sz="2000" u="none" strike="noStrike">
                          <a:effectLst/>
                          <a:latin typeface="Kaiti TC" panose="02010600040101010101" pitchFamily="2" charset="-120"/>
                          <a:ea typeface="Kaiti TC" panose="02010600040101010101" pitchFamily="2" charset="-120"/>
                        </a:rPr>
                        <a:t>4:1-14:36</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1:14-7:23</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a:effectLst/>
                          <a:latin typeface="Kaiti TC" panose="02010600040101010101" pitchFamily="2" charset="-120"/>
                          <a:ea typeface="Kaiti TC" panose="02010600040101010101" pitchFamily="2" charset="-120"/>
                        </a:rPr>
                        <a:t>4:1-9:17</a:t>
                      </a:r>
                      <a:endParaRPr lang="en-US" sz="2000" b="0" i="0" u="none" strike="noStrike">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2000" u="none" strike="noStrike" dirty="0">
                          <a:effectLst/>
                          <a:latin typeface="Kaiti TC" panose="02010600040101010101" pitchFamily="2" charset="-120"/>
                          <a:ea typeface="Kaiti TC" panose="02010600040101010101" pitchFamily="2" charset="-120"/>
                        </a:rPr>
                        <a:t>5:1-7:1</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7286883"/>
                  </a:ext>
                </a:extLst>
              </a:tr>
              <a:tr h="628092">
                <a:tc gridSpan="2">
                  <a:txBody>
                    <a:bodyPr/>
                    <a:lstStyle/>
                    <a:p>
                      <a:pPr algn="l" fontAlgn="ctr"/>
                      <a:r>
                        <a:rPr lang="zh-TW" altLang="en-US" sz="2000" b="0" i="0" u="none" strike="noStrike" dirty="0">
                          <a:solidFill>
                            <a:srgbClr val="000000"/>
                          </a:solidFill>
                          <a:effectLst/>
                          <a:latin typeface="Kaiti TC" panose="02010600040101010101" pitchFamily="2" charset="-120"/>
                          <a:ea typeface="Kaiti TC" panose="02010600040101010101" pitchFamily="2" charset="-120"/>
                        </a:rPr>
                        <a:t>向北隱退：耶穌的身份和使命		</a:t>
                      </a:r>
                      <a:endParaRPr lang="en-US" sz="2000" b="0" i="0" u="none" strike="noStrike" dirty="0">
                        <a:solidFill>
                          <a:srgbClr val="000000"/>
                        </a:solidFill>
                        <a:effectLst/>
                        <a:latin typeface="Kaiti TC" panose="02010600040101010101" pitchFamily="2" charset="-120"/>
                        <a:ea typeface="Kaiti TC" panose="02010600040101010101" pitchFamily="2" charset="-120"/>
                      </a:endParaRP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a:txBody>
                    <a:bodyPr/>
                    <a:lstStyle/>
                    <a:p>
                      <a:pPr marL="0" algn="l" defTabSz="914400" rtl="0" eaLnBrk="1" fontAlgn="ctr" latinLnBrk="0" hangingPunct="1"/>
                      <a:r>
                        <a:rPr lang="en-US" sz="2000" u="none" strike="noStrike" kern="1200">
                          <a:solidFill>
                            <a:schemeClr val="dk1"/>
                          </a:solidFill>
                          <a:effectLst/>
                          <a:latin typeface="Kaiti TC" panose="02010600040101010101" pitchFamily="2" charset="-120"/>
                          <a:ea typeface="Kaiti TC" panose="02010600040101010101" pitchFamily="2" charset="-120"/>
                          <a:cs typeface="+mn-cs"/>
                        </a:rPr>
                        <a:t>15:1-18:35</a:t>
                      </a: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zh-TW" altLang="en-US" sz="2000" u="none" strike="noStrike" kern="1200">
                          <a:solidFill>
                            <a:schemeClr val="dk1"/>
                          </a:solidFill>
                          <a:effectLst/>
                          <a:latin typeface="Kaiti TC" panose="02010600040101010101" pitchFamily="2" charset="-120"/>
                          <a:ea typeface="Kaiti TC" panose="02010600040101010101" pitchFamily="2" charset="-120"/>
                          <a:cs typeface="+mn-cs"/>
                        </a:rPr>
                        <a:t> </a:t>
                      </a: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n-US" sz="2000" u="none" strike="noStrike" kern="1200">
                          <a:solidFill>
                            <a:schemeClr val="dk1"/>
                          </a:solidFill>
                          <a:effectLst/>
                          <a:latin typeface="Kaiti TC" panose="02010600040101010101" pitchFamily="2" charset="-120"/>
                          <a:ea typeface="Kaiti TC" panose="02010600040101010101" pitchFamily="2" charset="-120"/>
                          <a:cs typeface="+mn-cs"/>
                        </a:rPr>
                        <a:t>7:24-9:50</a:t>
                      </a: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n-US" sz="2000" u="none" strike="noStrike" kern="1200" dirty="0">
                          <a:solidFill>
                            <a:schemeClr val="dk1"/>
                          </a:solidFill>
                          <a:effectLst/>
                          <a:latin typeface="Kaiti TC" panose="02010600040101010101" pitchFamily="2" charset="-120"/>
                          <a:ea typeface="Kaiti TC" panose="02010600040101010101" pitchFamily="2" charset="-120"/>
                          <a:cs typeface="+mn-cs"/>
                        </a:rPr>
                        <a:t>9:18-50</a:t>
                      </a:r>
                    </a:p>
                  </a:txBody>
                  <a:tcPr marL="9525" marR="9525" marT="9525" marB="0" anchor="ctr">
                    <a:lnL w="12700" cap="flat" cmpd="sng" algn="ctr">
                      <a:solidFill>
                        <a:schemeClr val="tx1">
                          <a:lumMod val="85000"/>
                          <a:lumOff val="15000"/>
                        </a:schemeClr>
                      </a:solidFill>
                      <a:prstDash val="solid"/>
                      <a:round/>
                      <a:headEnd type="none" w="med" len="med"/>
                      <a:tailEnd type="none" w="med" len="med"/>
                    </a:lnL>
                    <a:lnR w="12700" cap="flat" cmpd="sng" algn="ctr">
                      <a:solidFill>
                        <a:schemeClr val="tx1">
                          <a:lumMod val="85000"/>
                          <a:lumOff val="15000"/>
                        </a:schemeClr>
                      </a:solidFill>
                      <a:prstDash val="solid"/>
                      <a:round/>
                      <a:headEnd type="none" w="med" len="med"/>
                      <a:tailEnd type="none" w="med" len="med"/>
                    </a:lnR>
                    <a:lnT w="12700" cap="flat" cmpd="sng" algn="ctr">
                      <a:solidFill>
                        <a:schemeClr val="tx1">
                          <a:lumMod val="85000"/>
                          <a:lumOff val="15000"/>
                        </a:schemeClr>
                      </a:solidFill>
                      <a:prstDash val="solid"/>
                      <a:round/>
                      <a:headEnd type="none" w="med" len="med"/>
                      <a:tailEnd type="none" w="med" len="med"/>
                    </a:lnT>
                    <a:lnB w="12700" cap="flat" cmpd="sng" algn="ctr">
                      <a:solidFill>
                        <a:schemeClr val="tx1">
                          <a:lumMod val="85000"/>
                          <a:lumOff val="1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1275313"/>
                  </a:ext>
                </a:extLst>
              </a:tr>
            </a:tbl>
          </a:graphicData>
        </a:graphic>
      </p:graphicFrame>
    </p:spTree>
    <p:extLst>
      <p:ext uri="{BB962C8B-B14F-4D97-AF65-F5344CB8AC3E}">
        <p14:creationId xmlns:p14="http://schemas.microsoft.com/office/powerpoint/2010/main" val="3929248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一、登山寶訓</a:t>
            </a:r>
          </a:p>
          <a:p>
            <a:pPr marL="0" indent="0">
              <a:buNone/>
            </a:pPr>
            <a:r>
              <a:rPr lang="zh-TW" altLang="en-US" dirty="0"/>
              <a:t>二、三次周遊加利利</a:t>
            </a:r>
          </a:p>
          <a:p>
            <a:pPr marL="0" indent="0">
              <a:buNone/>
            </a:pPr>
            <a:r>
              <a:rPr lang="zh-TW" altLang="en-US" dirty="0">
                <a:solidFill>
                  <a:srgbClr val="0432FF"/>
                </a:solidFill>
              </a:rPr>
              <a:t>三、耶穌行神蹟</a:t>
            </a:r>
            <a:endParaRPr lang="en-US" dirty="0">
              <a:solidFill>
                <a:srgbClr val="0432FF"/>
              </a:solidFill>
            </a:endParaRPr>
          </a:p>
          <a:p>
            <a:pPr marL="0" indent="0">
              <a:buNone/>
            </a:pPr>
            <a:r>
              <a:rPr lang="zh-TW" altLang="en-US" dirty="0"/>
              <a:t>四、天國的教訓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fontScale="85000" lnSpcReduction="20000"/>
          </a:bodyPr>
          <a:lstStyle/>
          <a:p>
            <a:pPr marL="0" indent="0">
              <a:buNone/>
            </a:pPr>
            <a:r>
              <a:rPr lang="zh-TW" altLang="en-US" sz="2800" dirty="0"/>
              <a:t>三、耶穌行神蹟</a:t>
            </a:r>
            <a:endParaRPr lang="en-US" sz="2800" dirty="0"/>
          </a:p>
          <a:p>
            <a:pPr marL="0" indent="0">
              <a:buNone/>
            </a:pPr>
            <a:r>
              <a:rPr lang="en-US" dirty="0"/>
              <a:t>(</a:t>
            </a:r>
            <a:r>
              <a:rPr lang="zh-TW" altLang="en-US" dirty="0"/>
              <a:t>一</a:t>
            </a:r>
            <a:r>
              <a:rPr lang="en-US" dirty="0"/>
              <a:t>)</a:t>
            </a:r>
            <a:r>
              <a:rPr lang="zh-TW" altLang="en-US" dirty="0"/>
              <a:t>醫好</a:t>
            </a:r>
            <a:r>
              <a:rPr lang="en-US" dirty="0"/>
              <a:t> 38 </a:t>
            </a:r>
            <a:r>
              <a:rPr lang="zh-TW" altLang="en-US" dirty="0"/>
              <a:t>年之病者</a:t>
            </a:r>
            <a:endParaRPr lang="en-US" altLang="zh-TW" dirty="0"/>
          </a:p>
          <a:p>
            <a:pPr marL="274320" lvl="1" indent="0" fontAlgn="t">
              <a:buNone/>
            </a:pPr>
            <a:r>
              <a:rPr lang="zh-TW" altLang="en-US" dirty="0">
                <a:solidFill>
                  <a:srgbClr val="0432FF"/>
                </a:solidFill>
              </a:rPr>
              <a:t>在耶路撒冷，靠近羊门有一个池子，希伯来话叫作毕士大，旁边有五个廊子； 里面躺着瞎眼的、瘸腿的、血气枯干的许多病人。（有古卷在此有“等候水动，因为有天使按时下池子搅动那水，水动之后，谁先下去，无论害什么病就痊愈了。） 在那里有一个人，病了三十八年。 耶稣看见他躺着，知道他病了许久，就问他说：“你要痊愈吗？” 病人回答说：“先生，水动的时候，</a:t>
            </a:r>
            <a:r>
              <a:rPr lang="zh-TW" altLang="en-US" dirty="0">
                <a:solidFill>
                  <a:srgbClr val="0432FF"/>
                </a:solidFill>
                <a:highlight>
                  <a:srgbClr val="FFFF00"/>
                </a:highlight>
              </a:rPr>
              <a:t>没有人把我放在池子里</a:t>
            </a:r>
            <a:r>
              <a:rPr lang="zh-TW" altLang="en-US" dirty="0">
                <a:solidFill>
                  <a:srgbClr val="0432FF"/>
                </a:solidFill>
              </a:rPr>
              <a:t>；我正去的时候，就有别人比我先下去。” 耶稣对他说：“起来，拿你的褥子走吧！” 那人立刻痊愈，就拿起褥子来走了。</a:t>
            </a:r>
          </a:p>
          <a:p>
            <a:pPr marL="0" indent="0">
              <a:buNone/>
            </a:pPr>
            <a:endParaRPr lang="en-US" dirty="0"/>
          </a:p>
          <a:p>
            <a:pPr marL="0" indent="0">
              <a:buNone/>
            </a:pPr>
            <a:r>
              <a:rPr lang="zh-TW" altLang="en-US" dirty="0"/>
              <a:t>這個癱子一直在</a:t>
            </a:r>
            <a:r>
              <a:rPr lang="zh-TW" altLang="en-US" dirty="0">
                <a:highlight>
                  <a:srgbClr val="FFFF00"/>
                </a:highlight>
              </a:rPr>
              <a:t>等待</a:t>
            </a:r>
            <a:r>
              <a:rPr lang="en-US" altLang="zh-TW" dirty="0">
                <a:highlight>
                  <a:srgbClr val="FFFF00"/>
                </a:highlight>
              </a:rPr>
              <a:t>/</a:t>
            </a:r>
            <a:r>
              <a:rPr lang="zh-TW" altLang="en-US" dirty="0">
                <a:highlight>
                  <a:srgbClr val="FFFF00"/>
                </a:highlight>
              </a:rPr>
              <a:t>關注</a:t>
            </a:r>
            <a:r>
              <a:rPr lang="zh-TW" altLang="en-US" dirty="0"/>
              <a:t>一個人來把他放在池子里，我們也常常關注某人或者環境改變我們目前的處境</a:t>
            </a:r>
            <a:r>
              <a:rPr lang="en-US" altLang="zh-TW" dirty="0"/>
              <a:t>–</a:t>
            </a:r>
            <a:r>
              <a:rPr lang="zh-TW" altLang="en-US" dirty="0"/>
              <a:t> </a:t>
            </a:r>
            <a:endParaRPr lang="en-US" altLang="zh-TW" dirty="0"/>
          </a:p>
          <a:p>
            <a:pPr lvl="1"/>
            <a:r>
              <a:rPr lang="zh-TW" altLang="en-US" dirty="0"/>
              <a:t>找到工作</a:t>
            </a:r>
            <a:endParaRPr lang="en-US" altLang="zh-TW" dirty="0"/>
          </a:p>
          <a:p>
            <a:pPr lvl="1"/>
            <a:r>
              <a:rPr lang="zh-TW" altLang="en-US" dirty="0"/>
              <a:t>有了身份</a:t>
            </a:r>
            <a:endParaRPr lang="en-US" altLang="zh-TW" dirty="0"/>
          </a:p>
          <a:p>
            <a:pPr lvl="1"/>
            <a:r>
              <a:rPr lang="zh-TW" altLang="en-US" dirty="0"/>
              <a:t>有了家庭</a:t>
            </a:r>
            <a:endParaRPr lang="en-US" altLang="zh-TW" dirty="0"/>
          </a:p>
          <a:p>
            <a:pPr lvl="1"/>
            <a:r>
              <a:rPr lang="zh-TW" altLang="en-US" dirty="0"/>
              <a:t>有了孩子</a:t>
            </a:r>
            <a:endParaRPr lang="en-US" altLang="zh-TW" dirty="0"/>
          </a:p>
          <a:p>
            <a:pPr lvl="1"/>
            <a:r>
              <a:rPr lang="zh-TW" altLang="en-US" dirty="0"/>
              <a:t>孩子聽話</a:t>
            </a:r>
            <a:endParaRPr lang="en-US" altLang="zh-TW" dirty="0"/>
          </a:p>
          <a:p>
            <a:pPr lvl="1"/>
            <a:r>
              <a:rPr lang="zh-TW" altLang="en-US" dirty="0"/>
              <a:t>孩子上大學</a:t>
            </a:r>
            <a:endParaRPr lang="en-US" altLang="zh-TW" dirty="0"/>
          </a:p>
          <a:p>
            <a:pPr lvl="1"/>
            <a:r>
              <a:rPr lang="zh-TW" altLang="en-US" dirty="0"/>
              <a:t>存夠退休金</a:t>
            </a:r>
            <a:endParaRPr lang="en-US" altLang="zh-TW" dirty="0"/>
          </a:p>
          <a:p>
            <a:pPr lvl="1"/>
            <a:r>
              <a:rPr lang="zh-TW" altLang="en-US" dirty="0"/>
              <a:t>身體健康</a:t>
            </a:r>
            <a:endParaRPr lang="en-US" altLang="zh-TW" dirty="0"/>
          </a:p>
          <a:p>
            <a:pPr marL="0" indent="0">
              <a:buNone/>
            </a:pPr>
            <a:endParaRPr lang="zh-TW" altLang="en-US" sz="2800" dirty="0"/>
          </a:p>
        </p:txBody>
      </p:sp>
      <p:pic>
        <p:nvPicPr>
          <p:cNvPr id="5122" name="Picture 2" descr="Lying by the pool was an invalid who had been ill for thirty-eight years. Jesus asked him, ‘Do you wish to get well?’ He replied, ‘Sir, I have no man to put me into the pool when the water is stirred up. While I am trying to get in, someone else goes down ahead of me.’ – Slide 3">
            <a:extLst>
              <a:ext uri="{FF2B5EF4-FFF2-40B4-BE49-F238E27FC236}">
                <a16:creationId xmlns:a16="http://schemas.microsoft.com/office/drawing/2014/main" id="{89661C75-2A99-544D-8BE2-0636D0996B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63" y="3896139"/>
            <a:ext cx="3091194" cy="23183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B03AEB21-206B-8942-8C04-2CE43FAFCAE5}"/>
              </a:ext>
            </a:extLst>
          </p:cNvPr>
          <p:cNvSpPr/>
          <p:nvPr/>
        </p:nvSpPr>
        <p:spPr>
          <a:xfrm>
            <a:off x="6518434" y="4411442"/>
            <a:ext cx="3987227" cy="1631216"/>
          </a:xfrm>
          <a:prstGeom prst="rect">
            <a:avLst/>
          </a:prstGeom>
          <a:noFill/>
        </p:spPr>
        <p:txBody>
          <a:bodyPr wrap="square" lIns="91440" tIns="45720" rIns="91440" bIns="45720">
            <a:spAutoFit/>
          </a:bodyPr>
          <a:lstStyle/>
          <a:p>
            <a:pPr marL="457200" marR="0" lvl="1" indent="0" algn="ctr"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STKaiti" panose="02010600040101010101" pitchFamily="2" charset="-122"/>
                <a:ea typeface="STKaiti" panose="02010600040101010101" pitchFamily="2" charset="-122"/>
                <a:cs typeface="+mn-cs"/>
              </a:rPr>
              <a:t>耶穌來了，並沒有把他放在池子里，而是直接把他治癒了。我們若關注的是自己想當然的方法，很容易錯過了耶穌</a:t>
            </a:r>
            <a:endParaRPr kumimoji="0" lang="en-US" altLang="zh-TW" sz="2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STKaiti" panose="02010600040101010101" pitchFamily="2" charset="-122"/>
              <a:ea typeface="STKaiti" panose="02010600040101010101" pitchFamily="2" charset="-122"/>
              <a:cs typeface="+mn-cs"/>
            </a:endParaRPr>
          </a:p>
          <a:p>
            <a:pPr marL="457200" marR="0" lvl="1" indent="0" algn="ctr"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w="0"/>
              <a:solidFill>
                <a:srgbClr val="FF0000"/>
              </a:solidFill>
              <a:effectLst>
                <a:outerShdw blurRad="38100" dist="25400" dir="5400000" algn="ctr" rotWithShape="0">
                  <a:srgbClr val="6E747A">
                    <a:alpha val="43000"/>
                  </a:srgbClr>
                </a:outerShdw>
              </a:effectLst>
              <a:uLnTx/>
              <a:uFillTx/>
              <a:latin typeface="STKaiti" panose="02010600040101010101" pitchFamily="2" charset="-122"/>
              <a:ea typeface="STKaiti" panose="02010600040101010101" pitchFamily="2" charset="-122"/>
              <a:cs typeface="+mn-cs"/>
            </a:endParaRPr>
          </a:p>
        </p:txBody>
      </p:sp>
    </p:spTree>
    <p:extLst>
      <p:ext uri="{BB962C8B-B14F-4D97-AF65-F5344CB8AC3E}">
        <p14:creationId xmlns:p14="http://schemas.microsoft.com/office/powerpoint/2010/main" val="4054972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一、登山寶訓</a:t>
            </a:r>
          </a:p>
          <a:p>
            <a:pPr marL="0" indent="0">
              <a:buNone/>
            </a:pPr>
            <a:r>
              <a:rPr lang="zh-TW" altLang="en-US" dirty="0"/>
              <a:t>二、三次周遊加利利</a:t>
            </a:r>
          </a:p>
          <a:p>
            <a:pPr marL="0" indent="0">
              <a:buNone/>
            </a:pPr>
            <a:r>
              <a:rPr lang="zh-TW" altLang="en-US" dirty="0">
                <a:solidFill>
                  <a:srgbClr val="0432FF"/>
                </a:solidFill>
              </a:rPr>
              <a:t>三、耶穌行神蹟</a:t>
            </a:r>
            <a:endParaRPr lang="en-US" dirty="0">
              <a:solidFill>
                <a:srgbClr val="0432FF"/>
              </a:solidFill>
            </a:endParaRPr>
          </a:p>
          <a:p>
            <a:pPr marL="0" indent="0">
              <a:buNone/>
            </a:pPr>
            <a:r>
              <a:rPr lang="zh-TW" altLang="en-US" dirty="0"/>
              <a:t>四、天國的教訓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fontScale="92500" lnSpcReduction="10000"/>
          </a:bodyPr>
          <a:lstStyle/>
          <a:p>
            <a:pPr marL="0" indent="0">
              <a:buNone/>
            </a:pPr>
            <a:r>
              <a:rPr lang="zh-TW" altLang="en-US" sz="2800" dirty="0"/>
              <a:t>三、耶穌行神蹟</a:t>
            </a:r>
            <a:endParaRPr lang="en-US" sz="2800" dirty="0"/>
          </a:p>
          <a:p>
            <a:pPr marL="0" indent="0">
              <a:buNone/>
            </a:pPr>
            <a:r>
              <a:rPr lang="en-US" sz="2600" dirty="0"/>
              <a:t>(</a:t>
            </a:r>
            <a:r>
              <a:rPr lang="zh-TW" altLang="en-US" sz="2600" dirty="0"/>
              <a:t>二</a:t>
            </a:r>
            <a:r>
              <a:rPr lang="en-US" sz="2600" dirty="0"/>
              <a:t>)</a:t>
            </a:r>
            <a:r>
              <a:rPr lang="zh-TW" altLang="en-US" sz="2600" dirty="0"/>
              <a:t>五餅二魚的神蹟</a:t>
            </a:r>
            <a:endParaRPr lang="en-US" altLang="zh-TW" sz="2600" dirty="0"/>
          </a:p>
          <a:p>
            <a:pPr marL="0" indent="0">
              <a:buNone/>
            </a:pPr>
            <a:r>
              <a:rPr lang="en-US" altLang="zh-TW" dirty="0"/>
              <a:t>	</a:t>
            </a:r>
            <a:r>
              <a:rPr lang="zh-TW" altLang="en-US" dirty="0"/>
              <a:t>經文：馬太福音</a:t>
            </a:r>
            <a:r>
              <a:rPr lang="en-US" dirty="0"/>
              <a:t> 14:13-21</a:t>
            </a:r>
            <a:r>
              <a:rPr lang="zh-TW" altLang="en-US" dirty="0"/>
              <a:t>、馬可福音</a:t>
            </a:r>
            <a:r>
              <a:rPr lang="en-US" dirty="0"/>
              <a:t> 6:30-44</a:t>
            </a:r>
            <a:r>
              <a:rPr lang="zh-TW" altLang="en-US" dirty="0"/>
              <a:t>、路加福音</a:t>
            </a:r>
            <a:r>
              <a:rPr lang="en-US" dirty="0"/>
              <a:t> 9: 10-17</a:t>
            </a:r>
            <a:r>
              <a:rPr lang="zh-TW" altLang="en-US" dirty="0"/>
              <a:t>、</a:t>
            </a:r>
            <a:r>
              <a:rPr lang="en-US" altLang="zh-TW" dirty="0"/>
              <a:t>		</a:t>
            </a:r>
            <a:r>
              <a:rPr lang="zh-TW" altLang="en-US" dirty="0"/>
              <a:t>約翰福音</a:t>
            </a:r>
            <a:r>
              <a:rPr lang="en-US" dirty="0"/>
              <a:t> 6:1-15</a:t>
            </a:r>
          </a:p>
          <a:p>
            <a:pPr marL="0" indent="0">
              <a:buNone/>
            </a:pPr>
            <a:r>
              <a:rPr lang="zh-TW" altLang="en-US" dirty="0"/>
              <a:t>這是一個</a:t>
            </a:r>
            <a:r>
              <a:rPr lang="zh-TW" altLang="en-US" dirty="0">
                <a:highlight>
                  <a:srgbClr val="FFFF00"/>
                </a:highlight>
              </a:rPr>
              <a:t>唯一四福音皆有記載的神蹟</a:t>
            </a:r>
            <a:r>
              <a:rPr lang="zh-TW" altLang="en-US" dirty="0"/>
              <a:t>。耶穌用一個男孩的五餅二魚，餵飽了五千人。耶穌能行這個神蹟，是因為有一個男孩把他所有的都奉獻出來。雖然不多，只有五餅二魚，但是在奇妙的主手中，卻能供養五千人，而且還剩下十二籃子的零碎。</a:t>
            </a:r>
            <a:endParaRPr lang="en-US" altLang="zh-TW" dirty="0"/>
          </a:p>
          <a:p>
            <a:pPr marL="0" indent="0">
              <a:buNone/>
            </a:pPr>
            <a:r>
              <a:rPr lang="en-US" altLang="zh-TW" dirty="0"/>
              <a:t>	</a:t>
            </a:r>
            <a:r>
              <a:rPr lang="zh-TW" altLang="en-US" sz="1800" dirty="0"/>
              <a:t>我們每個人的恩賜才幹雖然微小，但是把它交在奇妙恩主手中，卻有可能成就大事。在這個過程中，男孩是才幹的擁有者（也是從神而來），門徒是才幹的發掘者（通過關心周圍的人），耶穌是奇蹟的成就者，群眾是奇蹟的收益者。</a:t>
            </a:r>
            <a:endParaRPr lang="en-US" altLang="zh-TW" sz="1800" dirty="0"/>
          </a:p>
          <a:p>
            <a:pPr marL="0" indent="0">
              <a:buNone/>
            </a:pPr>
            <a:r>
              <a:rPr lang="en-US" altLang="zh-TW" sz="1800" dirty="0"/>
              <a:t>	</a:t>
            </a:r>
            <a:r>
              <a:rPr lang="zh-TW" altLang="en-US" sz="1800" dirty="0">
                <a:solidFill>
                  <a:srgbClr val="0432FF"/>
                </a:solidFill>
              </a:rPr>
              <a:t>今天，你願意把你的什麼奉獻給主？（除了資源，才幹，還有你的生命見證）</a:t>
            </a:r>
            <a:endParaRPr lang="en-US" altLang="zh-TW" sz="1800" dirty="0">
              <a:solidFill>
                <a:srgbClr val="0432FF"/>
              </a:solidFill>
            </a:endParaRPr>
          </a:p>
          <a:p>
            <a:pPr marL="0" indent="0">
              <a:buNone/>
            </a:pPr>
            <a:r>
              <a:rPr lang="en-US" altLang="zh-TW" sz="1800" dirty="0">
                <a:solidFill>
                  <a:srgbClr val="0432FF"/>
                </a:solidFill>
              </a:rPr>
              <a:t>	</a:t>
            </a:r>
            <a:r>
              <a:rPr lang="zh-TW" altLang="en-US" sz="1800" dirty="0">
                <a:solidFill>
                  <a:srgbClr val="0432FF"/>
                </a:solidFill>
              </a:rPr>
              <a:t>你願意成為發掘才幹的同工嗎？他必藉著我們所擺上的，來祝福四周圍的人。</a:t>
            </a:r>
          </a:p>
        </p:txBody>
      </p:sp>
      <p:pic>
        <p:nvPicPr>
          <p:cNvPr id="6146" name="Picture 2" descr="Andrew, Simon Peter’s brother, spoke up. ‘There’s a young boy here with five barley loaves and a couple of fish! But what good is that with all these mouths to feed?’ – Slide 11">
            <a:extLst>
              <a:ext uri="{FF2B5EF4-FFF2-40B4-BE49-F238E27FC236}">
                <a16:creationId xmlns:a16="http://schemas.microsoft.com/office/drawing/2014/main" id="{7D816D20-EEAE-EA47-9F9D-2BAD33F1B4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62" y="3928535"/>
            <a:ext cx="3048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476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一、登山寶訓</a:t>
            </a:r>
          </a:p>
          <a:p>
            <a:pPr marL="0" indent="0">
              <a:buNone/>
            </a:pPr>
            <a:r>
              <a:rPr lang="zh-TW" altLang="en-US" dirty="0"/>
              <a:t>二、三次周遊加利利</a:t>
            </a:r>
          </a:p>
          <a:p>
            <a:pPr marL="0" indent="0">
              <a:buNone/>
            </a:pPr>
            <a:r>
              <a:rPr lang="zh-TW" altLang="en-US" dirty="0">
                <a:solidFill>
                  <a:srgbClr val="0432FF"/>
                </a:solidFill>
              </a:rPr>
              <a:t>三、耶穌行神蹟</a:t>
            </a:r>
            <a:endParaRPr lang="en-US" dirty="0">
              <a:solidFill>
                <a:srgbClr val="0432FF"/>
              </a:solidFill>
            </a:endParaRPr>
          </a:p>
          <a:p>
            <a:pPr marL="0" indent="0">
              <a:buNone/>
            </a:pPr>
            <a:r>
              <a:rPr lang="zh-TW" altLang="en-US" dirty="0"/>
              <a:t>四、天國的教訓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三、耶穌行神蹟</a:t>
            </a:r>
            <a:endParaRPr lang="en-US" sz="2800" dirty="0"/>
          </a:p>
          <a:p>
            <a:pPr marL="0" indent="0">
              <a:buNone/>
            </a:pPr>
            <a:r>
              <a:rPr lang="en-US" dirty="0"/>
              <a:t>(</a:t>
            </a:r>
            <a:r>
              <a:rPr lang="zh-TW" altLang="en-US" dirty="0"/>
              <a:t>三</a:t>
            </a:r>
            <a:r>
              <a:rPr lang="en-US" dirty="0"/>
              <a:t>)</a:t>
            </a:r>
            <a:r>
              <a:rPr lang="zh-TW" altLang="en-US" dirty="0"/>
              <a:t>耶穌履海</a:t>
            </a:r>
            <a:endParaRPr lang="en-US" dirty="0"/>
          </a:p>
          <a:p>
            <a:pPr marL="274320" lvl="1" indent="0">
              <a:buNone/>
            </a:pPr>
            <a:r>
              <a:rPr lang="en-US" dirty="0"/>
              <a:t>(</a:t>
            </a:r>
            <a:r>
              <a:rPr lang="zh-TW" altLang="en-US" dirty="0"/>
              <a:t>太</a:t>
            </a:r>
            <a:r>
              <a:rPr lang="en-US" dirty="0"/>
              <a:t> 14:2</a:t>
            </a:r>
            <a:r>
              <a:rPr lang="en-US" altLang="zh-TW" dirty="0"/>
              <a:t>2-33</a:t>
            </a:r>
            <a:r>
              <a:rPr lang="zh-TW" altLang="en-US" dirty="0"/>
              <a:t>，可</a:t>
            </a:r>
            <a:r>
              <a:rPr lang="en-US" altLang="zh-TW" dirty="0"/>
              <a:t>6</a:t>
            </a:r>
            <a:r>
              <a:rPr lang="zh-TW" altLang="en-US" dirty="0"/>
              <a:t>：</a:t>
            </a:r>
            <a:r>
              <a:rPr lang="en-US" altLang="zh-TW" dirty="0"/>
              <a:t>45-52</a:t>
            </a:r>
            <a:r>
              <a:rPr lang="zh-TW" altLang="en-US" dirty="0"/>
              <a:t>，</a:t>
            </a:r>
            <a:r>
              <a:rPr lang="zh-TW" altLang="en-US" dirty="0">
                <a:solidFill>
                  <a:srgbClr val="0432FF"/>
                </a:solidFill>
              </a:rPr>
              <a:t>約：</a:t>
            </a:r>
            <a:r>
              <a:rPr lang="en-US" altLang="zh-TW" dirty="0">
                <a:solidFill>
                  <a:srgbClr val="0432FF"/>
                </a:solidFill>
              </a:rPr>
              <a:t>6:16-21</a:t>
            </a:r>
            <a:r>
              <a:rPr lang="zh-TW" altLang="en-US" dirty="0"/>
              <a:t>）</a:t>
            </a:r>
            <a:endParaRPr lang="en-US" altLang="zh-TW" dirty="0"/>
          </a:p>
          <a:p>
            <a:pPr marL="548640" lvl="2" indent="0" fontAlgn="t">
              <a:buNone/>
            </a:pPr>
            <a:r>
              <a:rPr lang="zh-TW" altLang="en-US" sz="1800" dirty="0"/>
              <a:t>到了晚上，他的门徒下海边去， 上了船，要过海往迦百农去。天已经黑了，耶稣还没有来到他们那里。 </a:t>
            </a:r>
            <a:r>
              <a:rPr lang="zh-TW" altLang="en-US" sz="1800" dirty="0">
                <a:highlight>
                  <a:srgbClr val="FFFF00"/>
                </a:highlight>
              </a:rPr>
              <a:t>忽然</a:t>
            </a:r>
            <a:r>
              <a:rPr lang="zh-TW" altLang="en-US" sz="1800" dirty="0"/>
              <a:t>狂风大作，海就翻腾起来。 门徒摇橹，约行了十里多路，看见耶稣在海面上走，渐渐近了船，</a:t>
            </a:r>
            <a:r>
              <a:rPr lang="zh-TW" altLang="en-US" sz="1800" dirty="0">
                <a:highlight>
                  <a:srgbClr val="FFFF00"/>
                </a:highlight>
              </a:rPr>
              <a:t>他们就害怕</a:t>
            </a:r>
            <a:r>
              <a:rPr lang="zh-TW" altLang="en-US" sz="1800" dirty="0"/>
              <a:t>。 耶稣对他们说：“是我，不要怕！” 门徒就</a:t>
            </a:r>
            <a:r>
              <a:rPr lang="zh-TW" altLang="en-US" sz="1800" dirty="0">
                <a:highlight>
                  <a:srgbClr val="FFFF00"/>
                </a:highlight>
              </a:rPr>
              <a:t>喜欢接他上船</a:t>
            </a:r>
            <a:r>
              <a:rPr lang="zh-TW" altLang="en-US" sz="1800" dirty="0"/>
              <a:t>，船立时到了他们所要去的地方。</a:t>
            </a:r>
            <a:endParaRPr lang="en-US" altLang="zh-TW" sz="1800" dirty="0"/>
          </a:p>
          <a:p>
            <a:pPr marL="548640" lvl="2" indent="0" fontAlgn="t">
              <a:buNone/>
            </a:pPr>
            <a:endParaRPr lang="zh-TW" altLang="en-US" sz="1800" dirty="0"/>
          </a:p>
          <a:p>
            <a:pPr lvl="1">
              <a:buFont typeface="Wingdings" pitchFamily="2" charset="2"/>
              <a:buChar char="Ø"/>
            </a:pPr>
            <a:r>
              <a:rPr lang="zh-TW" altLang="en-US" sz="2000" dirty="0"/>
              <a:t>只有馬太福音提到彼得要在海上行走</a:t>
            </a:r>
            <a:endParaRPr lang="en-US" altLang="zh-TW" sz="2000" dirty="0"/>
          </a:p>
          <a:p>
            <a:pPr lvl="1">
              <a:buFont typeface="Wingdings" pitchFamily="2" charset="2"/>
              <a:buChar char="Ø"/>
            </a:pPr>
            <a:r>
              <a:rPr lang="zh-TW" altLang="en-US" sz="2000" dirty="0"/>
              <a:t>門徒們害怕不是因為風浪，而是看見耶穌在海面行走</a:t>
            </a:r>
            <a:endParaRPr lang="en-US" altLang="zh-TW" sz="2000" dirty="0"/>
          </a:p>
          <a:p>
            <a:pPr lvl="1">
              <a:buFont typeface="Wingdings" pitchFamily="2" charset="2"/>
              <a:buChar char="Ø"/>
            </a:pPr>
            <a:r>
              <a:rPr lang="zh-TW" altLang="en-US" sz="2000" dirty="0"/>
              <a:t>我們生活中也可能突然有風浪，這時候也是神的恩典和奇蹟臨到的機會，讓我們不要害怕，而是“喜歡接他上船”，就能平安穩妥</a:t>
            </a:r>
          </a:p>
        </p:txBody>
      </p:sp>
    </p:spTree>
    <p:extLst>
      <p:ext uri="{BB962C8B-B14F-4D97-AF65-F5344CB8AC3E}">
        <p14:creationId xmlns:p14="http://schemas.microsoft.com/office/powerpoint/2010/main" val="1466245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一、登山寶訓</a:t>
            </a:r>
          </a:p>
          <a:p>
            <a:pPr marL="0" indent="0">
              <a:buNone/>
            </a:pPr>
            <a:r>
              <a:rPr lang="zh-TW" altLang="en-US" dirty="0"/>
              <a:t>二、三次周遊加利利</a:t>
            </a:r>
          </a:p>
          <a:p>
            <a:pPr marL="0" indent="0">
              <a:buNone/>
            </a:pPr>
            <a:r>
              <a:rPr lang="zh-TW" altLang="en-US" dirty="0">
                <a:solidFill>
                  <a:srgbClr val="0432FF"/>
                </a:solidFill>
              </a:rPr>
              <a:t>三、耶穌行神蹟</a:t>
            </a:r>
            <a:endParaRPr lang="en-US" dirty="0">
              <a:solidFill>
                <a:srgbClr val="0432FF"/>
              </a:solidFill>
            </a:endParaRPr>
          </a:p>
          <a:p>
            <a:pPr marL="0" indent="0">
              <a:buNone/>
            </a:pPr>
            <a:r>
              <a:rPr lang="zh-TW" altLang="en-US" dirty="0"/>
              <a:t>四、天國的教訓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lnSpcReduction="10000"/>
          </a:bodyPr>
          <a:lstStyle/>
          <a:p>
            <a:pPr marL="0" indent="0">
              <a:buNone/>
            </a:pPr>
            <a:r>
              <a:rPr lang="zh-TW" altLang="en-US" sz="2800" dirty="0"/>
              <a:t>三、耶穌行神蹟</a:t>
            </a:r>
            <a:endParaRPr lang="en-US" sz="2800" dirty="0"/>
          </a:p>
          <a:p>
            <a:pPr marL="0" indent="0">
              <a:buNone/>
            </a:pPr>
            <a:r>
              <a:rPr lang="en-US" dirty="0"/>
              <a:t>(</a:t>
            </a:r>
            <a:r>
              <a:rPr lang="zh-TW" altLang="en-US" dirty="0"/>
              <a:t>四</a:t>
            </a:r>
            <a:r>
              <a:rPr lang="en-US" dirty="0"/>
              <a:t>)</a:t>
            </a:r>
            <a:r>
              <a:rPr lang="zh-TW" altLang="en-US" dirty="0"/>
              <a:t>神蹟的意義</a:t>
            </a:r>
            <a:endParaRPr lang="en-US" dirty="0"/>
          </a:p>
          <a:p>
            <a:pPr marL="457200" indent="-457200">
              <a:buFont typeface="+mj-lt"/>
              <a:buAutoNum type="arabicPeriod"/>
            </a:pPr>
            <a:r>
              <a:rPr lang="zh-TW" altLang="en-US" dirty="0">
                <a:highlight>
                  <a:srgbClr val="FFFF00"/>
                </a:highlight>
              </a:rPr>
              <a:t>神蹟廣義</a:t>
            </a:r>
            <a:r>
              <a:rPr lang="zh-TW" altLang="en-US" dirty="0"/>
              <a:t>來說，就是</a:t>
            </a:r>
            <a:r>
              <a:rPr lang="zh-TW" altLang="en-US" dirty="0">
                <a:highlight>
                  <a:srgbClr val="FFFF00"/>
                </a:highlight>
              </a:rPr>
              <a:t>上帝的作為</a:t>
            </a:r>
            <a:r>
              <a:rPr lang="zh-TW" altLang="en-US" dirty="0"/>
              <a:t>，包括創造及攝理，以及自然律的運行在內。人所發現的自然律是上帝所設立眾多真理的一部份，人只是發現它如何運作而已。</a:t>
            </a:r>
            <a:r>
              <a:rPr lang="en-US" sz="2800" dirty="0"/>
              <a:t> </a:t>
            </a:r>
            <a:endParaRPr lang="en-US" altLang="zh-TW" sz="2800" dirty="0"/>
          </a:p>
          <a:p>
            <a:pPr marL="457200" indent="-457200">
              <a:buFont typeface="+mj-lt"/>
              <a:buAutoNum type="arabicPeriod"/>
            </a:pPr>
            <a:r>
              <a:rPr lang="zh-TW" altLang="en-US" dirty="0"/>
              <a:t>人不是自然律的創造者，人只是它的發現者與使用者，唯有上帝是自然律的創造者。有時候，上帝為了彰顯祂的榮耀，證實祂的道，會暫時改變自然律來成就一些事，這是一般所說</a:t>
            </a:r>
            <a:r>
              <a:rPr lang="zh-TW" altLang="en-US" dirty="0">
                <a:highlight>
                  <a:srgbClr val="FFFF00"/>
                </a:highlight>
              </a:rPr>
              <a:t>狹義的神蹟</a:t>
            </a:r>
            <a:r>
              <a:rPr lang="zh-TW" altLang="en-US" dirty="0"/>
              <a:t>，但它並不是經常發生的。</a:t>
            </a:r>
            <a:endParaRPr lang="en-US" dirty="0"/>
          </a:p>
          <a:p>
            <a:pPr marL="457200" indent="-457200">
              <a:buFont typeface="+mj-lt"/>
              <a:buAutoNum type="arabicPeriod"/>
            </a:pPr>
            <a:r>
              <a:rPr lang="zh-TW" altLang="en-US" dirty="0"/>
              <a:t>耶穌行神蹟的目的何在？為什麼當文士和法利賽人前來要求耶穌行神蹟時，他卻拒絕呢</a:t>
            </a:r>
            <a:r>
              <a:rPr lang="en-US" dirty="0"/>
              <a:t>(</a:t>
            </a:r>
            <a:r>
              <a:rPr lang="zh-TW" altLang="en-US" dirty="0"/>
              <a:t>太</a:t>
            </a:r>
            <a:r>
              <a:rPr lang="en-US" dirty="0"/>
              <a:t> 12:38-42)</a:t>
            </a:r>
            <a:r>
              <a:rPr lang="zh-TW" altLang="en-US" dirty="0"/>
              <a:t>？</a:t>
            </a:r>
            <a:r>
              <a:rPr lang="zh-TW" altLang="en-US" dirty="0">
                <a:highlight>
                  <a:srgbClr val="FFFF00"/>
                </a:highlight>
              </a:rPr>
              <a:t>耶穌所行的一切，證實他的身份，是父所差來的</a:t>
            </a:r>
            <a:r>
              <a:rPr lang="en-US" dirty="0">
                <a:highlight>
                  <a:srgbClr val="FFFF00"/>
                </a:highlight>
              </a:rPr>
              <a:t>(</a:t>
            </a:r>
            <a:r>
              <a:rPr lang="zh-TW" altLang="en-US" dirty="0">
                <a:highlight>
                  <a:srgbClr val="FFFF00"/>
                </a:highlight>
              </a:rPr>
              <a:t>約</a:t>
            </a:r>
            <a:r>
              <a:rPr lang="en-US" dirty="0">
                <a:highlight>
                  <a:srgbClr val="FFFF00"/>
                </a:highlight>
              </a:rPr>
              <a:t> 5:36)</a:t>
            </a:r>
            <a:r>
              <a:rPr lang="zh-TW" altLang="en-US" dirty="0">
                <a:highlight>
                  <a:srgbClr val="FFFF00"/>
                </a:highlight>
              </a:rPr>
              <a:t>。 在這些事上，他顯明自己是戰勝疾病的主，也是大自然的主。</a:t>
            </a:r>
            <a:r>
              <a:rPr lang="zh-TW" altLang="en-US" dirty="0"/>
              <a:t>法利賽人已經看見耶穌所行的這一切，卻還不相信，即使有再多的神蹟也是沒用的。</a:t>
            </a:r>
            <a:r>
              <a:rPr lang="en-US" sz="2800" dirty="0"/>
              <a:t> </a:t>
            </a:r>
            <a:endParaRPr lang="zh-TW" altLang="en-US" sz="2800" dirty="0"/>
          </a:p>
        </p:txBody>
      </p:sp>
    </p:spTree>
    <p:extLst>
      <p:ext uri="{BB962C8B-B14F-4D97-AF65-F5344CB8AC3E}">
        <p14:creationId xmlns:p14="http://schemas.microsoft.com/office/powerpoint/2010/main" val="2263456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一、登山寶訓</a:t>
            </a:r>
          </a:p>
          <a:p>
            <a:pPr marL="0" indent="0">
              <a:buNone/>
            </a:pPr>
            <a:r>
              <a:rPr lang="zh-TW" altLang="en-US" dirty="0"/>
              <a:t>二、三次周遊加利利</a:t>
            </a:r>
          </a:p>
          <a:p>
            <a:pPr marL="0" indent="0">
              <a:buNone/>
            </a:pPr>
            <a:r>
              <a:rPr lang="zh-TW" altLang="en-US" dirty="0">
                <a:solidFill>
                  <a:srgbClr val="0432FF"/>
                </a:solidFill>
              </a:rPr>
              <a:t>三、耶穌行神蹟</a:t>
            </a:r>
            <a:endParaRPr lang="en-US" dirty="0">
              <a:solidFill>
                <a:srgbClr val="0432FF"/>
              </a:solidFill>
            </a:endParaRPr>
          </a:p>
          <a:p>
            <a:pPr marL="0" indent="0">
              <a:buNone/>
            </a:pPr>
            <a:r>
              <a:rPr lang="zh-TW" altLang="en-US" dirty="0"/>
              <a:t>四、天國的教訓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三、耶穌行神蹟（與出埃及時候對比）</a:t>
            </a:r>
            <a:endParaRPr lang="en-US" sz="2800" dirty="0"/>
          </a:p>
          <a:p>
            <a:pPr marL="0" indent="0">
              <a:buNone/>
            </a:pPr>
            <a:endParaRPr lang="zh-TW" altLang="en-US" sz="2800" dirty="0"/>
          </a:p>
        </p:txBody>
      </p:sp>
      <p:graphicFrame>
        <p:nvGraphicFramePr>
          <p:cNvPr id="5" name="Table 5">
            <a:extLst>
              <a:ext uri="{FF2B5EF4-FFF2-40B4-BE49-F238E27FC236}">
                <a16:creationId xmlns:a16="http://schemas.microsoft.com/office/drawing/2014/main" id="{403297DF-26C2-B440-A4AB-4B86AC559285}"/>
              </a:ext>
            </a:extLst>
          </p:cNvPr>
          <p:cNvGraphicFramePr>
            <a:graphicFrameLocks noGrp="1"/>
          </p:cNvGraphicFramePr>
          <p:nvPr/>
        </p:nvGraphicFramePr>
        <p:xfrm>
          <a:off x="3995530" y="2517140"/>
          <a:ext cx="7622430" cy="3306810"/>
        </p:xfrm>
        <a:graphic>
          <a:graphicData uri="http://schemas.openxmlformats.org/drawingml/2006/table">
            <a:tbl>
              <a:tblPr firstRow="1" bandRow="1">
                <a:tableStyleId>{5C22544A-7EE6-4342-B048-85BDC9FD1C3A}</a:tableStyleId>
              </a:tblPr>
              <a:tblGrid>
                <a:gridCol w="3811215">
                  <a:extLst>
                    <a:ext uri="{9D8B030D-6E8A-4147-A177-3AD203B41FA5}">
                      <a16:colId xmlns:a16="http://schemas.microsoft.com/office/drawing/2014/main" val="3892813557"/>
                    </a:ext>
                  </a:extLst>
                </a:gridCol>
                <a:gridCol w="3811215">
                  <a:extLst>
                    <a:ext uri="{9D8B030D-6E8A-4147-A177-3AD203B41FA5}">
                      <a16:colId xmlns:a16="http://schemas.microsoft.com/office/drawing/2014/main" val="246627681"/>
                    </a:ext>
                  </a:extLst>
                </a:gridCol>
              </a:tblGrid>
              <a:tr h="362164">
                <a:tc>
                  <a:txBody>
                    <a:bodyPr/>
                    <a:lstStyle/>
                    <a:p>
                      <a:r>
                        <a:rPr lang="en-US" sz="2400" dirty="0">
                          <a:latin typeface="Kaiti TC" panose="02010600040101010101" pitchFamily="2" charset="-120"/>
                          <a:ea typeface="Kaiti TC" panose="02010600040101010101" pitchFamily="2" charset="-120"/>
                        </a:rPr>
                        <a:t>約翰福音</a:t>
                      </a:r>
                      <a:r>
                        <a:rPr lang="en-US" altLang="zh-TW" sz="2400" dirty="0">
                          <a:latin typeface="Kaiti TC" panose="02010600040101010101" pitchFamily="2" charset="-120"/>
                          <a:ea typeface="Kaiti TC" panose="02010600040101010101" pitchFamily="2" charset="-120"/>
                        </a:rPr>
                        <a:t>6</a:t>
                      </a:r>
                      <a:r>
                        <a:rPr lang="zh-TW" altLang="en-US" sz="2400" dirty="0">
                          <a:latin typeface="Kaiti TC" panose="02010600040101010101" pitchFamily="2" charset="-120"/>
                          <a:ea typeface="Kaiti TC" panose="02010600040101010101" pitchFamily="2" charset="-120"/>
                        </a:rPr>
                        <a:t>章</a:t>
                      </a:r>
                      <a:r>
                        <a:rPr lang="en-US" sz="2400" dirty="0">
                          <a:latin typeface="Kaiti TC" panose="02010600040101010101" pitchFamily="2" charset="-120"/>
                          <a:ea typeface="Kaiti TC" panose="02010600040101010101" pitchFamily="2" charset="-120"/>
                        </a:rPr>
                        <a:t>紀錄的神積</a:t>
                      </a:r>
                    </a:p>
                  </a:txBody>
                  <a:tcPr/>
                </a:tc>
                <a:tc>
                  <a:txBody>
                    <a:bodyPr/>
                    <a:lstStyle/>
                    <a:p>
                      <a:r>
                        <a:rPr lang="en-US" sz="2400" dirty="0">
                          <a:latin typeface="Kaiti TC" panose="02010600040101010101" pitchFamily="2" charset="-120"/>
                          <a:ea typeface="Kaiti TC" panose="02010600040101010101" pitchFamily="2" charset="-120"/>
                        </a:rPr>
                        <a:t>出埃及時發生的事件</a:t>
                      </a:r>
                    </a:p>
                  </a:txBody>
                  <a:tcPr/>
                </a:tc>
                <a:extLst>
                  <a:ext uri="{0D108BD9-81ED-4DB2-BD59-A6C34878D82A}">
                    <a16:rowId xmlns:a16="http://schemas.microsoft.com/office/drawing/2014/main" val="68264436"/>
                  </a:ext>
                </a:extLst>
              </a:tr>
              <a:tr h="625613">
                <a:tc>
                  <a:txBody>
                    <a:bodyPr/>
                    <a:lstStyle/>
                    <a:p>
                      <a:r>
                        <a:rPr lang="en-US" altLang="zh-TW" dirty="0">
                          <a:latin typeface="Kaiti TC" panose="02010600040101010101" pitchFamily="2" charset="-120"/>
                          <a:ea typeface="Kaiti TC" panose="02010600040101010101" pitchFamily="2" charset="-120"/>
                        </a:rPr>
                        <a:t>v.4 </a:t>
                      </a:r>
                      <a:r>
                        <a:rPr lang="zh-TW" altLang="en-US" dirty="0">
                          <a:latin typeface="Kaiti TC" panose="02010600040101010101" pitchFamily="2" charset="-120"/>
                          <a:ea typeface="Kaiti TC" panose="02010600040101010101" pitchFamily="2" charset="-120"/>
                        </a:rPr>
                        <a:t>那时犹太人的逾越节近了</a:t>
                      </a:r>
                      <a:endParaRPr lang="en-US" dirty="0">
                        <a:latin typeface="Kaiti TC" panose="02010600040101010101" pitchFamily="2" charset="-120"/>
                        <a:ea typeface="Kaiti TC" panose="02010600040101010101" pitchFamily="2" charset="-120"/>
                      </a:endParaRPr>
                    </a:p>
                  </a:txBody>
                  <a:tcPr/>
                </a:tc>
                <a:tc>
                  <a:txBody>
                    <a:bodyPr/>
                    <a:lstStyle/>
                    <a:p>
                      <a:r>
                        <a:rPr lang="en-US" dirty="0">
                          <a:latin typeface="Kaiti TC" panose="02010600040101010101" pitchFamily="2" charset="-120"/>
                          <a:ea typeface="Kaiti TC" panose="02010600040101010101" pitchFamily="2" charset="-120"/>
                        </a:rPr>
                        <a:t>以色列在逾越節出埃及</a:t>
                      </a:r>
                    </a:p>
                  </a:txBody>
                  <a:tcPr/>
                </a:tc>
                <a:extLst>
                  <a:ext uri="{0D108BD9-81ED-4DB2-BD59-A6C34878D82A}">
                    <a16:rowId xmlns:a16="http://schemas.microsoft.com/office/drawing/2014/main" val="1452142412"/>
                  </a:ext>
                </a:extLst>
              </a:tr>
              <a:tr h="8930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a:latin typeface="Kaiti TC" panose="02010600040101010101" pitchFamily="2" charset="-120"/>
                          <a:ea typeface="Kaiti TC" panose="02010600040101010101" pitchFamily="2" charset="-120"/>
                        </a:rPr>
                        <a:t>v.11 </a:t>
                      </a:r>
                      <a:r>
                        <a:rPr lang="zh-TW" altLang="en-US" dirty="0">
                          <a:latin typeface="Kaiti TC" panose="02010600040101010101" pitchFamily="2" charset="-120"/>
                          <a:ea typeface="Kaiti TC" panose="02010600040101010101" pitchFamily="2" charset="-120"/>
                        </a:rPr>
                        <a:t>耶稣拿起饼来，祝谢了，就分给那坐着的人；分鱼也是这样，都随着他们所要的。 </a:t>
                      </a:r>
                      <a:endParaRPr lang="en-US" dirty="0">
                        <a:latin typeface="Kaiti TC" panose="02010600040101010101" pitchFamily="2" charset="-120"/>
                        <a:ea typeface="Kaiti TC" panose="02010600040101010101" pitchFamily="2" charset="-120"/>
                      </a:endParaRPr>
                    </a:p>
                  </a:txBody>
                  <a:tcPr/>
                </a:tc>
                <a:tc>
                  <a:txBody>
                    <a:bodyPr/>
                    <a:lstStyle/>
                    <a:p>
                      <a:r>
                        <a:rPr lang="en-US" dirty="0">
                          <a:latin typeface="Kaiti TC" panose="02010600040101010101" pitchFamily="2" charset="-120"/>
                          <a:ea typeface="Kaiti TC" panose="02010600040101010101" pitchFamily="2" charset="-120"/>
                        </a:rPr>
                        <a:t>神在曠野用嗎哪與鵪鶉喂百姓</a:t>
                      </a:r>
                    </a:p>
                  </a:txBody>
                  <a:tcPr/>
                </a:tc>
                <a:extLst>
                  <a:ext uri="{0D108BD9-81ED-4DB2-BD59-A6C34878D82A}">
                    <a16:rowId xmlns:a16="http://schemas.microsoft.com/office/drawing/2014/main" val="144915106"/>
                  </a:ext>
                </a:extLst>
              </a:tr>
              <a:tr h="669517">
                <a:tc>
                  <a:txBody>
                    <a:bodyPr/>
                    <a:lstStyle/>
                    <a:p>
                      <a:r>
                        <a:rPr lang="en-US" altLang="zh-TW" sz="1800" b="0" i="0" kern="1200" dirty="0">
                          <a:solidFill>
                            <a:schemeClr val="dk1"/>
                          </a:solidFill>
                          <a:effectLst/>
                          <a:latin typeface="Kaiti TC" panose="02010600040101010101" pitchFamily="2" charset="-120"/>
                          <a:ea typeface="Kaiti TC" panose="02010600040101010101" pitchFamily="2" charset="-120"/>
                          <a:cs typeface="+mn-cs"/>
                        </a:rPr>
                        <a:t>v.19 </a:t>
                      </a:r>
                      <a:r>
                        <a:rPr lang="zh-TW" altLang="en-US" sz="1800" b="0" i="0" kern="1200" dirty="0">
                          <a:solidFill>
                            <a:schemeClr val="dk1"/>
                          </a:solidFill>
                          <a:effectLst/>
                          <a:latin typeface="Kaiti TC" panose="02010600040101010101" pitchFamily="2" charset="-120"/>
                          <a:ea typeface="Kaiti TC" panose="02010600040101010101" pitchFamily="2" charset="-120"/>
                          <a:cs typeface="+mn-cs"/>
                        </a:rPr>
                        <a:t>看见耶稣在海面上走</a:t>
                      </a:r>
                      <a:endParaRPr lang="en-US" dirty="0">
                        <a:latin typeface="Kaiti TC" panose="02010600040101010101" pitchFamily="2" charset="-120"/>
                        <a:ea typeface="Kaiti TC" panose="02010600040101010101" pitchFamily="2" charset="-120"/>
                      </a:endParaRPr>
                    </a:p>
                  </a:txBody>
                  <a:tcPr/>
                </a:tc>
                <a:tc>
                  <a:txBody>
                    <a:bodyPr/>
                    <a:lstStyle/>
                    <a:p>
                      <a:r>
                        <a:rPr lang="en-US" dirty="0">
                          <a:latin typeface="Kaiti TC" panose="02010600040101010101" pitchFamily="2" charset="-120"/>
                          <a:ea typeface="Kaiti TC" panose="02010600040101010101" pitchFamily="2" charset="-120"/>
                        </a:rPr>
                        <a:t>神讓以色列在夜裡走過紅海</a:t>
                      </a:r>
                    </a:p>
                  </a:txBody>
                  <a:tcPr/>
                </a:tc>
                <a:extLst>
                  <a:ext uri="{0D108BD9-81ED-4DB2-BD59-A6C34878D82A}">
                    <a16:rowId xmlns:a16="http://schemas.microsoft.com/office/drawing/2014/main" val="3814804299"/>
                  </a:ext>
                </a:extLst>
              </a:tr>
              <a:tr h="625105">
                <a:tc>
                  <a:txBody>
                    <a:bodyPr/>
                    <a:lstStyle/>
                    <a:p>
                      <a:r>
                        <a:rPr lang="en-US" dirty="0">
                          <a:latin typeface="Kaiti TC" panose="02010600040101010101" pitchFamily="2" charset="-120"/>
                          <a:ea typeface="Kaiti TC" panose="02010600040101010101" pitchFamily="2" charset="-120"/>
                        </a:rPr>
                        <a:t>v.32-51 耶穌藉著五餅二魚教導他是生命的糧</a:t>
                      </a:r>
                    </a:p>
                  </a:txBody>
                  <a:tcPr/>
                </a:tc>
                <a:tc>
                  <a:txBody>
                    <a:bodyPr/>
                    <a:lstStyle/>
                    <a:p>
                      <a:r>
                        <a:rPr lang="en-US" dirty="0">
                          <a:latin typeface="Kaiti TC" panose="02010600040101010101" pitchFamily="2" charset="-120"/>
                          <a:ea typeface="Kaiti TC" panose="02010600040101010101" pitchFamily="2" charset="-120"/>
                        </a:rPr>
                        <a:t>摩西藉著嗎哪</a:t>
                      </a:r>
                      <a:r>
                        <a:rPr lang="zh-TW" altLang="en-US" dirty="0">
                          <a:latin typeface="Kaiti TC" panose="02010600040101010101" pitchFamily="2" charset="-120"/>
                          <a:ea typeface="Kaiti TC" panose="02010600040101010101" pitchFamily="2" charset="-120"/>
                        </a:rPr>
                        <a:t>，教導眾人當靠神所說的話</a:t>
                      </a:r>
                      <a:endParaRPr lang="en-US" dirty="0">
                        <a:latin typeface="Kaiti TC" panose="02010600040101010101" pitchFamily="2" charset="-120"/>
                        <a:ea typeface="Kaiti TC" panose="02010600040101010101" pitchFamily="2" charset="-120"/>
                      </a:endParaRPr>
                    </a:p>
                  </a:txBody>
                  <a:tcPr/>
                </a:tc>
                <a:extLst>
                  <a:ext uri="{0D108BD9-81ED-4DB2-BD59-A6C34878D82A}">
                    <a16:rowId xmlns:a16="http://schemas.microsoft.com/office/drawing/2014/main" val="426539166"/>
                  </a:ext>
                </a:extLst>
              </a:tr>
            </a:tbl>
          </a:graphicData>
        </a:graphic>
      </p:graphicFrame>
    </p:spTree>
    <p:extLst>
      <p:ext uri="{BB962C8B-B14F-4D97-AF65-F5344CB8AC3E}">
        <p14:creationId xmlns:p14="http://schemas.microsoft.com/office/powerpoint/2010/main" val="4176002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一、登山寶訓</a:t>
            </a:r>
          </a:p>
          <a:p>
            <a:pPr marL="0" indent="0">
              <a:buNone/>
            </a:pPr>
            <a:r>
              <a:rPr lang="zh-TW" altLang="en-US" dirty="0"/>
              <a:t>二、三次周遊加利利</a:t>
            </a:r>
          </a:p>
          <a:p>
            <a:pPr marL="0" indent="0">
              <a:buNone/>
            </a:pPr>
            <a:r>
              <a:rPr lang="zh-TW" altLang="en-US" dirty="0"/>
              <a:t>三、耶穌行神蹟</a:t>
            </a:r>
            <a:endParaRPr lang="en-US" dirty="0"/>
          </a:p>
          <a:p>
            <a:pPr marL="0" indent="0">
              <a:buNone/>
            </a:pPr>
            <a:r>
              <a:rPr lang="zh-TW" altLang="en-US" dirty="0">
                <a:solidFill>
                  <a:srgbClr val="0432FF"/>
                </a:solidFill>
              </a:rPr>
              <a:t>四、天國的教訓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fontScale="92500" lnSpcReduction="10000"/>
          </a:bodyPr>
          <a:lstStyle/>
          <a:p>
            <a:pPr marL="0" indent="0">
              <a:buNone/>
            </a:pPr>
            <a:r>
              <a:rPr lang="zh-TW" altLang="en-US" sz="2800" dirty="0"/>
              <a:t>四、天國的教訓</a:t>
            </a:r>
          </a:p>
          <a:p>
            <a:pPr marL="0" indent="0">
              <a:buNone/>
            </a:pPr>
            <a:r>
              <a:rPr lang="en-US" altLang="zh-TW" dirty="0"/>
              <a:t>	</a:t>
            </a:r>
            <a:r>
              <a:rPr lang="zh-TW" altLang="en-US" dirty="0"/>
              <a:t>耶穌一開始出來傳道時，就宣告說，「日期滿了，上帝的國近了。你們當悔改， 信福音！」</a:t>
            </a:r>
            <a:r>
              <a:rPr lang="en-US" dirty="0"/>
              <a:t>(</a:t>
            </a:r>
            <a:r>
              <a:rPr lang="zh-TW" altLang="en-US" dirty="0"/>
              <a:t>可</a:t>
            </a:r>
            <a:r>
              <a:rPr lang="en-US" dirty="0"/>
              <a:t> 1:15) </a:t>
            </a:r>
          </a:p>
          <a:p>
            <a:pPr marL="0" indent="0">
              <a:buNone/>
            </a:pPr>
            <a:r>
              <a:rPr lang="en-US" altLang="zh-TW" dirty="0"/>
              <a:t>	</a:t>
            </a:r>
            <a:r>
              <a:rPr lang="zh-TW" altLang="en-US" dirty="0"/>
              <a:t>他在周遊加利利時，也曾經用許多比喻講論天國的道理。「天 國」是馬太福音的用語，馬可福音和路加福音則用「上帝的國」，二者其實相同。</a:t>
            </a:r>
            <a:endParaRPr lang="en-US" altLang="zh-TW" dirty="0"/>
          </a:p>
          <a:p>
            <a:pPr marL="0" indent="0">
              <a:buNone/>
            </a:pPr>
            <a:r>
              <a:rPr lang="en-US" altLang="zh-TW" dirty="0"/>
              <a:t>	</a:t>
            </a:r>
            <a:r>
              <a:rPr lang="zh-TW" altLang="en-US" dirty="0"/>
              <a:t>天國在猶太人的心目中是非常寶貴的，耶穌用寶貝藏在地裡來形容它。有人發現了這個 寶貝，就歡歡喜喜變賣一切所有的來買這塊地。</a:t>
            </a:r>
            <a:r>
              <a:rPr lang="en-US" altLang="zh-TW" dirty="0"/>
              <a:t>	</a:t>
            </a:r>
            <a:r>
              <a:rPr lang="zh-TW" altLang="en-US" dirty="0"/>
              <a:t>天國又好像一顆重價的珠子，買賣的人識貨，看到它，就去變賣一切所有的來買它</a:t>
            </a:r>
            <a:r>
              <a:rPr lang="en-US" dirty="0"/>
              <a:t>(</a:t>
            </a:r>
            <a:r>
              <a:rPr lang="zh-TW" altLang="en-US" dirty="0"/>
              <a:t>太</a:t>
            </a:r>
            <a:r>
              <a:rPr lang="en-US" dirty="0"/>
              <a:t> 13:44-46)</a:t>
            </a:r>
            <a:r>
              <a:rPr lang="zh-TW" altLang="en-US" dirty="0"/>
              <a:t>。要變賣一切所有的，來換這塊地或這顆珠子，而且還是歡歡喜喜地這樣做，這個寶貝的價值一定非常高。</a:t>
            </a:r>
            <a:endParaRPr lang="en-US" altLang="zh-TW" dirty="0"/>
          </a:p>
          <a:p>
            <a:pPr marL="0" indent="0">
              <a:buNone/>
            </a:pPr>
            <a:r>
              <a:rPr lang="en-US" altLang="zh-TW" dirty="0"/>
              <a:t>	</a:t>
            </a:r>
            <a:r>
              <a:rPr lang="zh-TW" altLang="en-US" dirty="0"/>
              <a:t>天國就是這樣。但有些人不知道天國的寶貴，自然無法放下自己所有的，來追求它。</a:t>
            </a:r>
            <a:r>
              <a:rPr lang="zh-TW" altLang="en-US" dirty="0">
                <a:highlight>
                  <a:srgbClr val="FFFF00"/>
                </a:highlight>
              </a:rPr>
              <a:t>使徒保羅說，他以認識耶穌基督為至寶，其他的事相形之下，都像糞土一般不值錢了</a:t>
            </a:r>
            <a:r>
              <a:rPr lang="en-US" dirty="0">
                <a:highlight>
                  <a:srgbClr val="FFFF00"/>
                </a:highlight>
              </a:rPr>
              <a:t> </a:t>
            </a:r>
            <a:r>
              <a:rPr lang="en-US" dirty="0"/>
              <a:t>(</a:t>
            </a:r>
            <a:r>
              <a:rPr lang="zh-TW" altLang="en-US" dirty="0"/>
              <a:t>腓 </a:t>
            </a:r>
            <a:r>
              <a:rPr lang="en-US" dirty="0"/>
              <a:t>3:8)</a:t>
            </a:r>
            <a:r>
              <a:rPr lang="zh-TW" altLang="en-US" dirty="0"/>
              <a:t>。一個人如果認識到天國的寶貴，就會像使徒保羅這樣。</a:t>
            </a:r>
            <a:r>
              <a:rPr lang="en-US" sz="2800" dirty="0"/>
              <a:t> </a:t>
            </a:r>
            <a:endParaRPr lang="zh-TW" altLang="en-US" sz="2800" dirty="0"/>
          </a:p>
        </p:txBody>
      </p:sp>
    </p:spTree>
    <p:extLst>
      <p:ext uri="{BB962C8B-B14F-4D97-AF65-F5344CB8AC3E}">
        <p14:creationId xmlns:p14="http://schemas.microsoft.com/office/powerpoint/2010/main" val="449289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一、登山寶訓</a:t>
            </a:r>
          </a:p>
          <a:p>
            <a:pPr marL="0" indent="0">
              <a:buNone/>
            </a:pPr>
            <a:r>
              <a:rPr lang="zh-TW" altLang="en-US" dirty="0"/>
              <a:t>二、三次周遊加利利</a:t>
            </a:r>
          </a:p>
          <a:p>
            <a:pPr marL="0" indent="0">
              <a:buNone/>
            </a:pPr>
            <a:r>
              <a:rPr lang="zh-TW" altLang="en-US" dirty="0"/>
              <a:t>三、耶穌行神蹟</a:t>
            </a:r>
            <a:endParaRPr lang="en-US" dirty="0"/>
          </a:p>
          <a:p>
            <a:pPr marL="0" indent="0">
              <a:buNone/>
            </a:pPr>
            <a:r>
              <a:rPr lang="zh-TW" altLang="en-US" dirty="0">
                <a:solidFill>
                  <a:srgbClr val="0432FF"/>
                </a:solidFill>
              </a:rPr>
              <a:t>四、天國的教訓</a:t>
            </a:r>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lnSpcReduction="10000"/>
          </a:bodyPr>
          <a:lstStyle/>
          <a:p>
            <a:pPr marL="0" indent="0">
              <a:buNone/>
            </a:pPr>
            <a:r>
              <a:rPr lang="zh-TW" altLang="en-US" sz="2800" dirty="0"/>
              <a:t>四、天國的教訓</a:t>
            </a:r>
          </a:p>
          <a:p>
            <a:pPr marL="0" indent="0">
              <a:buNone/>
            </a:pPr>
            <a:r>
              <a:rPr lang="zh-TW" altLang="en-US" dirty="0"/>
              <a:t>天國是怎樣的情況呢？</a:t>
            </a:r>
            <a:r>
              <a:rPr lang="zh-TW" altLang="en-US" dirty="0">
                <a:highlight>
                  <a:srgbClr val="FFFF00"/>
                </a:highlight>
              </a:rPr>
              <a:t>它是一個上帝掌權的地方</a:t>
            </a:r>
            <a:r>
              <a:rPr lang="zh-TW" altLang="en-US" dirty="0"/>
              <a:t>。國家的概念是要有土地，有國王，有臣民。</a:t>
            </a:r>
            <a:endParaRPr lang="en-US" altLang="zh-TW" dirty="0"/>
          </a:p>
          <a:p>
            <a:pPr lvl="1"/>
            <a:r>
              <a:rPr lang="zh-TW" altLang="en-US" dirty="0"/>
              <a:t>耶穌曾經說，他靠上帝的能力 趕鬼，就是上帝的國臨到</a:t>
            </a:r>
            <a:r>
              <a:rPr lang="en-US" dirty="0"/>
              <a:t>(</a:t>
            </a:r>
            <a:r>
              <a:rPr lang="zh-TW" altLang="en-US" dirty="0"/>
              <a:t>路</a:t>
            </a:r>
            <a:r>
              <a:rPr lang="en-US" dirty="0"/>
              <a:t> 11:20)</a:t>
            </a:r>
            <a:r>
              <a:rPr lang="zh-TW" altLang="en-US" dirty="0"/>
              <a:t>。</a:t>
            </a:r>
            <a:endParaRPr lang="en-US" altLang="zh-TW" dirty="0"/>
          </a:p>
          <a:p>
            <a:pPr lvl="1"/>
            <a:r>
              <a:rPr lang="zh-TW" altLang="en-US" dirty="0"/>
              <a:t>法利賽人關心，上帝的國何時臨到。耶穌說，上帝的國就在你們中間</a:t>
            </a:r>
            <a:r>
              <a:rPr lang="en-US" dirty="0"/>
              <a:t>(</a:t>
            </a:r>
            <a:r>
              <a:rPr lang="zh-TW" altLang="en-US" dirty="0"/>
              <a:t>路</a:t>
            </a:r>
            <a:r>
              <a:rPr lang="en-US" dirty="0"/>
              <a:t> 17:20-21)</a:t>
            </a:r>
            <a:r>
              <a:rPr lang="zh-TW" altLang="en-US" dirty="0"/>
              <a:t>。</a:t>
            </a:r>
            <a:endParaRPr lang="en-US" altLang="zh-TW" dirty="0"/>
          </a:p>
          <a:p>
            <a:pPr lvl="1"/>
            <a:r>
              <a:rPr lang="zh-TW" altLang="en-US" dirty="0"/>
              <a:t>只要一個人或一群人，讓上帝掌權，上帝的 國就在他們中間。</a:t>
            </a:r>
            <a:endParaRPr lang="en-US" altLang="zh-TW" dirty="0"/>
          </a:p>
          <a:p>
            <a:pPr>
              <a:buFont typeface="Wingdings" pitchFamily="2" charset="2"/>
              <a:buChar char="v"/>
            </a:pPr>
            <a:r>
              <a:rPr lang="zh-TW" altLang="en-US" dirty="0"/>
              <a:t>要怎樣才能進入天國呢？耶穌曾對尼歌德慕說，一個人必須重生才能進上帝的國 ，也就是要從水和聖靈來生</a:t>
            </a:r>
            <a:r>
              <a:rPr lang="en-US" dirty="0"/>
              <a:t>(</a:t>
            </a:r>
            <a:r>
              <a:rPr lang="zh-TW" altLang="en-US" dirty="0"/>
              <a:t>約</a:t>
            </a:r>
            <a:r>
              <a:rPr lang="en-US" dirty="0"/>
              <a:t> 3: 1-8)</a:t>
            </a:r>
            <a:r>
              <a:rPr lang="zh-TW" altLang="en-US" dirty="0"/>
              <a:t>。這唯有憑信心，信賴上帝所預備的救恩。 信心就是進入天國的鑰匙</a:t>
            </a:r>
            <a:endParaRPr lang="en-US" altLang="zh-TW" dirty="0"/>
          </a:p>
          <a:p>
            <a:pPr>
              <a:buFont typeface="Wingdings" pitchFamily="2" charset="2"/>
              <a:buChar char="v"/>
            </a:pPr>
            <a:r>
              <a:rPr lang="zh-TW" altLang="en-US" dirty="0"/>
              <a:t>你的生命是由上帝掌權嗎？如果是，你是天國的大使嗎？你會自豪地介紹自己“我是天國的子民，我的元首是基督”？</a:t>
            </a:r>
            <a:endParaRPr lang="en-US" altLang="zh-TW" dirty="0"/>
          </a:p>
          <a:p>
            <a:pPr>
              <a:buFont typeface="Wingdings" pitchFamily="2" charset="2"/>
              <a:buChar char="v"/>
            </a:pPr>
            <a:r>
              <a:rPr lang="zh-TW" altLang="en-US" dirty="0"/>
              <a:t>如果你看到自己雖然進入天國，卻沒有真正地遵主為大，需要來到神的面前悔改，讓上帝在你生命中掌權，沒有保留。</a:t>
            </a:r>
            <a:endParaRPr lang="en-US" altLang="zh-TW" dirty="0"/>
          </a:p>
        </p:txBody>
      </p:sp>
    </p:spTree>
    <p:extLst>
      <p:ext uri="{BB962C8B-B14F-4D97-AF65-F5344CB8AC3E}">
        <p14:creationId xmlns:p14="http://schemas.microsoft.com/office/powerpoint/2010/main" val="4734252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（七）</a:t>
            </a:r>
            <a:r>
              <a:rPr lang="zh-TW" altLang="en-US" b="1" dirty="0"/>
              <a:t>周遊加利利：耶穌的教訓和神蹟</a:t>
            </a:r>
            <a:r>
              <a:rPr lang="en-US" dirty="0"/>
              <a:t> </a:t>
            </a:r>
          </a:p>
        </p:txBody>
      </p:sp>
      <p:sp>
        <p:nvSpPr>
          <p:cNvPr id="6" name="Content Placeholder 5">
            <a:extLst>
              <a:ext uri="{FF2B5EF4-FFF2-40B4-BE49-F238E27FC236}">
                <a16:creationId xmlns:a16="http://schemas.microsoft.com/office/drawing/2014/main" id="{C5FB40E6-7775-464D-B644-EC884DE8F199}"/>
              </a:ext>
            </a:extLst>
          </p:cNvPr>
          <p:cNvSpPr>
            <a:spLocks noGrp="1"/>
          </p:cNvSpPr>
          <p:nvPr>
            <p:ph sz="quarter" idx="4"/>
          </p:nvPr>
        </p:nvSpPr>
        <p:spPr/>
        <p:txBody>
          <a:bodyPr/>
          <a:lstStyle/>
          <a:p>
            <a:pPr marL="0" indent="0">
              <a:buNone/>
            </a:pPr>
            <a:r>
              <a:rPr lang="en-US" sz="2800" dirty="0"/>
              <a:t>耶穌的教訓和神蹟常常穿插出現</a:t>
            </a:r>
            <a:r>
              <a:rPr lang="zh-TW" altLang="en-US" dirty="0"/>
              <a:t>：</a:t>
            </a:r>
            <a:endParaRPr lang="en-US" altLang="zh-TW" dirty="0"/>
          </a:p>
          <a:p>
            <a:r>
              <a:rPr lang="zh-TW" altLang="en-US" dirty="0"/>
              <a:t>我們平時並不喜歡聽神的教訓</a:t>
            </a:r>
            <a:endParaRPr lang="en-US" altLang="zh-TW" dirty="0"/>
          </a:p>
          <a:p>
            <a:r>
              <a:rPr lang="zh-TW" altLang="en-US" dirty="0"/>
              <a:t>我們通常希望神積在我們生命中發生</a:t>
            </a:r>
            <a:endParaRPr lang="en-US" altLang="zh-TW" dirty="0"/>
          </a:p>
          <a:p>
            <a:r>
              <a:rPr lang="zh-TW" altLang="en-US" dirty="0"/>
              <a:t>舊約時代以色列人也是如此，只要神的保守，救贖，不要遵行律法</a:t>
            </a:r>
            <a:endParaRPr lang="en-US" altLang="zh-TW" dirty="0"/>
          </a:p>
          <a:p>
            <a:r>
              <a:rPr lang="zh-TW" altLang="en-US" dirty="0"/>
              <a:t>登山寶訓的教導就像舊約十誡一樣，看上去難行，卻是最有效的，是針對人最根本的問題</a:t>
            </a:r>
            <a:endParaRPr lang="en-US" altLang="zh-TW" dirty="0"/>
          </a:p>
          <a:p>
            <a:pPr lvl="1"/>
            <a:r>
              <a:rPr lang="zh-TW" altLang="en-US" dirty="0"/>
              <a:t>注重內心 </a:t>
            </a:r>
            <a:r>
              <a:rPr lang="en-US" altLang="zh-TW" dirty="0"/>
              <a:t>--</a:t>
            </a:r>
            <a:r>
              <a:rPr lang="zh-TW" altLang="en-US" dirty="0"/>
              <a:t> “保守你的心勝過保守一切”</a:t>
            </a:r>
            <a:endParaRPr lang="en-US" altLang="zh-TW" dirty="0"/>
          </a:p>
          <a:p>
            <a:pPr lvl="1"/>
            <a:r>
              <a:rPr lang="zh-TW" altLang="en-US" dirty="0"/>
              <a:t>與上帝的關係</a:t>
            </a:r>
            <a:r>
              <a:rPr lang="en-US" dirty="0"/>
              <a:t> </a:t>
            </a:r>
            <a:r>
              <a:rPr lang="en-US" altLang="zh-TW" dirty="0"/>
              <a:t>–</a:t>
            </a:r>
            <a:r>
              <a:rPr lang="zh-TW" altLang="en-US" dirty="0"/>
              <a:t>“先求祂的國和祂的義”</a:t>
            </a:r>
            <a:endParaRPr lang="en-US" dirty="0"/>
          </a:p>
          <a:p>
            <a:pPr lvl="1"/>
            <a:r>
              <a:rPr lang="zh-TW" altLang="en-US" dirty="0"/>
              <a:t>與人的關係 </a:t>
            </a:r>
            <a:r>
              <a:rPr lang="en-US" altLang="zh-TW" dirty="0"/>
              <a:t>–</a:t>
            </a:r>
            <a:r>
              <a:rPr lang="zh-TW" altLang="en-US" dirty="0"/>
              <a:t> 愛和饒恕（基於與上帝的關係）</a:t>
            </a:r>
            <a:endParaRPr lang="en-US" altLang="zh-TW" dirty="0"/>
          </a:p>
          <a:p>
            <a:pPr lvl="1"/>
            <a:r>
              <a:rPr lang="zh-TW" altLang="en-US" dirty="0"/>
              <a:t>對物質的運用 </a:t>
            </a:r>
            <a:r>
              <a:rPr lang="en-US" altLang="zh-TW" dirty="0"/>
              <a:t>–</a:t>
            </a:r>
            <a:r>
              <a:rPr lang="zh-TW" altLang="en-US" dirty="0"/>
              <a:t> “積累財寶在天上”</a:t>
            </a:r>
            <a:endParaRPr lang="en-US" dirty="0"/>
          </a:p>
          <a:p>
            <a:r>
              <a:rPr lang="zh-TW" altLang="en-US" dirty="0"/>
              <a:t>不遵守耶穌的教訓，就看不到神蹟</a:t>
            </a:r>
            <a:endParaRPr lang="en-US" altLang="zh-TW" dirty="0"/>
          </a:p>
          <a:p>
            <a:endParaRPr lang="en-US" dirty="0"/>
          </a:p>
          <a:p>
            <a:endParaRPr lang="en-US" dirty="0"/>
          </a:p>
        </p:txBody>
      </p:sp>
      <p:sp>
        <p:nvSpPr>
          <p:cNvPr id="9" name="Content Placeholder 7">
            <a:extLst>
              <a:ext uri="{FF2B5EF4-FFF2-40B4-BE49-F238E27FC236}">
                <a16:creationId xmlns:a16="http://schemas.microsoft.com/office/drawing/2014/main" id="{F7BCB686-2F41-1947-9DCB-036A0CA6171B}"/>
              </a:ext>
            </a:extLst>
          </p:cNvPr>
          <p:cNvSpPr txBox="1">
            <a:spLocks/>
          </p:cNvSpPr>
          <p:nvPr/>
        </p:nvSpPr>
        <p:spPr>
          <a:xfrm>
            <a:off x="389464" y="1284514"/>
            <a:ext cx="3100497" cy="4930021"/>
          </a:xfrm>
          <a:prstGeom prst="rect">
            <a:avLst/>
          </a:prstGeom>
          <a:solidFill>
            <a:schemeClr val="accent5">
              <a:lumMod val="75000"/>
            </a:schemeClr>
          </a:solidFill>
        </p:spPr>
        <p:txBody>
          <a:bodyPr vert="horz" lIns="91440" tIns="45720" rIns="91440" bIns="45720" rtlCol="0">
            <a:norm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STKaiti" panose="02010600040101010101" pitchFamily="2" charset="-122"/>
                <a:ea typeface="STKaiti" panose="02010600040101010101" pitchFamily="2"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STKaiti" panose="02010600040101010101" pitchFamily="2" charset="-122"/>
                <a:ea typeface="STKaiti" panose="02010600040101010101" pitchFamily="2"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None/>
              <a:tabLst/>
              <a:defRPr/>
            </a:pPr>
            <a:r>
              <a:rPr kumimoji="0" lang="en-US" sz="3600" b="0"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mn-cs"/>
              </a:rPr>
              <a:t>思考與應用</a:t>
            </a:r>
          </a:p>
        </p:txBody>
      </p:sp>
    </p:spTree>
    <p:extLst>
      <p:ext uri="{BB962C8B-B14F-4D97-AF65-F5344CB8AC3E}">
        <p14:creationId xmlns:p14="http://schemas.microsoft.com/office/powerpoint/2010/main" val="3430946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（八）</a:t>
            </a:r>
            <a:r>
              <a:rPr lang="zh-TW" altLang="en-US" b="1" dirty="0"/>
              <a:t>向北隱退：耶穌的身份和使命</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solidFill>
                  <a:srgbClr val="0432FF"/>
                </a:solidFill>
              </a:rPr>
              <a:t>一、耶穌為什麼向北隱退？</a:t>
            </a:r>
          </a:p>
          <a:p>
            <a:pPr marL="0" indent="0">
              <a:buNone/>
            </a:pPr>
            <a:r>
              <a:rPr lang="zh-TW" altLang="en-US" dirty="0"/>
              <a:t>二、八個事件</a:t>
            </a:r>
          </a:p>
          <a:p>
            <a:pPr marL="0" indent="0">
              <a:buNone/>
            </a:pPr>
            <a:r>
              <a:rPr lang="zh-TW" altLang="en-US" dirty="0"/>
              <a:t>三、猶太人心目中的彌賽亞</a:t>
            </a:r>
          </a:p>
          <a:p>
            <a:pPr marL="0" indent="0">
              <a:buNone/>
            </a:pPr>
            <a:r>
              <a:rPr lang="zh-TW" altLang="en-US" dirty="0"/>
              <a:t>四、耶穌的身份和使命</a:t>
            </a:r>
          </a:p>
          <a:p>
            <a:pPr marL="0" indent="0">
              <a:buNone/>
            </a:pPr>
            <a:r>
              <a:rPr lang="zh-TW" altLang="en-US" dirty="0"/>
              <a:t>五、憐憫與饒恕</a:t>
            </a:r>
          </a:p>
          <a:p>
            <a:pPr marL="0" indent="0">
              <a:buNone/>
            </a:pPr>
            <a:endParaRPr lang="zh-TW" altLang="en-US" dirty="0"/>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fontScale="85000" lnSpcReduction="20000"/>
          </a:bodyPr>
          <a:lstStyle/>
          <a:p>
            <a:pPr marL="0" indent="0">
              <a:buNone/>
            </a:pPr>
            <a:r>
              <a:rPr lang="zh-TW" altLang="en-US" sz="2800" dirty="0"/>
              <a:t>一、耶穌為什麼向北隱退？</a:t>
            </a:r>
          </a:p>
          <a:p>
            <a:pPr marL="0" indent="0">
              <a:buNone/>
            </a:pPr>
            <a:r>
              <a:rPr lang="zh-TW" altLang="en-US" dirty="0"/>
              <a:t>前曾提過，由於約翰福音曾標出耶穌有四次上耶路撒冷過節，我們知道耶穌在世傳道一共三年多</a:t>
            </a:r>
            <a:r>
              <a:rPr lang="en-US" dirty="0"/>
              <a:t> (</a:t>
            </a:r>
            <a:r>
              <a:rPr lang="zh-TW" altLang="en-US" dirty="0"/>
              <a:t>約</a:t>
            </a:r>
            <a:r>
              <a:rPr lang="en-US" dirty="0"/>
              <a:t> 2:13</a:t>
            </a:r>
            <a:r>
              <a:rPr lang="zh-TW" altLang="en-US" dirty="0"/>
              <a:t>、</a:t>
            </a:r>
            <a:r>
              <a:rPr lang="en-US" dirty="0"/>
              <a:t>5:1</a:t>
            </a:r>
            <a:r>
              <a:rPr lang="zh-TW" altLang="en-US" dirty="0"/>
              <a:t>、</a:t>
            </a:r>
            <a:r>
              <a:rPr lang="en-US" dirty="0"/>
              <a:t>6:4</a:t>
            </a:r>
            <a:r>
              <a:rPr lang="zh-TW" altLang="en-US" dirty="0"/>
              <a:t>、</a:t>
            </a:r>
            <a:r>
              <a:rPr lang="en-US" dirty="0"/>
              <a:t>12:1)</a:t>
            </a:r>
            <a:r>
              <a:rPr lang="zh-TW" altLang="en-US" dirty="0"/>
              <a:t>。</a:t>
            </a:r>
            <a:endParaRPr lang="en-US" altLang="zh-TW" dirty="0"/>
          </a:p>
          <a:p>
            <a:pPr marL="0" indent="0">
              <a:buNone/>
            </a:pPr>
            <a:r>
              <a:rPr lang="en-US" altLang="zh-TW" dirty="0"/>
              <a:t>	</a:t>
            </a:r>
            <a:r>
              <a:rPr lang="zh-TW" altLang="en-US" dirty="0"/>
              <a:t>第一年在猶太初期的傳道可以說是沒 沒無聞的一年。</a:t>
            </a:r>
            <a:endParaRPr lang="en-US" altLang="zh-TW" dirty="0"/>
          </a:p>
          <a:p>
            <a:pPr marL="0" indent="0">
              <a:buNone/>
            </a:pPr>
            <a:r>
              <a:rPr lang="en-US" altLang="zh-TW" dirty="0"/>
              <a:t>	</a:t>
            </a:r>
            <a:r>
              <a:rPr lang="zh-TW" altLang="en-US" dirty="0"/>
              <a:t>第二年周遊加利利，是廣受歡迎的一年。</a:t>
            </a:r>
            <a:endParaRPr lang="en-US" altLang="zh-TW" dirty="0"/>
          </a:p>
          <a:p>
            <a:pPr marL="0" indent="0">
              <a:buNone/>
            </a:pPr>
            <a:r>
              <a:rPr lang="en-US" altLang="zh-TW" dirty="0"/>
              <a:t>	</a:t>
            </a:r>
            <a:r>
              <a:rPr lang="zh-TW" altLang="en-US" dirty="0"/>
              <a:t>第三年遭遇反對，向北隱退，</a:t>
            </a:r>
            <a:endParaRPr lang="en-US" altLang="zh-TW" dirty="0"/>
          </a:p>
          <a:p>
            <a:pPr marL="0" indent="0">
              <a:buNone/>
            </a:pPr>
            <a:r>
              <a:rPr lang="en-US" altLang="zh-TW" dirty="0"/>
              <a:t>	</a:t>
            </a:r>
            <a:r>
              <a:rPr lang="zh-TW" altLang="en-US" dirty="0"/>
              <a:t>最後耶穌走向耶路撒冷，被釘十字架並在第三天復活。</a:t>
            </a:r>
            <a:endParaRPr lang="en-US" dirty="0"/>
          </a:p>
          <a:p>
            <a:pPr marL="0" indent="0">
              <a:buNone/>
            </a:pPr>
            <a:r>
              <a:rPr lang="zh-TW" altLang="en-US" dirty="0"/>
              <a:t>　　耶穌為什麼要向北隱退呢？他在周遊加利利時，雖然曾經受到廣大民眾的歡迎，但同時也遭遇來自法利賽人的反對。</a:t>
            </a:r>
            <a:endParaRPr lang="en-US" dirty="0"/>
          </a:p>
          <a:p>
            <a:pPr lvl="1">
              <a:lnSpc>
                <a:spcPct val="120000"/>
              </a:lnSpc>
              <a:spcBef>
                <a:spcPts val="0"/>
              </a:spcBef>
            </a:pPr>
            <a:r>
              <a:rPr lang="zh-TW" altLang="en-US" dirty="0"/>
              <a:t>「這個人說僭妄的話了。」</a:t>
            </a:r>
            <a:r>
              <a:rPr lang="en-US" dirty="0"/>
              <a:t>(</a:t>
            </a:r>
            <a:r>
              <a:rPr lang="zh-TW" altLang="en-US" dirty="0"/>
              <a:t>太</a:t>
            </a:r>
            <a:r>
              <a:rPr lang="en-US" dirty="0"/>
              <a:t> 9:3)</a:t>
            </a:r>
          </a:p>
          <a:p>
            <a:pPr lvl="1">
              <a:lnSpc>
                <a:spcPct val="120000"/>
              </a:lnSpc>
              <a:spcBef>
                <a:spcPts val="0"/>
              </a:spcBef>
            </a:pPr>
            <a:r>
              <a:rPr lang="zh-TW" altLang="en-US" dirty="0"/>
              <a:t>「你們的先生為甚麼和稅吏並罪人一同吃飯呢？」</a:t>
            </a:r>
            <a:r>
              <a:rPr lang="en-US" dirty="0"/>
              <a:t>(</a:t>
            </a:r>
            <a:r>
              <a:rPr lang="zh-TW" altLang="en-US" dirty="0"/>
              <a:t>太</a:t>
            </a:r>
            <a:r>
              <a:rPr lang="en-US" dirty="0"/>
              <a:t> 9:11)</a:t>
            </a:r>
          </a:p>
          <a:p>
            <a:pPr lvl="1">
              <a:lnSpc>
                <a:spcPct val="120000"/>
              </a:lnSpc>
              <a:spcBef>
                <a:spcPts val="0"/>
              </a:spcBef>
            </a:pPr>
            <a:r>
              <a:rPr lang="zh-TW" altLang="en-US" dirty="0"/>
              <a:t>「他是靠著鬼王趕鬼。」</a:t>
            </a:r>
            <a:r>
              <a:rPr lang="en-US" dirty="0"/>
              <a:t>(</a:t>
            </a:r>
            <a:r>
              <a:rPr lang="zh-TW" altLang="en-US" dirty="0"/>
              <a:t>太</a:t>
            </a:r>
            <a:r>
              <a:rPr lang="en-US" dirty="0"/>
              <a:t> 9:34)</a:t>
            </a:r>
          </a:p>
          <a:p>
            <a:pPr lvl="1">
              <a:lnSpc>
                <a:spcPct val="120000"/>
              </a:lnSpc>
              <a:spcBef>
                <a:spcPts val="0"/>
              </a:spcBef>
            </a:pPr>
            <a:r>
              <a:rPr lang="zh-TW" altLang="en-US" dirty="0"/>
              <a:t>「看哪，你的門徒做安息日不可做的事了！」</a:t>
            </a:r>
            <a:r>
              <a:rPr lang="en-US" dirty="0"/>
              <a:t>(</a:t>
            </a:r>
            <a:r>
              <a:rPr lang="zh-TW" altLang="en-US" dirty="0"/>
              <a:t>太</a:t>
            </a:r>
            <a:r>
              <a:rPr lang="en-US" dirty="0"/>
              <a:t> 12:2)</a:t>
            </a:r>
          </a:p>
          <a:p>
            <a:pPr lvl="1">
              <a:lnSpc>
                <a:spcPct val="120000"/>
              </a:lnSpc>
              <a:spcBef>
                <a:spcPts val="0"/>
              </a:spcBef>
            </a:pPr>
            <a:r>
              <a:rPr lang="zh-TW" altLang="en-US" dirty="0"/>
              <a:t>「這個人趕鬼，無非是靠著鬼王別西卜啊。」</a:t>
            </a:r>
            <a:r>
              <a:rPr lang="en-US" dirty="0"/>
              <a:t>(</a:t>
            </a:r>
            <a:r>
              <a:rPr lang="zh-TW" altLang="en-US" dirty="0"/>
              <a:t>太</a:t>
            </a:r>
            <a:r>
              <a:rPr lang="en-US" dirty="0"/>
              <a:t> 12:24)</a:t>
            </a:r>
          </a:p>
          <a:p>
            <a:pPr marL="0" indent="0">
              <a:buNone/>
            </a:pPr>
            <a:r>
              <a:rPr lang="zh-TW" altLang="en-US" dirty="0"/>
              <a:t>　　結果，這個反對勢力日增，法利賽人控告耶穌</a:t>
            </a:r>
            <a:r>
              <a:rPr lang="en-US" dirty="0"/>
              <a:t> (</a:t>
            </a:r>
            <a:r>
              <a:rPr lang="zh-TW" altLang="en-US" dirty="0"/>
              <a:t>太</a:t>
            </a:r>
            <a:r>
              <a:rPr lang="en-US" dirty="0"/>
              <a:t> 12:10)</a:t>
            </a:r>
            <a:r>
              <a:rPr lang="zh-TW" altLang="en-US" dirty="0"/>
              <a:t>，甚至想要除滅他</a:t>
            </a:r>
            <a:r>
              <a:rPr lang="en-US" dirty="0"/>
              <a:t>(</a:t>
            </a:r>
            <a:r>
              <a:rPr lang="zh-TW" altLang="en-US" dirty="0"/>
              <a:t>太</a:t>
            </a:r>
            <a:r>
              <a:rPr lang="en-US" dirty="0"/>
              <a:t> 12:14)</a:t>
            </a:r>
            <a:r>
              <a:rPr lang="zh-TW" altLang="en-US" dirty="0"/>
              <a:t>。當耶穌和他們討論傳統，指責他們假冒為善時，他們 不服</a:t>
            </a:r>
            <a:r>
              <a:rPr lang="en-US" dirty="0"/>
              <a:t>(</a:t>
            </a:r>
            <a:r>
              <a:rPr lang="zh-TW" altLang="en-US" dirty="0"/>
              <a:t>太</a:t>
            </a:r>
            <a:r>
              <a:rPr lang="en-US" dirty="0"/>
              <a:t> 15:12)</a:t>
            </a:r>
            <a:r>
              <a:rPr lang="zh-TW" altLang="en-US" dirty="0"/>
              <a:t>。面對這些阻力，耶穌暫時退隱到北方，他有一些重要的事要向門徒交待。</a:t>
            </a:r>
            <a:endParaRPr lang="en-US" dirty="0"/>
          </a:p>
        </p:txBody>
      </p:sp>
    </p:spTree>
    <p:extLst>
      <p:ext uri="{BB962C8B-B14F-4D97-AF65-F5344CB8AC3E}">
        <p14:creationId xmlns:p14="http://schemas.microsoft.com/office/powerpoint/2010/main" val="2645451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（八）</a:t>
            </a:r>
            <a:r>
              <a:rPr lang="zh-TW" altLang="en-US" b="1" dirty="0"/>
              <a:t>向北隱退：耶穌的身份和使命</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一、耶穌為什麼向北隱退？</a:t>
            </a:r>
          </a:p>
          <a:p>
            <a:pPr marL="0" indent="0">
              <a:buNone/>
            </a:pPr>
            <a:r>
              <a:rPr lang="zh-TW" altLang="en-US" dirty="0">
                <a:solidFill>
                  <a:srgbClr val="0432FF"/>
                </a:solidFill>
              </a:rPr>
              <a:t>二、八個事件</a:t>
            </a:r>
          </a:p>
          <a:p>
            <a:pPr marL="0" indent="0">
              <a:buNone/>
            </a:pPr>
            <a:r>
              <a:rPr lang="zh-TW" altLang="en-US" dirty="0"/>
              <a:t>三、猶太人心目中的彌賽亞</a:t>
            </a:r>
          </a:p>
          <a:p>
            <a:pPr marL="0" indent="0">
              <a:buNone/>
            </a:pPr>
            <a:r>
              <a:rPr lang="zh-TW" altLang="en-US" dirty="0"/>
              <a:t>四、耶穌的身份和使命</a:t>
            </a:r>
          </a:p>
          <a:p>
            <a:pPr marL="0" indent="0">
              <a:buNone/>
            </a:pPr>
            <a:r>
              <a:rPr lang="zh-TW" altLang="en-US" dirty="0"/>
              <a:t>五、憐憫與饒恕</a:t>
            </a:r>
          </a:p>
          <a:p>
            <a:pPr marL="0" indent="0">
              <a:buNone/>
            </a:pPr>
            <a:endParaRPr lang="zh-TW" altLang="en-US" dirty="0"/>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二、八個事件</a:t>
            </a:r>
            <a:endParaRPr lang="en-US" altLang="zh-TW" sz="2800" dirty="0"/>
          </a:p>
          <a:p>
            <a:pPr marL="0" indent="0">
              <a:buNone/>
            </a:pPr>
            <a:r>
              <a:rPr lang="zh-TW" altLang="en-US" dirty="0"/>
              <a:t>耶穌帶領門徒退到北方之後，前前後後發生了八件重要的事</a:t>
            </a:r>
            <a:r>
              <a:rPr lang="en-US" sz="2800" dirty="0"/>
              <a:t> </a:t>
            </a:r>
            <a:endParaRPr lang="zh-TW" altLang="en-US" sz="2800" dirty="0"/>
          </a:p>
        </p:txBody>
      </p:sp>
      <p:graphicFrame>
        <p:nvGraphicFramePr>
          <p:cNvPr id="8" name="Table 7">
            <a:extLst>
              <a:ext uri="{FF2B5EF4-FFF2-40B4-BE49-F238E27FC236}">
                <a16:creationId xmlns:a16="http://schemas.microsoft.com/office/drawing/2014/main" id="{0E55FA80-B094-1E4B-AF85-38BE067AE8B6}"/>
              </a:ext>
            </a:extLst>
          </p:cNvPr>
          <p:cNvGraphicFramePr>
            <a:graphicFrameLocks noGrp="1"/>
          </p:cNvGraphicFramePr>
          <p:nvPr/>
        </p:nvGraphicFramePr>
        <p:xfrm>
          <a:off x="3594651" y="2605963"/>
          <a:ext cx="8112232" cy="3409383"/>
        </p:xfrm>
        <a:graphic>
          <a:graphicData uri="http://schemas.openxmlformats.org/drawingml/2006/table">
            <a:tbl>
              <a:tblPr firstRow="1" firstCol="1" bandRow="1">
                <a:tableStyleId>{5C22544A-7EE6-4342-B048-85BDC9FD1C3A}</a:tableStyleId>
              </a:tblPr>
              <a:tblGrid>
                <a:gridCol w="2541520">
                  <a:extLst>
                    <a:ext uri="{9D8B030D-6E8A-4147-A177-3AD203B41FA5}">
                      <a16:colId xmlns:a16="http://schemas.microsoft.com/office/drawing/2014/main" val="3098458279"/>
                    </a:ext>
                  </a:extLst>
                </a:gridCol>
                <a:gridCol w="2401379">
                  <a:extLst>
                    <a:ext uri="{9D8B030D-6E8A-4147-A177-3AD203B41FA5}">
                      <a16:colId xmlns:a16="http://schemas.microsoft.com/office/drawing/2014/main" val="2069792260"/>
                    </a:ext>
                  </a:extLst>
                </a:gridCol>
                <a:gridCol w="3169333">
                  <a:extLst>
                    <a:ext uri="{9D8B030D-6E8A-4147-A177-3AD203B41FA5}">
                      <a16:colId xmlns:a16="http://schemas.microsoft.com/office/drawing/2014/main" val="1975803953"/>
                    </a:ext>
                  </a:extLst>
                </a:gridCol>
              </a:tblGrid>
              <a:tr h="197767">
                <a:tc>
                  <a:txBody>
                    <a:bodyPr/>
                    <a:lstStyle/>
                    <a:p>
                      <a:pPr indent="457200" algn="l">
                        <a:lnSpc>
                          <a:spcPct val="200000"/>
                        </a:lnSpc>
                      </a:pPr>
                      <a:r>
                        <a:rPr lang="zh-TW" sz="1400" dirty="0">
                          <a:effectLst/>
                          <a:latin typeface="Kaiti TC" panose="02010600040101010101" pitchFamily="2" charset="-120"/>
                          <a:ea typeface="Kaiti TC" panose="02010600040101010101" pitchFamily="2" charset="-120"/>
                        </a:rPr>
                        <a:t>事 　　件</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gn="ctr">
                        <a:lnSpc>
                          <a:spcPct val="200000"/>
                        </a:lnSpc>
                      </a:pPr>
                      <a:r>
                        <a:rPr lang="zh-TW" sz="1400">
                          <a:effectLst/>
                          <a:latin typeface="Kaiti TC" panose="02010600040101010101" pitchFamily="2" charset="-120"/>
                          <a:ea typeface="Kaiti TC" panose="02010600040101010101" pitchFamily="2" charset="-120"/>
                        </a:rPr>
                        <a:t>地 　　點</a:t>
                      </a:r>
                      <a:endParaRPr lang="en-US" sz="140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gn="ctr">
                        <a:lnSpc>
                          <a:spcPct val="200000"/>
                        </a:lnSpc>
                      </a:pPr>
                      <a:r>
                        <a:rPr lang="zh-TW" sz="1400">
                          <a:effectLst/>
                          <a:latin typeface="Kaiti TC" panose="02010600040101010101" pitchFamily="2" charset="-120"/>
                          <a:ea typeface="Kaiti TC" panose="02010600040101010101" pitchFamily="2" charset="-120"/>
                        </a:rPr>
                        <a:t>經 　　文</a:t>
                      </a:r>
                      <a:endParaRPr lang="en-US" sz="1400">
                        <a:effectLst/>
                        <a:latin typeface="Kaiti TC" panose="02010600040101010101" pitchFamily="2" charset="-120"/>
                        <a:ea typeface="Kaiti TC" panose="02010600040101010101" pitchFamily="2" charset="-120"/>
                      </a:endParaRPr>
                    </a:p>
                  </a:txBody>
                  <a:tcPr marL="0" marR="0" marT="0" marB="0" anchor="ctr"/>
                </a:tc>
                <a:extLst>
                  <a:ext uri="{0D108BD9-81ED-4DB2-BD59-A6C34878D82A}">
                    <a16:rowId xmlns:a16="http://schemas.microsoft.com/office/drawing/2014/main" val="3876655276"/>
                  </a:ext>
                </a:extLst>
              </a:tr>
              <a:tr h="356705">
                <a:tc>
                  <a:txBody>
                    <a:bodyPr/>
                    <a:lstStyle/>
                    <a:p>
                      <a:pPr indent="457200" algn="l">
                        <a:lnSpc>
                          <a:spcPct val="200000"/>
                        </a:lnSpc>
                      </a:pPr>
                      <a:r>
                        <a:rPr lang="en-US" sz="1400" dirty="0">
                          <a:effectLst/>
                          <a:latin typeface="Kaiti TC" panose="02010600040101010101" pitchFamily="2" charset="-120"/>
                          <a:ea typeface="Kaiti TC" panose="02010600040101010101" pitchFamily="2" charset="-120"/>
                        </a:rPr>
                        <a:t>1.</a:t>
                      </a:r>
                      <a:r>
                        <a:rPr lang="zh-TW" sz="1400" dirty="0">
                          <a:effectLst/>
                          <a:latin typeface="Kaiti TC" panose="02010600040101010101" pitchFamily="2" charset="-120"/>
                          <a:ea typeface="Kaiti TC" panose="02010600040101010101" pitchFamily="2" charset="-120"/>
                        </a:rPr>
                        <a:t>有信心的迦南婦人</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推羅西頓</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太</a:t>
                      </a:r>
                      <a:r>
                        <a:rPr lang="en-US" sz="1400" dirty="0">
                          <a:effectLst/>
                          <a:latin typeface="Kaiti TC" panose="02010600040101010101" pitchFamily="2" charset="-120"/>
                          <a:ea typeface="Kaiti TC" panose="02010600040101010101" pitchFamily="2" charset="-120"/>
                        </a:rPr>
                        <a:t> 15:21-28</a:t>
                      </a:r>
                      <a:r>
                        <a:rPr lang="zh-TW" sz="1400" dirty="0">
                          <a:effectLst/>
                          <a:latin typeface="Kaiti TC" panose="02010600040101010101" pitchFamily="2" charset="-120"/>
                          <a:ea typeface="Kaiti TC" panose="02010600040101010101" pitchFamily="2" charset="-120"/>
                        </a:rPr>
                        <a:t>；可</a:t>
                      </a:r>
                      <a:r>
                        <a:rPr lang="en-US" sz="1400" dirty="0">
                          <a:effectLst/>
                          <a:latin typeface="Kaiti TC" panose="02010600040101010101" pitchFamily="2" charset="-120"/>
                          <a:ea typeface="Kaiti TC" panose="02010600040101010101" pitchFamily="2" charset="-120"/>
                        </a:rPr>
                        <a:t> 7:24-30</a:t>
                      </a:r>
                    </a:p>
                  </a:txBody>
                  <a:tcPr marL="0" marR="0" marT="0" marB="0" anchor="ctr"/>
                </a:tc>
                <a:extLst>
                  <a:ext uri="{0D108BD9-81ED-4DB2-BD59-A6C34878D82A}">
                    <a16:rowId xmlns:a16="http://schemas.microsoft.com/office/drawing/2014/main" val="3226820534"/>
                  </a:ext>
                </a:extLst>
              </a:tr>
              <a:tr h="344384">
                <a:tc>
                  <a:txBody>
                    <a:bodyPr/>
                    <a:lstStyle/>
                    <a:p>
                      <a:pPr indent="457200" algn="l">
                        <a:lnSpc>
                          <a:spcPct val="200000"/>
                        </a:lnSpc>
                      </a:pPr>
                      <a:r>
                        <a:rPr lang="en-US" sz="1400" dirty="0">
                          <a:effectLst/>
                          <a:latin typeface="Kaiti TC" panose="02010600040101010101" pitchFamily="2" charset="-120"/>
                          <a:ea typeface="Kaiti TC" panose="02010600040101010101" pitchFamily="2" charset="-120"/>
                        </a:rPr>
                        <a:t>2.</a:t>
                      </a:r>
                      <a:r>
                        <a:rPr lang="zh-TW" sz="1400" dirty="0">
                          <a:effectLst/>
                          <a:latin typeface="Kaiti TC" panose="02010600040101010101" pitchFamily="2" charset="-120"/>
                          <a:ea typeface="Kaiti TC" panose="02010600040101010101" pitchFamily="2" charset="-120"/>
                        </a:rPr>
                        <a:t>醫耳聾舌結等人</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從低加波利到加利利海</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太</a:t>
                      </a:r>
                      <a:r>
                        <a:rPr lang="en-US" sz="1400" dirty="0">
                          <a:effectLst/>
                          <a:latin typeface="Kaiti TC" panose="02010600040101010101" pitchFamily="2" charset="-120"/>
                          <a:ea typeface="Kaiti TC" panose="02010600040101010101" pitchFamily="2" charset="-120"/>
                        </a:rPr>
                        <a:t> 15:29-31</a:t>
                      </a:r>
                      <a:r>
                        <a:rPr lang="zh-TW" sz="1400" dirty="0">
                          <a:effectLst/>
                          <a:latin typeface="Kaiti TC" panose="02010600040101010101" pitchFamily="2" charset="-120"/>
                          <a:ea typeface="Kaiti TC" panose="02010600040101010101" pitchFamily="2" charset="-120"/>
                        </a:rPr>
                        <a:t>；可</a:t>
                      </a:r>
                      <a:r>
                        <a:rPr lang="en-US" sz="1400" dirty="0">
                          <a:effectLst/>
                          <a:latin typeface="Kaiti TC" panose="02010600040101010101" pitchFamily="2" charset="-120"/>
                          <a:ea typeface="Kaiti TC" panose="02010600040101010101" pitchFamily="2" charset="-120"/>
                        </a:rPr>
                        <a:t> 7:31-37</a:t>
                      </a:r>
                    </a:p>
                  </a:txBody>
                  <a:tcPr marL="0" marR="0" marT="0" marB="0" anchor="ctr"/>
                </a:tc>
                <a:extLst>
                  <a:ext uri="{0D108BD9-81ED-4DB2-BD59-A6C34878D82A}">
                    <a16:rowId xmlns:a16="http://schemas.microsoft.com/office/drawing/2014/main" val="3381277524"/>
                  </a:ext>
                </a:extLst>
              </a:tr>
              <a:tr h="309324">
                <a:tc>
                  <a:txBody>
                    <a:bodyPr/>
                    <a:lstStyle/>
                    <a:p>
                      <a:pPr indent="457200" algn="l">
                        <a:lnSpc>
                          <a:spcPct val="200000"/>
                        </a:lnSpc>
                      </a:pPr>
                      <a:r>
                        <a:rPr lang="en-US" sz="1400" dirty="0">
                          <a:effectLst/>
                          <a:latin typeface="Kaiti TC" panose="02010600040101010101" pitchFamily="2" charset="-120"/>
                          <a:ea typeface="Kaiti TC" panose="02010600040101010101" pitchFamily="2" charset="-120"/>
                        </a:rPr>
                        <a:t>3.</a:t>
                      </a:r>
                      <a:r>
                        <a:rPr lang="zh-TW" sz="1400" dirty="0">
                          <a:effectLst/>
                          <a:latin typeface="Kaiti TC" panose="02010600040101010101" pitchFamily="2" charset="-120"/>
                          <a:ea typeface="Kaiti TC" panose="02010600040101010101" pitchFamily="2" charset="-120"/>
                        </a:rPr>
                        <a:t>給四千人吃飽</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同上</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太</a:t>
                      </a:r>
                      <a:r>
                        <a:rPr lang="en-US" sz="1400" dirty="0">
                          <a:effectLst/>
                          <a:latin typeface="Kaiti TC" panose="02010600040101010101" pitchFamily="2" charset="-120"/>
                          <a:ea typeface="Kaiti TC" panose="02010600040101010101" pitchFamily="2" charset="-120"/>
                        </a:rPr>
                        <a:t> 15:32-39</a:t>
                      </a:r>
                      <a:r>
                        <a:rPr lang="zh-TW" sz="1400" dirty="0">
                          <a:effectLst/>
                          <a:latin typeface="Kaiti TC" panose="02010600040101010101" pitchFamily="2" charset="-120"/>
                          <a:ea typeface="Kaiti TC" panose="02010600040101010101" pitchFamily="2" charset="-120"/>
                        </a:rPr>
                        <a:t>；可</a:t>
                      </a:r>
                      <a:r>
                        <a:rPr lang="en-US" sz="1400" dirty="0">
                          <a:effectLst/>
                          <a:latin typeface="Kaiti TC" panose="02010600040101010101" pitchFamily="2" charset="-120"/>
                          <a:ea typeface="Kaiti TC" panose="02010600040101010101" pitchFamily="2" charset="-120"/>
                        </a:rPr>
                        <a:t> 8:1-9</a:t>
                      </a:r>
                    </a:p>
                  </a:txBody>
                  <a:tcPr marL="0" marR="0" marT="0" marB="0" anchor="ctr"/>
                </a:tc>
                <a:extLst>
                  <a:ext uri="{0D108BD9-81ED-4DB2-BD59-A6C34878D82A}">
                    <a16:rowId xmlns:a16="http://schemas.microsoft.com/office/drawing/2014/main" val="3326477447"/>
                  </a:ext>
                </a:extLst>
              </a:tr>
              <a:tr h="379445">
                <a:tc>
                  <a:txBody>
                    <a:bodyPr/>
                    <a:lstStyle/>
                    <a:p>
                      <a:pPr indent="457200" algn="l">
                        <a:lnSpc>
                          <a:spcPct val="200000"/>
                        </a:lnSpc>
                      </a:pPr>
                      <a:r>
                        <a:rPr lang="en-US" sz="1400" dirty="0">
                          <a:effectLst/>
                          <a:latin typeface="Kaiti TC" panose="02010600040101010101" pitchFamily="2" charset="-120"/>
                          <a:ea typeface="Kaiti TC" panose="02010600040101010101" pitchFamily="2" charset="-120"/>
                        </a:rPr>
                        <a:t>4.</a:t>
                      </a:r>
                      <a:r>
                        <a:rPr lang="zh-TW" sz="1400" dirty="0">
                          <a:effectLst/>
                          <a:latin typeface="Kaiti TC" panose="02010600040101010101" pitchFamily="2" charset="-120"/>
                          <a:ea typeface="Kaiti TC" panose="02010600040101010101" pitchFamily="2" charset="-120"/>
                        </a:rPr>
                        <a:t>論防備法利賽人的教訓</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馬加丹和大瑪努他</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太</a:t>
                      </a:r>
                      <a:r>
                        <a:rPr lang="en-US" sz="1400" dirty="0">
                          <a:effectLst/>
                          <a:latin typeface="Kaiti TC" panose="02010600040101010101" pitchFamily="2" charset="-120"/>
                          <a:ea typeface="Kaiti TC" panose="02010600040101010101" pitchFamily="2" charset="-120"/>
                        </a:rPr>
                        <a:t> 16:1-12</a:t>
                      </a:r>
                      <a:r>
                        <a:rPr lang="zh-TW" sz="1400" dirty="0">
                          <a:effectLst/>
                          <a:latin typeface="Kaiti TC" panose="02010600040101010101" pitchFamily="2" charset="-120"/>
                          <a:ea typeface="Kaiti TC" panose="02010600040101010101" pitchFamily="2" charset="-120"/>
                        </a:rPr>
                        <a:t>；可</a:t>
                      </a:r>
                      <a:r>
                        <a:rPr lang="en-US" sz="1400" dirty="0">
                          <a:effectLst/>
                          <a:latin typeface="Kaiti TC" panose="02010600040101010101" pitchFamily="2" charset="-120"/>
                          <a:ea typeface="Kaiti TC" panose="02010600040101010101" pitchFamily="2" charset="-120"/>
                        </a:rPr>
                        <a:t> 8:10-21</a:t>
                      </a:r>
                    </a:p>
                  </a:txBody>
                  <a:tcPr marL="0" marR="0" marT="0" marB="0" anchor="ctr"/>
                </a:tc>
                <a:extLst>
                  <a:ext uri="{0D108BD9-81ED-4DB2-BD59-A6C34878D82A}">
                    <a16:rowId xmlns:a16="http://schemas.microsoft.com/office/drawing/2014/main" val="589262721"/>
                  </a:ext>
                </a:extLst>
              </a:tr>
              <a:tr h="293612">
                <a:tc>
                  <a:txBody>
                    <a:bodyPr/>
                    <a:lstStyle/>
                    <a:p>
                      <a:pPr indent="457200" algn="l">
                        <a:lnSpc>
                          <a:spcPct val="200000"/>
                        </a:lnSpc>
                      </a:pPr>
                      <a:r>
                        <a:rPr lang="en-US" sz="1400" dirty="0">
                          <a:effectLst/>
                          <a:latin typeface="Kaiti TC" panose="02010600040101010101" pitchFamily="2" charset="-120"/>
                          <a:ea typeface="Kaiti TC" panose="02010600040101010101" pitchFamily="2" charset="-120"/>
                        </a:rPr>
                        <a:t>5.</a:t>
                      </a:r>
                      <a:r>
                        <a:rPr lang="zh-TW" sz="1400" dirty="0">
                          <a:effectLst/>
                          <a:latin typeface="Kaiti TC" panose="02010600040101010101" pitchFamily="2" charset="-120"/>
                          <a:ea typeface="Kaiti TC" panose="02010600040101010101" pitchFamily="2" charset="-120"/>
                        </a:rPr>
                        <a:t>吐唾沫醫瞎子</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伯賽大</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可</a:t>
                      </a:r>
                      <a:r>
                        <a:rPr lang="en-US" sz="1400" dirty="0">
                          <a:effectLst/>
                          <a:latin typeface="Kaiti TC" panose="02010600040101010101" pitchFamily="2" charset="-120"/>
                          <a:ea typeface="Kaiti TC" panose="02010600040101010101" pitchFamily="2" charset="-120"/>
                        </a:rPr>
                        <a:t> 8:22-26</a:t>
                      </a:r>
                    </a:p>
                  </a:txBody>
                  <a:tcPr marL="0" marR="0" marT="0" marB="0" anchor="ctr"/>
                </a:tc>
                <a:extLst>
                  <a:ext uri="{0D108BD9-81ED-4DB2-BD59-A6C34878D82A}">
                    <a16:rowId xmlns:a16="http://schemas.microsoft.com/office/drawing/2014/main" val="1219776440"/>
                  </a:ext>
                </a:extLst>
              </a:tr>
              <a:tr h="335781">
                <a:tc>
                  <a:txBody>
                    <a:bodyPr/>
                    <a:lstStyle/>
                    <a:p>
                      <a:pPr indent="457200" algn="l">
                        <a:lnSpc>
                          <a:spcPct val="200000"/>
                        </a:lnSpc>
                      </a:pPr>
                      <a:r>
                        <a:rPr lang="en-US" sz="1400" dirty="0">
                          <a:effectLst/>
                          <a:latin typeface="Kaiti TC" panose="02010600040101010101" pitchFamily="2" charset="-120"/>
                          <a:ea typeface="Kaiti TC" panose="02010600040101010101" pitchFamily="2" charset="-120"/>
                        </a:rPr>
                        <a:t>6.</a:t>
                      </a:r>
                      <a:r>
                        <a:rPr lang="zh-TW" sz="1400" dirty="0">
                          <a:effectLst/>
                          <a:latin typeface="Kaiti TC" panose="02010600040101010101" pitchFamily="2" charset="-120"/>
                          <a:ea typeface="Kaiti TC" panose="02010600040101010101" pitchFamily="2" charset="-120"/>
                        </a:rPr>
                        <a:t>認耶穌為基督</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凱撒利亞腓立比</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太</a:t>
                      </a:r>
                      <a:r>
                        <a:rPr lang="en-US" sz="1400" dirty="0">
                          <a:effectLst/>
                          <a:latin typeface="Kaiti TC" panose="02010600040101010101" pitchFamily="2" charset="-120"/>
                          <a:ea typeface="Kaiti TC" panose="02010600040101010101" pitchFamily="2" charset="-120"/>
                        </a:rPr>
                        <a:t> 16:13-28</a:t>
                      </a:r>
                      <a:r>
                        <a:rPr lang="zh-TW" sz="1400" dirty="0">
                          <a:effectLst/>
                          <a:latin typeface="Kaiti TC" panose="02010600040101010101" pitchFamily="2" charset="-120"/>
                          <a:ea typeface="Kaiti TC" panose="02010600040101010101" pitchFamily="2" charset="-120"/>
                        </a:rPr>
                        <a:t>、可</a:t>
                      </a:r>
                      <a:r>
                        <a:rPr lang="en-US" sz="1400" dirty="0">
                          <a:effectLst/>
                          <a:latin typeface="Kaiti TC" panose="02010600040101010101" pitchFamily="2" charset="-120"/>
                          <a:ea typeface="Kaiti TC" panose="02010600040101010101" pitchFamily="2" charset="-120"/>
                        </a:rPr>
                        <a:t> 8:27-38</a:t>
                      </a:r>
                      <a:r>
                        <a:rPr lang="zh-TW" sz="1400" dirty="0">
                          <a:effectLst/>
                          <a:latin typeface="Kaiti TC" panose="02010600040101010101" pitchFamily="2" charset="-120"/>
                          <a:ea typeface="Kaiti TC" panose="02010600040101010101" pitchFamily="2" charset="-120"/>
                        </a:rPr>
                        <a:t>、路</a:t>
                      </a:r>
                      <a:r>
                        <a:rPr lang="en-US" sz="1400" dirty="0">
                          <a:effectLst/>
                          <a:latin typeface="Kaiti TC" panose="02010600040101010101" pitchFamily="2" charset="-120"/>
                          <a:ea typeface="Kaiti TC" panose="02010600040101010101" pitchFamily="2" charset="-120"/>
                        </a:rPr>
                        <a:t> 9:18-27</a:t>
                      </a:r>
                    </a:p>
                  </a:txBody>
                  <a:tcPr marL="0" marR="0" marT="0" marB="0" anchor="ctr"/>
                </a:tc>
                <a:extLst>
                  <a:ext uri="{0D108BD9-81ED-4DB2-BD59-A6C34878D82A}">
                    <a16:rowId xmlns:a16="http://schemas.microsoft.com/office/drawing/2014/main" val="3469996922"/>
                  </a:ext>
                </a:extLst>
              </a:tr>
              <a:tr h="426946">
                <a:tc>
                  <a:txBody>
                    <a:bodyPr/>
                    <a:lstStyle/>
                    <a:p>
                      <a:pPr indent="457200" algn="l">
                        <a:lnSpc>
                          <a:spcPct val="200000"/>
                        </a:lnSpc>
                      </a:pPr>
                      <a:r>
                        <a:rPr lang="en-US" sz="1400" dirty="0">
                          <a:effectLst/>
                          <a:latin typeface="Kaiti TC" panose="02010600040101010101" pitchFamily="2" charset="-120"/>
                          <a:ea typeface="Kaiti TC" panose="02010600040101010101" pitchFamily="2" charset="-120"/>
                        </a:rPr>
                        <a:t>7.</a:t>
                      </a:r>
                      <a:r>
                        <a:rPr lang="zh-TW" sz="1400" dirty="0">
                          <a:effectLst/>
                          <a:latin typeface="Kaiti TC" panose="02010600040101010101" pitchFamily="2" charset="-120"/>
                          <a:ea typeface="Kaiti TC" panose="02010600040101010101" pitchFamily="2" charset="-120"/>
                        </a:rPr>
                        <a:t>登山變像</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黑門山或他泊山</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太</a:t>
                      </a:r>
                      <a:r>
                        <a:rPr lang="en-US" sz="1400" dirty="0">
                          <a:effectLst/>
                          <a:latin typeface="Kaiti TC" panose="02010600040101010101" pitchFamily="2" charset="-120"/>
                          <a:ea typeface="Kaiti TC" panose="02010600040101010101" pitchFamily="2" charset="-120"/>
                        </a:rPr>
                        <a:t> 17:1-13</a:t>
                      </a:r>
                      <a:r>
                        <a:rPr lang="zh-TW" sz="1400" dirty="0">
                          <a:effectLst/>
                          <a:latin typeface="Kaiti TC" panose="02010600040101010101" pitchFamily="2" charset="-120"/>
                          <a:ea typeface="Kaiti TC" panose="02010600040101010101" pitchFamily="2" charset="-120"/>
                        </a:rPr>
                        <a:t>、可</a:t>
                      </a:r>
                      <a:r>
                        <a:rPr lang="en-US" sz="1400" dirty="0">
                          <a:effectLst/>
                          <a:latin typeface="Kaiti TC" panose="02010600040101010101" pitchFamily="2" charset="-120"/>
                          <a:ea typeface="Kaiti TC" panose="02010600040101010101" pitchFamily="2" charset="-120"/>
                        </a:rPr>
                        <a:t> 9:1-13</a:t>
                      </a:r>
                      <a:r>
                        <a:rPr lang="zh-TW" sz="1400" dirty="0">
                          <a:effectLst/>
                          <a:latin typeface="Kaiti TC" panose="02010600040101010101" pitchFamily="2" charset="-120"/>
                          <a:ea typeface="Kaiti TC" panose="02010600040101010101" pitchFamily="2" charset="-120"/>
                        </a:rPr>
                        <a:t>、路</a:t>
                      </a:r>
                      <a:r>
                        <a:rPr lang="en-US" sz="1400" dirty="0">
                          <a:effectLst/>
                          <a:latin typeface="Kaiti TC" panose="02010600040101010101" pitchFamily="2" charset="-120"/>
                          <a:ea typeface="Kaiti TC" panose="02010600040101010101" pitchFamily="2" charset="-120"/>
                        </a:rPr>
                        <a:t> 9:28-36</a:t>
                      </a:r>
                    </a:p>
                  </a:txBody>
                  <a:tcPr marL="0" marR="0" marT="0" marB="0" anchor="ctr"/>
                </a:tc>
                <a:extLst>
                  <a:ext uri="{0D108BD9-81ED-4DB2-BD59-A6C34878D82A}">
                    <a16:rowId xmlns:a16="http://schemas.microsoft.com/office/drawing/2014/main" val="1669161918"/>
                  </a:ext>
                </a:extLst>
              </a:tr>
              <a:tr h="298857">
                <a:tc>
                  <a:txBody>
                    <a:bodyPr/>
                    <a:lstStyle/>
                    <a:p>
                      <a:pPr indent="457200" algn="l">
                        <a:lnSpc>
                          <a:spcPct val="200000"/>
                        </a:lnSpc>
                      </a:pPr>
                      <a:r>
                        <a:rPr lang="en-US" sz="1400" dirty="0">
                          <a:effectLst/>
                          <a:latin typeface="Kaiti TC" panose="02010600040101010101" pitchFamily="2" charset="-120"/>
                          <a:ea typeface="Kaiti TC" panose="02010600040101010101" pitchFamily="2" charset="-120"/>
                        </a:rPr>
                        <a:t>8.</a:t>
                      </a:r>
                      <a:r>
                        <a:rPr lang="zh-TW" sz="1400" dirty="0">
                          <a:effectLst/>
                          <a:latin typeface="Kaiti TC" panose="02010600040101010101" pitchFamily="2" charset="-120"/>
                          <a:ea typeface="Kaiti TC" panose="02010600040101010101" pitchFamily="2" charset="-120"/>
                        </a:rPr>
                        <a:t>醫癲癇童</a:t>
                      </a:r>
                      <a:endParaRPr lang="en-US" sz="1400" dirty="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a:effectLst/>
                          <a:latin typeface="Kaiti TC" panose="02010600040101010101" pitchFamily="2" charset="-120"/>
                          <a:ea typeface="Kaiti TC" panose="02010600040101010101" pitchFamily="2" charset="-120"/>
                        </a:rPr>
                        <a:t>迦百農</a:t>
                      </a:r>
                      <a:endParaRPr lang="en-US" sz="1400">
                        <a:effectLst/>
                        <a:latin typeface="Kaiti TC" panose="02010600040101010101" pitchFamily="2" charset="-120"/>
                        <a:ea typeface="Kaiti TC" panose="02010600040101010101" pitchFamily="2" charset="-120"/>
                      </a:endParaRPr>
                    </a:p>
                  </a:txBody>
                  <a:tcPr marL="0" marR="0" marT="0" marB="0" anchor="ctr"/>
                </a:tc>
                <a:tc>
                  <a:txBody>
                    <a:bodyPr/>
                    <a:lstStyle/>
                    <a:p>
                      <a:pPr indent="457200">
                        <a:lnSpc>
                          <a:spcPct val="200000"/>
                        </a:lnSpc>
                      </a:pPr>
                      <a:r>
                        <a:rPr lang="zh-TW" sz="1400" dirty="0">
                          <a:effectLst/>
                          <a:latin typeface="Kaiti TC" panose="02010600040101010101" pitchFamily="2" charset="-120"/>
                          <a:ea typeface="Kaiti TC" panose="02010600040101010101" pitchFamily="2" charset="-120"/>
                        </a:rPr>
                        <a:t>太</a:t>
                      </a:r>
                      <a:r>
                        <a:rPr lang="en-US" sz="1400" dirty="0">
                          <a:effectLst/>
                          <a:latin typeface="Kaiti TC" panose="02010600040101010101" pitchFamily="2" charset="-120"/>
                          <a:ea typeface="Kaiti TC" panose="02010600040101010101" pitchFamily="2" charset="-120"/>
                        </a:rPr>
                        <a:t> 17:14-27</a:t>
                      </a:r>
                      <a:r>
                        <a:rPr lang="zh-TW" sz="1400" dirty="0">
                          <a:effectLst/>
                          <a:latin typeface="Kaiti TC" panose="02010600040101010101" pitchFamily="2" charset="-120"/>
                          <a:ea typeface="Kaiti TC" panose="02010600040101010101" pitchFamily="2" charset="-120"/>
                        </a:rPr>
                        <a:t>、可</a:t>
                      </a:r>
                      <a:r>
                        <a:rPr lang="en-US" sz="1400" dirty="0">
                          <a:effectLst/>
                          <a:latin typeface="Kaiti TC" panose="02010600040101010101" pitchFamily="2" charset="-120"/>
                          <a:ea typeface="Kaiti TC" panose="02010600040101010101" pitchFamily="2" charset="-120"/>
                        </a:rPr>
                        <a:t> 9:14-29</a:t>
                      </a:r>
                      <a:r>
                        <a:rPr lang="zh-TW" sz="1400" dirty="0">
                          <a:effectLst/>
                          <a:latin typeface="Kaiti TC" panose="02010600040101010101" pitchFamily="2" charset="-120"/>
                          <a:ea typeface="Kaiti TC" panose="02010600040101010101" pitchFamily="2" charset="-120"/>
                        </a:rPr>
                        <a:t>、路</a:t>
                      </a:r>
                      <a:r>
                        <a:rPr lang="en-US" sz="1400" dirty="0">
                          <a:effectLst/>
                          <a:latin typeface="Kaiti TC" panose="02010600040101010101" pitchFamily="2" charset="-120"/>
                          <a:ea typeface="Kaiti TC" panose="02010600040101010101" pitchFamily="2" charset="-120"/>
                        </a:rPr>
                        <a:t> 9:37-50</a:t>
                      </a:r>
                    </a:p>
                  </a:txBody>
                  <a:tcPr marL="0" marR="0" marT="0" marB="0" anchor="ctr"/>
                </a:tc>
                <a:extLst>
                  <a:ext uri="{0D108BD9-81ED-4DB2-BD59-A6C34878D82A}">
                    <a16:rowId xmlns:a16="http://schemas.microsoft.com/office/drawing/2014/main" val="1189273894"/>
                  </a:ext>
                </a:extLst>
              </a:tr>
            </a:tbl>
          </a:graphicData>
        </a:graphic>
      </p:graphicFrame>
    </p:spTree>
    <p:extLst>
      <p:ext uri="{BB962C8B-B14F-4D97-AF65-F5344CB8AC3E}">
        <p14:creationId xmlns:p14="http://schemas.microsoft.com/office/powerpoint/2010/main" val="3671408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（六）</a:t>
            </a:r>
            <a:r>
              <a:rPr lang="zh-TW" altLang="en-US" b="1" dirty="0"/>
              <a:t>選召門徒</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solidFill>
                  <a:srgbClr val="0432FF"/>
                </a:solidFill>
              </a:rPr>
              <a:t>一、初遇門徒</a:t>
            </a:r>
            <a:endParaRPr lang="en-US" dirty="0">
              <a:solidFill>
                <a:srgbClr val="0432FF"/>
              </a:solidFill>
            </a:endParaRPr>
          </a:p>
          <a:p>
            <a:pPr marL="0" indent="0">
              <a:buNone/>
            </a:pPr>
            <a:r>
              <a:rPr lang="zh-TW" altLang="en-US" dirty="0"/>
              <a:t>二、設立十二使徒</a:t>
            </a:r>
            <a:endParaRPr lang="en-US" dirty="0"/>
          </a:p>
          <a:p>
            <a:pPr marL="0" indent="0">
              <a:buNone/>
            </a:pPr>
            <a:r>
              <a:rPr lang="zh-TW" altLang="en-US" dirty="0"/>
              <a:t>三、門徒剪影</a:t>
            </a:r>
            <a:endParaRPr lang="en-US" dirty="0"/>
          </a:p>
          <a:p>
            <a:pPr marL="0" indent="0">
              <a:buNone/>
            </a:pPr>
            <a:r>
              <a:rPr lang="zh-TW" altLang="en-US" dirty="0"/>
              <a:t>四、做門徒的代價和賞賜</a:t>
            </a:r>
            <a:endParaRPr 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一、初遇門徒</a:t>
            </a:r>
            <a:r>
              <a:rPr lang="en-US" altLang="zh-TW" sz="2800" dirty="0"/>
              <a:t>(</a:t>
            </a:r>
            <a:r>
              <a:rPr lang="zh-TW" altLang="en-US" sz="2800" dirty="0"/>
              <a:t>約 </a:t>
            </a:r>
            <a:r>
              <a:rPr lang="en-US" altLang="zh-TW" sz="2800" dirty="0"/>
              <a:t>1:35-51)</a:t>
            </a:r>
            <a:endParaRPr lang="zh-TW" altLang="en-US" sz="2800" dirty="0"/>
          </a:p>
          <a:p>
            <a:pPr marL="0" indent="0">
              <a:buNone/>
            </a:pPr>
            <a:r>
              <a:rPr lang="zh-TW" altLang="en-US" dirty="0"/>
              <a:t>耶穌第一次遇見門徒是施洗約翰介紹的，這兩個人本來是施洗約翰的門徒，一個名叫</a:t>
            </a:r>
            <a:r>
              <a:rPr lang="zh-TW" altLang="en-US" dirty="0">
                <a:solidFill>
                  <a:srgbClr val="0432FF"/>
                </a:solidFill>
              </a:rPr>
              <a:t>安得烈</a:t>
            </a:r>
            <a:r>
              <a:rPr lang="zh-TW" altLang="en-US" dirty="0"/>
              <a:t>，另一個聖經並未記載他的名字。當施洗約翰指著耶穌說，「看哪，這是上帝的羔羊！」這兩個門徒就跟從了耶穌。</a:t>
            </a:r>
            <a:r>
              <a:rPr lang="en-US" dirty="0"/>
              <a:t> </a:t>
            </a:r>
            <a:endParaRPr lang="en-US" altLang="zh-TW" dirty="0"/>
          </a:p>
          <a:p>
            <a:pPr marL="0" indent="0">
              <a:buNone/>
            </a:pPr>
            <a:r>
              <a:rPr lang="zh-TW" altLang="en-US" dirty="0"/>
              <a:t>安得烈在認識耶穌是彌賽亞的之後，立刻告訴他的哥哥西門，並且帶他到耶穌面前。耶穌見到西門，就給他取名叫</a:t>
            </a:r>
            <a:r>
              <a:rPr lang="zh-TW" altLang="en-US" dirty="0">
                <a:solidFill>
                  <a:srgbClr val="0432FF"/>
                </a:solidFill>
              </a:rPr>
              <a:t>彼得</a:t>
            </a:r>
            <a:r>
              <a:rPr lang="zh-TW" altLang="en-US" dirty="0"/>
              <a:t>。</a:t>
            </a:r>
            <a:r>
              <a:rPr lang="en-US" dirty="0"/>
              <a:t> </a:t>
            </a:r>
          </a:p>
          <a:p>
            <a:pPr marL="0" indent="0">
              <a:buNone/>
            </a:pPr>
            <a:r>
              <a:rPr lang="zh-TW" altLang="en-US" dirty="0"/>
              <a:t>這可以說是耶穌第一次與西門彼得、安得烈見面，只有約翰福音記載。其他福音書記載的都是他們兄弟兩人在海邊捕魚時蒙召的情形。耶穌對他們說，「來跟從我，我要叫你們得人如得魚一樣。」他們就立刻捨了網，跟從了耶穌。同樣在海邊的還有</a:t>
            </a:r>
            <a:r>
              <a:rPr lang="zh-TW" altLang="en-US" dirty="0">
                <a:solidFill>
                  <a:srgbClr val="0432FF"/>
                </a:solidFill>
              </a:rPr>
              <a:t>雅各和約翰</a:t>
            </a:r>
            <a:r>
              <a:rPr lang="zh-TW" altLang="en-US" dirty="0"/>
              <a:t>，他們在船上補網，耶穌招呼他們，他們也立刻告別父親，跟隨了耶穌</a:t>
            </a:r>
            <a:r>
              <a:rPr lang="en-US" dirty="0"/>
              <a:t>(</a:t>
            </a:r>
            <a:r>
              <a:rPr lang="zh-TW" altLang="en-US" dirty="0"/>
              <a:t>太</a:t>
            </a:r>
            <a:r>
              <a:rPr lang="en-US" dirty="0"/>
              <a:t> 4:12-22)</a:t>
            </a:r>
            <a:r>
              <a:rPr lang="zh-TW" altLang="en-US" dirty="0"/>
              <a:t>。</a:t>
            </a:r>
            <a:r>
              <a:rPr lang="en-US" dirty="0"/>
              <a:t> </a:t>
            </a:r>
          </a:p>
          <a:p>
            <a:pPr marL="0" indent="0">
              <a:buNone/>
            </a:pPr>
            <a:r>
              <a:rPr lang="zh-TW" altLang="en-US" dirty="0"/>
              <a:t>接著，耶穌呼召安得烈、彼得的同鄉</a:t>
            </a:r>
            <a:r>
              <a:rPr lang="zh-TW" altLang="en-US" dirty="0">
                <a:solidFill>
                  <a:srgbClr val="0432FF"/>
                </a:solidFill>
              </a:rPr>
              <a:t>腓力</a:t>
            </a:r>
            <a:r>
              <a:rPr lang="zh-TW" altLang="en-US" dirty="0"/>
              <a:t>，腓力又去找他的朋友</a:t>
            </a:r>
            <a:r>
              <a:rPr lang="zh-TW" altLang="en-US" dirty="0">
                <a:solidFill>
                  <a:srgbClr val="0432FF"/>
                </a:solidFill>
              </a:rPr>
              <a:t>拿但業</a:t>
            </a:r>
            <a:r>
              <a:rPr lang="zh-TW" altLang="en-US" dirty="0"/>
              <a:t>，告訴他，他們遇見摩西與眾先知所說的那一位了。</a:t>
            </a:r>
            <a:r>
              <a:rPr lang="en-US" dirty="0"/>
              <a:t> </a:t>
            </a:r>
            <a:endParaRPr lang="en-US" altLang="zh-TW" dirty="0"/>
          </a:p>
        </p:txBody>
      </p:sp>
    </p:spTree>
    <p:extLst>
      <p:ext uri="{BB962C8B-B14F-4D97-AF65-F5344CB8AC3E}">
        <p14:creationId xmlns:p14="http://schemas.microsoft.com/office/powerpoint/2010/main" val="1346657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（八）</a:t>
            </a:r>
            <a:r>
              <a:rPr lang="zh-TW" altLang="en-US" b="1" dirty="0"/>
              <a:t>向北隱退：耶穌的身份和使命</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一、耶穌為什麼向北隱退？</a:t>
            </a:r>
          </a:p>
          <a:p>
            <a:pPr marL="0" indent="0">
              <a:buNone/>
            </a:pPr>
            <a:r>
              <a:rPr lang="zh-TW" altLang="en-US" dirty="0"/>
              <a:t>二、八個事件</a:t>
            </a:r>
          </a:p>
          <a:p>
            <a:pPr marL="0" indent="0">
              <a:buNone/>
            </a:pPr>
            <a:r>
              <a:rPr lang="zh-TW" altLang="en-US" dirty="0">
                <a:solidFill>
                  <a:srgbClr val="0432FF"/>
                </a:solidFill>
              </a:rPr>
              <a:t>三、猶太人心目中的彌賽亞</a:t>
            </a:r>
          </a:p>
          <a:p>
            <a:pPr marL="0" indent="0">
              <a:buNone/>
            </a:pPr>
            <a:r>
              <a:rPr lang="zh-TW" altLang="en-US" dirty="0"/>
              <a:t>四、耶穌的身份和使命</a:t>
            </a:r>
          </a:p>
          <a:p>
            <a:pPr marL="0" indent="0">
              <a:buNone/>
            </a:pPr>
            <a:r>
              <a:rPr lang="zh-TW" altLang="en-US" dirty="0"/>
              <a:t>五、憐憫與饒恕</a:t>
            </a:r>
          </a:p>
          <a:p>
            <a:pPr marL="0" indent="0">
              <a:buNone/>
            </a:pPr>
            <a:endParaRPr lang="zh-TW" altLang="en-US" dirty="0"/>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fontScale="92500" lnSpcReduction="10000"/>
          </a:bodyPr>
          <a:lstStyle/>
          <a:p>
            <a:pPr marL="0" indent="0">
              <a:buNone/>
            </a:pPr>
            <a:r>
              <a:rPr lang="zh-TW" altLang="en-US" sz="2800" dirty="0"/>
              <a:t>三、猶太人心目中的彌賽亞</a:t>
            </a:r>
            <a:endParaRPr lang="en-US" altLang="zh-TW" sz="2800" dirty="0"/>
          </a:p>
          <a:p>
            <a:pPr marL="0" indent="0">
              <a:buNone/>
            </a:pPr>
            <a:r>
              <a:rPr lang="zh-TW" altLang="en-US" dirty="0"/>
              <a:t>「彌賽亞」的原意是受膏者，它是希伯來文的直譯，從希臘文直譯，就是「基督」。</a:t>
            </a:r>
            <a:endParaRPr lang="en-US" altLang="zh-TW" dirty="0"/>
          </a:p>
          <a:p>
            <a:pPr marL="0" indent="0">
              <a:buNone/>
            </a:pPr>
            <a:r>
              <a:rPr lang="zh-TW" altLang="en-US" dirty="0"/>
              <a:t>舊約中有三種身份的人要受膏：君王、先知和祭司。猶太人亡國被擄以後，逐漸把復興的盼望寄託在「一位」將來的彌賽亞身上。在他們的心目中，這位彌賽亞：</a:t>
            </a:r>
            <a:endParaRPr lang="en-US" dirty="0"/>
          </a:p>
          <a:p>
            <a:pPr lvl="1">
              <a:spcBef>
                <a:spcPts val="0"/>
              </a:spcBef>
            </a:pPr>
            <a:r>
              <a:rPr lang="zh-TW" altLang="en-US" dirty="0"/>
              <a:t>是大衛的後裔，要降生在伯利恆</a:t>
            </a:r>
            <a:r>
              <a:rPr lang="en-US" dirty="0"/>
              <a:t>(</a:t>
            </a:r>
            <a:r>
              <a:rPr lang="zh-TW" altLang="en-US" dirty="0"/>
              <a:t>太</a:t>
            </a:r>
            <a:r>
              <a:rPr lang="en-US" dirty="0"/>
              <a:t> 2:1-6</a:t>
            </a:r>
            <a:r>
              <a:rPr lang="zh-TW" altLang="en-US" dirty="0"/>
              <a:t>、彌</a:t>
            </a:r>
            <a:r>
              <a:rPr lang="en-US" dirty="0"/>
              <a:t> 5:2)</a:t>
            </a:r>
            <a:r>
              <a:rPr lang="zh-TW" altLang="en-US" dirty="0"/>
              <a:t>。</a:t>
            </a:r>
            <a:endParaRPr lang="en-US" dirty="0"/>
          </a:p>
          <a:p>
            <a:pPr lvl="1">
              <a:spcBef>
                <a:spcPts val="0"/>
              </a:spcBef>
            </a:pPr>
            <a:r>
              <a:rPr lang="zh-TW" altLang="en-US" dirty="0"/>
              <a:t>要將一切的事指教他的百姓</a:t>
            </a:r>
            <a:r>
              <a:rPr lang="en-US" dirty="0"/>
              <a:t>(</a:t>
            </a:r>
            <a:r>
              <a:rPr lang="zh-TW" altLang="en-US" dirty="0"/>
              <a:t>約</a:t>
            </a:r>
            <a:r>
              <a:rPr lang="en-US" dirty="0"/>
              <a:t> 4:25)</a:t>
            </a:r>
            <a:r>
              <a:rPr lang="zh-TW" altLang="en-US" dirty="0"/>
              <a:t>。</a:t>
            </a:r>
            <a:endParaRPr lang="en-US" dirty="0"/>
          </a:p>
          <a:p>
            <a:pPr lvl="1">
              <a:spcBef>
                <a:spcPts val="0"/>
              </a:spcBef>
            </a:pPr>
            <a:r>
              <a:rPr lang="zh-TW" altLang="en-US" dirty="0"/>
              <a:t>沒有人知道他的來歷</a:t>
            </a:r>
            <a:r>
              <a:rPr lang="en-US" dirty="0"/>
              <a:t>(</a:t>
            </a:r>
            <a:r>
              <a:rPr lang="zh-TW" altLang="en-US" dirty="0"/>
              <a:t>約</a:t>
            </a:r>
            <a:r>
              <a:rPr lang="en-US" dirty="0"/>
              <a:t> 7:27)</a:t>
            </a:r>
            <a:r>
              <a:rPr lang="zh-TW" altLang="en-US" dirty="0"/>
              <a:t>。</a:t>
            </a:r>
            <a:endParaRPr lang="en-US" dirty="0"/>
          </a:p>
          <a:p>
            <a:pPr lvl="1">
              <a:spcBef>
                <a:spcPts val="0"/>
              </a:spcBef>
            </a:pPr>
            <a:r>
              <a:rPr lang="zh-TW" altLang="en-US" dirty="0"/>
              <a:t>要牧養以色列百姓。</a:t>
            </a:r>
            <a:endParaRPr lang="en-US" dirty="0"/>
          </a:p>
          <a:p>
            <a:pPr lvl="1">
              <a:spcBef>
                <a:spcPts val="0"/>
              </a:spcBef>
            </a:pPr>
            <a:r>
              <a:rPr lang="zh-TW" altLang="en-US" dirty="0"/>
              <a:t>要救以色列脫離外邦的統治。</a:t>
            </a:r>
            <a:endParaRPr lang="en-US" dirty="0"/>
          </a:p>
          <a:p>
            <a:pPr lvl="1">
              <a:spcBef>
                <a:spcPts val="0"/>
              </a:spcBef>
            </a:pPr>
            <a:r>
              <a:rPr lang="zh-TW" altLang="en-US" dirty="0"/>
              <a:t>不會受苦，乃是榮耀、大有能力地來到。</a:t>
            </a:r>
            <a:endParaRPr lang="en-US" dirty="0"/>
          </a:p>
          <a:p>
            <a:pPr marL="0" indent="0">
              <a:lnSpc>
                <a:spcPct val="110000"/>
              </a:lnSpc>
              <a:spcBef>
                <a:spcPts val="600"/>
              </a:spcBef>
              <a:buNone/>
            </a:pPr>
            <a:r>
              <a:rPr lang="zh-TW" altLang="en-US" dirty="0"/>
              <a:t>猶太人受外邦統治，所以切切企盼彌賽亞來臨，拯救他們。他們對這個彌賽亞的期盼是政治性的，要建立一個地上的國度。耶穌雖然真的是彌賽亞，</a:t>
            </a:r>
            <a:r>
              <a:rPr lang="zh-TW" altLang="en-US" sz="2100" dirty="0"/>
              <a:t>但卻不是猶太人想像中的 那一種彌賽亞。他在回答彼拉多的質問時曾經說，他的國度不屬這世界</a:t>
            </a:r>
            <a:r>
              <a:rPr lang="en-US" sz="2100" dirty="0"/>
              <a:t>(</a:t>
            </a:r>
            <a:r>
              <a:rPr lang="zh-TW" altLang="en-US" sz="2100" dirty="0"/>
              <a:t>約</a:t>
            </a:r>
            <a:r>
              <a:rPr lang="en-US" sz="2100" dirty="0"/>
              <a:t> 18:33-37)</a:t>
            </a:r>
            <a:r>
              <a:rPr lang="zh-TW" altLang="en-US" sz="2100" dirty="0"/>
              <a:t>。</a:t>
            </a:r>
            <a:r>
              <a:rPr lang="en-US" sz="2100" dirty="0"/>
              <a:t> </a:t>
            </a:r>
            <a:endParaRPr lang="zh-TW" altLang="en-US" sz="2100" dirty="0"/>
          </a:p>
        </p:txBody>
      </p:sp>
    </p:spTree>
    <p:extLst>
      <p:ext uri="{BB962C8B-B14F-4D97-AF65-F5344CB8AC3E}">
        <p14:creationId xmlns:p14="http://schemas.microsoft.com/office/powerpoint/2010/main" val="2696680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（八）</a:t>
            </a:r>
            <a:r>
              <a:rPr lang="zh-TW" altLang="en-US" b="1" dirty="0"/>
              <a:t>向北隱退：耶穌的身份和使命</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一、耶穌為什麼向北隱退？</a:t>
            </a:r>
          </a:p>
          <a:p>
            <a:pPr marL="0" indent="0">
              <a:buNone/>
            </a:pPr>
            <a:r>
              <a:rPr lang="zh-TW" altLang="en-US" dirty="0"/>
              <a:t>二、八個事件</a:t>
            </a:r>
          </a:p>
          <a:p>
            <a:pPr marL="0" indent="0">
              <a:buNone/>
            </a:pPr>
            <a:r>
              <a:rPr lang="zh-TW" altLang="en-US" dirty="0"/>
              <a:t>三、猶太人心目中的彌賽亞</a:t>
            </a:r>
          </a:p>
          <a:p>
            <a:pPr marL="0" indent="0">
              <a:buNone/>
            </a:pPr>
            <a:r>
              <a:rPr lang="zh-TW" altLang="en-US" dirty="0">
                <a:solidFill>
                  <a:srgbClr val="0432FF"/>
                </a:solidFill>
              </a:rPr>
              <a:t>四、耶穌的身份和使命</a:t>
            </a:r>
          </a:p>
          <a:p>
            <a:pPr marL="0" indent="0">
              <a:buNone/>
            </a:pPr>
            <a:r>
              <a:rPr lang="zh-TW" altLang="en-US" dirty="0"/>
              <a:t>五、憐憫與饒恕</a:t>
            </a:r>
          </a:p>
          <a:p>
            <a:pPr marL="0" indent="0">
              <a:buNone/>
            </a:pPr>
            <a:endParaRPr lang="zh-TW" altLang="en-US" dirty="0"/>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四、耶穌的身份和使命</a:t>
            </a:r>
          </a:p>
          <a:p>
            <a:pPr marL="0" indent="0">
              <a:buNone/>
            </a:pPr>
            <a:r>
              <a:rPr lang="zh-TW" altLang="en-US" dirty="0"/>
              <a:t>在凱撒利亞</a:t>
            </a:r>
            <a:r>
              <a:rPr lang="en-US" dirty="0"/>
              <a:t>‧</a:t>
            </a:r>
            <a:r>
              <a:rPr lang="zh-TW" altLang="en-US" dirty="0"/>
              <a:t>腓立比，耶穌要知道門徒對他的認識如何。這對門徒來說，是一個非常重要的功課。他們已經跟隨耶穌那麼久了，是否真正認識耶穌</a:t>
            </a:r>
            <a:endParaRPr lang="en-US" altLang="zh-TW" dirty="0"/>
          </a:p>
          <a:p>
            <a:pPr lvl="1"/>
            <a:r>
              <a:rPr lang="zh-TW" altLang="en-US" dirty="0">
                <a:solidFill>
                  <a:srgbClr val="0432FF"/>
                </a:solidFill>
              </a:rPr>
              <a:t>彼得</a:t>
            </a:r>
            <a:r>
              <a:rPr lang="zh-TW" altLang="en-US" dirty="0"/>
              <a:t>一馬當先，承認耶穌是彌賽亞，他說，「你是基督，是永生上帝的兒子 。」了呢？</a:t>
            </a:r>
            <a:r>
              <a:rPr lang="en-US" dirty="0"/>
              <a:t> </a:t>
            </a:r>
          </a:p>
          <a:p>
            <a:pPr lvl="1"/>
            <a:r>
              <a:rPr lang="zh-TW" altLang="en-US" dirty="0">
                <a:solidFill>
                  <a:srgbClr val="0432FF"/>
                </a:solidFill>
              </a:rPr>
              <a:t>拿但業</a:t>
            </a:r>
            <a:r>
              <a:rPr lang="zh-TW" altLang="en-US" dirty="0"/>
              <a:t>初遇耶穌時也曾告白，耶穌是上帝的兒子</a:t>
            </a:r>
            <a:r>
              <a:rPr lang="en-US" dirty="0"/>
              <a:t>(</a:t>
            </a:r>
            <a:r>
              <a:rPr lang="zh-TW" altLang="en-US" dirty="0"/>
              <a:t>約</a:t>
            </a:r>
            <a:r>
              <a:rPr lang="en-US" dirty="0"/>
              <a:t> 1:49)</a:t>
            </a:r>
            <a:r>
              <a:rPr lang="zh-TW" altLang="en-US" dirty="0"/>
              <a:t>。 </a:t>
            </a:r>
            <a:endParaRPr lang="en-US" altLang="zh-TW" dirty="0"/>
          </a:p>
          <a:p>
            <a:pPr lvl="1"/>
            <a:r>
              <a:rPr lang="zh-TW" altLang="en-US" dirty="0"/>
              <a:t>耶穌在海面上行走，</a:t>
            </a:r>
            <a:r>
              <a:rPr lang="zh-TW" altLang="en-US" dirty="0">
                <a:solidFill>
                  <a:srgbClr val="0432FF"/>
                </a:solidFill>
              </a:rPr>
              <a:t>門徒</a:t>
            </a:r>
            <a:r>
              <a:rPr lang="zh-TW" altLang="en-US" dirty="0"/>
              <a:t>在驚嚇之餘，認出耶穌是上帝的兒子，而向他下拜</a:t>
            </a:r>
            <a:r>
              <a:rPr lang="en-US" dirty="0"/>
              <a:t>(</a:t>
            </a:r>
            <a:r>
              <a:rPr lang="zh-TW" altLang="en-US" dirty="0"/>
              <a:t>太</a:t>
            </a:r>
            <a:r>
              <a:rPr lang="en-US" dirty="0"/>
              <a:t> 14:33)</a:t>
            </a:r>
            <a:r>
              <a:rPr lang="en-US" sz="2600" dirty="0"/>
              <a:t> </a:t>
            </a:r>
          </a:p>
        </p:txBody>
      </p:sp>
    </p:spTree>
    <p:extLst>
      <p:ext uri="{BB962C8B-B14F-4D97-AF65-F5344CB8AC3E}">
        <p14:creationId xmlns:p14="http://schemas.microsoft.com/office/powerpoint/2010/main" val="280253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（八）</a:t>
            </a:r>
            <a:r>
              <a:rPr lang="zh-TW" altLang="en-US" b="1" dirty="0"/>
              <a:t>向北隱退：耶穌的身份和使命</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一、耶穌為什麼向北隱退？</a:t>
            </a:r>
          </a:p>
          <a:p>
            <a:pPr marL="0" indent="0">
              <a:buNone/>
            </a:pPr>
            <a:r>
              <a:rPr lang="zh-TW" altLang="en-US" dirty="0"/>
              <a:t>二、八個事件</a:t>
            </a:r>
          </a:p>
          <a:p>
            <a:pPr marL="0" indent="0">
              <a:buNone/>
            </a:pPr>
            <a:r>
              <a:rPr lang="zh-TW" altLang="en-US" dirty="0"/>
              <a:t>三、猶太人心目中的彌賽亞</a:t>
            </a:r>
          </a:p>
          <a:p>
            <a:pPr marL="0" indent="0">
              <a:buNone/>
            </a:pPr>
            <a:r>
              <a:rPr lang="zh-TW" altLang="en-US" dirty="0">
                <a:solidFill>
                  <a:srgbClr val="0432FF"/>
                </a:solidFill>
              </a:rPr>
              <a:t>四、耶穌的身份和使命</a:t>
            </a:r>
          </a:p>
          <a:p>
            <a:pPr marL="0" indent="0">
              <a:buNone/>
            </a:pPr>
            <a:r>
              <a:rPr lang="zh-TW" altLang="en-US" dirty="0"/>
              <a:t>五、憐憫與饒恕</a:t>
            </a:r>
          </a:p>
          <a:p>
            <a:pPr marL="0" indent="0">
              <a:buNone/>
            </a:pPr>
            <a:endParaRPr lang="zh-TW" altLang="en-US" dirty="0"/>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lnSpcReduction="10000"/>
          </a:bodyPr>
          <a:lstStyle/>
          <a:p>
            <a:pPr marL="0" indent="0">
              <a:buNone/>
            </a:pPr>
            <a:r>
              <a:rPr lang="zh-TW" altLang="en-US" sz="2800" dirty="0"/>
              <a:t>四、耶穌的身份和使命</a:t>
            </a:r>
          </a:p>
          <a:p>
            <a:pPr marL="0" indent="0">
              <a:buNone/>
            </a:pPr>
            <a:r>
              <a:rPr lang="zh-TW" altLang="en-US" dirty="0"/>
              <a:t>以「基督」這樣的身份，耶穌在世上有什麼樣的使命呢？</a:t>
            </a:r>
            <a:r>
              <a:rPr lang="en-US" sz="2800" dirty="0"/>
              <a:t> </a:t>
            </a:r>
            <a:endParaRPr lang="en-US" altLang="zh-TW" sz="2800" dirty="0"/>
          </a:p>
          <a:p>
            <a:pPr lvl="1"/>
            <a:r>
              <a:rPr lang="zh-TW" altLang="en-US" dirty="0"/>
              <a:t>門徒可能也和其 他的猶太人一樣，期待彌賽亞來做王，這樣，他們就可以做耶穌的左右手。事實上， 門徒們最關心的就是誰最大，稍後，他們還為此爭論不休</a:t>
            </a:r>
            <a:r>
              <a:rPr lang="en-US" dirty="0"/>
              <a:t>(</a:t>
            </a:r>
            <a:r>
              <a:rPr lang="zh-TW" altLang="en-US" dirty="0"/>
              <a:t>太</a:t>
            </a:r>
            <a:r>
              <a:rPr lang="en-US" dirty="0"/>
              <a:t> 18:1</a:t>
            </a:r>
            <a:r>
              <a:rPr lang="zh-TW" altLang="en-US" dirty="0"/>
              <a:t>、路</a:t>
            </a:r>
            <a:r>
              <a:rPr lang="en-US" dirty="0"/>
              <a:t> 9:46</a:t>
            </a:r>
            <a:r>
              <a:rPr lang="zh-TW" altLang="en-US" dirty="0"/>
              <a:t>、路</a:t>
            </a:r>
            <a:r>
              <a:rPr lang="en-US" dirty="0"/>
              <a:t> 22:24-30)</a:t>
            </a:r>
            <a:r>
              <a:rPr lang="zh-TW" altLang="en-US" dirty="0"/>
              <a:t>。 但耶穌卻教導門徒，他必須上耶路撒冷，受長老、祭司長、文士許多的苦，並且被殺 ，第三日復活</a:t>
            </a:r>
            <a:r>
              <a:rPr lang="en-US" dirty="0"/>
              <a:t> (</a:t>
            </a:r>
            <a:r>
              <a:rPr lang="zh-TW" altLang="en-US" dirty="0"/>
              <a:t>太</a:t>
            </a:r>
            <a:r>
              <a:rPr lang="en-US" dirty="0"/>
              <a:t> 16: 21)</a:t>
            </a:r>
            <a:r>
              <a:rPr lang="zh-TW" altLang="en-US" dirty="0"/>
              <a:t>。這就是</a:t>
            </a:r>
            <a:r>
              <a:rPr lang="zh-TW" altLang="en-US" dirty="0">
                <a:highlight>
                  <a:srgbClr val="FFFF00"/>
                </a:highlight>
              </a:rPr>
              <a:t>他做為彌賽亞在世上的使命，要為全世界的人受 苦，上十字架。</a:t>
            </a:r>
            <a:r>
              <a:rPr lang="zh-TW" altLang="en-US" dirty="0"/>
              <a:t>這種結局並不是門徒們所期待的。</a:t>
            </a:r>
            <a:r>
              <a:rPr lang="en-US" dirty="0"/>
              <a:t> </a:t>
            </a:r>
          </a:p>
          <a:p>
            <a:pPr lvl="1"/>
            <a:r>
              <a:rPr lang="zh-TW" altLang="en-US" dirty="0"/>
              <a:t>耶穌有 關他使命的教導以後仍然不斷地重覆</a:t>
            </a:r>
            <a:r>
              <a:rPr lang="en-US" dirty="0"/>
              <a:t>(</a:t>
            </a:r>
            <a:r>
              <a:rPr lang="zh-TW" altLang="en-US" dirty="0"/>
              <a:t>太</a:t>
            </a:r>
            <a:r>
              <a:rPr lang="en-US" dirty="0"/>
              <a:t> 17:22-23</a:t>
            </a:r>
            <a:r>
              <a:rPr lang="zh-TW" altLang="en-US" dirty="0"/>
              <a:t>、</a:t>
            </a:r>
            <a:r>
              <a:rPr lang="en-US" dirty="0"/>
              <a:t>20:18-19</a:t>
            </a:r>
            <a:r>
              <a:rPr lang="zh-TW" altLang="en-US" dirty="0"/>
              <a:t>、</a:t>
            </a:r>
            <a:r>
              <a:rPr lang="en-US" dirty="0"/>
              <a:t>20:28</a:t>
            </a:r>
            <a:r>
              <a:rPr lang="zh-TW" altLang="en-US" dirty="0"/>
              <a:t>、</a:t>
            </a:r>
            <a:r>
              <a:rPr lang="en-US" dirty="0"/>
              <a:t>26:1-2)</a:t>
            </a:r>
            <a:r>
              <a:rPr lang="zh-TW" altLang="en-US" dirty="0"/>
              <a:t>，可 見它非常重要。基督必須受害，並且復活，這就是耶穌向北隱退時所要教導門徒的。</a:t>
            </a:r>
            <a:endParaRPr lang="en-US" dirty="0"/>
          </a:p>
          <a:p>
            <a:pPr lvl="1"/>
            <a:r>
              <a:rPr lang="zh-TW" altLang="en-US" dirty="0"/>
              <a:t>馬太福音記載說，過了六天，耶穌帶著彼得，約翰和雅各到山上去，在山上改變 形像，彰顯出他的榮耀、他本來的光輝，而且有聲音從天上來說，「這是我的愛子， 我所喜悅的，你們要聽他！」</a:t>
            </a:r>
            <a:r>
              <a:rPr lang="en-US" dirty="0"/>
              <a:t>(</a:t>
            </a:r>
            <a:r>
              <a:rPr lang="zh-TW" altLang="en-US" dirty="0"/>
              <a:t>太</a:t>
            </a:r>
            <a:r>
              <a:rPr lang="en-US" dirty="0"/>
              <a:t> 17:5) </a:t>
            </a:r>
            <a:r>
              <a:rPr lang="zh-TW" altLang="en-US" dirty="0"/>
              <a:t>這就</a:t>
            </a:r>
            <a:r>
              <a:rPr lang="zh-TW" altLang="en-US" dirty="0">
                <a:highlight>
                  <a:srgbClr val="FFFF00"/>
                </a:highlight>
              </a:rPr>
              <a:t>更加確定耶穌本來的身份和使命。</a:t>
            </a:r>
            <a:r>
              <a:rPr lang="en-US" dirty="0">
                <a:highlight>
                  <a:srgbClr val="FFFF00"/>
                </a:highlight>
              </a:rPr>
              <a:t> </a:t>
            </a:r>
            <a:endParaRPr lang="zh-TW" altLang="en-US" dirty="0">
              <a:highlight>
                <a:srgbClr val="FFFF00"/>
              </a:highlight>
            </a:endParaRPr>
          </a:p>
        </p:txBody>
      </p:sp>
    </p:spTree>
    <p:extLst>
      <p:ext uri="{BB962C8B-B14F-4D97-AF65-F5344CB8AC3E}">
        <p14:creationId xmlns:p14="http://schemas.microsoft.com/office/powerpoint/2010/main" val="3193838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（八）</a:t>
            </a:r>
            <a:r>
              <a:rPr lang="zh-TW" altLang="en-US" b="1" dirty="0"/>
              <a:t>向北隱退：耶穌的身份和使命</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一、耶穌為什麼向北隱退？</a:t>
            </a:r>
          </a:p>
          <a:p>
            <a:pPr marL="0" indent="0">
              <a:buNone/>
            </a:pPr>
            <a:r>
              <a:rPr lang="zh-TW" altLang="en-US" dirty="0"/>
              <a:t>二、八個事件</a:t>
            </a:r>
          </a:p>
          <a:p>
            <a:pPr marL="0" indent="0">
              <a:buNone/>
            </a:pPr>
            <a:r>
              <a:rPr lang="zh-TW" altLang="en-US" dirty="0"/>
              <a:t>三、猶太人心目中的彌賽亞</a:t>
            </a:r>
          </a:p>
          <a:p>
            <a:pPr marL="0" indent="0">
              <a:buNone/>
            </a:pPr>
            <a:r>
              <a:rPr lang="zh-TW" altLang="en-US" dirty="0"/>
              <a:t>四、耶穌的身份和使命</a:t>
            </a:r>
          </a:p>
          <a:p>
            <a:pPr marL="0" indent="0">
              <a:buNone/>
            </a:pPr>
            <a:r>
              <a:rPr lang="zh-TW" altLang="en-US" dirty="0">
                <a:solidFill>
                  <a:srgbClr val="0432FF"/>
                </a:solidFill>
              </a:rPr>
              <a:t>五、憐憫與饒恕</a:t>
            </a:r>
          </a:p>
          <a:p>
            <a:pPr marL="0" indent="0">
              <a:buNone/>
            </a:pPr>
            <a:endParaRPr lang="zh-TW" altLang="en-US" dirty="0"/>
          </a:p>
          <a:p>
            <a:pPr marL="0" indent="0">
              <a:buNone/>
            </a:pPr>
            <a:endParaRPr lang="zh-TW" alt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五、憐憫與饒恕</a:t>
            </a:r>
          </a:p>
          <a:p>
            <a:r>
              <a:rPr lang="zh-TW" altLang="en-US" dirty="0"/>
              <a:t>在這些事件過後，彼得前來問耶穌，饒恕弟兄要饒恕幾次，七次可以不可以</a:t>
            </a:r>
            <a:r>
              <a:rPr lang="en-US" dirty="0"/>
              <a:t>(</a:t>
            </a:r>
            <a:r>
              <a:rPr lang="zh-TW" altLang="en-US" dirty="0"/>
              <a:t>太</a:t>
            </a:r>
            <a:r>
              <a:rPr lang="en-US" dirty="0"/>
              <a:t> 18:21-35)</a:t>
            </a:r>
            <a:r>
              <a:rPr lang="zh-TW" altLang="en-US" dirty="0"/>
              <a:t>？彼得想，能夠饒恕七次，度量算是很寬大了，耶穌應該會誇獎他才對。 不料，耶穌不但沒誇獎他，還說了一個比喻，要他饒恕別人七十個七次，意思就是</a:t>
            </a:r>
            <a:r>
              <a:rPr lang="zh-TW" altLang="en-US" dirty="0">
                <a:highlight>
                  <a:srgbClr val="FFFF00"/>
                </a:highlight>
              </a:rPr>
              <a:t>完 全的饒恕</a:t>
            </a:r>
            <a:r>
              <a:rPr lang="zh-TW" altLang="en-US" dirty="0"/>
              <a:t>。</a:t>
            </a:r>
            <a:r>
              <a:rPr lang="en-US" dirty="0"/>
              <a:t> </a:t>
            </a:r>
          </a:p>
          <a:p>
            <a:r>
              <a:rPr lang="zh-TW" altLang="en-US" dirty="0"/>
              <a:t>在這裡，我們再一次看見耶穌所教導的</a:t>
            </a:r>
            <a:r>
              <a:rPr lang="zh-TW" altLang="en-US" dirty="0">
                <a:highlight>
                  <a:srgbClr val="FFFF00"/>
                </a:highlight>
              </a:rPr>
              <a:t>人際關係是以人與上帝的關係做基礎。</a:t>
            </a:r>
            <a:r>
              <a:rPr lang="zh-TW" altLang="en-US" dirty="0"/>
              <a:t>我們既然已經被天父饒恕一千萬，如此，對弟兄或同伴所欠的十兩銀子就比較能夠從心裡饒恕。這不是出於勉強，而是受到上帝愛的激勵。</a:t>
            </a:r>
            <a:r>
              <a:rPr lang="en-US" dirty="0"/>
              <a:t> </a:t>
            </a:r>
          </a:p>
          <a:p>
            <a:r>
              <a:rPr lang="zh-TW" altLang="en-US" dirty="0"/>
              <a:t>其實在舊約裡，上帝要賜給以色列人十誡之前，乃是先把以色列人從埃及為奴之家拯救出來</a:t>
            </a:r>
            <a:r>
              <a:rPr lang="en-US" dirty="0"/>
              <a:t>(</a:t>
            </a:r>
            <a:r>
              <a:rPr lang="zh-TW" altLang="en-US" dirty="0"/>
              <a:t>出</a:t>
            </a:r>
            <a:r>
              <a:rPr lang="en-US" dirty="0"/>
              <a:t> 20:1)</a:t>
            </a:r>
            <a:r>
              <a:rPr lang="zh-TW" altLang="en-US" dirty="0"/>
              <a:t>，然後才要求以色列人守十誡來做回應。基督徒如果能夠體會上帝的憐憫、饒恕與拯救，就比較有能力用同樣的態度來對待別人，並遵守上帝的誡命。</a:t>
            </a:r>
            <a:endParaRPr lang="en-US" dirty="0"/>
          </a:p>
          <a:p>
            <a:pPr marL="0" indent="0">
              <a:buNone/>
            </a:pPr>
            <a:endParaRPr lang="zh-TW" altLang="en-US" dirty="0"/>
          </a:p>
        </p:txBody>
      </p:sp>
    </p:spTree>
    <p:extLst>
      <p:ext uri="{BB962C8B-B14F-4D97-AF65-F5344CB8AC3E}">
        <p14:creationId xmlns:p14="http://schemas.microsoft.com/office/powerpoint/2010/main" val="16317995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（八）</a:t>
            </a:r>
            <a:r>
              <a:rPr lang="zh-TW" altLang="en-US" b="1" dirty="0"/>
              <a:t>向北隱退：耶穌的身份和使命</a:t>
            </a:r>
            <a:r>
              <a:rPr lang="en-US" dirty="0"/>
              <a:t> </a:t>
            </a:r>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1" y="1304052"/>
            <a:ext cx="8112232" cy="4783640"/>
          </a:xfrm>
        </p:spPr>
        <p:txBody>
          <a:bodyPr>
            <a:normAutofit/>
          </a:bodyPr>
          <a:lstStyle/>
          <a:p>
            <a:pPr marL="0" indent="0">
              <a:buNone/>
            </a:pPr>
            <a:r>
              <a:rPr lang="zh-TW" altLang="en-US" sz="2800" dirty="0"/>
              <a:t>“身份”決定“使命”</a:t>
            </a:r>
          </a:p>
        </p:txBody>
      </p:sp>
      <p:sp>
        <p:nvSpPr>
          <p:cNvPr id="7" name="Content Placeholder 7">
            <a:extLst>
              <a:ext uri="{FF2B5EF4-FFF2-40B4-BE49-F238E27FC236}">
                <a16:creationId xmlns:a16="http://schemas.microsoft.com/office/drawing/2014/main" id="{BB51CA94-4584-D249-AD1B-4B4106446C62}"/>
              </a:ext>
            </a:extLst>
          </p:cNvPr>
          <p:cNvSpPr txBox="1">
            <a:spLocks/>
          </p:cNvSpPr>
          <p:nvPr/>
        </p:nvSpPr>
        <p:spPr>
          <a:xfrm>
            <a:off x="389464" y="1284514"/>
            <a:ext cx="3100497" cy="4930021"/>
          </a:xfrm>
          <a:prstGeom prst="rect">
            <a:avLst/>
          </a:prstGeom>
          <a:solidFill>
            <a:schemeClr val="accent5">
              <a:lumMod val="75000"/>
            </a:schemeClr>
          </a:solidFill>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STKaiti" panose="02010600040101010101" pitchFamily="2" charset="-122"/>
                <a:ea typeface="STKaiti" panose="02010600040101010101" pitchFamily="2"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STKaiti" panose="02010600040101010101" pitchFamily="2" charset="-122"/>
                <a:ea typeface="STKaiti" panose="02010600040101010101" pitchFamily="2"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Char char="◦"/>
              <a:tabLst/>
              <a:defRPr/>
            </a:pPr>
            <a:r>
              <a:rPr kumimoji="0" lang="en-US" sz="1800" b="1"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hlinkClick r:id="rId2"/>
              </a:rPr>
              <a:t>Queen Elizabeth II </a:t>
            </a:r>
            <a:r>
              <a:rPr kumimoji="0" lang="en-US" sz="1800" b="1"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 </a:t>
            </a:r>
            <a:r>
              <a:rPr kumimoji="0" lang="en-US" sz="1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Do you really believe that?</a:t>
            </a:r>
          </a:p>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Char char="◦"/>
              <a:tabLst/>
              <a:defRPr/>
            </a:pPr>
            <a:r>
              <a:rPr kumimoji="0" lang="en-US" sz="1800" b="1"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hlinkClick r:id="rId3"/>
              </a:rPr>
              <a:t>Queen Mary </a:t>
            </a:r>
            <a:r>
              <a:rPr kumimoji="0" lang="en-US" sz="1800" b="1"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 </a:t>
            </a:r>
            <a:r>
              <a:rPr kumimoji="0" lang="en-US" sz="1800" b="0" i="0" u="none" strike="noStrike" kern="1200" cap="none" spc="0" normalizeH="0" baseline="0" noProof="0" dirty="0">
                <a:ln>
                  <a:noFill/>
                </a:ln>
                <a:solidFill>
                  <a:prstClr val="black"/>
                </a:solidFill>
                <a:effectLst/>
                <a:uLnTx/>
                <a:uFillTx/>
                <a:latin typeface="STKaiti" panose="02010600040101010101" pitchFamily="2" charset="-122"/>
                <a:ea typeface="STKaiti" panose="02010600040101010101" pitchFamily="2" charset="-122"/>
                <a:cs typeface="+mn-cs"/>
              </a:rPr>
              <a:t>Monarchy is God's sacred mission to grace and dignify the earth. To give ordinary people an ideal to strive towards, an example of nobility and duty to raise them in their wretched lives. Monarchy is a calling from God. That is why you are crowned in an abbey, not a government building. Why you are anointed, not appointed. It's an archbishop that puts the crown on your head, not a minister or public servant. Which means that you are answerable to God in your duty, not the public.</a:t>
            </a:r>
          </a:p>
        </p:txBody>
      </p:sp>
      <p:pic>
        <p:nvPicPr>
          <p:cNvPr id="7170" name="Picture 2" descr="The Crown: The official book of the hit Netflix series: Lacey, Robert:  9781911274988: Books: Amazon.com">
            <a:extLst>
              <a:ext uri="{FF2B5EF4-FFF2-40B4-BE49-F238E27FC236}">
                <a16:creationId xmlns:a16="http://schemas.microsoft.com/office/drawing/2014/main" id="{13CD730D-D023-C847-A4D8-6B50B54759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1678" y="1958960"/>
            <a:ext cx="2514600" cy="32385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The Crown: Season Three (Soundtrack from the Netflix Original Series) -  Album by Martin Phipps | Spotify">
            <a:extLst>
              <a:ext uri="{FF2B5EF4-FFF2-40B4-BE49-F238E27FC236}">
                <a16:creationId xmlns:a16="http://schemas.microsoft.com/office/drawing/2014/main" id="{B5208B62-1B48-A645-8BB1-566B921372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0414" y="1682038"/>
            <a:ext cx="2264017" cy="2264017"/>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The Crown Season 5: Release Date, Story And What We Can Expect? -  Interviewer PR">
            <a:extLst>
              <a:ext uri="{FF2B5EF4-FFF2-40B4-BE49-F238E27FC236}">
                <a16:creationId xmlns:a16="http://schemas.microsoft.com/office/drawing/2014/main" id="{B3A3EB9A-1BD2-D14C-B495-E56361773D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5634" y="4119609"/>
            <a:ext cx="4496656" cy="2094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579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（八）</a:t>
            </a:r>
            <a:r>
              <a:rPr lang="zh-TW" altLang="en-US" b="1" dirty="0"/>
              <a:t>向北隱退：耶穌的身份和使命</a:t>
            </a:r>
            <a:r>
              <a:rPr lang="en-US" dirty="0"/>
              <a:t> </a:t>
            </a:r>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1" y="1304052"/>
            <a:ext cx="8112232" cy="4783640"/>
          </a:xfrm>
        </p:spPr>
        <p:txBody>
          <a:bodyPr>
            <a:normAutofit/>
          </a:bodyPr>
          <a:lstStyle/>
          <a:p>
            <a:pPr marL="0" indent="0">
              <a:buNone/>
            </a:pPr>
            <a:r>
              <a:rPr lang="zh-TW" altLang="en-US" sz="2800" dirty="0"/>
              <a:t>“身份”決定“使命”</a:t>
            </a:r>
            <a:endParaRPr lang="en-US" altLang="zh-TW" sz="2800" dirty="0"/>
          </a:p>
          <a:p>
            <a:pPr marL="0" indent="0">
              <a:buNone/>
            </a:pPr>
            <a:r>
              <a:rPr lang="zh-TW" altLang="en-US" sz="2800" dirty="0"/>
              <a:t>我們的身份 </a:t>
            </a:r>
            <a:r>
              <a:rPr lang="en-US" altLang="zh-TW" sz="2800" dirty="0"/>
              <a:t>–</a:t>
            </a:r>
            <a:r>
              <a:rPr lang="zh-TW" altLang="en-US" sz="2800" dirty="0"/>
              <a:t> </a:t>
            </a:r>
            <a:endParaRPr lang="en-US" altLang="zh-TW" sz="2800" dirty="0"/>
          </a:p>
          <a:p>
            <a:pPr marL="0" indent="0">
              <a:buNone/>
            </a:pPr>
            <a:r>
              <a:rPr lang="en-US" altLang="zh-TW" sz="2800" dirty="0"/>
              <a:t>	</a:t>
            </a:r>
            <a:r>
              <a:rPr lang="zh-TW" altLang="en-US" sz="2400" dirty="0"/>
              <a:t>基督的門徒，拣选的族类，君尊的祭司</a:t>
            </a:r>
            <a:endParaRPr lang="en-US" altLang="zh-TW" sz="2400" dirty="0"/>
          </a:p>
          <a:p>
            <a:pPr marL="0" indent="0" fontAlgn="t">
              <a:buNone/>
            </a:pPr>
            <a:r>
              <a:rPr lang="zh-TW" altLang="en-US" sz="2800" dirty="0"/>
              <a:t>我們的使命  </a:t>
            </a:r>
            <a:r>
              <a:rPr lang="en-US" altLang="zh-TW" sz="2800" dirty="0"/>
              <a:t>--</a:t>
            </a:r>
            <a:r>
              <a:rPr lang="zh-TW" altLang="en-US" sz="2800" dirty="0"/>
              <a:t> </a:t>
            </a:r>
            <a:endParaRPr lang="en-US" altLang="zh-TW" sz="2800" dirty="0"/>
          </a:p>
          <a:p>
            <a:pPr marL="0" indent="0" fontAlgn="t">
              <a:buNone/>
            </a:pPr>
            <a:r>
              <a:rPr lang="zh-TW" altLang="en-US" dirty="0"/>
              <a:t>“所以，你们要去，使万民作我的门徒，奉父、子、圣灵的名给他们施洗。凡我所吩咐你们的，都教训他们遵守，我就常与你们同在，直到世界的末了。” （太</a:t>
            </a:r>
            <a:r>
              <a:rPr lang="en-US" altLang="zh-TW" dirty="0"/>
              <a:t>28:19-20</a:t>
            </a:r>
            <a:r>
              <a:rPr lang="zh-TW" altLang="en-US" dirty="0"/>
              <a:t>）</a:t>
            </a:r>
          </a:p>
          <a:p>
            <a:pPr marL="0" indent="0">
              <a:buNone/>
            </a:pPr>
            <a:r>
              <a:rPr lang="zh-TW" altLang="en-US" dirty="0"/>
              <a:t>惟有你们是被拣选的族类，是有君尊的祭司，是圣洁的国度，是属神的子民，要叫你们宣扬那召你们出黑暗、入奇妙光明者的美德（彼前</a:t>
            </a:r>
            <a:r>
              <a:rPr lang="en-US" altLang="zh-TW" dirty="0"/>
              <a:t>2:9</a:t>
            </a:r>
            <a:r>
              <a:rPr lang="zh-TW" altLang="en-US" dirty="0"/>
              <a:t>）</a:t>
            </a:r>
            <a:endParaRPr lang="en-US" altLang="zh-TW" dirty="0"/>
          </a:p>
        </p:txBody>
      </p:sp>
      <p:sp>
        <p:nvSpPr>
          <p:cNvPr id="7" name="Content Placeholder 7">
            <a:extLst>
              <a:ext uri="{FF2B5EF4-FFF2-40B4-BE49-F238E27FC236}">
                <a16:creationId xmlns:a16="http://schemas.microsoft.com/office/drawing/2014/main" id="{BB51CA94-4584-D249-AD1B-4B4106446C62}"/>
              </a:ext>
            </a:extLst>
          </p:cNvPr>
          <p:cNvSpPr txBox="1">
            <a:spLocks/>
          </p:cNvSpPr>
          <p:nvPr/>
        </p:nvSpPr>
        <p:spPr>
          <a:xfrm>
            <a:off x="389464" y="1284514"/>
            <a:ext cx="3100497" cy="4930021"/>
          </a:xfrm>
          <a:prstGeom prst="rect">
            <a:avLst/>
          </a:prstGeom>
          <a:solidFill>
            <a:schemeClr val="accent5">
              <a:lumMod val="75000"/>
            </a:schemeClr>
          </a:solidFill>
        </p:spPr>
        <p:txBody>
          <a:bodyPr vert="horz" lIns="91440" tIns="45720" rIns="91440" bIns="45720" rtlCol="0">
            <a:normAutofit fontScale="92500" lnSpcReduction="10000"/>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STKaiti" panose="02010600040101010101" pitchFamily="2" charset="-122"/>
                <a:ea typeface="STKaiti" panose="02010600040101010101" pitchFamily="2" charset="-122"/>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STKaiti" panose="02010600040101010101" pitchFamily="2" charset="-122"/>
                <a:ea typeface="STKaiti" panose="02010600040101010101" pitchFamily="2" charset="-122"/>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STKaiti" panose="02010600040101010101" pitchFamily="2" charset="-122"/>
                <a:ea typeface="STKaiti" panose="02010600040101010101" pitchFamily="2" charset="-122"/>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900"/>
              </a:spcBef>
              <a:spcAft>
                <a:spcPts val="0"/>
              </a:spcAft>
              <a:buClr>
                <a:prstClr val="black">
                  <a:lumMod val="85000"/>
                  <a:lumOff val="15000"/>
                </a:prstClr>
              </a:buClr>
              <a:buSzTx/>
              <a:buFont typeface="Garamond" pitchFamily="18" charset="0"/>
              <a:buNone/>
              <a:tabLst/>
              <a:defRPr/>
            </a:pPr>
            <a:r>
              <a:rPr kumimoji="0" lang="en-US" sz="3600" b="0"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mn-cs"/>
              </a:rPr>
              <a:t>思考與應用</a:t>
            </a:r>
          </a:p>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 typeface="Wingdings" pitchFamily="2" charset="2"/>
              <a:buChar char="v"/>
              <a:tabLst/>
              <a:defRPr/>
            </a:pPr>
            <a:r>
              <a:rPr kumimoji="0" lang="en-US" sz="2600" b="0" i="0" u="none" strike="noStrike" kern="1200" cap="none" spc="0" normalizeH="0" baseline="0" noProof="0" dirty="0" err="1">
                <a:ln>
                  <a:noFill/>
                </a:ln>
                <a:solidFill>
                  <a:prstClr val="white"/>
                </a:solidFill>
                <a:effectLst/>
                <a:uLnTx/>
                <a:uFillTx/>
                <a:latin typeface="STKaiti" panose="02010600040101010101" pitchFamily="2" charset="-122"/>
                <a:ea typeface="STKaiti" panose="02010600040101010101" pitchFamily="2" charset="-122"/>
                <a:cs typeface="+mn-cs"/>
              </a:rPr>
              <a:t>主耶穌的身份決定了他必須走上十字架</a:t>
            </a:r>
            <a:r>
              <a:rPr kumimoji="0" lang="zh-TW" altLang="en-US" sz="2600" b="0"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mn-cs"/>
              </a:rPr>
              <a:t>；</a:t>
            </a:r>
            <a:endParaRPr kumimoji="0" lang="en-US" altLang="zh-TW" sz="2600" b="0"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mn-cs"/>
            </a:endParaRPr>
          </a:p>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 typeface="Wingdings" pitchFamily="2" charset="2"/>
              <a:buChar char="v"/>
              <a:tabLst/>
              <a:defRPr/>
            </a:pPr>
            <a:r>
              <a:rPr kumimoji="0" lang="zh-TW" altLang="en-US" sz="2600" b="0"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mn-cs"/>
              </a:rPr>
              <a:t>英女王的身份決定了她必須放下自己的喜好，以國家和王室為重；</a:t>
            </a:r>
            <a:endParaRPr kumimoji="0" lang="en-US" altLang="zh-TW" sz="2600" b="0"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mn-cs"/>
            </a:endParaRPr>
          </a:p>
          <a:p>
            <a:pPr marL="182880" marR="0" lvl="0" indent="-182880" algn="l" defTabSz="914400" rtl="0" eaLnBrk="1" fontAlgn="auto" latinLnBrk="0" hangingPunct="1">
              <a:lnSpc>
                <a:spcPct val="100000"/>
              </a:lnSpc>
              <a:spcBef>
                <a:spcPts val="900"/>
              </a:spcBef>
              <a:spcAft>
                <a:spcPts val="0"/>
              </a:spcAft>
              <a:buClr>
                <a:prstClr val="black">
                  <a:lumMod val="85000"/>
                  <a:lumOff val="15000"/>
                </a:prstClr>
              </a:buClr>
              <a:buSzTx/>
              <a:buFont typeface="Wingdings" pitchFamily="2" charset="2"/>
              <a:buChar char="v"/>
              <a:tabLst/>
              <a:defRPr/>
            </a:pPr>
            <a:r>
              <a:rPr kumimoji="0" lang="zh-TW" altLang="en-US" sz="2600" b="0"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mn-cs"/>
              </a:rPr>
              <a:t>我們基督門徒決定了要背起十字架跟從主，沒有其他的選擇</a:t>
            </a:r>
            <a:endParaRPr kumimoji="0" lang="en-US" sz="2600" b="0" i="0" u="none" strike="noStrike" kern="1200" cap="none" spc="0" normalizeH="0" baseline="0" noProof="0" dirty="0">
              <a:ln>
                <a:noFill/>
              </a:ln>
              <a:solidFill>
                <a:prstClr val="white"/>
              </a:solidFill>
              <a:effectLst/>
              <a:uLnTx/>
              <a:uFillTx/>
              <a:latin typeface="STKaiti" panose="02010600040101010101" pitchFamily="2" charset="-122"/>
              <a:ea typeface="STKaiti" panose="02010600040101010101" pitchFamily="2" charset="-122"/>
              <a:cs typeface="+mn-cs"/>
            </a:endParaRPr>
          </a:p>
        </p:txBody>
      </p:sp>
    </p:spTree>
    <p:extLst>
      <p:ext uri="{BB962C8B-B14F-4D97-AF65-F5344CB8AC3E}">
        <p14:creationId xmlns:p14="http://schemas.microsoft.com/office/powerpoint/2010/main" val="3027280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（六）</a:t>
            </a:r>
            <a:r>
              <a:rPr lang="zh-TW" altLang="en-US" b="1" dirty="0"/>
              <a:t>選召門徒</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一、初遇門徒</a:t>
            </a:r>
            <a:endParaRPr lang="en-US" dirty="0"/>
          </a:p>
          <a:p>
            <a:pPr marL="0" indent="0">
              <a:buNone/>
            </a:pPr>
            <a:r>
              <a:rPr lang="zh-TW" altLang="en-US" dirty="0">
                <a:solidFill>
                  <a:srgbClr val="0432FF"/>
                </a:solidFill>
              </a:rPr>
              <a:t>二、設立十二使徒</a:t>
            </a:r>
            <a:endParaRPr lang="en-US" dirty="0">
              <a:solidFill>
                <a:srgbClr val="0432FF"/>
              </a:solidFill>
            </a:endParaRPr>
          </a:p>
          <a:p>
            <a:pPr marL="0" indent="0">
              <a:buNone/>
            </a:pPr>
            <a:r>
              <a:rPr lang="zh-TW" altLang="en-US" dirty="0"/>
              <a:t>三、門徒剪影</a:t>
            </a:r>
            <a:endParaRPr lang="en-US" dirty="0"/>
          </a:p>
          <a:p>
            <a:pPr marL="0" indent="0">
              <a:buNone/>
            </a:pPr>
            <a:r>
              <a:rPr lang="zh-TW" altLang="en-US" dirty="0"/>
              <a:t>四、做門徒的代價和賞賜</a:t>
            </a:r>
            <a:endParaRPr 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二、設立十二使徒</a:t>
            </a:r>
            <a:endParaRPr lang="en-US" altLang="zh-TW" dirty="0"/>
          </a:p>
          <a:p>
            <a:pPr marL="0" indent="0">
              <a:buNone/>
            </a:pPr>
            <a:r>
              <a:rPr lang="zh-TW" altLang="en-US" dirty="0"/>
              <a:t>耶穌出來傳道之後，許多人追隨他。耶穌看到許多的需要，感慨地對門徒說，「要收的莊稼多，做工的人少。所以，你們當求莊稼的主打發工人出去收他的莊稼。」</a:t>
            </a:r>
            <a:r>
              <a:rPr lang="en-US" dirty="0"/>
              <a:t> (</a:t>
            </a:r>
            <a:r>
              <a:rPr lang="zh-TW" altLang="en-US" dirty="0"/>
              <a:t>太</a:t>
            </a:r>
            <a:r>
              <a:rPr lang="en-US" dirty="0"/>
              <a:t> 9:37)</a:t>
            </a:r>
          </a:p>
          <a:p>
            <a:pPr marL="0" indent="0">
              <a:buNone/>
            </a:pPr>
            <a:r>
              <a:rPr lang="zh-TW" altLang="en-US" dirty="0"/>
              <a:t>於是在經過整夜禱告之後， 耶穌從跟隨他的人中揀選了十二個人，設立他們做使徒</a:t>
            </a:r>
            <a:r>
              <a:rPr lang="en-US" dirty="0"/>
              <a:t>(</a:t>
            </a:r>
            <a:r>
              <a:rPr lang="zh-TW" altLang="en-US" dirty="0"/>
              <a:t>路</a:t>
            </a:r>
            <a:r>
              <a:rPr lang="en-US" dirty="0"/>
              <a:t> 6:12)</a:t>
            </a:r>
            <a:r>
              <a:rPr lang="zh-TW" altLang="en-US" dirty="0"/>
              <a:t>。</a:t>
            </a:r>
            <a:r>
              <a:rPr lang="en-US" dirty="0"/>
              <a:t> </a:t>
            </a:r>
          </a:p>
          <a:p>
            <a:endParaRPr lang="en-US" altLang="zh-TW" dirty="0"/>
          </a:p>
        </p:txBody>
      </p:sp>
      <p:pic>
        <p:nvPicPr>
          <p:cNvPr id="1026" name="Picture 2" descr="There had been 12 tribes that made up the nation of Israel and Jesus chose 12 disciples. All but Judas Iscariot would be His apostles and leaders of the early church. – Slide 21">
            <a:extLst>
              <a:ext uri="{FF2B5EF4-FFF2-40B4-BE49-F238E27FC236}">
                <a16:creationId xmlns:a16="http://schemas.microsoft.com/office/drawing/2014/main" id="{AC228525-7937-1E4B-8450-2120ACE0FE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64" y="3687416"/>
            <a:ext cx="3369493" cy="2527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1999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（六）</a:t>
            </a:r>
            <a:r>
              <a:rPr lang="zh-TW" altLang="en-US" b="1" dirty="0"/>
              <a:t>選召門徒</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一、初遇門徒</a:t>
            </a:r>
            <a:endParaRPr lang="en-US" dirty="0"/>
          </a:p>
          <a:p>
            <a:pPr marL="0" indent="0">
              <a:buNone/>
            </a:pPr>
            <a:r>
              <a:rPr lang="zh-TW" altLang="en-US" dirty="0">
                <a:solidFill>
                  <a:srgbClr val="0432FF"/>
                </a:solidFill>
              </a:rPr>
              <a:t>二、設立十二使徒</a:t>
            </a:r>
            <a:endParaRPr lang="en-US" dirty="0">
              <a:solidFill>
                <a:srgbClr val="0432FF"/>
              </a:solidFill>
            </a:endParaRPr>
          </a:p>
          <a:p>
            <a:pPr marL="0" indent="0">
              <a:buNone/>
            </a:pPr>
            <a:r>
              <a:rPr lang="zh-TW" altLang="en-US" dirty="0"/>
              <a:t>三、門徒剪影</a:t>
            </a:r>
            <a:endParaRPr lang="en-US" dirty="0"/>
          </a:p>
          <a:p>
            <a:pPr marL="0" indent="0">
              <a:buNone/>
            </a:pPr>
            <a:r>
              <a:rPr lang="zh-TW" altLang="en-US" dirty="0"/>
              <a:t>四、做門徒的代價和賞賜</a:t>
            </a:r>
            <a:endParaRPr 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二、設立十二使徒</a:t>
            </a:r>
            <a:endParaRPr lang="en-US" altLang="zh-TW" dirty="0"/>
          </a:p>
          <a:p>
            <a:pPr marL="0" indent="0">
              <a:buNone/>
            </a:pPr>
            <a:r>
              <a:rPr lang="zh-TW" altLang="en-US" dirty="0"/>
              <a:t>耶穌這樣做的目 的有三，要他們常和自己</a:t>
            </a:r>
            <a:r>
              <a:rPr lang="zh-TW" altLang="en-US" dirty="0">
                <a:highlight>
                  <a:srgbClr val="FFFF00"/>
                </a:highlight>
              </a:rPr>
              <a:t>同在</a:t>
            </a:r>
            <a:r>
              <a:rPr lang="zh-TW" altLang="en-US" dirty="0"/>
              <a:t>，也要差他們去</a:t>
            </a:r>
            <a:r>
              <a:rPr lang="zh-TW" altLang="en-US" dirty="0">
                <a:highlight>
                  <a:srgbClr val="FFFF00"/>
                </a:highlight>
              </a:rPr>
              <a:t>傳道</a:t>
            </a:r>
            <a:r>
              <a:rPr lang="zh-TW" altLang="en-US" dirty="0"/>
              <a:t>，並給他們</a:t>
            </a:r>
            <a:r>
              <a:rPr lang="zh-TW" altLang="en-US" dirty="0">
                <a:highlight>
                  <a:srgbClr val="FFFF00"/>
                </a:highlight>
              </a:rPr>
              <a:t>權柄</a:t>
            </a:r>
            <a:r>
              <a:rPr lang="zh-TW" altLang="en-US" dirty="0"/>
              <a:t>趕鬼</a:t>
            </a:r>
            <a:r>
              <a:rPr lang="en-US" dirty="0"/>
              <a:t>(</a:t>
            </a:r>
            <a:r>
              <a:rPr lang="zh-TW" altLang="en-US" dirty="0"/>
              <a:t>可</a:t>
            </a:r>
            <a:r>
              <a:rPr lang="en-US" dirty="0"/>
              <a:t> 3:14-15)</a:t>
            </a:r>
            <a:r>
              <a:rPr lang="zh-TW" altLang="en-US" dirty="0"/>
              <a:t>。</a:t>
            </a:r>
            <a:endParaRPr lang="en-US" dirty="0"/>
          </a:p>
          <a:p>
            <a:r>
              <a:rPr lang="zh-TW" altLang="en-US" dirty="0"/>
              <a:t>常和耶穌同在，這是做使徒第一重要的。</a:t>
            </a:r>
            <a:r>
              <a:rPr lang="en-US" dirty="0"/>
              <a:t> </a:t>
            </a:r>
          </a:p>
          <a:p>
            <a:r>
              <a:rPr lang="zh-TW" altLang="en-US" dirty="0"/>
              <a:t>其次，耶穌差門徒出去傳道，傳天國的福音。</a:t>
            </a:r>
            <a:r>
              <a:rPr lang="en-US" dirty="0"/>
              <a:t> </a:t>
            </a:r>
          </a:p>
          <a:p>
            <a:r>
              <a:rPr lang="zh-TW" altLang="en-US" dirty="0"/>
              <a:t>第三，耶穌給門徒權柄趕鬼。</a:t>
            </a:r>
            <a:r>
              <a:rPr lang="en-US" dirty="0"/>
              <a:t> </a:t>
            </a:r>
          </a:p>
          <a:p>
            <a:pPr marL="0" indent="0">
              <a:buNone/>
            </a:pPr>
            <a:r>
              <a:rPr lang="zh-TW" altLang="en-US" dirty="0"/>
              <a:t>耶穌復活之後，再一次地差遣門徒，說，「聖靈</a:t>
            </a:r>
            <a:r>
              <a:rPr lang="zh-TW" altLang="en-US" dirty="0">
                <a:highlight>
                  <a:srgbClr val="FFFF00"/>
                </a:highlight>
              </a:rPr>
              <a:t>降臨在</a:t>
            </a:r>
            <a:r>
              <a:rPr lang="zh-TW" altLang="en-US" dirty="0"/>
              <a:t>你們身上，你們就必得著</a:t>
            </a:r>
            <a:r>
              <a:rPr lang="zh-TW" altLang="en-US" dirty="0">
                <a:highlight>
                  <a:srgbClr val="FFFF00"/>
                </a:highlight>
              </a:rPr>
              <a:t>能力</a:t>
            </a:r>
            <a:r>
              <a:rPr lang="zh-TW" altLang="en-US" dirty="0"/>
              <a:t>，並要在耶路撒冷，猶太全地，和撒馬利亞，直到地極，作我的</a:t>
            </a:r>
            <a:r>
              <a:rPr lang="zh-TW" altLang="en-US" dirty="0">
                <a:highlight>
                  <a:srgbClr val="FFFF00"/>
                </a:highlight>
              </a:rPr>
              <a:t>見證</a:t>
            </a:r>
            <a:r>
              <a:rPr lang="zh-TW" altLang="en-US" dirty="0"/>
              <a:t>。」</a:t>
            </a:r>
            <a:r>
              <a:rPr lang="en-US" dirty="0"/>
              <a:t> (</a:t>
            </a:r>
            <a:r>
              <a:rPr lang="zh-TW" altLang="en-US" dirty="0"/>
              <a:t>徒</a:t>
            </a:r>
            <a:r>
              <a:rPr lang="en-US" dirty="0"/>
              <a:t> 1:8) </a:t>
            </a:r>
            <a:r>
              <a:rPr lang="zh-TW" altLang="en-US" dirty="0"/>
              <a:t>可見，門徒是要為主作見證的。雖然，他們有軟弱，也有跌倒的時候，但是，聖靈幫助他們，堅固他們。而且，聖靈也讓他們想起從前耶穌所教導他們許多的事情。你願意做耶穌的見證人嗎？如果給你三分鐘的時間，你要為主見證什麼？</a:t>
            </a:r>
            <a:endParaRPr lang="en-US" dirty="0"/>
          </a:p>
          <a:p>
            <a:endParaRPr lang="en-US" altLang="zh-TW" dirty="0"/>
          </a:p>
        </p:txBody>
      </p:sp>
    </p:spTree>
    <p:extLst>
      <p:ext uri="{BB962C8B-B14F-4D97-AF65-F5344CB8AC3E}">
        <p14:creationId xmlns:p14="http://schemas.microsoft.com/office/powerpoint/2010/main" val="1968645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（六）</a:t>
            </a:r>
            <a:r>
              <a:rPr lang="zh-TW" altLang="en-US" b="1" dirty="0"/>
              <a:t>選召門徒</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一、初遇門徒</a:t>
            </a:r>
            <a:endParaRPr lang="en-US" dirty="0"/>
          </a:p>
          <a:p>
            <a:pPr marL="0" indent="0">
              <a:buNone/>
            </a:pPr>
            <a:r>
              <a:rPr lang="zh-TW" altLang="en-US" dirty="0">
                <a:solidFill>
                  <a:srgbClr val="0432FF"/>
                </a:solidFill>
              </a:rPr>
              <a:t>二、設立十二使徒</a:t>
            </a:r>
            <a:endParaRPr lang="en-US" dirty="0">
              <a:solidFill>
                <a:srgbClr val="0432FF"/>
              </a:solidFill>
            </a:endParaRPr>
          </a:p>
          <a:p>
            <a:pPr marL="0" indent="0">
              <a:buNone/>
            </a:pPr>
            <a:r>
              <a:rPr lang="zh-TW" altLang="en-US" dirty="0"/>
              <a:t>三、門徒剪影</a:t>
            </a:r>
            <a:endParaRPr lang="en-US" dirty="0"/>
          </a:p>
          <a:p>
            <a:pPr marL="0" indent="0">
              <a:buNone/>
            </a:pPr>
            <a:r>
              <a:rPr lang="zh-TW" altLang="en-US" dirty="0"/>
              <a:t>四、做門徒的代價和賞賜</a:t>
            </a:r>
            <a:endParaRPr 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fontScale="92500"/>
          </a:bodyPr>
          <a:lstStyle/>
          <a:p>
            <a:pPr marL="0" indent="0">
              <a:buNone/>
            </a:pPr>
            <a:r>
              <a:rPr lang="zh-TW" altLang="en-US" sz="2800" dirty="0"/>
              <a:t>二、設立十二使徒</a:t>
            </a:r>
            <a:endParaRPr lang="en-US" altLang="zh-TW" sz="2800" dirty="0"/>
          </a:p>
          <a:p>
            <a:pPr marL="457200" indent="-457200">
              <a:buFont typeface="+mj-lt"/>
              <a:buAutoNum type="arabicPeriod"/>
            </a:pPr>
            <a:r>
              <a:rPr lang="zh-TW" altLang="en-US" dirty="0"/>
              <a:t>被主挑選是何等有福</a:t>
            </a:r>
            <a:endParaRPr lang="en-US" altLang="zh-TW" dirty="0"/>
          </a:p>
          <a:p>
            <a:pPr marL="457200" indent="-457200">
              <a:buFont typeface="+mj-lt"/>
              <a:buAutoNum type="arabicPeriod"/>
            </a:pPr>
            <a:r>
              <a:rPr lang="zh-TW" altLang="en-US" dirty="0"/>
              <a:t>主呼召我們，一定給我們裝備，才差我們出去</a:t>
            </a:r>
            <a:endParaRPr lang="en-US" altLang="zh-TW" dirty="0"/>
          </a:p>
          <a:p>
            <a:pPr marL="457200" indent="-457200">
              <a:buFont typeface="+mj-lt"/>
              <a:buAutoNum type="arabicPeriod"/>
            </a:pPr>
            <a:r>
              <a:rPr lang="zh-TW" altLang="en-US" dirty="0"/>
              <a:t>主給實際的教導</a:t>
            </a:r>
            <a:endParaRPr lang="en-US" altLang="zh-TW" dirty="0"/>
          </a:p>
          <a:p>
            <a:pPr marL="274320" lvl="1" indent="0">
              <a:buNone/>
            </a:pPr>
            <a:r>
              <a:rPr lang="zh-TW" altLang="en-US" dirty="0"/>
              <a:t>第一，差遣他們</a:t>
            </a:r>
            <a:r>
              <a:rPr lang="zh-TW" altLang="en-US" dirty="0">
                <a:highlight>
                  <a:srgbClr val="FFFF00"/>
                </a:highlight>
              </a:rPr>
              <a:t>兩個兩個</a:t>
            </a:r>
            <a:r>
              <a:rPr lang="zh-TW" altLang="en-US" dirty="0"/>
              <a:t>的出去（可六：</a:t>
            </a:r>
            <a:r>
              <a:rPr lang="en-US" altLang="zh-TW" dirty="0"/>
              <a:t>7</a:t>
            </a:r>
            <a:r>
              <a:rPr lang="zh-TW" altLang="en-US" dirty="0"/>
              <a:t>）。使他們有同伴，急難時能互助，病痛時能互慰；而且也訓練他們尊重別人的意見，表現出彼此相愛的見證來。</a:t>
            </a:r>
            <a:br>
              <a:rPr lang="zh-TW" altLang="en-US" dirty="0"/>
            </a:br>
            <a:r>
              <a:rPr lang="zh-TW" altLang="en-US" dirty="0"/>
              <a:t>第二，給他們</a:t>
            </a:r>
            <a:r>
              <a:rPr lang="zh-TW" altLang="en-US" dirty="0">
                <a:highlight>
                  <a:srgbClr val="FFFF00"/>
                </a:highlight>
              </a:rPr>
              <a:t>一個方向</a:t>
            </a:r>
            <a:r>
              <a:rPr lang="zh-TW" altLang="en-US" dirty="0"/>
              <a:t>，到迷失的羊那兒去，去搶救失喪人的靈魂。不是去別的羊欄里拉羊過來，也不是去漁網裡搶魚。我們要一致向外，到迷失的羊那兒去。</a:t>
            </a:r>
            <a:br>
              <a:rPr lang="zh-TW" altLang="en-US" dirty="0"/>
            </a:br>
            <a:r>
              <a:rPr lang="zh-TW" altLang="en-US" dirty="0"/>
              <a:t>第三，</a:t>
            </a:r>
            <a:r>
              <a:rPr lang="zh-TW" altLang="en-US" dirty="0">
                <a:highlight>
                  <a:srgbClr val="FFFF00"/>
                </a:highlight>
              </a:rPr>
              <a:t>隨走隨傳</a:t>
            </a:r>
            <a:r>
              <a:rPr lang="zh-TW" altLang="en-US" dirty="0"/>
              <a:t>。行動與言語一致，光說不去，推三托四，有什麼用呢？光去不傳也不行，去開會，去寫報告，卻忘記了最要緊的是去傳福音。</a:t>
            </a:r>
            <a:br>
              <a:rPr lang="zh-TW" altLang="en-US" dirty="0"/>
            </a:br>
            <a:r>
              <a:rPr lang="zh-TW" altLang="en-US" dirty="0"/>
              <a:t>第四，給他們</a:t>
            </a:r>
            <a:r>
              <a:rPr lang="zh-TW" altLang="en-US" dirty="0">
                <a:highlight>
                  <a:srgbClr val="FFFF00"/>
                </a:highlight>
              </a:rPr>
              <a:t>生活的原則</a:t>
            </a:r>
            <a:r>
              <a:rPr lang="zh-TW" altLang="en-US" dirty="0"/>
              <a:t>。夠吃夠用就好了，不要貪圖金銀財物，也不慕虛榮名利。不趨炎附勢，要住在有好名聲的人家裡，不是住在有錢有勢的人家裡。</a:t>
            </a:r>
            <a:br>
              <a:rPr lang="zh-TW" altLang="en-US" dirty="0"/>
            </a:br>
            <a:r>
              <a:rPr lang="zh-TW" altLang="en-US" dirty="0"/>
              <a:t>第五，帶</a:t>
            </a:r>
            <a:r>
              <a:rPr lang="zh-TW" altLang="en-US" dirty="0">
                <a:highlight>
                  <a:srgbClr val="FFFF00"/>
                </a:highlight>
              </a:rPr>
              <a:t>平安給接待的人</a:t>
            </a:r>
            <a:r>
              <a:rPr lang="zh-TW" altLang="en-US" dirty="0"/>
              <a:t>。傳道人要存謙虛感謝的心，不可擺出名布道家的架子來，以為信徒的接待是應份的。</a:t>
            </a:r>
            <a:br>
              <a:rPr lang="zh-TW" altLang="en-US" dirty="0"/>
            </a:br>
            <a:r>
              <a:rPr lang="zh-TW" altLang="en-US" dirty="0"/>
              <a:t>第六，要</a:t>
            </a:r>
            <a:r>
              <a:rPr lang="zh-TW" altLang="en-US" dirty="0">
                <a:highlight>
                  <a:srgbClr val="FFFF00"/>
                </a:highlight>
              </a:rPr>
              <a:t>有智慧</a:t>
            </a:r>
            <a:r>
              <a:rPr lang="zh-TW" altLang="en-US" dirty="0"/>
              <a:t>，靈巧像蛇，馴良像鴿子。</a:t>
            </a:r>
            <a:endParaRPr lang="en-US" altLang="zh-TW" dirty="0"/>
          </a:p>
          <a:p>
            <a:endParaRPr lang="en-US" altLang="zh-TW" dirty="0"/>
          </a:p>
        </p:txBody>
      </p:sp>
    </p:spTree>
    <p:extLst>
      <p:ext uri="{BB962C8B-B14F-4D97-AF65-F5344CB8AC3E}">
        <p14:creationId xmlns:p14="http://schemas.microsoft.com/office/powerpoint/2010/main" val="2711635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（六）</a:t>
            </a:r>
            <a:r>
              <a:rPr lang="zh-TW" altLang="en-US" b="1" dirty="0"/>
              <a:t>選召門徒</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一、初遇門徒</a:t>
            </a:r>
            <a:endParaRPr lang="en-US" dirty="0"/>
          </a:p>
          <a:p>
            <a:pPr marL="0" indent="0">
              <a:buNone/>
            </a:pPr>
            <a:r>
              <a:rPr lang="zh-TW" altLang="en-US" dirty="0"/>
              <a:t>二、設立十二使徒</a:t>
            </a:r>
            <a:endParaRPr lang="en-US" dirty="0"/>
          </a:p>
          <a:p>
            <a:pPr marL="0" indent="0">
              <a:buNone/>
            </a:pPr>
            <a:r>
              <a:rPr lang="zh-TW" altLang="en-US" dirty="0">
                <a:solidFill>
                  <a:srgbClr val="0432FF"/>
                </a:solidFill>
              </a:rPr>
              <a:t>三、門徒剪影</a:t>
            </a:r>
            <a:endParaRPr lang="en-US" dirty="0">
              <a:solidFill>
                <a:srgbClr val="0432FF"/>
              </a:solidFill>
            </a:endParaRPr>
          </a:p>
          <a:p>
            <a:pPr marL="0" indent="0">
              <a:buNone/>
            </a:pPr>
            <a:r>
              <a:rPr lang="zh-TW" altLang="en-US" dirty="0"/>
              <a:t>四、做門徒的代價和賞賜</a:t>
            </a:r>
            <a:endParaRPr 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284514"/>
            <a:ext cx="8176014" cy="5076401"/>
          </a:xfrm>
        </p:spPr>
        <p:txBody>
          <a:bodyPr>
            <a:normAutofit fontScale="92500" lnSpcReduction="10000"/>
          </a:bodyPr>
          <a:lstStyle/>
          <a:p>
            <a:pPr marL="0" indent="0">
              <a:buNone/>
            </a:pPr>
            <a:r>
              <a:rPr lang="zh-TW" altLang="en-US" sz="2800" dirty="0"/>
              <a:t>三、門徒剪影</a:t>
            </a:r>
            <a:endParaRPr lang="en-US" sz="2800" dirty="0"/>
          </a:p>
          <a:p>
            <a:pPr marL="0" indent="0">
              <a:buNone/>
            </a:pPr>
            <a:r>
              <a:rPr lang="en-US" sz="2400" dirty="0">
                <a:highlight>
                  <a:srgbClr val="FFFF00"/>
                </a:highlight>
              </a:rPr>
              <a:t>1.</a:t>
            </a:r>
            <a:r>
              <a:rPr lang="zh-TW" altLang="en-US" sz="2400" dirty="0">
                <a:highlight>
                  <a:srgbClr val="FFFF00"/>
                </a:highlight>
              </a:rPr>
              <a:t>彼得</a:t>
            </a:r>
            <a:r>
              <a:rPr lang="en-US" sz="2400" dirty="0">
                <a:highlight>
                  <a:srgbClr val="FFFF00"/>
                </a:highlight>
              </a:rPr>
              <a:t>(Peter)</a:t>
            </a:r>
            <a:r>
              <a:rPr lang="zh-TW" altLang="en-US" sz="2400" dirty="0">
                <a:highlight>
                  <a:srgbClr val="FFFF00"/>
                </a:highlight>
              </a:rPr>
              <a:t>：</a:t>
            </a:r>
            <a:r>
              <a:rPr lang="zh-TW" altLang="en-US" sz="2400" dirty="0"/>
              <a:t>“石頭” </a:t>
            </a:r>
            <a:r>
              <a:rPr lang="en-US" altLang="zh-TW" sz="2400" dirty="0"/>
              <a:t>–</a:t>
            </a:r>
            <a:r>
              <a:rPr lang="zh-TW" altLang="en-US" sz="2400" dirty="0"/>
              <a:t> 頑石，磐石，活石</a:t>
            </a:r>
            <a:endParaRPr lang="en-US" sz="2400" dirty="0"/>
          </a:p>
          <a:p>
            <a:pPr marL="0" indent="0">
              <a:buNone/>
            </a:pPr>
            <a:r>
              <a:rPr lang="en-US" sz="2400" dirty="0">
                <a:highlight>
                  <a:srgbClr val="FFFF00"/>
                </a:highlight>
              </a:rPr>
              <a:t>2.</a:t>
            </a:r>
            <a:r>
              <a:rPr lang="zh-TW" altLang="en-US" sz="2400" dirty="0">
                <a:highlight>
                  <a:srgbClr val="FFFF00"/>
                </a:highlight>
              </a:rPr>
              <a:t>安得烈</a:t>
            </a:r>
            <a:r>
              <a:rPr lang="en-US" sz="2400" dirty="0">
                <a:highlight>
                  <a:srgbClr val="FFFF00"/>
                </a:highlight>
              </a:rPr>
              <a:t>(Andrew)</a:t>
            </a:r>
            <a:r>
              <a:rPr lang="zh-TW" altLang="en-US" sz="2400" dirty="0"/>
              <a:t>：彼得的兄弟，帶領彼得認識主，帶五餅二魚的男孩見主，幫希利尼人求見耶穌</a:t>
            </a:r>
            <a:endParaRPr lang="en-US" sz="2400" dirty="0"/>
          </a:p>
          <a:p>
            <a:pPr marL="0" indent="0">
              <a:buNone/>
            </a:pPr>
            <a:r>
              <a:rPr lang="en-US" sz="2400" dirty="0">
                <a:highlight>
                  <a:srgbClr val="00FFFF"/>
                </a:highlight>
              </a:rPr>
              <a:t>3.</a:t>
            </a:r>
            <a:r>
              <a:rPr lang="zh-TW" altLang="en-US" sz="2400" dirty="0">
                <a:highlight>
                  <a:srgbClr val="00FFFF"/>
                </a:highlight>
              </a:rPr>
              <a:t>雅各</a:t>
            </a:r>
            <a:r>
              <a:rPr lang="en-US" sz="2400" dirty="0">
                <a:highlight>
                  <a:srgbClr val="00FFFF"/>
                </a:highlight>
              </a:rPr>
              <a:t>(James)</a:t>
            </a:r>
            <a:r>
              <a:rPr lang="zh-TW" altLang="en-US" sz="2400" dirty="0">
                <a:highlight>
                  <a:srgbClr val="00FFFF"/>
                </a:highlight>
              </a:rPr>
              <a:t>：</a:t>
            </a:r>
            <a:r>
              <a:rPr lang="zh-TW" altLang="en-US" sz="2400" dirty="0"/>
              <a:t>西庇太的兒子，約翰的哥哥，“雷子”，曾說“主啊，你要我们吩咐火从天上降下来烧灭他们，像以利亚所做的吗”</a:t>
            </a:r>
            <a:endParaRPr lang="en-US" sz="2400" dirty="0"/>
          </a:p>
          <a:p>
            <a:pPr marL="0" indent="0">
              <a:buNone/>
            </a:pPr>
            <a:r>
              <a:rPr lang="en-US" sz="2400" dirty="0">
                <a:highlight>
                  <a:srgbClr val="00FFFF"/>
                </a:highlight>
              </a:rPr>
              <a:t>4.</a:t>
            </a:r>
            <a:r>
              <a:rPr lang="zh-TW" altLang="en-US" sz="2400" dirty="0">
                <a:highlight>
                  <a:srgbClr val="00FFFF"/>
                </a:highlight>
              </a:rPr>
              <a:t>約翰</a:t>
            </a:r>
            <a:r>
              <a:rPr lang="en-US" sz="2400" dirty="0">
                <a:highlight>
                  <a:srgbClr val="00FFFF"/>
                </a:highlight>
              </a:rPr>
              <a:t>(John)</a:t>
            </a:r>
            <a:r>
              <a:rPr lang="zh-TW" altLang="en-US" sz="2400" dirty="0">
                <a:highlight>
                  <a:srgbClr val="00FFFF"/>
                </a:highlight>
              </a:rPr>
              <a:t>：</a:t>
            </a:r>
            <a:r>
              <a:rPr lang="zh-TW" altLang="en-US" sz="2400" dirty="0"/>
              <a:t>西庇太的兒子，雅各的弟弟，“雷子”， 受託照顧耶穌的母親馬里亞，耶路撒冷教會領袖，後遷居以弗所，被放逐至拔摩島，約翰福音、約翰一書、約翰二書、約翰三書與啟示錄作者</a:t>
            </a:r>
            <a:endParaRPr lang="en-US" sz="2400" dirty="0"/>
          </a:p>
          <a:p>
            <a:pPr marL="0" indent="0">
              <a:buNone/>
            </a:pPr>
            <a:r>
              <a:rPr lang="en-US" sz="2400" dirty="0">
                <a:highlight>
                  <a:srgbClr val="FF00FF"/>
                </a:highlight>
              </a:rPr>
              <a:t>5.</a:t>
            </a:r>
            <a:r>
              <a:rPr lang="zh-TW" altLang="en-US" sz="2400" dirty="0">
                <a:highlight>
                  <a:srgbClr val="FF00FF"/>
                </a:highlight>
              </a:rPr>
              <a:t>腓力</a:t>
            </a:r>
            <a:r>
              <a:rPr lang="en-US" sz="2400" dirty="0">
                <a:highlight>
                  <a:srgbClr val="FF00FF"/>
                </a:highlight>
              </a:rPr>
              <a:t>(Philip)</a:t>
            </a:r>
            <a:r>
              <a:rPr lang="zh-TW" altLang="en-US" sz="2400" dirty="0"/>
              <a:t>： 伯賽大人，帶拿但業見耶穌，曾帶希臘人見耶穌）</a:t>
            </a:r>
            <a:br>
              <a:rPr lang="zh-TW" altLang="en-US" sz="2400" dirty="0"/>
            </a:br>
            <a:r>
              <a:rPr lang="zh-TW" altLang="en-US" sz="2400" dirty="0"/>
              <a:t>腓力是一個希臘名字</a:t>
            </a:r>
            <a:endParaRPr lang="en-US" sz="2400" dirty="0"/>
          </a:p>
          <a:p>
            <a:pPr marL="0" indent="0">
              <a:buNone/>
            </a:pPr>
            <a:r>
              <a:rPr lang="en-US" sz="2400" dirty="0">
                <a:highlight>
                  <a:srgbClr val="FF00FF"/>
                </a:highlight>
              </a:rPr>
              <a:t>6.</a:t>
            </a:r>
            <a:r>
              <a:rPr lang="zh-TW" altLang="en-US" sz="2400" dirty="0">
                <a:highlight>
                  <a:srgbClr val="FF00FF"/>
                </a:highlight>
              </a:rPr>
              <a:t>巴多羅買</a:t>
            </a:r>
            <a:r>
              <a:rPr lang="en-US" sz="2400" dirty="0">
                <a:highlight>
                  <a:srgbClr val="FF00FF"/>
                </a:highlight>
              </a:rPr>
              <a:t>(</a:t>
            </a:r>
            <a:r>
              <a:rPr lang="zh-TW" altLang="en-US" sz="2400" dirty="0">
                <a:highlight>
                  <a:srgbClr val="FF00FF"/>
                </a:highlight>
              </a:rPr>
              <a:t>拿但業</a:t>
            </a:r>
            <a:r>
              <a:rPr lang="en-US" sz="2400" dirty="0">
                <a:highlight>
                  <a:srgbClr val="FF00FF"/>
                </a:highlight>
              </a:rPr>
              <a:t>)(Bartholomew)</a:t>
            </a:r>
            <a:r>
              <a:rPr lang="zh-TW" altLang="en-US" sz="2400" dirty="0"/>
              <a:t>：曾說「拿撒勒還能出甚麼好的嗎？」</a:t>
            </a:r>
            <a:endParaRPr lang="en-US" sz="2400" dirty="0"/>
          </a:p>
          <a:p>
            <a:endParaRPr lang="en-US" altLang="zh-TW" dirty="0"/>
          </a:p>
        </p:txBody>
      </p:sp>
    </p:spTree>
    <p:extLst>
      <p:ext uri="{BB962C8B-B14F-4D97-AF65-F5344CB8AC3E}">
        <p14:creationId xmlns:p14="http://schemas.microsoft.com/office/powerpoint/2010/main" val="40539811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（六）</a:t>
            </a:r>
            <a:r>
              <a:rPr lang="zh-TW" altLang="en-US" b="1" dirty="0"/>
              <a:t>選召門徒</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一、初遇門徒</a:t>
            </a:r>
            <a:endParaRPr lang="en-US" dirty="0"/>
          </a:p>
          <a:p>
            <a:pPr marL="0" indent="0">
              <a:buNone/>
            </a:pPr>
            <a:r>
              <a:rPr lang="zh-TW" altLang="en-US" dirty="0"/>
              <a:t>二、設立十二使徒</a:t>
            </a:r>
            <a:endParaRPr lang="en-US" dirty="0"/>
          </a:p>
          <a:p>
            <a:pPr marL="0" indent="0">
              <a:buNone/>
            </a:pPr>
            <a:r>
              <a:rPr lang="zh-TW" altLang="en-US" dirty="0">
                <a:solidFill>
                  <a:srgbClr val="0432FF"/>
                </a:solidFill>
              </a:rPr>
              <a:t>三、門徒剪影</a:t>
            </a:r>
            <a:endParaRPr lang="en-US" dirty="0">
              <a:solidFill>
                <a:srgbClr val="0432FF"/>
              </a:solidFill>
            </a:endParaRPr>
          </a:p>
          <a:p>
            <a:pPr marL="0" indent="0">
              <a:buNone/>
            </a:pPr>
            <a:r>
              <a:rPr lang="zh-TW" altLang="en-US" dirty="0"/>
              <a:t>四、做門徒的代價和賞賜</a:t>
            </a:r>
            <a:endParaRPr lang="en-US" dirty="0"/>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lnSpcReduction="10000"/>
          </a:bodyPr>
          <a:lstStyle/>
          <a:p>
            <a:pPr marL="0" indent="0">
              <a:buNone/>
            </a:pPr>
            <a:r>
              <a:rPr lang="zh-TW" altLang="en-US" sz="2800" dirty="0"/>
              <a:t>三、門徒剪影</a:t>
            </a:r>
            <a:endParaRPr lang="en-US" sz="2800" dirty="0"/>
          </a:p>
          <a:p>
            <a:pPr marL="0" indent="0">
              <a:buNone/>
            </a:pPr>
            <a:r>
              <a:rPr lang="en-US" sz="2400" dirty="0"/>
              <a:t>7.</a:t>
            </a:r>
            <a:r>
              <a:rPr lang="zh-TW" altLang="en-US" sz="2400" dirty="0"/>
              <a:t>稅吏</a:t>
            </a:r>
            <a:r>
              <a:rPr lang="zh-TW" altLang="en-US" sz="2400" dirty="0">
                <a:highlight>
                  <a:srgbClr val="FFFF00"/>
                </a:highlight>
              </a:rPr>
              <a:t>馬太</a:t>
            </a:r>
            <a:r>
              <a:rPr lang="en-US" sz="2400" dirty="0">
                <a:highlight>
                  <a:srgbClr val="FFFF00"/>
                </a:highlight>
              </a:rPr>
              <a:t>(</a:t>
            </a:r>
            <a:r>
              <a:rPr lang="zh-TW" altLang="en-US" sz="2400" dirty="0">
                <a:highlight>
                  <a:srgbClr val="FFFF00"/>
                </a:highlight>
              </a:rPr>
              <a:t>利未</a:t>
            </a:r>
            <a:r>
              <a:rPr lang="en-US" sz="2400" dirty="0"/>
              <a:t>)(Matthew)</a:t>
            </a:r>
            <a:r>
              <a:rPr lang="zh-TW" altLang="en-US" sz="2400" dirty="0"/>
              <a:t>： 亞勒腓之子，又名利未，馬太福音作者。稅吏，立即撇下跟從耶穌</a:t>
            </a:r>
            <a:endParaRPr lang="en-US" sz="2400" dirty="0"/>
          </a:p>
          <a:p>
            <a:pPr marL="0" indent="0">
              <a:buNone/>
            </a:pPr>
            <a:r>
              <a:rPr lang="en-US" sz="2400" dirty="0"/>
              <a:t>8.</a:t>
            </a:r>
            <a:r>
              <a:rPr lang="zh-TW" altLang="en-US" sz="2400" dirty="0">
                <a:highlight>
                  <a:srgbClr val="FFFF00"/>
                </a:highlight>
              </a:rPr>
              <a:t>多馬</a:t>
            </a:r>
            <a:r>
              <a:rPr lang="en-US" sz="2400" dirty="0"/>
              <a:t>(Thomas)</a:t>
            </a:r>
            <a:r>
              <a:rPr lang="zh-TW" altLang="en-US" sz="2400" dirty="0"/>
              <a:t>： 加利利人，傳說曾至印度傳福音， 多馬是雙生子的意思，“不信的多馬”</a:t>
            </a:r>
            <a:endParaRPr lang="en-US" sz="2400" dirty="0"/>
          </a:p>
          <a:p>
            <a:pPr marL="0" indent="0">
              <a:buNone/>
            </a:pPr>
            <a:r>
              <a:rPr lang="en-US" sz="2400" dirty="0"/>
              <a:t>9.</a:t>
            </a:r>
            <a:r>
              <a:rPr lang="zh-TW" altLang="en-US" sz="2400" dirty="0">
                <a:highlight>
                  <a:srgbClr val="00FFFF"/>
                </a:highlight>
              </a:rPr>
              <a:t>亞勒腓的兒子雅各</a:t>
            </a:r>
            <a:r>
              <a:rPr lang="en-US" sz="2400" dirty="0">
                <a:highlight>
                  <a:srgbClr val="00FFFF"/>
                </a:highlight>
              </a:rPr>
              <a:t>(James</a:t>
            </a:r>
            <a:r>
              <a:rPr lang="en-US" sz="2400" dirty="0"/>
              <a:t>)</a:t>
            </a:r>
            <a:r>
              <a:rPr lang="zh-TW" altLang="en-US" sz="2400" dirty="0"/>
              <a:t>： 沒有記載過他說的一句話，或者做的任何一件事；倒是記載了他母親馬利亞在十字架旁觀看主受難斷氣的景象。 “默默無聞，安靜服事”</a:t>
            </a:r>
            <a:endParaRPr lang="en-US" sz="2400" dirty="0"/>
          </a:p>
          <a:p>
            <a:pPr marL="0" indent="0">
              <a:buNone/>
            </a:pPr>
            <a:r>
              <a:rPr lang="en-US" sz="2400" dirty="0"/>
              <a:t>10</a:t>
            </a:r>
            <a:r>
              <a:rPr lang="en-US" sz="2400" dirty="0">
                <a:highlight>
                  <a:srgbClr val="00FFFF"/>
                </a:highlight>
              </a:rPr>
              <a:t>.</a:t>
            </a:r>
            <a:r>
              <a:rPr lang="zh-TW" altLang="en-US" sz="2400" dirty="0">
                <a:highlight>
                  <a:srgbClr val="00FFFF"/>
                </a:highlight>
              </a:rPr>
              <a:t>奮銳黨的西門</a:t>
            </a:r>
            <a:r>
              <a:rPr lang="en-US" sz="2400" dirty="0">
                <a:highlight>
                  <a:srgbClr val="00FFFF"/>
                </a:highlight>
              </a:rPr>
              <a:t>(Simon</a:t>
            </a:r>
            <a:r>
              <a:rPr lang="en-US" sz="2400" dirty="0"/>
              <a:t>)</a:t>
            </a:r>
            <a:r>
              <a:rPr lang="zh-TW" altLang="en-US" sz="2400" dirty="0"/>
              <a:t>：默默無聞，熱衷政治？</a:t>
            </a:r>
            <a:endParaRPr lang="en-US" sz="2400" dirty="0"/>
          </a:p>
          <a:p>
            <a:pPr marL="0" indent="0">
              <a:buNone/>
            </a:pPr>
            <a:r>
              <a:rPr lang="en-US" sz="2400" dirty="0"/>
              <a:t>11.</a:t>
            </a:r>
            <a:r>
              <a:rPr lang="zh-TW" altLang="en-US" sz="2400" dirty="0"/>
              <a:t>雅各的兒子</a:t>
            </a:r>
            <a:r>
              <a:rPr lang="zh-TW" altLang="en-US" sz="2400" dirty="0">
                <a:highlight>
                  <a:srgbClr val="FF00FF"/>
                </a:highlight>
              </a:rPr>
              <a:t>猶大</a:t>
            </a:r>
            <a:r>
              <a:rPr lang="en-US" sz="2400" dirty="0">
                <a:highlight>
                  <a:srgbClr val="FF00FF"/>
                </a:highlight>
              </a:rPr>
              <a:t>(Judas)</a:t>
            </a:r>
            <a:r>
              <a:rPr lang="zh-TW" altLang="en-US" sz="2400" dirty="0">
                <a:highlight>
                  <a:srgbClr val="FF00FF"/>
                </a:highlight>
              </a:rPr>
              <a:t>或稱達太</a:t>
            </a:r>
            <a:r>
              <a:rPr lang="en-US" sz="2400" dirty="0"/>
              <a:t>(Thaddaeus)</a:t>
            </a:r>
            <a:r>
              <a:rPr lang="zh-TW" altLang="en-US" sz="2400" dirty="0"/>
              <a:t>：默默無聞</a:t>
            </a:r>
            <a:endParaRPr lang="en-US" sz="2400" dirty="0"/>
          </a:p>
          <a:p>
            <a:pPr marL="0" indent="0">
              <a:buNone/>
            </a:pPr>
            <a:r>
              <a:rPr lang="en-US" sz="2400" dirty="0"/>
              <a:t>12.</a:t>
            </a:r>
            <a:r>
              <a:rPr lang="zh-TW" altLang="en-US" sz="2400" dirty="0">
                <a:highlight>
                  <a:srgbClr val="FF00FF"/>
                </a:highlight>
              </a:rPr>
              <a:t>加略人猶大</a:t>
            </a:r>
            <a:r>
              <a:rPr lang="en-US" sz="2400" dirty="0">
                <a:highlight>
                  <a:srgbClr val="FF00FF"/>
                </a:highlight>
              </a:rPr>
              <a:t>(Judas</a:t>
            </a:r>
            <a:r>
              <a:rPr lang="en-US" sz="2400" dirty="0"/>
              <a:t>)</a:t>
            </a:r>
            <a:r>
              <a:rPr lang="zh-TW" altLang="en-US" sz="2400" dirty="0"/>
              <a:t>： 出賣耶穌的門徒</a:t>
            </a:r>
            <a:endParaRPr lang="en-US" sz="2400" dirty="0"/>
          </a:p>
          <a:p>
            <a:endParaRPr lang="en-US" altLang="zh-TW" dirty="0"/>
          </a:p>
        </p:txBody>
      </p:sp>
    </p:spTree>
    <p:extLst>
      <p:ext uri="{BB962C8B-B14F-4D97-AF65-F5344CB8AC3E}">
        <p14:creationId xmlns:p14="http://schemas.microsoft.com/office/powerpoint/2010/main" val="943319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6008-C52B-CC44-A193-43323DF2755B}"/>
              </a:ext>
            </a:extLst>
          </p:cNvPr>
          <p:cNvSpPr>
            <a:spLocks noGrp="1"/>
          </p:cNvSpPr>
          <p:nvPr>
            <p:ph type="title"/>
          </p:nvPr>
        </p:nvSpPr>
        <p:spPr>
          <a:xfrm>
            <a:off x="389464" y="377902"/>
            <a:ext cx="11422111" cy="906612"/>
          </a:xfrm>
        </p:spPr>
        <p:txBody>
          <a:bodyPr>
            <a:normAutofit/>
          </a:bodyPr>
          <a:lstStyle/>
          <a:p>
            <a:r>
              <a:rPr lang="zh-TW" altLang="en-US" dirty="0"/>
              <a:t>（六）</a:t>
            </a:r>
            <a:r>
              <a:rPr lang="zh-TW" altLang="en-US" b="1" dirty="0"/>
              <a:t>選召門徒</a:t>
            </a:r>
            <a:r>
              <a:rPr lang="en-US" dirty="0"/>
              <a:t> </a:t>
            </a:r>
          </a:p>
        </p:txBody>
      </p:sp>
      <p:sp>
        <p:nvSpPr>
          <p:cNvPr id="3" name="Content Placeholder 2">
            <a:extLst>
              <a:ext uri="{FF2B5EF4-FFF2-40B4-BE49-F238E27FC236}">
                <a16:creationId xmlns:a16="http://schemas.microsoft.com/office/drawing/2014/main" id="{53433B53-13D8-E342-A6E4-53801DCB0AB7}"/>
              </a:ext>
            </a:extLst>
          </p:cNvPr>
          <p:cNvSpPr>
            <a:spLocks noGrp="1"/>
          </p:cNvSpPr>
          <p:nvPr>
            <p:ph sz="half" idx="2"/>
          </p:nvPr>
        </p:nvSpPr>
        <p:spPr>
          <a:xfrm>
            <a:off x="389463" y="1284514"/>
            <a:ext cx="3100497" cy="4930021"/>
          </a:xfrm>
        </p:spPr>
        <p:txBody>
          <a:bodyPr/>
          <a:lstStyle/>
          <a:p>
            <a:pPr marL="0" indent="0">
              <a:buNone/>
            </a:pPr>
            <a:r>
              <a:rPr lang="zh-TW" altLang="en-US" dirty="0"/>
              <a:t>一、初遇門徒</a:t>
            </a:r>
            <a:endParaRPr lang="en-US" dirty="0"/>
          </a:p>
          <a:p>
            <a:pPr marL="0" indent="0">
              <a:buNone/>
            </a:pPr>
            <a:r>
              <a:rPr lang="zh-TW" altLang="en-US" dirty="0"/>
              <a:t>二、設立十二使徒</a:t>
            </a:r>
            <a:endParaRPr lang="en-US" dirty="0"/>
          </a:p>
          <a:p>
            <a:pPr marL="0" indent="0">
              <a:buNone/>
            </a:pPr>
            <a:r>
              <a:rPr lang="zh-TW" altLang="en-US" dirty="0"/>
              <a:t>三、門徒剪影</a:t>
            </a:r>
            <a:endParaRPr lang="en-US" dirty="0"/>
          </a:p>
          <a:p>
            <a:pPr marL="0" indent="0">
              <a:buNone/>
            </a:pPr>
            <a:r>
              <a:rPr lang="zh-TW" altLang="en-US" dirty="0">
                <a:solidFill>
                  <a:srgbClr val="0432FF"/>
                </a:solidFill>
              </a:rPr>
              <a:t>四、做門徒的代價和賞賜</a:t>
            </a:r>
            <a:endParaRPr lang="en-US" dirty="0">
              <a:solidFill>
                <a:srgbClr val="0432FF"/>
              </a:solidFill>
            </a:endParaRPr>
          </a:p>
          <a:p>
            <a:pPr marL="0" indent="0">
              <a:buNone/>
            </a:pPr>
            <a:endParaRPr lang="zh-TW" altLang="en-US" dirty="0"/>
          </a:p>
          <a:p>
            <a:pPr marL="0" indent="0">
              <a:buNone/>
            </a:pPr>
            <a:endParaRPr lang="zh-TW" altLang="en-US" dirty="0"/>
          </a:p>
          <a:p>
            <a:endParaRPr lang="zh-TW" altLang="en-US" dirty="0"/>
          </a:p>
          <a:p>
            <a:endParaRPr lang="en-US" dirty="0"/>
          </a:p>
        </p:txBody>
      </p:sp>
      <p:sp>
        <p:nvSpPr>
          <p:cNvPr id="4" name="Content Placeholder 3">
            <a:extLst>
              <a:ext uri="{FF2B5EF4-FFF2-40B4-BE49-F238E27FC236}">
                <a16:creationId xmlns:a16="http://schemas.microsoft.com/office/drawing/2014/main" id="{2CFAD76F-32C8-DA40-98E5-9C2A97D4E9C4}"/>
              </a:ext>
            </a:extLst>
          </p:cNvPr>
          <p:cNvSpPr>
            <a:spLocks noGrp="1"/>
          </p:cNvSpPr>
          <p:nvPr>
            <p:ph sz="quarter" idx="4"/>
          </p:nvPr>
        </p:nvSpPr>
        <p:spPr>
          <a:xfrm>
            <a:off x="3489960" y="1430895"/>
            <a:ext cx="8112232" cy="4783640"/>
          </a:xfrm>
        </p:spPr>
        <p:txBody>
          <a:bodyPr>
            <a:normAutofit/>
          </a:bodyPr>
          <a:lstStyle/>
          <a:p>
            <a:pPr marL="0" indent="0">
              <a:buNone/>
            </a:pPr>
            <a:r>
              <a:rPr lang="zh-TW" altLang="en-US" sz="2800" dirty="0"/>
              <a:t>四、做門徒的代價和賞賜</a:t>
            </a:r>
            <a:endParaRPr lang="en-US" sz="2800" dirty="0"/>
          </a:p>
          <a:p>
            <a:pPr marL="0" indent="0">
              <a:buNone/>
            </a:pPr>
            <a:r>
              <a:rPr lang="zh-TW" altLang="en-US" dirty="0"/>
              <a:t>做主的門徒會遇到什麼難處？會有什麼樣的賞賜？耶穌要跟隨他的人，先計算一下代價</a:t>
            </a:r>
            <a:r>
              <a:rPr lang="en-US" dirty="0"/>
              <a:t>(</a:t>
            </a:r>
            <a:r>
              <a:rPr lang="zh-TW" altLang="en-US" dirty="0"/>
              <a:t>路</a:t>
            </a:r>
            <a:r>
              <a:rPr lang="en-US" dirty="0"/>
              <a:t> 14:25-33)</a:t>
            </a:r>
            <a:r>
              <a:rPr lang="zh-TW" altLang="en-US" dirty="0"/>
              <a:t>。</a:t>
            </a:r>
            <a:r>
              <a:rPr lang="en-US" dirty="0"/>
              <a:t> </a:t>
            </a:r>
          </a:p>
          <a:p>
            <a:pPr marL="457200" indent="-457200">
              <a:buFont typeface="+mj-lt"/>
              <a:buAutoNum type="arabicPeriod"/>
            </a:pPr>
            <a:r>
              <a:rPr lang="zh-TW" altLang="en-US" dirty="0">
                <a:highlight>
                  <a:srgbClr val="FFFF00"/>
                </a:highlight>
              </a:rPr>
              <a:t>要愛主耶穌勝過一切</a:t>
            </a:r>
            <a:r>
              <a:rPr lang="zh-TW" altLang="en-US" dirty="0"/>
              <a:t>：</a:t>
            </a:r>
            <a:r>
              <a:rPr lang="en-US" dirty="0"/>
              <a:t> </a:t>
            </a:r>
          </a:p>
          <a:p>
            <a:pPr marL="274320" lvl="1" indent="0">
              <a:buNone/>
            </a:pPr>
            <a:r>
              <a:rPr lang="zh-TW" altLang="en-US" dirty="0"/>
              <a:t>耶穌說，「人到我這裏來，若不愛我勝過愛自己的父母、 妻子、兒女、弟兄、姊妹，和自己的性命，就不能作我的門徒。」</a:t>
            </a:r>
            <a:r>
              <a:rPr lang="en-US" dirty="0"/>
              <a:t>(</a:t>
            </a:r>
            <a:r>
              <a:rPr lang="zh-TW" altLang="en-US" dirty="0"/>
              <a:t>路</a:t>
            </a:r>
            <a:r>
              <a:rPr lang="en-US" dirty="0"/>
              <a:t> 14:26) </a:t>
            </a:r>
          </a:p>
          <a:p>
            <a:pPr marL="457200" indent="-457200">
              <a:buFont typeface="+mj-lt"/>
              <a:buAutoNum type="arabicPeriod"/>
            </a:pPr>
            <a:r>
              <a:rPr lang="zh-TW" altLang="en-US" dirty="0">
                <a:highlight>
                  <a:srgbClr val="FFFF00"/>
                </a:highlight>
              </a:rPr>
              <a:t>要捨己背十字架</a:t>
            </a:r>
            <a:r>
              <a:rPr lang="zh-TW" altLang="en-US" dirty="0"/>
              <a:t>：</a:t>
            </a:r>
            <a:endParaRPr lang="en-US" altLang="zh-TW" dirty="0"/>
          </a:p>
          <a:p>
            <a:pPr marL="274320" lvl="1" indent="0">
              <a:buNone/>
            </a:pPr>
            <a:r>
              <a:rPr lang="zh-TW" altLang="en-US" dirty="0"/>
              <a:t>耶穌說，「若有人要跟從我，就當捨己，天天背起他的十字架來跟從我。」</a:t>
            </a:r>
            <a:endParaRPr lang="en-US" altLang="zh-TW" dirty="0"/>
          </a:p>
          <a:p>
            <a:pPr marL="274320" lvl="1" indent="0">
              <a:buNone/>
            </a:pPr>
            <a:r>
              <a:rPr lang="en-US" dirty="0"/>
              <a:t>(</a:t>
            </a:r>
            <a:r>
              <a:rPr lang="zh-TW" altLang="en-US" dirty="0"/>
              <a:t>路</a:t>
            </a:r>
            <a:r>
              <a:rPr lang="en-US" dirty="0"/>
              <a:t> 9:23) </a:t>
            </a:r>
            <a:r>
              <a:rPr lang="zh-TW" altLang="en-US" dirty="0"/>
              <a:t>在這個講求自我肯定的時代，耶穌捨己的吩咐常被質疑，難 道基督徒都要否定自己嗎？其實捨己並不是否定自己，而是順服主。</a:t>
            </a:r>
            <a:r>
              <a:rPr lang="en-US" dirty="0"/>
              <a:t>  </a:t>
            </a:r>
          </a:p>
          <a:p>
            <a:pPr marL="457200" indent="-457200">
              <a:buFont typeface="+mj-lt"/>
              <a:buAutoNum type="arabicPeriod"/>
            </a:pPr>
            <a:r>
              <a:rPr lang="zh-TW" altLang="en-US" dirty="0">
                <a:highlight>
                  <a:srgbClr val="FFFF00"/>
                </a:highlight>
              </a:rPr>
              <a:t>要有受苦的心志</a:t>
            </a:r>
            <a:r>
              <a:rPr lang="zh-TW" altLang="en-US" dirty="0"/>
              <a:t>：</a:t>
            </a:r>
            <a:r>
              <a:rPr lang="en-US" dirty="0"/>
              <a:t> </a:t>
            </a:r>
          </a:p>
          <a:p>
            <a:pPr marL="274320" lvl="1" indent="0">
              <a:buNone/>
            </a:pPr>
            <a:r>
              <a:rPr lang="zh-TW" altLang="en-US" dirty="0"/>
              <a:t>主 對他的門徒說，「在世上，你們有苦難；但你們可以放心，我已經勝了世界。」</a:t>
            </a:r>
            <a:r>
              <a:rPr lang="en-US" dirty="0"/>
              <a:t>(</a:t>
            </a:r>
            <a:r>
              <a:rPr lang="zh-TW" altLang="en-US" dirty="0"/>
              <a:t>約</a:t>
            </a:r>
            <a:r>
              <a:rPr lang="en-US" dirty="0"/>
              <a:t> 16:33b) </a:t>
            </a:r>
            <a:endParaRPr lang="en-US" altLang="zh-TW" dirty="0"/>
          </a:p>
          <a:p>
            <a:pPr marL="0" indent="0">
              <a:buNone/>
            </a:pPr>
            <a:endParaRPr lang="en-US" altLang="zh-TW" dirty="0"/>
          </a:p>
        </p:txBody>
      </p:sp>
    </p:spTree>
    <p:extLst>
      <p:ext uri="{BB962C8B-B14F-4D97-AF65-F5344CB8AC3E}">
        <p14:creationId xmlns:p14="http://schemas.microsoft.com/office/powerpoint/2010/main" val="34738965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otalTime>2</TotalTime>
  <Words>7539</Words>
  <Application>Microsoft Macintosh PowerPoint</Application>
  <PresentationFormat>Widescreen</PresentationFormat>
  <Paragraphs>533</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Kaiti TC</vt:lpstr>
      <vt:lpstr>LiSong Pro Light</vt:lpstr>
      <vt:lpstr>宋体</vt:lpstr>
      <vt:lpstr>Songti TC</vt:lpstr>
      <vt:lpstr>STKaiti</vt:lpstr>
      <vt:lpstr>Arial</vt:lpstr>
      <vt:lpstr>Garamond</vt:lpstr>
      <vt:lpstr>Wingdings</vt:lpstr>
      <vt:lpstr>Savon</vt:lpstr>
      <vt:lpstr>     耶穌 （內容引用“成人主日學聖經課程”作者：梁望惠） https://bible.fhl.net/isa/isa101.html   </vt:lpstr>
      <vt:lpstr>耶穌生平大綱（二）</vt:lpstr>
      <vt:lpstr>（六）選召門徒 </vt:lpstr>
      <vt:lpstr>（六）選召門徒 </vt:lpstr>
      <vt:lpstr>（六）選召門徒 </vt:lpstr>
      <vt:lpstr>（六）選召門徒 </vt:lpstr>
      <vt:lpstr>（六）選召門徒 </vt:lpstr>
      <vt:lpstr>（六）選召門徒 </vt:lpstr>
      <vt:lpstr>（六）選召門徒 </vt:lpstr>
      <vt:lpstr>（六）選召門徒 </vt:lpstr>
      <vt:lpstr>（六）選召門徒 </vt:lpstr>
      <vt:lpstr>（七）周遊加利利：耶穌的教訓和神蹟 </vt:lpstr>
      <vt:lpstr>（七）周遊加利利：耶穌的教訓和神蹟 </vt:lpstr>
      <vt:lpstr>（七）周遊加利利：耶穌的教訓和神蹟 </vt:lpstr>
      <vt:lpstr>（七）周遊加利利：耶穌的教訓和神蹟 </vt:lpstr>
      <vt:lpstr>（七）周遊加利利：耶穌的教訓和神蹟 </vt:lpstr>
      <vt:lpstr>PowerPoint Presentation</vt:lpstr>
      <vt:lpstr>（七）周遊加利利：耶穌的教訓和神蹟 </vt:lpstr>
      <vt:lpstr>（七）周遊加利利：耶穌的教訓和神蹟 </vt:lpstr>
      <vt:lpstr>（七）周遊加利利：耶穌的教訓和神蹟 </vt:lpstr>
      <vt:lpstr>（七）周遊加利利：耶穌的教訓和神蹟 </vt:lpstr>
      <vt:lpstr>（七）周遊加利利：耶穌的教訓和神蹟 </vt:lpstr>
      <vt:lpstr>（七）周遊加利利：耶穌的教訓和神蹟 </vt:lpstr>
      <vt:lpstr>（七）周遊加利利：耶穌的教訓和神蹟 </vt:lpstr>
      <vt:lpstr>（七）周遊加利利：耶穌的教訓和神蹟 </vt:lpstr>
      <vt:lpstr>（七）周遊加利利：耶穌的教訓和神蹟 </vt:lpstr>
      <vt:lpstr>（七）周遊加利利：耶穌的教訓和神蹟 </vt:lpstr>
      <vt:lpstr>（八）向北隱退：耶穌的身份和使命 </vt:lpstr>
      <vt:lpstr>（八）向北隱退：耶穌的身份和使命 </vt:lpstr>
      <vt:lpstr>（八）向北隱退：耶穌的身份和使命 </vt:lpstr>
      <vt:lpstr>（八）向北隱退：耶穌的身份和使命 </vt:lpstr>
      <vt:lpstr>（八）向北隱退：耶穌的身份和使命 </vt:lpstr>
      <vt:lpstr>（八）向北隱退：耶穌的身份和使命 </vt:lpstr>
      <vt:lpstr>（八）向北隱退：耶穌的身份和使命 </vt:lpstr>
      <vt:lpstr>（八）向北隱退：耶穌的身份和使命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耶穌 （內容引用“成人主日學聖經課程”作者：梁望惠） https://bible.fhl.net/isa/isa101.html   </dc:title>
  <dc:creator>Sandy Mau</dc:creator>
  <cp:lastModifiedBy>Sandy Mau</cp:lastModifiedBy>
  <cp:revision>1</cp:revision>
  <dcterms:created xsi:type="dcterms:W3CDTF">2022-05-10T02:14:32Z</dcterms:created>
  <dcterms:modified xsi:type="dcterms:W3CDTF">2022-05-10T02:16:34Z</dcterms:modified>
</cp:coreProperties>
</file>