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84" r:id="rId1"/>
  </p:sldMasterIdLst>
  <p:notesMasterIdLst>
    <p:notesMasterId r:id="rId26"/>
  </p:notesMasterIdLst>
  <p:sldIdLst>
    <p:sldId id="256" r:id="rId2"/>
    <p:sldId id="257" r:id="rId3"/>
    <p:sldId id="288" r:id="rId4"/>
    <p:sldId id="263" r:id="rId5"/>
    <p:sldId id="282" r:id="rId6"/>
    <p:sldId id="276" r:id="rId7"/>
    <p:sldId id="277" r:id="rId8"/>
    <p:sldId id="272" r:id="rId9"/>
    <p:sldId id="267" r:id="rId10"/>
    <p:sldId id="290" r:id="rId11"/>
    <p:sldId id="275" r:id="rId12"/>
    <p:sldId id="281" r:id="rId13"/>
    <p:sldId id="264" r:id="rId14"/>
    <p:sldId id="279" r:id="rId15"/>
    <p:sldId id="274" r:id="rId16"/>
    <p:sldId id="285" r:id="rId17"/>
    <p:sldId id="286" r:id="rId18"/>
    <p:sldId id="284" r:id="rId19"/>
    <p:sldId id="289" r:id="rId20"/>
    <p:sldId id="287" r:id="rId21"/>
    <p:sldId id="268" r:id="rId22"/>
    <p:sldId id="283" r:id="rId23"/>
    <p:sldId id="278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FB"/>
    <a:srgbClr val="FADD75"/>
    <a:srgbClr val="F0EBDC"/>
    <a:srgbClr val="E7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5435" autoAdjust="0"/>
  </p:normalViewPr>
  <p:slideViewPr>
    <p:cSldViewPr snapToGrid="0" snapToObjects="1">
      <p:cViewPr varScale="1">
        <p:scale>
          <a:sx n="97" d="100"/>
          <a:sy n="97" d="100"/>
        </p:scale>
        <p:origin x="1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9B3A-2076-4501-811A-94F26DF003FC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22F4-DD68-4733-8400-726F2BE40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zh-CN" altLang="en-US" b="0" i="0" dirty="0">
                <a:solidFill>
                  <a:srgbClr val="222222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http://www.hoc6.org/global/2016/03/22/twelve-tribes-of-israel/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2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0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4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9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7B65-3FBA-411B-A0EE-938C6902D6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022F4-DD68-4733-8400-726F2BE408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92B7F31-060C-4FF7-A2AC-E2420BA58693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6517-B6F8-4CDC-9177-476D6B864183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FB7E-B35C-479F-A03E-9D6800204F8E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5FEA-9DBC-4FC9-9A37-BEA9F8148F9C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50285C-9C87-4C57-9071-E7D40D5FD4A7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CF05-3C5E-4CAF-A6F7-BFF7FBEBEAC9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09F-6CE0-43BF-A3B3-560174002D07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F97B-F351-4E60-85EB-D9923E64DD29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DF9B-45BA-4646-9CF1-E0DDF6D6BC9A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2763-3F1C-47AC-8428-9386251E00AF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1ECEF-B575-470B-A63B-45B42C485568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3A368F-E446-4DDC-A4C2-9E4F381675E1}" type="datetime1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雅各 利亚 拉结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84920"/>
            <a:ext cx="9070848" cy="8543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Songti TC" panose="02010600040101010101" pitchFamily="2" charset="-120"/>
                <a:ea typeface="Songti TC" panose="02010600040101010101" pitchFamily="2" charset="-120"/>
              </a:rPr>
              <a:t>南區證道堂</a:t>
            </a:r>
          </a:p>
          <a:p>
            <a:r>
              <a:rPr lang="en-US" altLang="zh-CN" sz="2800" dirty="0">
                <a:latin typeface="+mj-ea"/>
                <a:ea typeface="+mj-ea"/>
              </a:rPr>
              <a:t>2021—2022</a:t>
            </a:r>
            <a:r>
              <a:rPr lang="zh-CN" altLang="en-US" sz="2800" dirty="0">
                <a:latin typeface="+mj-ea"/>
                <a:ea typeface="+mj-ea"/>
              </a:rPr>
              <a:t> 主日學</a:t>
            </a:r>
            <a:endParaRPr lang="en-US" altLang="zh-CN" sz="2800" dirty="0">
              <a:latin typeface="+mj-ea"/>
              <a:ea typeface="+mj-ea"/>
            </a:endParaRPr>
          </a:p>
          <a:p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851F78-1060-4282-B10E-B15D19378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F4721B-A9FB-4350-8350-6AF5DBC73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7744"/>
            <a:ext cx="5377852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6B3E9D-A7B2-4A2C-AA9C-C4E4E97A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4041" y="374904"/>
            <a:ext cx="5106102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699" y="739476"/>
            <a:ext cx="5101444" cy="1371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人生經歷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</a:b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拉結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(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二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)──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爭競角力的女人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LiSong Pro Light" panose="02020300000000000000" pitchFamily="18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FF53E0-01B4-448C-84AF-84D1426A9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4" y="485495"/>
            <a:ext cx="3324388" cy="3251163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39DF756E-3198-4C25-915C-52B17E51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A6A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7046A-014A-4D8A-86E8-09943C3D0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A6A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171C7-DD46-4717-9502-30B7DBD60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243" y="3246409"/>
            <a:ext cx="2722671" cy="3006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713989"/>
            <a:ext cx="4472922" cy="1440706"/>
          </a:xfrm>
        </p:spPr>
        <p:txBody>
          <a:bodyPr>
            <a:normAutofit/>
          </a:bodyPr>
          <a:lstStyle/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CN" altLang="en-US" sz="2000" dirty="0">
                <a:ea typeface="LiSong Pro Light" panose="02020300000000000000"/>
              </a:rPr>
              <a:t>與利亞爭寵</a:t>
            </a:r>
            <a:endParaRPr lang="en-US" altLang="zh-CN" sz="2000" dirty="0">
              <a:ea typeface="LiSong Pro Light" panose="02020300000000000000"/>
            </a:endParaRPr>
          </a:p>
          <a:p>
            <a:pPr marL="799783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LiSong Pro Light" panose="02020300000000000000"/>
              </a:rPr>
              <a:t> </a:t>
            </a:r>
            <a:r>
              <a:rPr lang="zh-CN" altLang="en-US" sz="2000" dirty="0">
                <a:ea typeface="LiSong Pro Light" panose="02020300000000000000"/>
              </a:rPr>
              <a:t>第一回合 </a:t>
            </a:r>
            <a:r>
              <a:rPr lang="en-US" altLang="zh-CN" sz="2000" dirty="0">
                <a:ea typeface="LiSong Pro Light" panose="02020300000000000000"/>
              </a:rPr>
              <a:t>– </a:t>
            </a:r>
            <a:r>
              <a:rPr lang="zh-CN" altLang="en-US" sz="2000" dirty="0">
                <a:ea typeface="LiSong Pro Light" panose="02020300000000000000"/>
              </a:rPr>
              <a:t>使女添子  </a:t>
            </a:r>
            <a:endParaRPr lang="en-US" altLang="zh-CN" sz="2000" dirty="0">
              <a:ea typeface="LiSong Pro Light" panose="02020300000000000000"/>
            </a:endParaRPr>
          </a:p>
          <a:p>
            <a:pPr marL="799783" lvl="1" indent="-342900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LiSong Pro Light" panose="02020300000000000000"/>
              </a:rPr>
              <a:t> </a:t>
            </a:r>
            <a:r>
              <a:rPr lang="zh-CN" altLang="en-US" sz="2000" dirty="0">
                <a:ea typeface="LiSong Pro Light" panose="02020300000000000000"/>
              </a:rPr>
              <a:t>第二回合 </a:t>
            </a:r>
            <a:r>
              <a:rPr lang="en-US" altLang="zh-CN" sz="2000" dirty="0">
                <a:ea typeface="LiSong Pro Light" panose="02020300000000000000"/>
              </a:rPr>
              <a:t>– </a:t>
            </a:r>
            <a:r>
              <a:rPr lang="zh-CN" altLang="en-US" sz="2000" dirty="0">
                <a:ea typeface="LiSong Pro Light" panose="02020300000000000000"/>
              </a:rPr>
              <a:t>风茄风波</a:t>
            </a:r>
            <a:endParaRPr lang="zh-TW" alt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29393-1FE4-4291-BF43-090E4469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8403" y="6208776"/>
            <a:ext cx="4572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DCD48E-67C5-42DF-AB81-E7487093ED92}"/>
              </a:ext>
            </a:extLst>
          </p:cNvPr>
          <p:cNvSpPr/>
          <p:nvPr/>
        </p:nvSpPr>
        <p:spPr>
          <a:xfrm>
            <a:off x="5263860" y="429668"/>
            <a:ext cx="5723485" cy="5998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5E1E6-34EB-4B30-A22C-54BB44D5D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65285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603538" cy="17441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人生經歷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 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</a:b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拉結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(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三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)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──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憑自己智慧的女人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LiSong Pro Light" panose="02020300000000000000" pitchFamily="18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66456-23A0-4752-844A-7242D69A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68" y="2398514"/>
            <a:ext cx="6062129" cy="3648456"/>
          </a:xfrm>
        </p:spPr>
        <p:txBody>
          <a:bodyPr>
            <a:normAutofit/>
          </a:bodyPr>
          <a:lstStyle/>
          <a:p>
            <a:r>
              <a:rPr lang="zh-TW" altLang="en-US" dirty="0">
                <a:ea typeface="LiSong Pro Light" panose="02020300000000000000"/>
              </a:rPr>
              <a:t>經文</a:t>
            </a:r>
            <a:r>
              <a:rPr lang="en-US" altLang="zh-TW" dirty="0">
                <a:ea typeface="LiSong Pro Light" panose="02020300000000000000"/>
              </a:rPr>
              <a:t>:	</a:t>
            </a:r>
            <a:r>
              <a:rPr lang="zh-TW" altLang="en-US" dirty="0">
                <a:ea typeface="LiSong Pro Light" panose="02020300000000000000"/>
              </a:rPr>
              <a:t>創世記卅</a:t>
            </a:r>
            <a:r>
              <a:rPr lang="en-US" altLang="zh-TW" dirty="0">
                <a:ea typeface="LiSong Pro Light" panose="02020300000000000000"/>
              </a:rPr>
              <a:t>22</a:t>
            </a:r>
            <a:r>
              <a:rPr lang="zh-TW" altLang="en-US" dirty="0">
                <a:ea typeface="LiSong Pro Light" panose="02020300000000000000"/>
              </a:rPr>
              <a:t>～</a:t>
            </a:r>
            <a:r>
              <a:rPr lang="en-US" altLang="zh-TW" dirty="0">
                <a:ea typeface="LiSong Pro Light" panose="02020300000000000000"/>
              </a:rPr>
              <a:t>24</a:t>
            </a:r>
            <a:r>
              <a:rPr lang="zh-TW" altLang="en-US" dirty="0">
                <a:ea typeface="LiSong Pro Light" panose="02020300000000000000"/>
              </a:rPr>
              <a:t>；卅一</a:t>
            </a:r>
            <a:r>
              <a:rPr lang="en-US" altLang="zh-TW" dirty="0">
                <a:ea typeface="LiSong Pro Light" panose="02020300000000000000"/>
              </a:rPr>
              <a:t>1</a:t>
            </a:r>
            <a:r>
              <a:rPr lang="zh-TW" altLang="en-US" dirty="0">
                <a:ea typeface="LiSong Pro Light" panose="02020300000000000000"/>
              </a:rPr>
              <a:t>～</a:t>
            </a:r>
            <a:r>
              <a:rPr lang="en-US" altLang="zh-TW" dirty="0">
                <a:ea typeface="LiSong Pro Light" panose="02020300000000000000"/>
              </a:rPr>
              <a:t>35</a:t>
            </a:r>
            <a:r>
              <a:rPr lang="zh-TW" altLang="en-US" dirty="0">
                <a:ea typeface="LiSong Pro Light" panose="02020300000000000000"/>
              </a:rPr>
              <a:t>；卅五</a:t>
            </a:r>
            <a:r>
              <a:rPr lang="en-US" altLang="zh-TW" dirty="0">
                <a:ea typeface="LiSong Pro Light" panose="02020300000000000000"/>
              </a:rPr>
              <a:t>16</a:t>
            </a:r>
            <a:r>
              <a:rPr lang="zh-TW" altLang="en-US" dirty="0">
                <a:ea typeface="LiSong Pro Light" panose="02020300000000000000"/>
              </a:rPr>
              <a:t>～</a:t>
            </a:r>
            <a:r>
              <a:rPr lang="en-US" altLang="zh-TW" dirty="0">
                <a:ea typeface="LiSong Pro Light" panose="02020300000000000000"/>
              </a:rPr>
              <a:t>20</a:t>
            </a:r>
          </a:p>
          <a:p>
            <a:r>
              <a:rPr lang="zh-TW" altLang="en-US" dirty="0">
                <a:ea typeface="LiSong Pro Light" panose="02020300000000000000"/>
              </a:rPr>
              <a:t>鑰節</a:t>
            </a:r>
            <a:r>
              <a:rPr lang="en-US" altLang="zh-TW" dirty="0">
                <a:ea typeface="LiSong Pro Light" panose="02020300000000000000"/>
              </a:rPr>
              <a:t>:	</a:t>
            </a:r>
            <a:r>
              <a:rPr lang="zh-TW" altLang="en-US" dirty="0">
                <a:ea typeface="LiSong Pro Light" panose="02020300000000000000"/>
              </a:rPr>
              <a:t>上帝顧念拉結，應允了他，使他能生育。</a:t>
            </a:r>
            <a:br>
              <a:rPr lang="en-US" altLang="zh-TW" dirty="0">
                <a:ea typeface="LiSong Pro Light" panose="02020300000000000000"/>
              </a:rPr>
            </a:br>
            <a:r>
              <a:rPr lang="en-US" altLang="zh-TW" dirty="0">
                <a:ea typeface="LiSong Pro Light" panose="02020300000000000000"/>
              </a:rPr>
              <a:t>          </a:t>
            </a:r>
            <a:r>
              <a:rPr lang="zh-TW" altLang="en-US" dirty="0">
                <a:ea typeface="LiSong Pro Light" panose="02020300000000000000"/>
              </a:rPr>
              <a:t>（創卅</a:t>
            </a:r>
            <a:r>
              <a:rPr lang="en-US" altLang="zh-TW" dirty="0">
                <a:ea typeface="LiSong Pro Light" panose="02020300000000000000"/>
              </a:rPr>
              <a:t>22</a:t>
            </a:r>
            <a:r>
              <a:rPr lang="zh-TW" altLang="en-US" dirty="0">
                <a:ea typeface="LiSong Pro Light" panose="02020300000000000000"/>
              </a:rPr>
              <a:t>）</a:t>
            </a:r>
          </a:p>
          <a:p>
            <a:r>
              <a:rPr lang="zh-TW" altLang="en-US" dirty="0">
                <a:ea typeface="LiSong Pro Light" panose="02020300000000000000"/>
              </a:rPr>
              <a:t>參考經文</a:t>
            </a:r>
            <a:r>
              <a:rPr lang="en-US" altLang="zh-TW" dirty="0">
                <a:ea typeface="LiSong Pro Light" panose="02020300000000000000"/>
              </a:rPr>
              <a:t>:    </a:t>
            </a:r>
            <a:r>
              <a:rPr lang="zh-TW" altLang="en-US" dirty="0">
                <a:ea typeface="LiSong Pro Light" panose="02020300000000000000"/>
              </a:rPr>
              <a:t>得四</a:t>
            </a:r>
            <a:r>
              <a:rPr lang="en-US" altLang="zh-TW" dirty="0">
                <a:ea typeface="LiSong Pro Light" panose="02020300000000000000"/>
              </a:rPr>
              <a:t>11</a:t>
            </a:r>
          </a:p>
          <a:p>
            <a:pPr marL="0" indent="0">
              <a:buNone/>
            </a:pPr>
            <a:endParaRPr lang="en-US" altLang="zh-TW" dirty="0"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dirty="0">
                <a:ea typeface="LiSong Pro Light" panose="02020300000000000000"/>
              </a:rPr>
              <a:t>提要</a:t>
            </a:r>
          </a:p>
          <a:p>
            <a:pPr lvl="1"/>
            <a:r>
              <a:rPr lang="zh-TW" altLang="en-US" sz="1800" dirty="0">
                <a:ea typeface="LiSong Pro Light" panose="02020300000000000000"/>
              </a:rPr>
              <a:t>拉結偷偶像（創卅一</a:t>
            </a:r>
            <a:r>
              <a:rPr lang="en-US" altLang="zh-TW" sz="1800" dirty="0">
                <a:ea typeface="LiSong Pro Light" panose="02020300000000000000"/>
              </a:rPr>
              <a:t>33</a:t>
            </a:r>
            <a:r>
              <a:rPr lang="zh-TW" altLang="en-US" sz="1800" dirty="0">
                <a:ea typeface="LiSong Pro Light" panose="02020300000000000000"/>
              </a:rPr>
              <a:t>，</a:t>
            </a:r>
            <a:r>
              <a:rPr lang="en-US" altLang="zh-TW" sz="1800" dirty="0">
                <a:ea typeface="LiSong Pro Light" panose="02020300000000000000"/>
              </a:rPr>
              <a:t>34</a:t>
            </a:r>
            <a:r>
              <a:rPr lang="zh-TW" altLang="en-US" sz="1800" dirty="0">
                <a:ea typeface="LiSong Pro Light" panose="02020300000000000000"/>
              </a:rPr>
              <a:t>）        </a:t>
            </a:r>
            <a:endParaRPr lang="en-US" altLang="zh-TW" sz="1800" dirty="0">
              <a:ea typeface="LiSong Pro Light" panose="02020300000000000000"/>
            </a:endParaRPr>
          </a:p>
          <a:p>
            <a:pPr lvl="1"/>
            <a:r>
              <a:rPr lang="zh-TW" altLang="en-US" sz="1800" dirty="0">
                <a:ea typeface="LiSong Pro Light" panose="02020300000000000000"/>
              </a:rPr>
              <a:t>拉結便因難產而死</a:t>
            </a:r>
            <a:endParaRPr lang="en-US" altLang="zh-TW" sz="1800" dirty="0">
              <a:ea typeface="LiSong Pro Light" panose="02020300000000000000"/>
            </a:endParaRPr>
          </a:p>
          <a:p>
            <a:pPr lvl="1"/>
            <a:r>
              <a:rPr lang="zh-CN" altLang="en-US" sz="1800" dirty="0">
                <a:ea typeface="LiSong Pro Light" panose="02020300000000000000"/>
              </a:rPr>
              <a:t>拉結的墳墓</a:t>
            </a:r>
            <a:endParaRPr lang="zh-TW" altLang="en-US" sz="1800" dirty="0">
              <a:ea typeface="LiSong Pro Light" panose="02020300000000000000"/>
            </a:endParaRPr>
          </a:p>
          <a:p>
            <a:endParaRPr lang="zh-TW" altLang="en-US" dirty="0">
              <a:ea typeface="LiSong Pro Light" panose="020203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FD959-F8B3-4147-93ED-A0CE70540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4" r="2" b="2"/>
          <a:stretch/>
        </p:blipFill>
        <p:spPr>
          <a:xfrm>
            <a:off x="8181328" y="514635"/>
            <a:ext cx="3130662" cy="24482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153F04-E213-4B0C-BBC3-D5763326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08776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E8F117-D5DC-4AF4-AD72-FB7A93BAA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8C543-FE3F-43D9-A09E-D89145914BE4}"/>
              </a:ext>
            </a:extLst>
          </p:cNvPr>
          <p:cNvGrpSpPr/>
          <p:nvPr/>
        </p:nvGrpSpPr>
        <p:grpSpPr>
          <a:xfrm>
            <a:off x="8543788" y="3079154"/>
            <a:ext cx="3130661" cy="2725221"/>
            <a:chOff x="8543788" y="3079154"/>
            <a:chExt cx="3130661" cy="27252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1D0E31-2AE9-4A96-876F-5DD30DABE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7" r="19721" b="-3"/>
            <a:stretch/>
          </p:blipFill>
          <p:spPr>
            <a:xfrm>
              <a:off x="8543788" y="3079154"/>
              <a:ext cx="3130661" cy="244822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FDCA51-5FCC-4B2B-8C0D-F9D2CEC26EFC}"/>
                </a:ext>
              </a:extLst>
            </p:cNvPr>
            <p:cNvSpPr txBox="1"/>
            <p:nvPr/>
          </p:nvSpPr>
          <p:spPr>
            <a:xfrm>
              <a:off x="9602262" y="5527376"/>
              <a:ext cx="16865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昔日的拉结墓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964F37-1B7B-4D76-B513-BF207C8AFCFA}"/>
              </a:ext>
            </a:extLst>
          </p:cNvPr>
          <p:cNvGrpSpPr/>
          <p:nvPr/>
        </p:nvGrpSpPr>
        <p:grpSpPr>
          <a:xfrm>
            <a:off x="5965656" y="4036291"/>
            <a:ext cx="3337769" cy="2133456"/>
            <a:chOff x="5965656" y="4036291"/>
            <a:chExt cx="3337769" cy="21334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B8716C-A71F-49A7-9180-A5550D3F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5656" y="4036291"/>
              <a:ext cx="3337769" cy="210947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C0B994-A204-4187-8152-CF6CA82C971C}"/>
                </a:ext>
              </a:extLst>
            </p:cNvPr>
            <p:cNvSpPr txBox="1"/>
            <p:nvPr/>
          </p:nvSpPr>
          <p:spPr>
            <a:xfrm>
              <a:off x="7403301" y="5892748"/>
              <a:ext cx="16865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今日的拉结陵墓</a:t>
              </a:r>
              <a:endParaRPr lang="en-US" sz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369415-1F2C-4230-9154-D4FCB9E4DD12}"/>
              </a:ext>
            </a:extLst>
          </p:cNvPr>
          <p:cNvGrpSpPr/>
          <p:nvPr/>
        </p:nvGrpSpPr>
        <p:grpSpPr>
          <a:xfrm>
            <a:off x="4130902" y="4457070"/>
            <a:ext cx="2265916" cy="1803667"/>
            <a:chOff x="4130902" y="4457070"/>
            <a:chExt cx="2265916" cy="180366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7152BD-4810-4046-AA8E-67D9B54A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0902" y="4457070"/>
              <a:ext cx="2265916" cy="150003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A801C-D409-4BEC-9972-E398F777AB5D}"/>
                </a:ext>
              </a:extLst>
            </p:cNvPr>
            <p:cNvSpPr txBox="1"/>
            <p:nvPr/>
          </p:nvSpPr>
          <p:spPr>
            <a:xfrm>
              <a:off x="4318985" y="5983738"/>
              <a:ext cx="16865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200" dirty="0"/>
                <a:t>陵墓中的石棺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32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81CFD1D-BA34-4FE9-97FA-81C55CFE907A}"/>
              </a:ext>
            </a:extLst>
          </p:cNvPr>
          <p:cNvSpPr>
            <a:spLocks/>
          </p:cNvSpPr>
          <p:nvPr/>
        </p:nvSpPr>
        <p:spPr>
          <a:xfrm>
            <a:off x="5854057" y="1"/>
            <a:ext cx="494648" cy="664838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2407841-4C5A-4B99-90B5-7D934E306E1A}"/>
              </a:ext>
            </a:extLst>
          </p:cNvPr>
          <p:cNvSpPr>
            <a:spLocks/>
          </p:cNvSpPr>
          <p:nvPr/>
        </p:nvSpPr>
        <p:spPr>
          <a:xfrm rot="5400000">
            <a:off x="6480928" y="3203304"/>
            <a:ext cx="5855131" cy="1371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72CDDB0-40CB-4306-A1C3-C861FDABCA3D}"/>
              </a:ext>
            </a:extLst>
          </p:cNvPr>
          <p:cNvSpPr>
            <a:spLocks/>
          </p:cNvSpPr>
          <p:nvPr/>
        </p:nvSpPr>
        <p:spPr>
          <a:xfrm rot="5400000">
            <a:off x="-20190" y="3192521"/>
            <a:ext cx="5827171" cy="1371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D1053E6-2382-4EE0-89F4-2D1F47F020F0}"/>
              </a:ext>
            </a:extLst>
          </p:cNvPr>
          <p:cNvGrpSpPr>
            <a:grpSpLocks/>
          </p:cNvGrpSpPr>
          <p:nvPr/>
        </p:nvGrpSpPr>
        <p:grpSpPr>
          <a:xfrm>
            <a:off x="3215957" y="1243196"/>
            <a:ext cx="5770848" cy="742607"/>
            <a:chOff x="1066800" y="133350"/>
            <a:chExt cx="6934200" cy="8382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771265A-3197-4715-9CD9-6C9A6186148A}"/>
                </a:ext>
              </a:extLst>
            </p:cNvPr>
            <p:cNvGrpSpPr/>
            <p:nvPr/>
          </p:nvGrpSpPr>
          <p:grpSpPr>
            <a:xfrm>
              <a:off x="4221000" y="133350"/>
              <a:ext cx="673051" cy="838200"/>
              <a:chOff x="4283263" y="-172604"/>
              <a:chExt cx="551961" cy="709246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6D8CC5-8C97-4154-A2FC-EB06039D36E7}"/>
                  </a:ext>
                </a:extLst>
              </p:cNvPr>
              <p:cNvSpPr/>
              <p:nvPr/>
            </p:nvSpPr>
            <p:spPr>
              <a:xfrm>
                <a:off x="4283263" y="-172604"/>
                <a:ext cx="523507" cy="16764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B4CD088-79CA-4D3C-800C-D6D07E0E79F4}"/>
                  </a:ext>
                </a:extLst>
              </p:cNvPr>
              <p:cNvSpPr/>
              <p:nvPr/>
            </p:nvSpPr>
            <p:spPr>
              <a:xfrm>
                <a:off x="4311717" y="369002"/>
                <a:ext cx="523507" cy="16764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3" name="Pentagon 31">
              <a:extLst>
                <a:ext uri="{FF2B5EF4-FFF2-40B4-BE49-F238E27FC236}">
                  <a16:creationId xmlns:a16="http://schemas.microsoft.com/office/drawing/2014/main" id="{CABED39B-01B8-42DA-B2B1-5E982B7909B1}"/>
                </a:ext>
              </a:extLst>
            </p:cNvPr>
            <p:cNvSpPr/>
            <p:nvPr/>
          </p:nvSpPr>
          <p:spPr>
            <a:xfrm flipH="1">
              <a:off x="1066800" y="209550"/>
              <a:ext cx="6934200" cy="685801"/>
            </a:xfrm>
            <a:prstGeom prst="homePlate">
              <a:avLst>
                <a:gd name="adj" fmla="val 0"/>
              </a:avLst>
            </a:prstGeom>
            <a:gradFill>
              <a:gsLst>
                <a:gs pos="57000">
                  <a:schemeClr val="accent5">
                    <a:lumMod val="75000"/>
                  </a:schemeClr>
                </a:gs>
                <a:gs pos="1000">
                  <a:schemeClr val="accent5">
                    <a:lumMod val="64000"/>
                  </a:schemeClr>
                </a:gs>
                <a:gs pos="100000">
                  <a:schemeClr val="accent5">
                    <a:lumMod val="94000"/>
                  </a:schemeClr>
                </a:gs>
              </a:gsLst>
              <a:lin ang="0" scaled="0"/>
            </a:gradFill>
            <a:ln w="28575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zh-CN" altLang="en-US" sz="51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LiSong Pro Light"/>
                  <a:ea typeface="Tahoma" panose="020B0604030504040204" pitchFamily="34" charset="0"/>
                  <a:cs typeface="Tahoma" panose="020B0604030504040204" pitchFamily="34" charset="0"/>
                </a:rPr>
                <a:t>利亞（</a:t>
              </a:r>
              <a:r>
                <a:rPr lang="en-US" altLang="zh-CN" sz="51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LiSong Pro Light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lang="zh-CN" altLang="en-US" sz="51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LiSong Pro Light"/>
                  <a:ea typeface="Tahoma" panose="020B0604030504040204" pitchFamily="34" charset="0"/>
                  <a:cs typeface="Tahoma" panose="020B0604030504040204" pitchFamily="34" charset="0"/>
                </a:rPr>
                <a:t>）和拉結（</a:t>
              </a:r>
              <a:r>
                <a:rPr lang="en-US" altLang="zh-CN" sz="51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LiSong Pro Light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zh-CN" altLang="en-US" sz="5100" b="1" spc="38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LiSong Pro Light"/>
                  <a:ea typeface="Tahoma" panose="020B0604030504040204" pitchFamily="34" charset="0"/>
                  <a:cs typeface="Tahoma" panose="020B0604030504040204" pitchFamily="34" charset="0"/>
                </a:rPr>
                <a:t>）</a:t>
              </a:r>
              <a:endParaRPr lang="en-US" sz="30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LiSong Pro Ligh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4CEF664-BBBC-4D12-9878-227FAC256CF5}"/>
              </a:ext>
            </a:extLst>
          </p:cNvPr>
          <p:cNvSpPr>
            <a:spLocks/>
          </p:cNvSpPr>
          <p:nvPr/>
        </p:nvSpPr>
        <p:spPr>
          <a:xfrm rot="16200000">
            <a:off x="5881255" y="-1457725"/>
            <a:ext cx="486986" cy="836567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8000">
                <a:schemeClr val="bg1"/>
              </a:gs>
              <a:gs pos="75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>
              <a:rot lat="0" lon="0" rev="6600000"/>
            </a:lightRig>
          </a:scene3d>
          <a:sp3d extrusionH="76200" contourW="12700" prstMaterial="dkEdge">
            <a:bevelT w="101600"/>
            <a:extrusionClr>
              <a:schemeClr val="bg1">
                <a:lumMod val="6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CE75F5-5985-45F8-A592-F12869BE4757}"/>
              </a:ext>
            </a:extLst>
          </p:cNvPr>
          <p:cNvGrpSpPr>
            <a:grpSpLocks/>
          </p:cNvGrpSpPr>
          <p:nvPr/>
        </p:nvGrpSpPr>
        <p:grpSpPr>
          <a:xfrm>
            <a:off x="2633915" y="1985803"/>
            <a:ext cx="1775644" cy="3375469"/>
            <a:chOff x="76200" y="1200150"/>
            <a:chExt cx="2133600" cy="38100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B44EB0D-8B82-4B2C-BDFE-408F4472F669}"/>
                </a:ext>
              </a:extLst>
            </p:cNvPr>
            <p:cNvGrpSpPr/>
            <p:nvPr/>
          </p:nvGrpSpPr>
          <p:grpSpPr>
            <a:xfrm rot="16200000">
              <a:off x="833655" y="1131970"/>
              <a:ext cx="618690" cy="2133600"/>
              <a:chOff x="4311717" y="-1655573"/>
              <a:chExt cx="523507" cy="1805355"/>
            </a:xfrm>
          </p:grpSpPr>
          <p:sp>
            <p:nvSpPr>
              <p:cNvPr id="83" name="Rectangle 26">
                <a:extLst>
                  <a:ext uri="{FF2B5EF4-FFF2-40B4-BE49-F238E27FC236}">
                    <a16:creationId xmlns:a16="http://schemas.microsoft.com/office/drawing/2014/main" id="{C19E2004-5BED-46FF-82E3-3158842D9ABD}"/>
                  </a:ext>
                </a:extLst>
              </p:cNvPr>
              <p:cNvSpPr/>
              <p:nvPr/>
            </p:nvSpPr>
            <p:spPr>
              <a:xfrm>
                <a:off x="4311717" y="-1655573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Rectangle 28">
                <a:extLst>
                  <a:ext uri="{FF2B5EF4-FFF2-40B4-BE49-F238E27FC236}">
                    <a16:creationId xmlns:a16="http://schemas.microsoft.com/office/drawing/2014/main" id="{B2C5EDAE-EBA1-4B62-814A-4445F4B78014}"/>
                  </a:ext>
                </a:extLst>
              </p:cNvPr>
              <p:cNvSpPr/>
              <p:nvPr/>
            </p:nvSpPr>
            <p:spPr>
              <a:xfrm>
                <a:off x="4311717" y="-17858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9" name="Pentagon 7">
              <a:extLst>
                <a:ext uri="{FF2B5EF4-FFF2-40B4-BE49-F238E27FC236}">
                  <a16:creationId xmlns:a16="http://schemas.microsoft.com/office/drawing/2014/main" id="{73643DB8-55AE-40BB-8CDB-37D906D19B5F}"/>
                </a:ext>
              </a:extLst>
            </p:cNvPr>
            <p:cNvSpPr/>
            <p:nvPr/>
          </p:nvSpPr>
          <p:spPr>
            <a:xfrm flipH="1">
              <a:off x="152400" y="1200150"/>
              <a:ext cx="1981200" cy="3810000"/>
            </a:xfrm>
            <a:prstGeom prst="roundRect">
              <a:avLst/>
            </a:prstGeom>
            <a:gradFill flip="none" rotWithShape="1"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  <a:tileRect/>
            </a:gradFill>
            <a:ln w="34925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endParaRPr lang="en-US" sz="15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A1EE472-09F6-4267-B700-8670B9485693}"/>
                </a:ext>
              </a:extLst>
            </p:cNvPr>
            <p:cNvSpPr txBox="1"/>
            <p:nvPr/>
          </p:nvSpPr>
          <p:spPr>
            <a:xfrm>
              <a:off x="228600" y="1213307"/>
              <a:ext cx="1905000" cy="52024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zh-CN" altLang="en-US" sz="1800" dirty="0"/>
                <a:t>人生結局</a:t>
              </a:r>
              <a:endParaRPr lang="en-US" sz="18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AFA9848-9CCE-4921-A181-E9308AB48F8B}"/>
                </a:ext>
              </a:extLst>
            </p:cNvPr>
            <p:cNvSpPr txBox="1"/>
            <p:nvPr/>
          </p:nvSpPr>
          <p:spPr>
            <a:xfrm>
              <a:off x="228600" y="1733550"/>
              <a:ext cx="1828799" cy="2362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1700" dirty="0">
                  <a:solidFill>
                    <a:schemeClr val="accent5">
                      <a:lumMod val="50000"/>
                    </a:schemeClr>
                  </a:solidFill>
                </a:rPr>
                <a:t>L: </a:t>
              </a:r>
              <a:r>
                <a:rPr lang="zh-CN" altLang="en-US" sz="1700" dirty="0">
                  <a:solidFill>
                    <a:schemeClr val="accent5">
                      <a:lumMod val="50000"/>
                    </a:schemeClr>
                  </a:solidFill>
                </a:rPr>
                <a:t>神的旨意，</a:t>
              </a:r>
              <a:br>
                <a:rPr lang="en-US" altLang="zh-CN" sz="17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zh-CN" altLang="en-US" sz="1700" dirty="0">
                  <a:solidFill>
                    <a:schemeClr val="accent5">
                      <a:lumMod val="50000"/>
                    </a:schemeClr>
                  </a:solidFill>
                </a:rPr>
                <a:t>与雅各同葬</a:t>
              </a:r>
              <a:br>
                <a:rPr lang="en-US" altLang="zh-CN" sz="17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zh-CN" altLang="en-US" sz="1700" dirty="0">
                  <a:solidFill>
                    <a:schemeClr val="accent5">
                      <a:lumMod val="50000"/>
                    </a:schemeClr>
                  </a:solidFill>
                </a:rPr>
                <a:t>列祖之墓</a:t>
              </a:r>
              <a:endParaRPr lang="en-US" sz="17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endParaRPr lang="en-US" sz="17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1700" dirty="0">
                  <a:solidFill>
                    <a:schemeClr val="accent5">
                      <a:lumMod val="50000"/>
                    </a:schemeClr>
                  </a:solidFill>
                </a:rPr>
                <a:t>R: </a:t>
              </a:r>
              <a:r>
                <a:rPr lang="zh-CN" altLang="en-US" sz="1700" dirty="0">
                  <a:solidFill>
                    <a:schemeClr val="accent5">
                      <a:lumMod val="50000"/>
                    </a:schemeClr>
                  </a:solidFill>
                </a:rPr>
                <a:t>人的选择，</a:t>
              </a:r>
              <a:endParaRPr lang="en-US" altLang="zh-CN" sz="17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1700" dirty="0">
                  <a:solidFill>
                    <a:schemeClr val="accent5">
                      <a:lumMod val="50000"/>
                    </a:schemeClr>
                  </a:solidFill>
                </a:rPr>
                <a:t>因难产而死，未与丈夫同葬</a:t>
              </a:r>
              <a:endParaRPr lang="en-US" sz="17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F0D7C16-890D-461E-82FE-4ACF536EF0F4}"/>
              </a:ext>
            </a:extLst>
          </p:cNvPr>
          <p:cNvGrpSpPr>
            <a:grpSpLocks/>
          </p:cNvGrpSpPr>
          <p:nvPr/>
        </p:nvGrpSpPr>
        <p:grpSpPr>
          <a:xfrm>
            <a:off x="4348415" y="1985803"/>
            <a:ext cx="1775644" cy="3375469"/>
            <a:chOff x="2362200" y="1200150"/>
            <a:chExt cx="2133600" cy="38100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36791EF-2CFC-4CEA-AA05-6CA06A8A7326}"/>
                </a:ext>
              </a:extLst>
            </p:cNvPr>
            <p:cNvGrpSpPr/>
            <p:nvPr/>
          </p:nvGrpSpPr>
          <p:grpSpPr>
            <a:xfrm rot="16200000">
              <a:off x="3119655" y="1131970"/>
              <a:ext cx="618690" cy="2133600"/>
              <a:chOff x="4311717" y="-1655573"/>
              <a:chExt cx="523507" cy="1805355"/>
            </a:xfrm>
          </p:grpSpPr>
          <p:sp>
            <p:nvSpPr>
              <p:cNvPr id="91" name="Rectangle 35">
                <a:extLst>
                  <a:ext uri="{FF2B5EF4-FFF2-40B4-BE49-F238E27FC236}">
                    <a16:creationId xmlns:a16="http://schemas.microsoft.com/office/drawing/2014/main" id="{36A2CF15-4544-4F00-9785-E7DC0BCABE5F}"/>
                  </a:ext>
                </a:extLst>
              </p:cNvPr>
              <p:cNvSpPr/>
              <p:nvPr/>
            </p:nvSpPr>
            <p:spPr>
              <a:xfrm>
                <a:off x="4311717" y="-1655573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Rectangle 36">
                <a:extLst>
                  <a:ext uri="{FF2B5EF4-FFF2-40B4-BE49-F238E27FC236}">
                    <a16:creationId xmlns:a16="http://schemas.microsoft.com/office/drawing/2014/main" id="{E21499E1-2675-49AD-AB7F-6F853723E700}"/>
                  </a:ext>
                </a:extLst>
              </p:cNvPr>
              <p:cNvSpPr/>
              <p:nvPr/>
            </p:nvSpPr>
            <p:spPr>
              <a:xfrm>
                <a:off x="4311717" y="-17858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7" name="Pentagon 34">
              <a:extLst>
                <a:ext uri="{FF2B5EF4-FFF2-40B4-BE49-F238E27FC236}">
                  <a16:creationId xmlns:a16="http://schemas.microsoft.com/office/drawing/2014/main" id="{164CBD9C-920F-4870-89E4-0F74C8B5FB87}"/>
                </a:ext>
              </a:extLst>
            </p:cNvPr>
            <p:cNvSpPr/>
            <p:nvPr/>
          </p:nvSpPr>
          <p:spPr>
            <a:xfrm flipH="1">
              <a:off x="2438400" y="1200150"/>
              <a:ext cx="1981200" cy="3810000"/>
            </a:xfrm>
            <a:prstGeom prst="roundRect">
              <a:avLst/>
            </a:prstGeom>
            <a:gradFill flip="none" rotWithShape="1"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  <a:tileRect/>
            </a:gradFill>
            <a:ln w="34925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endParaRPr lang="en-US" sz="15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404400B-A959-445B-8997-F1838F489EF6}"/>
                </a:ext>
              </a:extLst>
            </p:cNvPr>
            <p:cNvSpPr txBox="1"/>
            <p:nvPr/>
          </p:nvSpPr>
          <p:spPr>
            <a:xfrm>
              <a:off x="2514600" y="1200150"/>
              <a:ext cx="1905000" cy="52024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zh-CN" altLang="en-US" sz="1800" dirty="0"/>
                <a:t>使女</a:t>
              </a:r>
              <a:r>
                <a:rPr lang="en-US" altLang="zh-CN" sz="1800" dirty="0"/>
                <a:t>/</a:t>
              </a:r>
              <a:r>
                <a:rPr lang="zh-CN" altLang="en-US" sz="1800" dirty="0"/>
                <a:t>子女</a:t>
              </a:r>
              <a:endParaRPr lang="en-US" sz="18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6EB826-9B5A-4824-9BC6-14F38E952A4C}"/>
                </a:ext>
              </a:extLst>
            </p:cNvPr>
            <p:cNvSpPr txBox="1"/>
            <p:nvPr/>
          </p:nvSpPr>
          <p:spPr>
            <a:xfrm>
              <a:off x="2514600" y="1720393"/>
              <a:ext cx="1819140" cy="2362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1700">
                  <a:solidFill>
                    <a:schemeClr val="accent5">
                      <a:lumMod val="50000"/>
                    </a:schemeClr>
                  </a:solidFill>
                </a:defRPr>
              </a:lvl1pPr>
            </a:lstStyle>
            <a:p>
              <a:r>
                <a:rPr lang="en-US" altLang="zh-CN" dirty="0"/>
                <a:t>L: </a:t>
              </a:r>
              <a:r>
                <a:rPr lang="zh-CN" altLang="en-US" dirty="0"/>
                <a:t>使女悉帕</a:t>
              </a:r>
              <a:br>
                <a:rPr lang="en-US" altLang="zh-CN" dirty="0"/>
              </a:br>
              <a:r>
                <a:rPr lang="zh-CN" altLang="en-US" dirty="0"/>
                <a:t>六子一女</a:t>
              </a:r>
              <a:endParaRPr lang="en-US" altLang="zh-CN" dirty="0"/>
            </a:p>
            <a:p>
              <a:endParaRPr lang="en-US" altLang="zh-CN" dirty="0"/>
            </a:p>
            <a:p>
              <a:r>
                <a:rPr lang="zh-CN" altLang="en-US" dirty="0"/>
                <a:t>共八子一女</a:t>
              </a:r>
              <a:endParaRPr lang="en-US" altLang="zh-CN" dirty="0"/>
            </a:p>
            <a:p>
              <a:endParaRPr lang="en-US" dirty="0"/>
            </a:p>
            <a:p>
              <a:r>
                <a:rPr lang="en-US" altLang="zh-CN" dirty="0"/>
                <a:t>R: </a:t>
              </a:r>
              <a:r>
                <a:rPr lang="zh-CN" altLang="en-US" dirty="0"/>
                <a:t>使女辟拉</a:t>
              </a:r>
              <a:endParaRPr lang="en-US" altLang="zh-CN" dirty="0"/>
            </a:p>
            <a:p>
              <a:r>
                <a:rPr lang="zh-CN" altLang="en-US" dirty="0"/>
                <a:t>二子</a:t>
              </a:r>
              <a:endParaRPr lang="en-US" altLang="zh-CN" dirty="0"/>
            </a:p>
            <a:p>
              <a:endParaRPr lang="en-US" dirty="0"/>
            </a:p>
            <a:p>
              <a:r>
                <a:rPr lang="zh-CN" altLang="en-US" dirty="0"/>
                <a:t>共四子</a:t>
              </a:r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A6C60C1-56C7-4A1E-B18F-A8DD3C65F93C}"/>
              </a:ext>
            </a:extLst>
          </p:cNvPr>
          <p:cNvGrpSpPr>
            <a:grpSpLocks/>
          </p:cNvGrpSpPr>
          <p:nvPr/>
        </p:nvGrpSpPr>
        <p:grpSpPr>
          <a:xfrm>
            <a:off x="6062915" y="1985803"/>
            <a:ext cx="1775644" cy="3375469"/>
            <a:chOff x="4648200" y="1200150"/>
            <a:chExt cx="2133600" cy="381000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F08C64-9B95-4CCC-807B-3F139E9E790E}"/>
                </a:ext>
              </a:extLst>
            </p:cNvPr>
            <p:cNvGrpSpPr/>
            <p:nvPr/>
          </p:nvGrpSpPr>
          <p:grpSpPr>
            <a:xfrm rot="16200000">
              <a:off x="5405655" y="1131970"/>
              <a:ext cx="618690" cy="2133600"/>
              <a:chOff x="4311717" y="-1655573"/>
              <a:chExt cx="523507" cy="1805355"/>
            </a:xfrm>
          </p:grpSpPr>
          <p:sp>
            <p:nvSpPr>
              <p:cNvPr id="99" name="Rectangle 40">
                <a:extLst>
                  <a:ext uri="{FF2B5EF4-FFF2-40B4-BE49-F238E27FC236}">
                    <a16:creationId xmlns:a16="http://schemas.microsoft.com/office/drawing/2014/main" id="{10B0DD09-AC22-48B6-9D34-F9E78016BED8}"/>
                  </a:ext>
                </a:extLst>
              </p:cNvPr>
              <p:cNvSpPr/>
              <p:nvPr/>
            </p:nvSpPr>
            <p:spPr>
              <a:xfrm>
                <a:off x="4311717" y="-1655573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Rectangle 41">
                <a:extLst>
                  <a:ext uri="{FF2B5EF4-FFF2-40B4-BE49-F238E27FC236}">
                    <a16:creationId xmlns:a16="http://schemas.microsoft.com/office/drawing/2014/main" id="{E91FA673-4EBA-48E2-808C-31D8523052C4}"/>
                  </a:ext>
                </a:extLst>
              </p:cNvPr>
              <p:cNvSpPr/>
              <p:nvPr/>
            </p:nvSpPr>
            <p:spPr>
              <a:xfrm>
                <a:off x="4311717" y="-17858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5" name="Pentagon 39">
              <a:extLst>
                <a:ext uri="{FF2B5EF4-FFF2-40B4-BE49-F238E27FC236}">
                  <a16:creationId xmlns:a16="http://schemas.microsoft.com/office/drawing/2014/main" id="{380D426B-2453-4071-B112-0274E3DB572C}"/>
                </a:ext>
              </a:extLst>
            </p:cNvPr>
            <p:cNvSpPr/>
            <p:nvPr/>
          </p:nvSpPr>
          <p:spPr>
            <a:xfrm flipH="1">
              <a:off x="4724400" y="1200150"/>
              <a:ext cx="1981200" cy="3810000"/>
            </a:xfrm>
            <a:prstGeom prst="roundRect">
              <a:avLst/>
            </a:prstGeom>
            <a:gradFill flip="none" rotWithShape="1"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  <a:tileRect/>
            </a:gradFill>
            <a:ln w="34925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endParaRPr lang="en-US" sz="15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56EBE63-0136-4B9A-843E-67DB86EEF578}"/>
                </a:ext>
              </a:extLst>
            </p:cNvPr>
            <p:cNvSpPr txBox="1"/>
            <p:nvPr/>
          </p:nvSpPr>
          <p:spPr>
            <a:xfrm>
              <a:off x="4800600" y="1213307"/>
              <a:ext cx="1905000" cy="52024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zh-CN" altLang="en-US" sz="1800" dirty="0"/>
                <a:t>婚姻家庭</a:t>
              </a:r>
              <a:endParaRPr lang="en-US" sz="18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88B936F-F708-4BB5-A6A4-2341B179A26F}"/>
                </a:ext>
              </a:extLst>
            </p:cNvPr>
            <p:cNvSpPr txBox="1"/>
            <p:nvPr/>
          </p:nvSpPr>
          <p:spPr>
            <a:xfrm>
              <a:off x="4771781" y="1733550"/>
              <a:ext cx="1860348" cy="23622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与</a:t>
              </a:r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R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是平妻</a:t>
              </a:r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：无爱而婚</a:t>
              </a:r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R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：独享宠爱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6A46167-9BF9-44CF-B066-404467546B1F}"/>
              </a:ext>
            </a:extLst>
          </p:cNvPr>
          <p:cNvGrpSpPr>
            <a:grpSpLocks/>
          </p:cNvGrpSpPr>
          <p:nvPr/>
        </p:nvGrpSpPr>
        <p:grpSpPr>
          <a:xfrm>
            <a:off x="7777415" y="1985803"/>
            <a:ext cx="1775644" cy="3375469"/>
            <a:chOff x="6934200" y="1200150"/>
            <a:chExt cx="2133600" cy="381000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7D340AA-72AA-4A3A-83D5-5382A828BAB5}"/>
                </a:ext>
              </a:extLst>
            </p:cNvPr>
            <p:cNvGrpSpPr/>
            <p:nvPr/>
          </p:nvGrpSpPr>
          <p:grpSpPr>
            <a:xfrm rot="16200000">
              <a:off x="7691655" y="1131970"/>
              <a:ext cx="618690" cy="2133600"/>
              <a:chOff x="4311717" y="-1655573"/>
              <a:chExt cx="523507" cy="1805355"/>
            </a:xfrm>
          </p:grpSpPr>
          <p:sp>
            <p:nvSpPr>
              <p:cNvPr id="107" name="Rectangle 45">
                <a:extLst>
                  <a:ext uri="{FF2B5EF4-FFF2-40B4-BE49-F238E27FC236}">
                    <a16:creationId xmlns:a16="http://schemas.microsoft.com/office/drawing/2014/main" id="{5E87A1A7-D660-4FC6-BF16-9A0C15EAA6F4}"/>
                  </a:ext>
                </a:extLst>
              </p:cNvPr>
              <p:cNvSpPr/>
              <p:nvPr/>
            </p:nvSpPr>
            <p:spPr>
              <a:xfrm>
                <a:off x="4311717" y="-1655573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Rectangle 46">
                <a:extLst>
                  <a:ext uri="{FF2B5EF4-FFF2-40B4-BE49-F238E27FC236}">
                    <a16:creationId xmlns:a16="http://schemas.microsoft.com/office/drawing/2014/main" id="{C3DB84C0-E3A4-4594-88B6-33A064DA26E5}"/>
                  </a:ext>
                </a:extLst>
              </p:cNvPr>
              <p:cNvSpPr/>
              <p:nvPr/>
            </p:nvSpPr>
            <p:spPr>
              <a:xfrm>
                <a:off x="4311717" y="-17858"/>
                <a:ext cx="523507" cy="16764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65000">
                    <a:schemeClr val="bg1">
                      <a:lumMod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3" name="Pentagon 44">
              <a:extLst>
                <a:ext uri="{FF2B5EF4-FFF2-40B4-BE49-F238E27FC236}">
                  <a16:creationId xmlns:a16="http://schemas.microsoft.com/office/drawing/2014/main" id="{0CC47593-AA09-4BB0-9A8F-199E7FA84397}"/>
                </a:ext>
              </a:extLst>
            </p:cNvPr>
            <p:cNvSpPr/>
            <p:nvPr/>
          </p:nvSpPr>
          <p:spPr>
            <a:xfrm flipH="1">
              <a:off x="7010400" y="1200150"/>
              <a:ext cx="1981200" cy="3810000"/>
            </a:xfrm>
            <a:prstGeom prst="roundRect">
              <a:avLst/>
            </a:prstGeom>
            <a:gradFill flip="none" rotWithShape="1"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0"/>
              <a:tileRect/>
            </a:gradFill>
            <a:ln w="34925"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 prstMaterial="matte"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endParaRPr lang="en-US" sz="15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FF82AB0-5AD6-485F-BAA9-87E12A0A46E4}"/>
                </a:ext>
              </a:extLst>
            </p:cNvPr>
            <p:cNvSpPr txBox="1"/>
            <p:nvPr/>
          </p:nvSpPr>
          <p:spPr>
            <a:xfrm>
              <a:off x="7086600" y="1213307"/>
              <a:ext cx="1905000" cy="520243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r>
                <a:rPr lang="zh-CN" altLang="en-US" sz="1800" dirty="0"/>
                <a:t>外貌</a:t>
              </a:r>
              <a:r>
                <a:rPr lang="en-US" altLang="zh-CN" sz="1800" dirty="0"/>
                <a:t>/</a:t>
              </a:r>
              <a:r>
                <a:rPr lang="zh-CN" altLang="en-US" sz="1800" dirty="0"/>
                <a:t>個性</a:t>
              </a:r>
              <a:endParaRPr lang="en-US" sz="18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DA3CAAA-37C8-4EF1-B849-3127F1AB6E6D}"/>
                </a:ext>
              </a:extLst>
            </p:cNvPr>
            <p:cNvSpPr txBox="1"/>
            <p:nvPr/>
          </p:nvSpPr>
          <p:spPr>
            <a:xfrm>
              <a:off x="7086600" y="1733550"/>
              <a:ext cx="1801296" cy="308169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L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：眼睛無神</a:t>
              </a:r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      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謙卑</a:t>
              </a:r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endParaRPr lang="en-US" altLang="zh-CN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accent5">
                      <a:lumMod val="50000"/>
                    </a:schemeClr>
                  </a:solidFill>
                </a:rPr>
                <a:t>
R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：</a:t>
              </a:r>
              <a:r>
                <a:rPr lang="zh-TW" altLang="en-US" dirty="0">
                  <a:solidFill>
                    <a:schemeClr val="accent5">
                      <a:lumMod val="50000"/>
                    </a:schemeClr>
                  </a:solidFill>
                </a:rPr>
                <a:t>貌美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俊秀</a:t>
              </a:r>
              <a:br>
                <a:rPr lang="zh-TW" altLang="en-US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zh-TW" altLang="en-US" dirty="0">
                  <a:solidFill>
                    <a:schemeClr val="accent5">
                      <a:lumMod val="50000"/>
                    </a:schemeClr>
                  </a:solidFill>
                </a:rPr>
                <a:t>      </a:t>
              </a:r>
              <a:r>
                <a:rPr lang="zh-CN" altLang="en-US" dirty="0">
                  <a:solidFill>
                    <a:schemeClr val="accent5">
                      <a:lumMod val="50000"/>
                    </a:schemeClr>
                  </a:solidFill>
                </a:rPr>
                <a:t>善妒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0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1587FE-7077-474D-A5C5-E43C79BFA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5B36C-2851-4BFD-B6B5-6F75C5D7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E3B0C-7DE7-43B8-B699-CC69906AC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C6D1AF-9D88-46AF-892B-3824D07DE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CC863F-C811-40ED-99F5-B445CC0DB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1D2264-5D59-4F84-8442-330229B32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5B1AD3-7127-4133-AA93-D466C3703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020A5A-5DE3-4814-83F0-745357A26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49925D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4683760"/>
            <a:ext cx="10334492" cy="1125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1" cap="all" spc="-100" dirty="0">
                <a:solidFill>
                  <a:srgbClr val="FFFFFF"/>
                </a:solidFill>
                <a:ea typeface="LiSong Pro Light" panose="02020300000000000000"/>
              </a:rPr>
              <a:t>人物關係圖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708D9C7-E555-4646-BA84-A6EEAAF19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99" y="581031"/>
            <a:ext cx="4212633" cy="348977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5915183-1A3D-4294-ACDF-F5BE79169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372" y="399657"/>
            <a:ext cx="6838767" cy="37349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BE25A-78F2-48FD-95C9-46895BAD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4797A559-DE03-4E47-B08A-1A35FD8C7A80}"/>
              </a:ext>
            </a:extLst>
          </p:cNvPr>
          <p:cNvGrpSpPr/>
          <p:nvPr/>
        </p:nvGrpSpPr>
        <p:grpSpPr>
          <a:xfrm>
            <a:off x="3103961" y="-553204"/>
            <a:ext cx="7176582" cy="6881402"/>
            <a:chOff x="5786494" y="190500"/>
            <a:chExt cx="8053175" cy="7721940"/>
          </a:xfrm>
        </p:grpSpPr>
        <p:grpSp>
          <p:nvGrpSpPr>
            <p:cNvPr id="60" name="outer_edge">
              <a:extLst>
                <a:ext uri="{FF2B5EF4-FFF2-40B4-BE49-F238E27FC236}">
                  <a16:creationId xmlns:a16="http://schemas.microsoft.com/office/drawing/2014/main" id="{03AEAB82-187B-4937-A804-AD62700AB969}"/>
                </a:ext>
              </a:extLst>
            </p:cNvPr>
            <p:cNvGrpSpPr/>
            <p:nvPr/>
          </p:nvGrpSpPr>
          <p:grpSpPr>
            <a:xfrm rot="5400000">
              <a:off x="6117729" y="190500"/>
              <a:ext cx="7721940" cy="7721940"/>
              <a:chOff x="5105400" y="0"/>
              <a:chExt cx="6741990" cy="6741990"/>
            </a:xfrm>
          </p:grpSpPr>
          <p:sp>
            <p:nvSpPr>
              <p:cNvPr id="70" name="Freeform 19">
                <a:extLst>
                  <a:ext uri="{FF2B5EF4-FFF2-40B4-BE49-F238E27FC236}">
                    <a16:creationId xmlns:a16="http://schemas.microsoft.com/office/drawing/2014/main" id="{35AC1AFA-BC76-49C4-BE6D-0A7BFB36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5400" y="0"/>
                <a:ext cx="6741990" cy="6741990"/>
              </a:xfrm>
              <a:custGeom>
                <a:avLst/>
                <a:gdLst>
                  <a:gd name="T0" fmla="*/ 273 w 1264"/>
                  <a:gd name="T1" fmla="*/ 1264 h 1264"/>
                  <a:gd name="T2" fmla="*/ 341 w 1264"/>
                  <a:gd name="T3" fmla="*/ 1196 h 1264"/>
                  <a:gd name="T4" fmla="*/ 341 w 1264"/>
                  <a:gd name="T5" fmla="*/ 341 h 1264"/>
                  <a:gd name="T6" fmla="*/ 1196 w 1264"/>
                  <a:gd name="T7" fmla="*/ 341 h 1264"/>
                  <a:gd name="T8" fmla="*/ 1264 w 1264"/>
                  <a:gd name="T9" fmla="*/ 273 h 1264"/>
                  <a:gd name="T10" fmla="*/ 273 w 1264"/>
                  <a:gd name="T11" fmla="*/ 273 h 1264"/>
                  <a:gd name="T12" fmla="*/ 273 w 1264"/>
                  <a:gd name="T13" fmla="*/ 1264 h 1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4" h="1264">
                    <a:moveTo>
                      <a:pt x="273" y="1264"/>
                    </a:moveTo>
                    <a:cubicBezTo>
                      <a:pt x="341" y="1196"/>
                      <a:pt x="341" y="1196"/>
                      <a:pt x="341" y="1196"/>
                    </a:cubicBezTo>
                    <a:cubicBezTo>
                      <a:pt x="105" y="960"/>
                      <a:pt x="105" y="577"/>
                      <a:pt x="341" y="341"/>
                    </a:cubicBezTo>
                    <a:cubicBezTo>
                      <a:pt x="577" y="105"/>
                      <a:pt x="960" y="105"/>
                      <a:pt x="1196" y="341"/>
                    </a:cubicBezTo>
                    <a:cubicBezTo>
                      <a:pt x="1264" y="273"/>
                      <a:pt x="1264" y="273"/>
                      <a:pt x="1264" y="273"/>
                    </a:cubicBezTo>
                    <a:cubicBezTo>
                      <a:pt x="990" y="0"/>
                      <a:pt x="547" y="0"/>
                      <a:pt x="273" y="273"/>
                    </a:cubicBezTo>
                    <a:cubicBezTo>
                      <a:pt x="0" y="547"/>
                      <a:pt x="0" y="990"/>
                      <a:pt x="273" y="1264"/>
                    </a:cubicBezTo>
                    <a:close/>
                  </a:path>
                </a:pathLst>
              </a:custGeom>
              <a:solidFill>
                <a:srgbClr val="68CBF2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BC225796-0492-4400-B0FC-4E61EB376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699" y="4415307"/>
                <a:ext cx="1100458" cy="2326683"/>
              </a:xfrm>
              <a:custGeom>
                <a:avLst/>
                <a:gdLst>
                  <a:gd name="T0" fmla="*/ 202 w 206"/>
                  <a:gd name="T1" fmla="*/ 436 h 436"/>
                  <a:gd name="T2" fmla="*/ 0 w 206"/>
                  <a:gd name="T3" fmla="*/ 1 h 436"/>
                  <a:gd name="T4" fmla="*/ 5 w 206"/>
                  <a:gd name="T5" fmla="*/ 0 h 436"/>
                  <a:gd name="T6" fmla="*/ 206 w 206"/>
                  <a:gd name="T7" fmla="*/ 432 h 436"/>
                  <a:gd name="T8" fmla="*/ 202 w 206"/>
                  <a:gd name="T9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436">
                    <a:moveTo>
                      <a:pt x="202" y="436"/>
                    </a:moveTo>
                    <a:cubicBezTo>
                      <a:pt x="86" y="319"/>
                      <a:pt x="14" y="165"/>
                      <a:pt x="0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9" y="163"/>
                      <a:pt x="90" y="316"/>
                      <a:pt x="206" y="432"/>
                    </a:cubicBezTo>
                    <a:lnTo>
                      <a:pt x="202" y="4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  <a:alpha val="10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61" name="second_edge">
              <a:extLst>
                <a:ext uri="{FF2B5EF4-FFF2-40B4-BE49-F238E27FC236}">
                  <a16:creationId xmlns:a16="http://schemas.microsoft.com/office/drawing/2014/main" id="{1CAAE42E-FC9A-4FA6-96D4-915E0E5CC998}"/>
                </a:ext>
              </a:extLst>
            </p:cNvPr>
            <p:cNvGrpSpPr/>
            <p:nvPr/>
          </p:nvGrpSpPr>
          <p:grpSpPr>
            <a:xfrm rot="18000000">
              <a:off x="6434704" y="626268"/>
              <a:ext cx="6091123" cy="7387544"/>
              <a:chOff x="7110928" y="873629"/>
              <a:chExt cx="5318132" cy="6450031"/>
            </a:xfrm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3517677A-97DC-4F9D-80D8-F49A0D08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6290" y="873629"/>
                <a:ext cx="3222770" cy="6450031"/>
              </a:xfrm>
              <a:custGeom>
                <a:avLst/>
                <a:gdLst>
                  <a:gd name="T0" fmla="*/ 509 w 604"/>
                  <a:gd name="T1" fmla="*/ 604 h 1209"/>
                  <a:gd name="T2" fmla="*/ 0 w 604"/>
                  <a:gd name="T3" fmla="*/ 1114 h 1209"/>
                  <a:gd name="T4" fmla="*/ 0 w 604"/>
                  <a:gd name="T5" fmla="*/ 1209 h 1209"/>
                  <a:gd name="T6" fmla="*/ 604 w 604"/>
                  <a:gd name="T7" fmla="*/ 604 h 1209"/>
                  <a:gd name="T8" fmla="*/ 0 w 604"/>
                  <a:gd name="T9" fmla="*/ 0 h 1209"/>
                  <a:gd name="T10" fmla="*/ 0 w 604"/>
                  <a:gd name="T11" fmla="*/ 95 h 1209"/>
                  <a:gd name="T12" fmla="*/ 509 w 604"/>
                  <a:gd name="T13" fmla="*/ 604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4" h="1209">
                    <a:moveTo>
                      <a:pt x="509" y="604"/>
                    </a:moveTo>
                    <a:cubicBezTo>
                      <a:pt x="509" y="886"/>
                      <a:pt x="281" y="1114"/>
                      <a:pt x="0" y="1114"/>
                    </a:cubicBezTo>
                    <a:cubicBezTo>
                      <a:pt x="0" y="1209"/>
                      <a:pt x="0" y="1209"/>
                      <a:pt x="0" y="1209"/>
                    </a:cubicBezTo>
                    <a:cubicBezTo>
                      <a:pt x="334" y="1209"/>
                      <a:pt x="604" y="938"/>
                      <a:pt x="604" y="604"/>
                    </a:cubicBezTo>
                    <a:cubicBezTo>
                      <a:pt x="604" y="270"/>
                      <a:pt x="334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81" y="95"/>
                      <a:pt x="509" y="323"/>
                      <a:pt x="509" y="604"/>
                    </a:cubicBezTo>
                    <a:close/>
                  </a:path>
                </a:pathLst>
              </a:custGeom>
              <a:solidFill>
                <a:srgbClr val="1B3764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3BACA58D-4368-4483-9E57-69C661C4F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928" y="873629"/>
                <a:ext cx="2095362" cy="790533"/>
              </a:xfrm>
              <a:custGeom>
                <a:avLst/>
                <a:gdLst>
                  <a:gd name="T0" fmla="*/ 3 w 393"/>
                  <a:gd name="T1" fmla="*/ 148 h 148"/>
                  <a:gd name="T2" fmla="*/ 0 w 393"/>
                  <a:gd name="T3" fmla="*/ 145 h 148"/>
                  <a:gd name="T4" fmla="*/ 393 w 393"/>
                  <a:gd name="T5" fmla="*/ 0 h 148"/>
                  <a:gd name="T6" fmla="*/ 393 w 393"/>
                  <a:gd name="T7" fmla="*/ 5 h 148"/>
                  <a:gd name="T8" fmla="*/ 3 w 393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48">
                    <a:moveTo>
                      <a:pt x="3" y="148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110" y="50"/>
                      <a:pt x="246" y="0"/>
                      <a:pt x="393" y="0"/>
                    </a:cubicBezTo>
                    <a:cubicBezTo>
                      <a:pt x="393" y="5"/>
                      <a:pt x="393" y="5"/>
                      <a:pt x="393" y="5"/>
                    </a:cubicBezTo>
                    <a:cubicBezTo>
                      <a:pt x="247" y="5"/>
                      <a:pt x="113" y="54"/>
                      <a:pt x="3" y="148"/>
                    </a:cubicBezTo>
                    <a:close/>
                  </a:path>
                </a:pathLst>
              </a:custGeom>
              <a:solidFill>
                <a:srgbClr val="2C70BF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62" name="fourth_edge">
              <a:extLst>
                <a:ext uri="{FF2B5EF4-FFF2-40B4-BE49-F238E27FC236}">
                  <a16:creationId xmlns:a16="http://schemas.microsoft.com/office/drawing/2014/main" id="{6A1CA66E-1E6A-4C08-902B-678393028CC3}"/>
                </a:ext>
              </a:extLst>
            </p:cNvPr>
            <p:cNvGrpSpPr/>
            <p:nvPr/>
          </p:nvGrpSpPr>
          <p:grpSpPr>
            <a:xfrm rot="10800000">
              <a:off x="6367241" y="2106837"/>
              <a:ext cx="5565113" cy="5556093"/>
              <a:chOff x="3594181" y="1806866"/>
              <a:chExt cx="4858875" cy="4850999"/>
            </a:xfrm>
          </p:grpSpPr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DCE262EB-C65B-4CB2-8E59-6F4BF4CB6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81" y="1806866"/>
                <a:ext cx="3984107" cy="3986353"/>
              </a:xfrm>
              <a:custGeom>
                <a:avLst/>
                <a:gdLst>
                  <a:gd name="T0" fmla="*/ 229 w 747"/>
                  <a:gd name="T1" fmla="*/ 229 h 747"/>
                  <a:gd name="T2" fmla="*/ 680 w 747"/>
                  <a:gd name="T3" fmla="*/ 229 h 747"/>
                  <a:gd name="T4" fmla="*/ 747 w 747"/>
                  <a:gd name="T5" fmla="*/ 162 h 747"/>
                  <a:gd name="T6" fmla="*/ 162 w 747"/>
                  <a:gd name="T7" fmla="*/ 162 h 747"/>
                  <a:gd name="T8" fmla="*/ 162 w 747"/>
                  <a:gd name="T9" fmla="*/ 747 h 747"/>
                  <a:gd name="T10" fmla="*/ 229 w 747"/>
                  <a:gd name="T11" fmla="*/ 679 h 747"/>
                  <a:gd name="T12" fmla="*/ 229 w 747"/>
                  <a:gd name="T13" fmla="*/ 229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7" h="747">
                    <a:moveTo>
                      <a:pt x="229" y="229"/>
                    </a:moveTo>
                    <a:cubicBezTo>
                      <a:pt x="354" y="105"/>
                      <a:pt x="555" y="105"/>
                      <a:pt x="680" y="229"/>
                    </a:cubicBezTo>
                    <a:cubicBezTo>
                      <a:pt x="747" y="162"/>
                      <a:pt x="747" y="162"/>
                      <a:pt x="747" y="162"/>
                    </a:cubicBezTo>
                    <a:cubicBezTo>
                      <a:pt x="586" y="0"/>
                      <a:pt x="324" y="0"/>
                      <a:pt x="162" y="162"/>
                    </a:cubicBezTo>
                    <a:cubicBezTo>
                      <a:pt x="0" y="323"/>
                      <a:pt x="0" y="585"/>
                      <a:pt x="162" y="747"/>
                    </a:cubicBezTo>
                    <a:cubicBezTo>
                      <a:pt x="229" y="679"/>
                      <a:pt x="229" y="679"/>
                      <a:pt x="229" y="679"/>
                    </a:cubicBezTo>
                    <a:cubicBezTo>
                      <a:pt x="105" y="555"/>
                      <a:pt x="105" y="354"/>
                      <a:pt x="229" y="229"/>
                    </a:cubicBezTo>
                    <a:close/>
                  </a:path>
                </a:pathLst>
              </a:custGeom>
              <a:solidFill>
                <a:srgbClr val="A4A9AD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1ECD8368-710F-41CC-B840-B1A3874F9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703" y="2671512"/>
                <a:ext cx="3986353" cy="3986353"/>
              </a:xfrm>
              <a:custGeom>
                <a:avLst/>
                <a:gdLst>
                  <a:gd name="T0" fmla="*/ 518 w 747"/>
                  <a:gd name="T1" fmla="*/ 518 h 747"/>
                  <a:gd name="T2" fmla="*/ 67 w 747"/>
                  <a:gd name="T3" fmla="*/ 518 h 747"/>
                  <a:gd name="T4" fmla="*/ 0 w 747"/>
                  <a:gd name="T5" fmla="*/ 585 h 747"/>
                  <a:gd name="T6" fmla="*/ 585 w 747"/>
                  <a:gd name="T7" fmla="*/ 585 h 747"/>
                  <a:gd name="T8" fmla="*/ 585 w 747"/>
                  <a:gd name="T9" fmla="*/ 0 h 747"/>
                  <a:gd name="T10" fmla="*/ 518 w 747"/>
                  <a:gd name="T11" fmla="*/ 67 h 747"/>
                  <a:gd name="T12" fmla="*/ 518 w 747"/>
                  <a:gd name="T13" fmla="*/ 518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7" h="747">
                    <a:moveTo>
                      <a:pt x="518" y="518"/>
                    </a:moveTo>
                    <a:cubicBezTo>
                      <a:pt x="393" y="642"/>
                      <a:pt x="192" y="642"/>
                      <a:pt x="67" y="518"/>
                    </a:cubicBezTo>
                    <a:cubicBezTo>
                      <a:pt x="0" y="585"/>
                      <a:pt x="0" y="585"/>
                      <a:pt x="0" y="585"/>
                    </a:cubicBezTo>
                    <a:cubicBezTo>
                      <a:pt x="162" y="747"/>
                      <a:pt x="424" y="747"/>
                      <a:pt x="585" y="585"/>
                    </a:cubicBezTo>
                    <a:cubicBezTo>
                      <a:pt x="747" y="423"/>
                      <a:pt x="747" y="161"/>
                      <a:pt x="585" y="0"/>
                    </a:cubicBezTo>
                    <a:cubicBezTo>
                      <a:pt x="518" y="67"/>
                      <a:pt x="518" y="67"/>
                      <a:pt x="518" y="67"/>
                    </a:cubicBezTo>
                    <a:cubicBezTo>
                      <a:pt x="642" y="192"/>
                      <a:pt x="642" y="393"/>
                      <a:pt x="518" y="518"/>
                    </a:cubicBezTo>
                    <a:close/>
                  </a:path>
                </a:pathLst>
              </a:custGeom>
              <a:solidFill>
                <a:srgbClr val="D42A77">
                  <a:alpha val="0"/>
                </a:srgbClr>
              </a:solidFill>
              <a:ln>
                <a:noFill/>
              </a:ln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63" name="third_edge">
              <a:extLst>
                <a:ext uri="{FF2B5EF4-FFF2-40B4-BE49-F238E27FC236}">
                  <a16:creationId xmlns:a16="http://schemas.microsoft.com/office/drawing/2014/main" id="{BA592B30-A3FD-4BFD-9AEE-F3193E7A72C4}"/>
                </a:ext>
              </a:extLst>
            </p:cNvPr>
            <p:cNvGrpSpPr/>
            <p:nvPr/>
          </p:nvGrpSpPr>
          <p:grpSpPr>
            <a:xfrm rot="8100000">
              <a:off x="6010793" y="1361534"/>
              <a:ext cx="6011384" cy="5615254"/>
              <a:chOff x="6226070" y="2176212"/>
              <a:chExt cx="5248511" cy="4902653"/>
            </a:xfrm>
          </p:grpSpPr>
          <p:sp>
            <p:nvSpPr>
              <p:cNvPr id="64" name="Freeform 25">
                <a:extLst>
                  <a:ext uri="{FF2B5EF4-FFF2-40B4-BE49-F238E27FC236}">
                    <a16:creationId xmlns:a16="http://schemas.microsoft.com/office/drawing/2014/main" id="{8B416A05-D3B4-4AA3-9340-07881BA16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4898" y="3968386"/>
                <a:ext cx="709683" cy="1711324"/>
              </a:xfrm>
              <a:custGeom>
                <a:avLst/>
                <a:gdLst>
                  <a:gd name="T0" fmla="*/ 4 w 133"/>
                  <a:gd name="T1" fmla="*/ 321 h 321"/>
                  <a:gd name="T2" fmla="*/ 0 w 133"/>
                  <a:gd name="T3" fmla="*/ 317 h 321"/>
                  <a:gd name="T4" fmla="*/ 121 w 133"/>
                  <a:gd name="T5" fmla="*/ 0 h 321"/>
                  <a:gd name="T6" fmla="*/ 126 w 133"/>
                  <a:gd name="T7" fmla="*/ 0 h 321"/>
                  <a:gd name="T8" fmla="*/ 4 w 133"/>
                  <a:gd name="T9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321">
                    <a:moveTo>
                      <a:pt x="4" y="321"/>
                    </a:moveTo>
                    <a:cubicBezTo>
                      <a:pt x="0" y="317"/>
                      <a:pt x="0" y="317"/>
                      <a:pt x="0" y="317"/>
                    </a:cubicBezTo>
                    <a:cubicBezTo>
                      <a:pt x="84" y="233"/>
                      <a:pt x="128" y="118"/>
                      <a:pt x="121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3" y="119"/>
                      <a:pt x="88" y="236"/>
                      <a:pt x="4" y="321"/>
                    </a:cubicBezTo>
                    <a:close/>
                  </a:path>
                </a:pathLst>
              </a:custGeom>
              <a:solidFill>
                <a:srgbClr val="4B2D98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64387091-0260-414C-8D3D-9A610054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6070" y="2176212"/>
                <a:ext cx="4902653" cy="4902653"/>
              </a:xfrm>
              <a:custGeom>
                <a:avLst/>
                <a:gdLst>
                  <a:gd name="T0" fmla="*/ 198 w 919"/>
                  <a:gd name="T1" fmla="*/ 721 h 919"/>
                  <a:gd name="T2" fmla="*/ 919 w 919"/>
                  <a:gd name="T3" fmla="*/ 721 h 919"/>
                  <a:gd name="T4" fmla="*/ 851 w 919"/>
                  <a:gd name="T5" fmla="*/ 653 h 919"/>
                  <a:gd name="T6" fmla="*/ 266 w 919"/>
                  <a:gd name="T7" fmla="*/ 653 h 919"/>
                  <a:gd name="T8" fmla="*/ 266 w 919"/>
                  <a:gd name="T9" fmla="*/ 68 h 919"/>
                  <a:gd name="T10" fmla="*/ 198 w 919"/>
                  <a:gd name="T11" fmla="*/ 0 h 919"/>
                  <a:gd name="T12" fmla="*/ 198 w 919"/>
                  <a:gd name="T13" fmla="*/ 721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9" h="919">
                    <a:moveTo>
                      <a:pt x="198" y="721"/>
                    </a:moveTo>
                    <a:cubicBezTo>
                      <a:pt x="397" y="919"/>
                      <a:pt x="720" y="919"/>
                      <a:pt x="919" y="721"/>
                    </a:cubicBezTo>
                    <a:cubicBezTo>
                      <a:pt x="851" y="653"/>
                      <a:pt x="851" y="653"/>
                      <a:pt x="851" y="653"/>
                    </a:cubicBezTo>
                    <a:cubicBezTo>
                      <a:pt x="690" y="815"/>
                      <a:pt x="428" y="815"/>
                      <a:pt x="266" y="653"/>
                    </a:cubicBezTo>
                    <a:cubicBezTo>
                      <a:pt x="104" y="491"/>
                      <a:pt x="104" y="229"/>
                      <a:pt x="266" y="68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0" y="199"/>
                      <a:pt x="0" y="522"/>
                      <a:pt x="198" y="721"/>
                    </a:cubicBezTo>
                    <a:close/>
                  </a:path>
                </a:pathLst>
              </a:custGeom>
              <a:solidFill>
                <a:srgbClr val="366732">
                  <a:alpha val="1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960" tIns="30480" rIns="60960" bIns="3048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iSong Pro Light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72" name="Point1 Title">
            <a:extLst>
              <a:ext uri="{FF2B5EF4-FFF2-40B4-BE49-F238E27FC236}">
                <a16:creationId xmlns:a16="http://schemas.microsoft.com/office/drawing/2014/main" id="{07919836-111E-4CEC-8E59-8168F6E1F37C}"/>
              </a:ext>
            </a:extLst>
          </p:cNvPr>
          <p:cNvSpPr txBox="1"/>
          <p:nvPr/>
        </p:nvSpPr>
        <p:spPr>
          <a:xfrm rot="21584867">
            <a:off x="9512342" y="4276794"/>
            <a:ext cx="17724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zh-TW" altLang="en-US" sz="2400" b="1" u="sng" dirty="0">
                <a:ln w="19050">
                  <a:noFill/>
                  <a:round/>
                </a:ln>
                <a:solidFill>
                  <a:srgbClr val="000000">
                    <a:lumMod val="65000"/>
                    <a:lumOff val="35000"/>
                  </a:srgbClr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辟拉</a:t>
            </a:r>
            <a:endParaRPr lang="en-US" sz="2400" b="1" dirty="0">
              <a:ln w="19050">
                <a:noFill/>
                <a:round/>
              </a:ln>
              <a:solidFill>
                <a:srgbClr val="000000">
                  <a:lumMod val="65000"/>
                  <a:lumOff val="35000"/>
                </a:srgbClr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3" name="Subtext1">
            <a:extLst>
              <a:ext uri="{FF2B5EF4-FFF2-40B4-BE49-F238E27FC236}">
                <a16:creationId xmlns:a16="http://schemas.microsoft.com/office/drawing/2014/main" id="{7E9C6E08-F752-48C0-BA5D-EC82650361D9}"/>
              </a:ext>
            </a:extLst>
          </p:cNvPr>
          <p:cNvSpPr txBox="1"/>
          <p:nvPr/>
        </p:nvSpPr>
        <p:spPr>
          <a:xfrm rot="21584867">
            <a:off x="8642360" y="5041730"/>
            <a:ext cx="2653032" cy="695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但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伸冤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拿弗他利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相爭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4" name="outer_edge">
            <a:extLst>
              <a:ext uri="{FF2B5EF4-FFF2-40B4-BE49-F238E27FC236}">
                <a16:creationId xmlns:a16="http://schemas.microsoft.com/office/drawing/2014/main" id="{A5ADEFE9-CCE3-4E41-AB1B-88BE5691D13C}"/>
              </a:ext>
            </a:extLst>
          </p:cNvPr>
          <p:cNvGrpSpPr/>
          <p:nvPr/>
        </p:nvGrpSpPr>
        <p:grpSpPr>
          <a:xfrm rot="5400000">
            <a:off x="3802251" y="1346200"/>
            <a:ext cx="4587499" cy="4587499"/>
            <a:chOff x="5105400" y="0"/>
            <a:chExt cx="8199534" cy="8199534"/>
          </a:xfrm>
        </p:grpSpPr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FD11A062-5AEB-4402-AD48-ED4835AB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0699" y="1455299"/>
              <a:ext cx="6744235" cy="6744235"/>
            </a:xfrm>
            <a:custGeom>
              <a:avLst/>
              <a:gdLst>
                <a:gd name="T0" fmla="*/ 991 w 1264"/>
                <a:gd name="T1" fmla="*/ 0 h 1264"/>
                <a:gd name="T2" fmla="*/ 923 w 1264"/>
                <a:gd name="T3" fmla="*/ 68 h 1264"/>
                <a:gd name="T4" fmla="*/ 923 w 1264"/>
                <a:gd name="T5" fmla="*/ 923 h 1264"/>
                <a:gd name="T6" fmla="*/ 68 w 1264"/>
                <a:gd name="T7" fmla="*/ 923 h 1264"/>
                <a:gd name="T8" fmla="*/ 0 w 1264"/>
                <a:gd name="T9" fmla="*/ 991 h 1264"/>
                <a:gd name="T10" fmla="*/ 991 w 1264"/>
                <a:gd name="T11" fmla="*/ 991 h 1264"/>
                <a:gd name="T12" fmla="*/ 991 w 1264"/>
                <a:gd name="T13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4" h="1264">
                  <a:moveTo>
                    <a:pt x="991" y="0"/>
                  </a:moveTo>
                  <a:cubicBezTo>
                    <a:pt x="923" y="68"/>
                    <a:pt x="923" y="68"/>
                    <a:pt x="923" y="68"/>
                  </a:cubicBezTo>
                  <a:cubicBezTo>
                    <a:pt x="1159" y="304"/>
                    <a:pt x="1159" y="687"/>
                    <a:pt x="923" y="923"/>
                  </a:cubicBezTo>
                  <a:cubicBezTo>
                    <a:pt x="687" y="1159"/>
                    <a:pt x="304" y="1159"/>
                    <a:pt x="68" y="923"/>
                  </a:cubicBezTo>
                  <a:cubicBezTo>
                    <a:pt x="0" y="991"/>
                    <a:pt x="0" y="991"/>
                    <a:pt x="0" y="991"/>
                  </a:cubicBezTo>
                  <a:cubicBezTo>
                    <a:pt x="274" y="1264"/>
                    <a:pt x="717" y="1264"/>
                    <a:pt x="991" y="991"/>
                  </a:cubicBezTo>
                  <a:cubicBezTo>
                    <a:pt x="1264" y="717"/>
                    <a:pt x="1264" y="274"/>
                    <a:pt x="991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341A393-5F0B-48D9-BDDE-D98E75D0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0"/>
              <a:ext cx="6741990" cy="6741990"/>
            </a:xfrm>
            <a:custGeom>
              <a:avLst/>
              <a:gdLst>
                <a:gd name="T0" fmla="*/ 273 w 1264"/>
                <a:gd name="T1" fmla="*/ 1264 h 1264"/>
                <a:gd name="T2" fmla="*/ 341 w 1264"/>
                <a:gd name="T3" fmla="*/ 1196 h 1264"/>
                <a:gd name="T4" fmla="*/ 341 w 1264"/>
                <a:gd name="T5" fmla="*/ 341 h 1264"/>
                <a:gd name="T6" fmla="*/ 1196 w 1264"/>
                <a:gd name="T7" fmla="*/ 341 h 1264"/>
                <a:gd name="T8" fmla="*/ 1264 w 1264"/>
                <a:gd name="T9" fmla="*/ 273 h 1264"/>
                <a:gd name="T10" fmla="*/ 273 w 1264"/>
                <a:gd name="T11" fmla="*/ 273 h 1264"/>
                <a:gd name="T12" fmla="*/ 273 w 1264"/>
                <a:gd name="T13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4" h="1264">
                  <a:moveTo>
                    <a:pt x="273" y="1264"/>
                  </a:moveTo>
                  <a:cubicBezTo>
                    <a:pt x="341" y="1196"/>
                    <a:pt x="341" y="1196"/>
                    <a:pt x="341" y="1196"/>
                  </a:cubicBezTo>
                  <a:cubicBezTo>
                    <a:pt x="105" y="960"/>
                    <a:pt x="105" y="577"/>
                    <a:pt x="341" y="341"/>
                  </a:cubicBezTo>
                  <a:cubicBezTo>
                    <a:pt x="577" y="105"/>
                    <a:pt x="960" y="105"/>
                    <a:pt x="1196" y="341"/>
                  </a:cubicBezTo>
                  <a:cubicBezTo>
                    <a:pt x="1264" y="273"/>
                    <a:pt x="1264" y="273"/>
                    <a:pt x="1264" y="273"/>
                  </a:cubicBezTo>
                  <a:cubicBezTo>
                    <a:pt x="990" y="0"/>
                    <a:pt x="547" y="0"/>
                    <a:pt x="273" y="273"/>
                  </a:cubicBezTo>
                  <a:cubicBezTo>
                    <a:pt x="0" y="547"/>
                    <a:pt x="0" y="990"/>
                    <a:pt x="273" y="1264"/>
                  </a:cubicBezTo>
                  <a:close/>
                </a:path>
              </a:pathLst>
            </a:custGeom>
            <a:solidFill>
              <a:srgbClr val="68CBF2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F8E4DD6-0FB6-4677-BBCD-46D48D951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699" y="4415307"/>
              <a:ext cx="1100458" cy="2326683"/>
            </a:xfrm>
            <a:custGeom>
              <a:avLst/>
              <a:gdLst>
                <a:gd name="T0" fmla="*/ 202 w 206"/>
                <a:gd name="T1" fmla="*/ 436 h 436"/>
                <a:gd name="T2" fmla="*/ 0 w 206"/>
                <a:gd name="T3" fmla="*/ 1 h 436"/>
                <a:gd name="T4" fmla="*/ 5 w 206"/>
                <a:gd name="T5" fmla="*/ 0 h 436"/>
                <a:gd name="T6" fmla="*/ 206 w 206"/>
                <a:gd name="T7" fmla="*/ 432 h 436"/>
                <a:gd name="T8" fmla="*/ 202 w 206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36">
                  <a:moveTo>
                    <a:pt x="202" y="436"/>
                  </a:moveTo>
                  <a:cubicBezTo>
                    <a:pt x="86" y="319"/>
                    <a:pt x="14" y="165"/>
                    <a:pt x="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163"/>
                    <a:pt x="90" y="316"/>
                    <a:pt x="206" y="432"/>
                  </a:cubicBezTo>
                  <a:lnTo>
                    <a:pt x="202" y="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</p:grpSp>
      <p:grpSp>
        <p:nvGrpSpPr>
          <p:cNvPr id="78" name="second_edge">
            <a:extLst>
              <a:ext uri="{FF2B5EF4-FFF2-40B4-BE49-F238E27FC236}">
                <a16:creationId xmlns:a16="http://schemas.microsoft.com/office/drawing/2014/main" id="{79FD5CE6-ECB0-4617-9E22-E9C492184150}"/>
              </a:ext>
            </a:extLst>
          </p:cNvPr>
          <p:cNvGrpSpPr/>
          <p:nvPr/>
        </p:nvGrpSpPr>
        <p:grpSpPr>
          <a:xfrm rot="18000000">
            <a:off x="4297600" y="1833282"/>
            <a:ext cx="3608681" cy="3608681"/>
            <a:chOff x="5979029" y="873629"/>
            <a:chExt cx="6450031" cy="645003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EB3B6D85-A0C0-450B-89E9-9481B84E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6290" y="873629"/>
              <a:ext cx="3222770" cy="6450031"/>
            </a:xfrm>
            <a:custGeom>
              <a:avLst/>
              <a:gdLst>
                <a:gd name="T0" fmla="*/ 509 w 604"/>
                <a:gd name="T1" fmla="*/ 604 h 1209"/>
                <a:gd name="T2" fmla="*/ 0 w 604"/>
                <a:gd name="T3" fmla="*/ 1114 h 1209"/>
                <a:gd name="T4" fmla="*/ 0 w 604"/>
                <a:gd name="T5" fmla="*/ 1209 h 1209"/>
                <a:gd name="T6" fmla="*/ 604 w 604"/>
                <a:gd name="T7" fmla="*/ 604 h 1209"/>
                <a:gd name="T8" fmla="*/ 0 w 604"/>
                <a:gd name="T9" fmla="*/ 0 h 1209"/>
                <a:gd name="T10" fmla="*/ 0 w 604"/>
                <a:gd name="T11" fmla="*/ 95 h 1209"/>
                <a:gd name="T12" fmla="*/ 509 w 604"/>
                <a:gd name="T13" fmla="*/ 60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" h="1209">
                  <a:moveTo>
                    <a:pt x="509" y="604"/>
                  </a:moveTo>
                  <a:cubicBezTo>
                    <a:pt x="509" y="886"/>
                    <a:pt x="281" y="1114"/>
                    <a:pt x="0" y="1114"/>
                  </a:cubicBezTo>
                  <a:cubicBezTo>
                    <a:pt x="0" y="1209"/>
                    <a:pt x="0" y="1209"/>
                    <a:pt x="0" y="1209"/>
                  </a:cubicBezTo>
                  <a:cubicBezTo>
                    <a:pt x="334" y="1209"/>
                    <a:pt x="604" y="938"/>
                    <a:pt x="604" y="604"/>
                  </a:cubicBezTo>
                  <a:cubicBezTo>
                    <a:pt x="604" y="270"/>
                    <a:pt x="334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81" y="95"/>
                    <a:pt x="509" y="323"/>
                    <a:pt x="509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3C86E84B-B4C3-41C1-A6CA-9A38B1FD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29" y="873629"/>
              <a:ext cx="3227261" cy="6450031"/>
            </a:xfrm>
            <a:custGeom>
              <a:avLst/>
              <a:gdLst>
                <a:gd name="T0" fmla="*/ 95 w 605"/>
                <a:gd name="T1" fmla="*/ 604 h 1209"/>
                <a:gd name="T2" fmla="*/ 605 w 605"/>
                <a:gd name="T3" fmla="*/ 95 h 1209"/>
                <a:gd name="T4" fmla="*/ 605 w 605"/>
                <a:gd name="T5" fmla="*/ 0 h 1209"/>
                <a:gd name="T6" fmla="*/ 0 w 605"/>
                <a:gd name="T7" fmla="*/ 604 h 1209"/>
                <a:gd name="T8" fmla="*/ 605 w 605"/>
                <a:gd name="T9" fmla="*/ 1209 h 1209"/>
                <a:gd name="T10" fmla="*/ 605 w 605"/>
                <a:gd name="T11" fmla="*/ 1114 h 1209"/>
                <a:gd name="T12" fmla="*/ 95 w 605"/>
                <a:gd name="T13" fmla="*/ 60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5" h="1209">
                  <a:moveTo>
                    <a:pt x="95" y="604"/>
                  </a:moveTo>
                  <a:cubicBezTo>
                    <a:pt x="95" y="323"/>
                    <a:pt x="323" y="95"/>
                    <a:pt x="605" y="95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271" y="0"/>
                    <a:pt x="0" y="270"/>
                    <a:pt x="0" y="604"/>
                  </a:cubicBezTo>
                  <a:cubicBezTo>
                    <a:pt x="0" y="938"/>
                    <a:pt x="271" y="1209"/>
                    <a:pt x="605" y="1209"/>
                  </a:cubicBezTo>
                  <a:cubicBezTo>
                    <a:pt x="605" y="1114"/>
                    <a:pt x="605" y="1114"/>
                    <a:pt x="605" y="1114"/>
                  </a:cubicBezTo>
                  <a:cubicBezTo>
                    <a:pt x="323" y="1114"/>
                    <a:pt x="95" y="886"/>
                    <a:pt x="95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4F1E46DE-E6E3-41F9-8E4A-4435679D8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928" y="873629"/>
              <a:ext cx="2095362" cy="790533"/>
            </a:xfrm>
            <a:custGeom>
              <a:avLst/>
              <a:gdLst>
                <a:gd name="T0" fmla="*/ 3 w 393"/>
                <a:gd name="T1" fmla="*/ 148 h 148"/>
                <a:gd name="T2" fmla="*/ 0 w 393"/>
                <a:gd name="T3" fmla="*/ 145 h 148"/>
                <a:gd name="T4" fmla="*/ 393 w 393"/>
                <a:gd name="T5" fmla="*/ 0 h 148"/>
                <a:gd name="T6" fmla="*/ 393 w 393"/>
                <a:gd name="T7" fmla="*/ 5 h 148"/>
                <a:gd name="T8" fmla="*/ 3 w 393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48">
                  <a:moveTo>
                    <a:pt x="3" y="148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110" y="50"/>
                    <a:pt x="246" y="0"/>
                    <a:pt x="393" y="0"/>
                  </a:cubicBezTo>
                  <a:cubicBezTo>
                    <a:pt x="393" y="5"/>
                    <a:pt x="393" y="5"/>
                    <a:pt x="393" y="5"/>
                  </a:cubicBezTo>
                  <a:cubicBezTo>
                    <a:pt x="247" y="5"/>
                    <a:pt x="113" y="54"/>
                    <a:pt x="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</p:grpSp>
      <p:grpSp>
        <p:nvGrpSpPr>
          <p:cNvPr id="82" name="fourth_edge">
            <a:extLst>
              <a:ext uri="{FF2B5EF4-FFF2-40B4-BE49-F238E27FC236}">
                <a16:creationId xmlns:a16="http://schemas.microsoft.com/office/drawing/2014/main" id="{F77EEF93-8979-40AA-89CF-4268B9953313}"/>
              </a:ext>
            </a:extLst>
          </p:cNvPr>
          <p:cNvGrpSpPr/>
          <p:nvPr/>
        </p:nvGrpSpPr>
        <p:grpSpPr>
          <a:xfrm rot="2700000">
            <a:off x="4744316" y="2280071"/>
            <a:ext cx="2712793" cy="2714051"/>
            <a:chOff x="3604304" y="1806866"/>
            <a:chExt cx="4848752" cy="4850999"/>
          </a:xfrm>
        </p:grpSpPr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DEB1D6E4-BD4A-4B0C-A77D-B6D750DA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304" y="1806866"/>
              <a:ext cx="3984107" cy="3986353"/>
            </a:xfrm>
            <a:custGeom>
              <a:avLst/>
              <a:gdLst>
                <a:gd name="T0" fmla="*/ 229 w 747"/>
                <a:gd name="T1" fmla="*/ 229 h 747"/>
                <a:gd name="T2" fmla="*/ 680 w 747"/>
                <a:gd name="T3" fmla="*/ 229 h 747"/>
                <a:gd name="T4" fmla="*/ 747 w 747"/>
                <a:gd name="T5" fmla="*/ 162 h 747"/>
                <a:gd name="T6" fmla="*/ 162 w 747"/>
                <a:gd name="T7" fmla="*/ 162 h 747"/>
                <a:gd name="T8" fmla="*/ 162 w 747"/>
                <a:gd name="T9" fmla="*/ 747 h 747"/>
                <a:gd name="T10" fmla="*/ 229 w 747"/>
                <a:gd name="T11" fmla="*/ 679 h 747"/>
                <a:gd name="T12" fmla="*/ 229 w 747"/>
                <a:gd name="T13" fmla="*/ 22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7" h="747">
                  <a:moveTo>
                    <a:pt x="229" y="229"/>
                  </a:moveTo>
                  <a:cubicBezTo>
                    <a:pt x="354" y="105"/>
                    <a:pt x="555" y="105"/>
                    <a:pt x="680" y="229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586" y="0"/>
                    <a:pt x="324" y="0"/>
                    <a:pt x="162" y="162"/>
                  </a:cubicBezTo>
                  <a:cubicBezTo>
                    <a:pt x="0" y="323"/>
                    <a:pt x="0" y="585"/>
                    <a:pt x="162" y="747"/>
                  </a:cubicBezTo>
                  <a:cubicBezTo>
                    <a:pt x="229" y="679"/>
                    <a:pt x="229" y="679"/>
                    <a:pt x="229" y="679"/>
                  </a:cubicBezTo>
                  <a:cubicBezTo>
                    <a:pt x="105" y="555"/>
                    <a:pt x="105" y="354"/>
                    <a:pt x="229" y="229"/>
                  </a:cubicBezTo>
                  <a:close/>
                </a:path>
              </a:pathLst>
            </a:custGeom>
            <a:solidFill>
              <a:srgbClr val="A4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25977126-3F5D-4D97-91C3-6C8B83F15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703" y="2671512"/>
              <a:ext cx="3986353" cy="3986353"/>
            </a:xfrm>
            <a:custGeom>
              <a:avLst/>
              <a:gdLst>
                <a:gd name="T0" fmla="*/ 518 w 747"/>
                <a:gd name="T1" fmla="*/ 518 h 747"/>
                <a:gd name="T2" fmla="*/ 67 w 747"/>
                <a:gd name="T3" fmla="*/ 518 h 747"/>
                <a:gd name="T4" fmla="*/ 0 w 747"/>
                <a:gd name="T5" fmla="*/ 585 h 747"/>
                <a:gd name="T6" fmla="*/ 585 w 747"/>
                <a:gd name="T7" fmla="*/ 585 h 747"/>
                <a:gd name="T8" fmla="*/ 585 w 747"/>
                <a:gd name="T9" fmla="*/ 0 h 747"/>
                <a:gd name="T10" fmla="*/ 518 w 747"/>
                <a:gd name="T11" fmla="*/ 67 h 747"/>
                <a:gd name="T12" fmla="*/ 518 w 747"/>
                <a:gd name="T13" fmla="*/ 51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7" h="747">
                  <a:moveTo>
                    <a:pt x="518" y="518"/>
                  </a:moveTo>
                  <a:cubicBezTo>
                    <a:pt x="393" y="642"/>
                    <a:pt x="192" y="642"/>
                    <a:pt x="67" y="518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162" y="747"/>
                    <a:pt x="424" y="747"/>
                    <a:pt x="585" y="585"/>
                  </a:cubicBezTo>
                  <a:cubicBezTo>
                    <a:pt x="747" y="423"/>
                    <a:pt x="747" y="161"/>
                    <a:pt x="585" y="0"/>
                  </a:cubicBezTo>
                  <a:cubicBezTo>
                    <a:pt x="518" y="67"/>
                    <a:pt x="518" y="67"/>
                    <a:pt x="518" y="67"/>
                  </a:cubicBezTo>
                  <a:cubicBezTo>
                    <a:pt x="642" y="192"/>
                    <a:pt x="642" y="393"/>
                    <a:pt x="518" y="518"/>
                  </a:cubicBezTo>
                  <a:close/>
                </a:path>
              </a:pathLst>
            </a:custGeom>
            <a:solidFill>
              <a:srgbClr val="D42A77">
                <a:alpha val="0"/>
              </a:srgb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</p:grpSp>
      <p:sp>
        <p:nvSpPr>
          <p:cNvPr id="85" name="Oval 28">
            <a:extLst>
              <a:ext uri="{FF2B5EF4-FFF2-40B4-BE49-F238E27FC236}">
                <a16:creationId xmlns:a16="http://schemas.microsoft.com/office/drawing/2014/main" id="{31F54C10-1386-49B9-AA50-5CDAF2FF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957" y="2882906"/>
            <a:ext cx="1512831" cy="1512831"/>
          </a:xfrm>
          <a:prstGeom prst="ellipse">
            <a:avLst/>
          </a:prstGeom>
          <a:gradFill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>
                  <a:lumMod val="83000"/>
                </a:sysClr>
              </a:gs>
            </a:gsLst>
            <a:lin ang="30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Song Pro Light"/>
              <a:ea typeface="Roboto" panose="02000000000000000000" pitchFamily="2" charset="0"/>
            </a:endParaRPr>
          </a:p>
        </p:txBody>
      </p:sp>
      <p:sp>
        <p:nvSpPr>
          <p:cNvPr id="86" name="Oval 29">
            <a:extLst>
              <a:ext uri="{FF2B5EF4-FFF2-40B4-BE49-F238E27FC236}">
                <a16:creationId xmlns:a16="http://schemas.microsoft.com/office/drawing/2014/main" id="{4F4AFC83-84A4-410A-8FBE-4E182197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599" y="2909292"/>
            <a:ext cx="1458803" cy="146005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3000000" scaled="0"/>
          </a:gra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Song Pro Light"/>
              <a:ea typeface="Roboto" panose="02000000000000000000" pitchFamily="2" charset="0"/>
            </a:endParaRPr>
          </a:p>
        </p:txBody>
      </p:sp>
      <p:grpSp>
        <p:nvGrpSpPr>
          <p:cNvPr id="87" name="third_edge">
            <a:extLst>
              <a:ext uri="{FF2B5EF4-FFF2-40B4-BE49-F238E27FC236}">
                <a16:creationId xmlns:a16="http://schemas.microsoft.com/office/drawing/2014/main" id="{00A3AF64-478D-411E-8891-E03CD1BAD39E}"/>
              </a:ext>
            </a:extLst>
          </p:cNvPr>
          <p:cNvGrpSpPr/>
          <p:nvPr/>
        </p:nvGrpSpPr>
        <p:grpSpPr>
          <a:xfrm rot="3600000">
            <a:off x="4435816" y="1967742"/>
            <a:ext cx="3333507" cy="3334764"/>
            <a:chOff x="6226070" y="1118425"/>
            <a:chExt cx="5958194" cy="5960440"/>
          </a:xfrm>
          <a:solidFill>
            <a:schemeClr val="accent5">
              <a:lumMod val="75000"/>
            </a:schemeClr>
          </a:solidFill>
        </p:grpSpPr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86B0CB5A-DCE4-4386-97DB-66315F96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4898" y="3968386"/>
              <a:ext cx="709683" cy="1711324"/>
            </a:xfrm>
            <a:custGeom>
              <a:avLst/>
              <a:gdLst>
                <a:gd name="T0" fmla="*/ 4 w 133"/>
                <a:gd name="T1" fmla="*/ 321 h 321"/>
                <a:gd name="T2" fmla="*/ 0 w 133"/>
                <a:gd name="T3" fmla="*/ 317 h 321"/>
                <a:gd name="T4" fmla="*/ 121 w 133"/>
                <a:gd name="T5" fmla="*/ 0 h 321"/>
                <a:gd name="T6" fmla="*/ 126 w 133"/>
                <a:gd name="T7" fmla="*/ 0 h 321"/>
                <a:gd name="T8" fmla="*/ 4 w 133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21">
                  <a:moveTo>
                    <a:pt x="4" y="321"/>
                  </a:moveTo>
                  <a:cubicBezTo>
                    <a:pt x="0" y="317"/>
                    <a:pt x="0" y="317"/>
                    <a:pt x="0" y="317"/>
                  </a:cubicBezTo>
                  <a:cubicBezTo>
                    <a:pt x="84" y="233"/>
                    <a:pt x="128" y="118"/>
                    <a:pt x="12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119"/>
                    <a:pt x="88" y="236"/>
                    <a:pt x="4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DE625919-B7DC-472E-8136-76AF5C53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070" y="2176212"/>
              <a:ext cx="4902653" cy="4902653"/>
            </a:xfrm>
            <a:custGeom>
              <a:avLst/>
              <a:gdLst>
                <a:gd name="T0" fmla="*/ 198 w 919"/>
                <a:gd name="T1" fmla="*/ 721 h 919"/>
                <a:gd name="T2" fmla="*/ 919 w 919"/>
                <a:gd name="T3" fmla="*/ 721 h 919"/>
                <a:gd name="T4" fmla="*/ 851 w 919"/>
                <a:gd name="T5" fmla="*/ 653 h 919"/>
                <a:gd name="T6" fmla="*/ 266 w 919"/>
                <a:gd name="T7" fmla="*/ 653 h 919"/>
                <a:gd name="T8" fmla="*/ 266 w 919"/>
                <a:gd name="T9" fmla="*/ 68 h 919"/>
                <a:gd name="T10" fmla="*/ 198 w 919"/>
                <a:gd name="T11" fmla="*/ 0 h 919"/>
                <a:gd name="T12" fmla="*/ 198 w 919"/>
                <a:gd name="T13" fmla="*/ 721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919">
                  <a:moveTo>
                    <a:pt x="198" y="721"/>
                  </a:moveTo>
                  <a:cubicBezTo>
                    <a:pt x="397" y="919"/>
                    <a:pt x="720" y="919"/>
                    <a:pt x="919" y="721"/>
                  </a:cubicBezTo>
                  <a:cubicBezTo>
                    <a:pt x="851" y="653"/>
                    <a:pt x="851" y="653"/>
                    <a:pt x="851" y="653"/>
                  </a:cubicBezTo>
                  <a:cubicBezTo>
                    <a:pt x="690" y="815"/>
                    <a:pt x="428" y="815"/>
                    <a:pt x="266" y="653"/>
                  </a:cubicBezTo>
                  <a:cubicBezTo>
                    <a:pt x="104" y="491"/>
                    <a:pt x="104" y="229"/>
                    <a:pt x="266" y="68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0" y="199"/>
                    <a:pt x="0" y="522"/>
                    <a:pt x="198" y="7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5D650F84-4060-4D80-9B4E-03BC1FDB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611" y="1118425"/>
              <a:ext cx="4902653" cy="4902653"/>
            </a:xfrm>
            <a:custGeom>
              <a:avLst/>
              <a:gdLst>
                <a:gd name="T0" fmla="*/ 721 w 919"/>
                <a:gd name="T1" fmla="*/ 198 h 919"/>
                <a:gd name="T2" fmla="*/ 0 w 919"/>
                <a:gd name="T3" fmla="*/ 198 h 919"/>
                <a:gd name="T4" fmla="*/ 68 w 919"/>
                <a:gd name="T5" fmla="*/ 266 h 919"/>
                <a:gd name="T6" fmla="*/ 653 w 919"/>
                <a:gd name="T7" fmla="*/ 266 h 919"/>
                <a:gd name="T8" fmla="*/ 653 w 919"/>
                <a:gd name="T9" fmla="*/ 851 h 919"/>
                <a:gd name="T10" fmla="*/ 721 w 919"/>
                <a:gd name="T11" fmla="*/ 919 h 919"/>
                <a:gd name="T12" fmla="*/ 721 w 919"/>
                <a:gd name="T13" fmla="*/ 19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919">
                  <a:moveTo>
                    <a:pt x="721" y="198"/>
                  </a:moveTo>
                  <a:cubicBezTo>
                    <a:pt x="522" y="0"/>
                    <a:pt x="199" y="0"/>
                    <a:pt x="0" y="198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230" y="104"/>
                    <a:pt x="492" y="104"/>
                    <a:pt x="653" y="266"/>
                  </a:cubicBezTo>
                  <a:cubicBezTo>
                    <a:pt x="815" y="427"/>
                    <a:pt x="815" y="689"/>
                    <a:pt x="653" y="851"/>
                  </a:cubicBezTo>
                  <a:cubicBezTo>
                    <a:pt x="721" y="919"/>
                    <a:pt x="721" y="919"/>
                    <a:pt x="721" y="919"/>
                  </a:cubicBezTo>
                  <a:cubicBezTo>
                    <a:pt x="919" y="720"/>
                    <a:pt x="919" y="397"/>
                    <a:pt x="721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Song Pro Light"/>
                <a:ea typeface="Roboto" panose="02000000000000000000" pitchFamily="2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04683E50-A2F1-4338-89A1-5607B9D6BBD5}"/>
              </a:ext>
            </a:extLst>
          </p:cNvPr>
          <p:cNvSpPr txBox="1"/>
          <p:nvPr/>
        </p:nvSpPr>
        <p:spPr>
          <a:xfrm>
            <a:off x="5170905" y="3351729"/>
            <a:ext cx="187960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2000" b="1" dirty="0">
                <a:ln w="19050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雅各的兒</a:t>
            </a:r>
            <a:r>
              <a:rPr lang="zh-CN" altLang="en-US" sz="2000" b="1" dirty="0">
                <a:ln w="19050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子</a:t>
            </a:r>
            <a:br>
              <a:rPr lang="zh-TW" altLang="en-US" sz="2000" b="1" dirty="0">
                <a:ln w="19050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zh-TW" altLang="en-US" sz="2000" b="1" dirty="0">
                <a:ln w="19050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名字的含義</a:t>
            </a:r>
            <a:r>
              <a:rPr lang="zh-TW" altLang="en-US" b="1" dirty="0">
                <a:ln w="19050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
</a:t>
            </a:r>
            <a:endParaRPr lang="en-US" dirty="0">
              <a:ln w="19050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82FCFA8-5AB7-4BB3-8C48-FE7B90A45937}"/>
              </a:ext>
            </a:extLst>
          </p:cNvPr>
          <p:cNvCxnSpPr>
            <a:cxnSpLocks/>
          </p:cNvCxnSpPr>
          <p:nvPr/>
        </p:nvCxnSpPr>
        <p:spPr>
          <a:xfrm>
            <a:off x="2546442" y="1295400"/>
            <a:ext cx="1415958" cy="0"/>
          </a:xfrm>
          <a:prstGeom prst="line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02BE3BF-8A41-4407-A3FE-188949604609}"/>
              </a:ext>
            </a:extLst>
          </p:cNvPr>
          <p:cNvCxnSpPr>
            <a:cxnSpLocks/>
          </p:cNvCxnSpPr>
          <p:nvPr/>
        </p:nvCxnSpPr>
        <p:spPr>
          <a:xfrm>
            <a:off x="3962400" y="1295400"/>
            <a:ext cx="863600" cy="863600"/>
          </a:xfrm>
          <a:prstGeom prst="line">
            <a:avLst/>
          </a:prstGeom>
          <a:noFill/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</p:cxnSp>
      <p:sp>
        <p:nvSpPr>
          <p:cNvPr id="94" name="Point1 Title">
            <a:extLst>
              <a:ext uri="{FF2B5EF4-FFF2-40B4-BE49-F238E27FC236}">
                <a16:creationId xmlns:a16="http://schemas.microsoft.com/office/drawing/2014/main" id="{AC554B57-3410-4353-A1A0-0B0E1F3A685F}"/>
              </a:ext>
            </a:extLst>
          </p:cNvPr>
          <p:cNvSpPr txBox="1"/>
          <p:nvPr/>
        </p:nvSpPr>
        <p:spPr>
          <a:xfrm rot="21584867">
            <a:off x="744575" y="4281808"/>
            <a:ext cx="16613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TW" altLang="en-US" sz="2400" b="1" u="sng" dirty="0">
                <a:ln w="19050">
                  <a:noFill/>
                  <a:round/>
                </a:ln>
                <a:solidFill>
                  <a:srgbClr val="1B3764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悉帕</a:t>
            </a:r>
            <a:endParaRPr lang="en-US" sz="2400" b="1" dirty="0">
              <a:ln w="19050">
                <a:noFill/>
                <a:round/>
              </a:ln>
              <a:solidFill>
                <a:srgbClr val="1B3764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5" name="Subtext1">
            <a:extLst>
              <a:ext uri="{FF2B5EF4-FFF2-40B4-BE49-F238E27FC236}">
                <a16:creationId xmlns:a16="http://schemas.microsoft.com/office/drawing/2014/main" id="{FCAFCC5E-9191-4237-B62C-523AA8D922CB}"/>
              </a:ext>
            </a:extLst>
          </p:cNvPr>
          <p:cNvSpPr txBox="1"/>
          <p:nvPr/>
        </p:nvSpPr>
        <p:spPr>
          <a:xfrm rot="21584867">
            <a:off x="557873" y="5142311"/>
            <a:ext cx="2981684" cy="695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迦得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萬幸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亞設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快樂、有福</a:t>
            </a:r>
            <a:endParaRPr lang="en-US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41EF88B-F5F5-42BD-A786-8059146C1627}"/>
              </a:ext>
            </a:extLst>
          </p:cNvPr>
          <p:cNvCxnSpPr>
            <a:cxnSpLocks/>
          </p:cNvCxnSpPr>
          <p:nvPr/>
        </p:nvCxnSpPr>
        <p:spPr>
          <a:xfrm>
            <a:off x="2546442" y="4832685"/>
            <a:ext cx="1415957" cy="0"/>
          </a:xfrm>
          <a:prstGeom prst="line">
            <a:avLst/>
          </a:prstGeom>
          <a:noFill/>
          <a:ln w="25400" cap="flat" cmpd="sng" algn="ctr">
            <a:solidFill>
              <a:srgbClr val="1B3764"/>
            </a:solidFill>
            <a:prstDash val="solid"/>
            <a:miter lim="800000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D4C484F-9205-462E-85B0-FE8392D0A8B3}"/>
              </a:ext>
            </a:extLst>
          </p:cNvPr>
          <p:cNvCxnSpPr>
            <a:cxnSpLocks/>
          </p:cNvCxnSpPr>
          <p:nvPr/>
        </p:nvCxnSpPr>
        <p:spPr>
          <a:xfrm flipV="1">
            <a:off x="3962400" y="4292600"/>
            <a:ext cx="558800" cy="540085"/>
          </a:xfrm>
          <a:prstGeom prst="line">
            <a:avLst/>
          </a:prstGeom>
          <a:noFill/>
          <a:ln w="25400" cap="flat" cmpd="sng" algn="ctr">
            <a:solidFill>
              <a:srgbClr val="1B3764"/>
            </a:solidFill>
            <a:prstDash val="solid"/>
            <a:miter lim="800000"/>
          </a:ln>
          <a:effectLst/>
        </p:spPr>
      </p:cxnSp>
      <p:sp>
        <p:nvSpPr>
          <p:cNvPr id="98" name="Point1 Title">
            <a:extLst>
              <a:ext uri="{FF2B5EF4-FFF2-40B4-BE49-F238E27FC236}">
                <a16:creationId xmlns:a16="http://schemas.microsoft.com/office/drawing/2014/main" id="{FB6F85C8-F4D6-4C8E-820E-6C1A73B9D452}"/>
              </a:ext>
            </a:extLst>
          </p:cNvPr>
          <p:cNvSpPr txBox="1"/>
          <p:nvPr/>
        </p:nvSpPr>
        <p:spPr>
          <a:xfrm rot="21584867">
            <a:off x="9268340" y="831916"/>
            <a:ext cx="2015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zh-TW" altLang="en-US" sz="2400" b="1" u="sng" dirty="0">
                <a:ln w="19050">
                  <a:noFill/>
                  <a:round/>
                </a:ln>
                <a:solidFill>
                  <a:srgbClr val="366732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拉結</a:t>
            </a:r>
            <a:endParaRPr lang="en-US" sz="2400" b="1" dirty="0">
              <a:ln w="19050">
                <a:noFill/>
                <a:round/>
              </a:ln>
              <a:solidFill>
                <a:srgbClr val="366732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9" name="Subtext1">
            <a:extLst>
              <a:ext uri="{FF2B5EF4-FFF2-40B4-BE49-F238E27FC236}">
                <a16:creationId xmlns:a16="http://schemas.microsoft.com/office/drawing/2014/main" id="{7584D06C-BAA4-4972-830C-C357D609B459}"/>
              </a:ext>
            </a:extLst>
          </p:cNvPr>
          <p:cNvSpPr txBox="1"/>
          <p:nvPr/>
        </p:nvSpPr>
        <p:spPr>
          <a:xfrm rot="21584867">
            <a:off x="8644493" y="1500787"/>
            <a:ext cx="3067889" cy="9587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約瑟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增添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便雅憫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右手之子</a:t>
            </a:r>
            <a:b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（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便俄尼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忧患之子</a:t>
            </a: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）</a:t>
            </a:r>
            <a:endParaRPr lang="en-US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6DD4C5D-13D2-45A1-BA2B-3E36AFD5BB50}"/>
              </a:ext>
            </a:extLst>
          </p:cNvPr>
          <p:cNvCxnSpPr>
            <a:cxnSpLocks/>
          </p:cNvCxnSpPr>
          <p:nvPr/>
        </p:nvCxnSpPr>
        <p:spPr>
          <a:xfrm>
            <a:off x="8178800" y="1295400"/>
            <a:ext cx="1346200" cy="0"/>
          </a:xfrm>
          <a:prstGeom prst="line">
            <a:avLst/>
          </a:prstGeom>
          <a:noFill/>
          <a:ln w="25400" cap="flat" cmpd="sng" algn="ctr">
            <a:solidFill>
              <a:srgbClr val="366732"/>
            </a:solidFill>
            <a:prstDash val="solid"/>
            <a:miter lim="800000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CF9FDE0-CABC-4C1B-B83B-C068DCDF3B36}"/>
              </a:ext>
            </a:extLst>
          </p:cNvPr>
          <p:cNvCxnSpPr>
            <a:cxnSpLocks/>
          </p:cNvCxnSpPr>
          <p:nvPr/>
        </p:nvCxnSpPr>
        <p:spPr>
          <a:xfrm flipV="1">
            <a:off x="6922633" y="1295401"/>
            <a:ext cx="1261449" cy="1219199"/>
          </a:xfrm>
          <a:prstGeom prst="line">
            <a:avLst/>
          </a:prstGeom>
          <a:noFill/>
          <a:ln w="25400" cap="flat" cmpd="sng" algn="ctr">
            <a:solidFill>
              <a:srgbClr val="366732"/>
            </a:solidFill>
            <a:prstDash val="solid"/>
            <a:miter lim="800000"/>
          </a:ln>
          <a:effectLst/>
        </p:spPr>
      </p:cxnSp>
      <p:sp>
        <p:nvSpPr>
          <p:cNvPr id="102" name="Point1 Title">
            <a:extLst>
              <a:ext uri="{FF2B5EF4-FFF2-40B4-BE49-F238E27FC236}">
                <a16:creationId xmlns:a16="http://schemas.microsoft.com/office/drawing/2014/main" id="{75E76BD1-8695-4BBB-BB5C-FEA4D6D13EFD}"/>
              </a:ext>
            </a:extLst>
          </p:cNvPr>
          <p:cNvSpPr txBox="1"/>
          <p:nvPr/>
        </p:nvSpPr>
        <p:spPr>
          <a:xfrm rot="21584867">
            <a:off x="427886" y="686441"/>
            <a:ext cx="11276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zh-TW" altLang="en-US" sz="2400" b="1" u="sng" dirty="0">
                <a:ln w="19050">
                  <a:noFill/>
                  <a:round/>
                </a:ln>
                <a:solidFill>
                  <a:srgbClr val="A4A9AD">
                    <a:lumMod val="75000"/>
                  </a:srgbClr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利亞</a:t>
            </a:r>
            <a:endParaRPr lang="en-US" sz="2400" b="1" dirty="0">
              <a:ln w="19050">
                <a:noFill/>
                <a:round/>
              </a:ln>
              <a:solidFill>
                <a:srgbClr val="A4A9AD">
                  <a:lumMod val="75000"/>
                </a:srgbClr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3" name="Subtext1">
            <a:extLst>
              <a:ext uri="{FF2B5EF4-FFF2-40B4-BE49-F238E27FC236}">
                <a16:creationId xmlns:a16="http://schemas.microsoft.com/office/drawing/2014/main" id="{634EDAEB-493B-436F-9F8A-EF7378B43EBA}"/>
              </a:ext>
            </a:extLst>
          </p:cNvPr>
          <p:cNvSpPr txBox="1"/>
          <p:nvPr/>
        </p:nvSpPr>
        <p:spPr>
          <a:xfrm rot="21584867">
            <a:off x="525514" y="1632539"/>
            <a:ext cx="3417361" cy="23960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吕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便</a:t>
            </a:r>
            <a:r>
              <a:rPr lang="en-US" altLang="zh-CN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流便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看見，有兒子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西緬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聽見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利未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聯合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猶大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讚美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以薩迦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價值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 defTabSz="91440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西布倫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同住</a:t>
            </a:r>
            <a:endParaRPr lang="en-US" altLang="zh-TW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914400">
              <a:lnSpc>
                <a:spcPct val="95000"/>
              </a:lnSpc>
              <a:spcBef>
                <a:spcPts val="600"/>
              </a:spcBef>
              <a:defRPr/>
            </a:pP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    （底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拿 </a:t>
            </a:r>
            <a:r>
              <a:rPr lang="en-US" altLang="zh-TW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—— 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女兒</a:t>
            </a:r>
            <a:r>
              <a:rPr lang="zh-CN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）</a:t>
            </a:r>
            <a:r>
              <a:rPr lang="zh-TW" altLang="en-US" spc="-33" dirty="0">
                <a:ln w="15875">
                  <a:noFill/>
                  <a:round/>
                </a:ln>
                <a:solidFill>
                  <a:srgbClr val="000000"/>
                </a:solidFill>
                <a:latin typeface="LiSong Pro Ligh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endParaRPr lang="en-US" spc="-33" dirty="0">
              <a:ln w="15875">
                <a:noFill/>
                <a:round/>
              </a:ln>
              <a:solidFill>
                <a:srgbClr val="000000"/>
              </a:solidFill>
              <a:latin typeface="LiSong Pro Light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263439-40F5-4292-8358-6FA962DB87C7}"/>
              </a:ext>
            </a:extLst>
          </p:cNvPr>
          <p:cNvCxnSpPr>
            <a:cxnSpLocks/>
          </p:cNvCxnSpPr>
          <p:nvPr/>
        </p:nvCxnSpPr>
        <p:spPr>
          <a:xfrm>
            <a:off x="8178800" y="4851400"/>
            <a:ext cx="1270000" cy="0"/>
          </a:xfrm>
          <a:prstGeom prst="line">
            <a:avLst/>
          </a:prstGeom>
          <a:noFill/>
          <a:ln w="25400" cap="flat" cmpd="sng" algn="ctr">
            <a:solidFill>
              <a:srgbClr val="A4A9AD"/>
            </a:solidFill>
            <a:prstDash val="solid"/>
            <a:miter lim="800000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1AE868A-ECF9-444F-A141-20256E2826D3}"/>
              </a:ext>
            </a:extLst>
          </p:cNvPr>
          <p:cNvCxnSpPr>
            <a:cxnSpLocks/>
          </p:cNvCxnSpPr>
          <p:nvPr/>
        </p:nvCxnSpPr>
        <p:spPr>
          <a:xfrm>
            <a:off x="7216588" y="3889188"/>
            <a:ext cx="962212" cy="962212"/>
          </a:xfrm>
          <a:prstGeom prst="line">
            <a:avLst/>
          </a:prstGeom>
          <a:noFill/>
          <a:ln w="25400" cap="flat" cmpd="sng" algn="ctr">
            <a:solidFill>
              <a:srgbClr val="A4A9AD"/>
            </a:solidFill>
            <a:prstDash val="solid"/>
            <a:miter lim="800000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E051E-97B5-4B41-B0D2-8488AEDE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2777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425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960000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decel="2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80000">
                                      <p:cBhvr>
                                        <p:cTn id="10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decel="2777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9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decel="425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960000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decel="2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80000">
                                      <p:cBhvr>
                                        <p:cTn id="5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decel="2777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890000">
                                      <p:cBhvr>
                                        <p:cTn id="72" dur="9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decel="425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960000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decel="2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80000">
                                      <p:cBhvr>
                                        <p:cTn id="76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decel="2777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92" dur="9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decel="425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-960000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decel="2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80000">
                                      <p:cBhvr>
                                        <p:cTn id="9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94" grpId="0"/>
      <p:bldP spid="95" grpId="0"/>
      <p:bldP spid="98" grpId="0"/>
      <p:bldP spid="99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AC8CEDE9-1B33-4298-8DA4-38F19014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54FA4E7-C8AB-4B38-B8AE-9CEDA5E80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AB5948-F366-430D-B873-85D36D0D6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98ED18-7A09-4457-B2E8-97FC58C0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6F696A5-AA9D-41CF-B72A-26B947CB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FF393C-5A4B-4E6A-BC16-2C4AE4FB3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22F0C-5A77-432B-997D-52FCDD391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6823EB-3546-45AF-AE0E-287ED717F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3A4C8E9-B685-478B-9CAF-122E48B4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E2D6ACD-9402-4EAC-AE21-83CECF0B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4BFCBBA-4BF2-42BA-9325-5FA607B93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36EE89B-62C5-4596-BC39-121EB297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5" name="Round Diagonal Corner Rectangle 42">
            <a:extLst>
              <a:ext uri="{FF2B5EF4-FFF2-40B4-BE49-F238E27FC236}">
                <a16:creationId xmlns:a16="http://schemas.microsoft.com/office/drawing/2014/main" id="{062B7A9F-9839-4A10-AA6E-C75A3341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68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 Diagonal Corner Rectangle 38">
            <a:extLst>
              <a:ext uri="{FF2B5EF4-FFF2-40B4-BE49-F238E27FC236}">
                <a16:creationId xmlns:a16="http://schemas.microsoft.com/office/drawing/2014/main" id="{8D4B228C-97ED-474F-B448-EFF5B76AA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690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ound Diagonal Corner Rectangle 48">
            <a:extLst>
              <a:ext uri="{FF2B5EF4-FFF2-40B4-BE49-F238E27FC236}">
                <a16:creationId xmlns:a16="http://schemas.microsoft.com/office/drawing/2014/main" id="{A6AC5B9F-2EE3-4710-AFC5-FEAAF06FF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7412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670628-88B6-4F89-AB34-2B9B3D96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0" y="1219349"/>
            <a:ext cx="2139696" cy="1780157"/>
          </a:xfrm>
          <a:prstGeom prst="rect">
            <a:avLst/>
          </a:prstGeom>
        </p:spPr>
      </p:pic>
      <p:sp>
        <p:nvSpPr>
          <p:cNvPr id="121" name="Round Diagonal Corner Rectangle 45">
            <a:extLst>
              <a:ext uri="{FF2B5EF4-FFF2-40B4-BE49-F238E27FC236}">
                <a16:creationId xmlns:a16="http://schemas.microsoft.com/office/drawing/2014/main" id="{C518DB4B-D5C2-4B8E-9A5B-4D5CC0D98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0133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BD655E-A7D7-4826-960E-A4D62FCA2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512" y="1230806"/>
            <a:ext cx="2139696" cy="17687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B231B69F-3E38-4091-A6C7-980BF077E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8D2AD28-9627-4402-8055-E9851B360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A5F961B-9024-40EF-B2BD-94ED23DB1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D4FAE0B-20CF-41A5-87F4-ABE06483C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A586BB2-4611-4EB6-A840-EBDFA402C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001" y="1206572"/>
            <a:ext cx="2139696" cy="1810512"/>
          </a:xfrm>
          <a:prstGeom prst="rect">
            <a:avLst/>
          </a:prstGeom>
        </p:spPr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id="{DF6855CB-CCD5-462C-A7AF-0D5642B37667}"/>
              </a:ext>
            </a:extLst>
          </p:cNvPr>
          <p:cNvSpPr txBox="1">
            <a:spLocks/>
          </p:cNvSpPr>
          <p:nvPr/>
        </p:nvSpPr>
        <p:spPr>
          <a:xfrm>
            <a:off x="1241170" y="4918493"/>
            <a:ext cx="9732773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zh-TW" altLang="en-US" sz="8600" cap="all" spc="-100" dirty="0"/>
              <a:t>雅各的兒子和以色列</a:t>
            </a:r>
            <a:r>
              <a:rPr lang="en-US" altLang="zh-TW" sz="8600" cap="all" spc="-100" dirty="0"/>
              <a:t>12</a:t>
            </a:r>
            <a:r>
              <a:rPr lang="zh-TW" altLang="en-US" sz="8600" cap="all" spc="-100" dirty="0"/>
              <a:t>支派</a:t>
            </a:r>
            <a:endParaRPr lang="zh-CN" altLang="en-US" sz="6000" cap="all" spc="-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2146ED-7A59-43BA-9B74-C872E36D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027ECA-3F58-40FB-B9CF-6A9E88682491}"/>
              </a:ext>
            </a:extLst>
          </p:cNvPr>
          <p:cNvGrpSpPr/>
          <p:nvPr/>
        </p:nvGrpSpPr>
        <p:grpSpPr>
          <a:xfrm>
            <a:off x="9011697" y="1272771"/>
            <a:ext cx="2238001" cy="1809399"/>
            <a:chOff x="9011697" y="1272771"/>
            <a:chExt cx="2238001" cy="18093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470881-9A23-46B3-BC18-A2A702B90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10468" y="1272771"/>
              <a:ext cx="2139230" cy="157163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8E2B09-C92A-4577-AEAD-A698ADFC5B66}"/>
                </a:ext>
              </a:extLst>
            </p:cNvPr>
            <p:cNvSpPr txBox="1"/>
            <p:nvPr/>
          </p:nvSpPr>
          <p:spPr>
            <a:xfrm>
              <a:off x="9011697" y="2851338"/>
              <a:ext cx="1638547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900" dirty="0"/>
                <a:t>猶大支派的象征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2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AC8CEDE9-1B33-4298-8DA4-38F19014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54FA4E7-C8AB-4B38-B8AE-9CEDA5E80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AB5948-F366-430D-B873-85D36D0D6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98ED18-7A09-4457-B2E8-97FC58C0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6F696A5-AA9D-41CF-B72A-26B947CB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FF393C-5A4B-4E6A-BC16-2C4AE4FB3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22F0C-5A77-432B-997D-52FCDD391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6823EB-3546-45AF-AE0E-287ED717F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3A4C8E9-B685-478B-9CAF-122E48B4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E2D6ACD-9402-4EAC-AE21-83CECF0B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4BFCBBA-4BF2-42BA-9325-5FA607B93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36EE89B-62C5-4596-BC39-121EB297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5" name="Round Diagonal Corner Rectangle 42">
            <a:extLst>
              <a:ext uri="{FF2B5EF4-FFF2-40B4-BE49-F238E27FC236}">
                <a16:creationId xmlns:a16="http://schemas.microsoft.com/office/drawing/2014/main" id="{062B7A9F-9839-4A10-AA6E-C75A3341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68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 Diagonal Corner Rectangle 38">
            <a:extLst>
              <a:ext uri="{FF2B5EF4-FFF2-40B4-BE49-F238E27FC236}">
                <a16:creationId xmlns:a16="http://schemas.microsoft.com/office/drawing/2014/main" id="{8D4B228C-97ED-474F-B448-EFF5B76AA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690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ound Diagonal Corner Rectangle 48">
            <a:extLst>
              <a:ext uri="{FF2B5EF4-FFF2-40B4-BE49-F238E27FC236}">
                <a16:creationId xmlns:a16="http://schemas.microsoft.com/office/drawing/2014/main" id="{A6AC5B9F-2EE3-4710-AFC5-FEAAF06FF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7412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 Diagonal Corner Rectangle 45">
            <a:extLst>
              <a:ext uri="{FF2B5EF4-FFF2-40B4-BE49-F238E27FC236}">
                <a16:creationId xmlns:a16="http://schemas.microsoft.com/office/drawing/2014/main" id="{C518DB4B-D5C2-4B8E-9A5B-4D5CC0D98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0133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231B69F-3E38-4091-A6C7-980BF077E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8D2AD28-9627-4402-8055-E9851B360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A5F961B-9024-40EF-B2BD-94ED23DB1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D4FAE0B-20CF-41A5-87F4-ABE06483C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5559E93-F7A5-4C01-B16C-E85434AA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16" y="1253270"/>
            <a:ext cx="2149643" cy="1932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65D06-711F-4B8E-9795-2D8BC4020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225" y="1238166"/>
            <a:ext cx="2157224" cy="1815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D86AA-0BA1-4EBE-8DA8-40F2D138A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639" y="1263121"/>
            <a:ext cx="2139246" cy="176531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750F77-4116-49C2-B6C6-45C72142E2CE}"/>
              </a:ext>
            </a:extLst>
          </p:cNvPr>
          <p:cNvGrpSpPr/>
          <p:nvPr/>
        </p:nvGrpSpPr>
        <p:grpSpPr>
          <a:xfrm>
            <a:off x="6420351" y="1267730"/>
            <a:ext cx="2057267" cy="1852791"/>
            <a:chOff x="6420351" y="1267730"/>
            <a:chExt cx="2057267" cy="18527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7B1CEE-489D-4641-A111-A3A3F8B0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7496" y="1267730"/>
              <a:ext cx="2040122" cy="16065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C3671A-3BCE-4A4C-9612-0C4CDEEC07FA}"/>
                </a:ext>
              </a:extLst>
            </p:cNvPr>
            <p:cNvSpPr txBox="1"/>
            <p:nvPr/>
          </p:nvSpPr>
          <p:spPr>
            <a:xfrm>
              <a:off x="6420351" y="2874300"/>
              <a:ext cx="20401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/>
                <a:t>迦得支派的象征</a:t>
              </a:r>
              <a:endParaRPr lang="en-US" sz="1000" dirty="0"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01250F1B-8BFD-4AFE-88B0-4CD40747AE72}"/>
              </a:ext>
            </a:extLst>
          </p:cNvPr>
          <p:cNvSpPr txBox="1">
            <a:spLocks/>
          </p:cNvSpPr>
          <p:nvPr/>
        </p:nvSpPr>
        <p:spPr>
          <a:xfrm>
            <a:off x="1241170" y="4918493"/>
            <a:ext cx="9732773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zh-TW" altLang="en-US" sz="8600" cap="all" spc="-100" dirty="0"/>
              <a:t>雅各的兒子和以色列</a:t>
            </a:r>
            <a:r>
              <a:rPr lang="en-US" altLang="zh-TW" sz="8600" cap="all" spc="-100" dirty="0"/>
              <a:t>12</a:t>
            </a:r>
            <a:r>
              <a:rPr lang="zh-TW" altLang="en-US" sz="8600" cap="all" spc="-100" dirty="0"/>
              <a:t>支派</a:t>
            </a:r>
            <a:endParaRPr lang="zh-CN" altLang="en-US" sz="6000" cap="all" spc="-1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1C660-8DBC-4FBB-A1AF-C21DF90B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AC8CEDE9-1B33-4298-8DA4-38F19014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54FA4E7-C8AB-4B38-B8AE-9CEDA5E80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AB5948-F366-430D-B873-85D36D0D6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98ED18-7A09-4457-B2E8-97FC58C07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6F696A5-AA9D-41CF-B72A-26B947CB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6FF393C-5A4B-4E6A-BC16-2C4AE4FB3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22F0C-5A77-432B-997D-52FCDD391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6823EB-3546-45AF-AE0E-287ED717F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3A4C8E9-B685-478B-9CAF-122E48B4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E2D6ACD-9402-4EAC-AE21-83CECF0B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4BFCBBA-4BF2-42BA-9325-5FA607B93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36EE89B-62C5-4596-BC39-121EB297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5" name="Round Diagonal Corner Rectangle 42">
            <a:extLst>
              <a:ext uri="{FF2B5EF4-FFF2-40B4-BE49-F238E27FC236}">
                <a16:creationId xmlns:a16="http://schemas.microsoft.com/office/drawing/2014/main" id="{062B7A9F-9839-4A10-AA6E-C75A33418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68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ound Diagonal Corner Rectangle 38">
            <a:extLst>
              <a:ext uri="{FF2B5EF4-FFF2-40B4-BE49-F238E27FC236}">
                <a16:creationId xmlns:a16="http://schemas.microsoft.com/office/drawing/2014/main" id="{8D4B228C-97ED-474F-B448-EFF5B76AA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4690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ound Diagonal Corner Rectangle 48">
            <a:extLst>
              <a:ext uri="{FF2B5EF4-FFF2-40B4-BE49-F238E27FC236}">
                <a16:creationId xmlns:a16="http://schemas.microsoft.com/office/drawing/2014/main" id="{A6AC5B9F-2EE3-4710-AFC5-FEAAF06FF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7412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 Diagonal Corner Rectangle 45">
            <a:extLst>
              <a:ext uri="{FF2B5EF4-FFF2-40B4-BE49-F238E27FC236}">
                <a16:creationId xmlns:a16="http://schemas.microsoft.com/office/drawing/2014/main" id="{C518DB4B-D5C2-4B8E-9A5B-4D5CC0D98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0133" y="636678"/>
            <a:ext cx="2599900" cy="301820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231B69F-3E38-4091-A6C7-980BF077E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3983624"/>
            <a:ext cx="1920240" cy="5078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8D2AD28-9627-4402-8055-E9851B360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A5F961B-9024-40EF-B2BD-94ED23DB1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3983623"/>
            <a:ext cx="0" cy="429768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D4FAE0B-20CF-41A5-87F4-ABE06483C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11199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560FCBE-29A0-43E7-AA5A-A356392A1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92" y="1243524"/>
            <a:ext cx="2151725" cy="1785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F8821-13D8-473C-9997-E42FB3035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02" y="1288952"/>
            <a:ext cx="2145978" cy="1798476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A7A8833E-03A9-40A0-AE91-3FA294A63808}"/>
              </a:ext>
            </a:extLst>
          </p:cNvPr>
          <p:cNvSpPr txBox="1">
            <a:spLocks/>
          </p:cNvSpPr>
          <p:nvPr/>
        </p:nvSpPr>
        <p:spPr>
          <a:xfrm>
            <a:off x="1241170" y="4918493"/>
            <a:ext cx="9732773" cy="951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zh-TW" altLang="en-US" sz="8600" cap="all" spc="-100" dirty="0"/>
              <a:t>雅各的兒子和以色列</a:t>
            </a:r>
            <a:r>
              <a:rPr lang="en-US" altLang="zh-TW" sz="8600" cap="all" spc="-100" dirty="0"/>
              <a:t>12</a:t>
            </a:r>
            <a:r>
              <a:rPr lang="zh-TW" altLang="en-US" sz="8600" cap="all" spc="-100" dirty="0"/>
              <a:t>支派</a:t>
            </a:r>
            <a:endParaRPr lang="zh-CN" altLang="en-US" sz="6000" cap="all" spc="-1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90441E-156D-4037-B930-BFAA459F076C}"/>
              </a:ext>
            </a:extLst>
          </p:cNvPr>
          <p:cNvGrpSpPr/>
          <p:nvPr/>
        </p:nvGrpSpPr>
        <p:grpSpPr>
          <a:xfrm>
            <a:off x="6292033" y="987934"/>
            <a:ext cx="2358445" cy="2440038"/>
            <a:chOff x="6292033" y="987934"/>
            <a:chExt cx="2358445" cy="24400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06247E-E2B4-4ECA-BE79-D6C930B75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4052" y="987934"/>
              <a:ext cx="1228807" cy="10382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48AA8D-E3B3-41E8-BFF2-4490CA38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2033" y="1323025"/>
              <a:ext cx="994175" cy="161553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777E5D-62B4-4CEE-80C6-1FF3F3A87944}"/>
                </a:ext>
              </a:extLst>
            </p:cNvPr>
            <p:cNvGrpSpPr/>
            <p:nvPr/>
          </p:nvGrpSpPr>
          <p:grpSpPr>
            <a:xfrm>
              <a:off x="7342459" y="2249397"/>
              <a:ext cx="1308019" cy="1178575"/>
              <a:chOff x="7342459" y="2249397"/>
              <a:chExt cx="1308019" cy="117857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5861994-B369-4537-9555-B4F96AB20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6564" y="2249397"/>
                <a:ext cx="1196571" cy="101098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0471E84-ADFF-4D13-AE6E-6A9241731BD9}"/>
                  </a:ext>
                </a:extLst>
              </p:cNvPr>
              <p:cNvSpPr txBox="1"/>
              <p:nvPr/>
            </p:nvSpPr>
            <p:spPr>
              <a:xfrm>
                <a:off x="7342459" y="3227917"/>
                <a:ext cx="1308019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宋体" panose="02010600030101010101" pitchFamily="2" charset="-122"/>
                    <a:cs typeface="+mn-cs"/>
                  </a:rPr>
                  <a:t>玛拿西支派的象征</a:t>
                </a:r>
                <a:endPara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D2354-463A-4B12-9DEA-2A90D4BA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750D4F-5AA3-482B-B259-72A02C8E344A}"/>
              </a:ext>
            </a:extLst>
          </p:cNvPr>
          <p:cNvGrpSpPr/>
          <p:nvPr/>
        </p:nvGrpSpPr>
        <p:grpSpPr>
          <a:xfrm>
            <a:off x="9151678" y="1249375"/>
            <a:ext cx="2101393" cy="1694153"/>
            <a:chOff x="9151678" y="1249375"/>
            <a:chExt cx="2101393" cy="16941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AB766B-86E7-42B8-8B30-F6FC2F369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0674" y="1249375"/>
              <a:ext cx="2042397" cy="151115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BA389B-16D4-4C45-9C44-B2F8486E3AE1}"/>
                </a:ext>
              </a:extLst>
            </p:cNvPr>
            <p:cNvSpPr txBox="1"/>
            <p:nvPr/>
          </p:nvSpPr>
          <p:spPr>
            <a:xfrm>
              <a:off x="9151678" y="2728084"/>
              <a:ext cx="210139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latin typeface="LiSong Pro Light"/>
                </a:rPr>
                <a:t>便雅悯支派的象征</a:t>
              </a:r>
              <a:endParaRPr lang="en-US" sz="800" dirty="0">
                <a:latin typeface="LiSong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5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747" y="198290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400" cap="all" spc="-100" dirty="0"/>
              <a:t>舊約中</a:t>
            </a:r>
            <a:br>
              <a:rPr lang="zh-TW" altLang="en-US" sz="4400" cap="all" spc="-100" dirty="0"/>
            </a:br>
            <a:r>
              <a:rPr lang="zh-TW" altLang="en-US" sz="4400" cap="all" spc="-100" dirty="0"/>
              <a:t>以色列</a:t>
            </a:r>
            <a:br>
              <a:rPr lang="zh-TW" altLang="en-US" sz="4400" cap="all" spc="-100" dirty="0"/>
            </a:br>
            <a:r>
              <a:rPr lang="en-US" altLang="zh-TW" sz="4400" cap="all" spc="-100" dirty="0"/>
              <a:t>12</a:t>
            </a:r>
            <a:r>
              <a:rPr lang="zh-TW" altLang="en-US" sz="4400" cap="all" spc="-100" dirty="0"/>
              <a:t>支派</a:t>
            </a:r>
            <a:endParaRPr lang="zh-CN" altLang="en-US" sz="4400" cap="all" spc="-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359D-DFD9-4FC1-B27F-EE2371175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68" y="806860"/>
            <a:ext cx="6605508" cy="49541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4767C-FB93-4994-9512-A1326CB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2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332" y="1890136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zh-TW" altLang="en-US" sz="4400" cap="all" spc="-100" dirty="0"/>
              <a:t>舊約中</a:t>
            </a:r>
            <a:br>
              <a:rPr lang="zh-TW" altLang="en-US" sz="4400" cap="all" spc="-100" dirty="0"/>
            </a:br>
            <a:r>
              <a:rPr lang="zh-TW" altLang="en-US" sz="4400" cap="all" spc="-100" dirty="0"/>
              <a:t>以色列</a:t>
            </a:r>
            <a:br>
              <a:rPr lang="zh-TW" altLang="en-US" sz="4400" cap="all" spc="-100" dirty="0"/>
            </a:br>
            <a:r>
              <a:rPr lang="en-US" altLang="zh-TW" sz="4400" cap="all" spc="-100" dirty="0"/>
              <a:t>12</a:t>
            </a:r>
            <a:r>
              <a:rPr lang="zh-TW" altLang="en-US" sz="4400" cap="all" spc="-100" dirty="0"/>
              <a:t>支派</a:t>
            </a:r>
            <a:endParaRPr lang="zh-CN" altLang="en-US" sz="4400" cap="all" spc="-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64767C-FB93-4994-9512-A1326CB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CF5871-692F-4079-BF89-E96A1A09DADA}"/>
              </a:ext>
            </a:extLst>
          </p:cNvPr>
          <p:cNvSpPr txBox="1"/>
          <p:nvPr/>
        </p:nvSpPr>
        <p:spPr>
          <a:xfrm>
            <a:off x="387463" y="54192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以色列人出埃及以後，這十二位先祖的名字被刻在大祭司聖衣上的十二顆寶石上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出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28:21,39:14)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，代表他們是立約之選民，在大祭司身上成為主日日的負擔、世世代代的記念。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LiSong Pro Light" panose="02020300000000000000" pitchFamily="18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29B3-D42C-4D83-A785-AE397B0BD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24" y="695952"/>
            <a:ext cx="5881513" cy="44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3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74D1DD4B-BA2E-44D3-8B5F-9C75BAED6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2" r="1" b="4784"/>
          <a:stretch/>
        </p:blipFill>
        <p:spPr>
          <a:xfrm>
            <a:off x="477011" y="480061"/>
            <a:ext cx="11334563" cy="59905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20CB48-BFE0-40D3-9927-FBAB274B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69" y="1604110"/>
            <a:ext cx="2919824" cy="36497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87FB1-5343-46CE-B40E-49399C67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8230" y="6214535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63F366B-15A4-4C34-A8FB-1463187F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0CDF20-D900-4EA0-BBC1-75DD29E3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45BD72F-5873-414C-BAFE-3DB037286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336A80-D3E7-4B14-9422-4FCC01CD1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09B750-AF4C-4ED6-BD57-8F5419B2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05D7054-5C69-4968-8A58-0AE7AA624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1DC8DEF-D249-4084-B3FF-AD663E222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6221F23-9E38-4D0D-9EAA-D61A286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rgbClr val="81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AADD1C4-0815-4412-B973-49AFB94E6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752" y="0"/>
            <a:ext cx="5029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850" y="388775"/>
            <a:ext cx="1137604" cy="6065860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zh-TW" altLang="en-US" sz="4800" cap="all" spc="-100" dirty="0"/>
              <a:t>舊約中以色列</a:t>
            </a:r>
            <a:r>
              <a:rPr lang="en-US" altLang="zh-TW" sz="4800" cap="all" spc="-100" dirty="0"/>
              <a:t>12</a:t>
            </a:r>
            <a:r>
              <a:rPr lang="zh-TW" altLang="en-US" sz="4800" cap="all" spc="-100" dirty="0"/>
              <a:t>支派地圖</a:t>
            </a:r>
            <a:endParaRPr lang="en-US" altLang="zh-CN" sz="4800" cap="all" spc="-1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02D1FD-5F63-49AF-91BF-C333FEB9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6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62" y="1300162"/>
            <a:ext cx="1571626" cy="4257675"/>
          </a:xfrm>
          <a:solidFill>
            <a:srgbClr val="F0EBDC"/>
          </a:solidFill>
        </p:spPr>
        <p:txBody>
          <a:bodyPr vert="eaVert">
            <a:norm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 思考與應用 利亞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011" y="1171487"/>
            <a:ext cx="7618228" cy="45858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利亞因著容貌不美，眼睛無神，以至無法得著丈夫的寵愛。 但是人看外貌、上帝卻是看人內心的，耶和華祝福她，使她生育不斷。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外貌常能讓人蒙閉心靈的眼睛，美貌其實是短暫而虛浮的，唯有內在的才德才是真正的鑽石。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利亞是個有信心的人，從她給自己的兒子所起的名字可以看出，讓我們一同來思想： </a:t>
            </a:r>
            <a:b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呂便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──耶和華看見我的苦情　        西緬──上帝已聽見</a:t>
            </a:r>
            <a:b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利未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──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丈夫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必與我聯合　　　　    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猶大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──現在我要讚美耶和華              以撒迦──上帝給了我的價值　　　西布倫──丈夫與我同住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利亞的一生在世人看似悲劇，其實在上帝眼中卻是尊貴的，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她虽无丈夫的疼爱，却没有悲天悯人，轻看自己妻子的名分。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因著她的順服和對上帝的信心，上帝使她成為六個支派的母親，有時有些事情我們是無法選擇的，但藉由倚靠順服的心，卻能使萬事互相效力。</a:t>
            </a:r>
            <a:endParaRPr lang="zh-TW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1AFBA-6A7D-46DA-9E66-04E7C7FF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631" y="1490174"/>
            <a:ext cx="7318684" cy="38776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拉結疏於去體會，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 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雅各對她的愛，並不在於她是否有兒女，反而與姐姐利亞爭風吃醋，達不到願望的痛苦並未讓拉結轉向上帝，反而想出強奪的解決方法。讓使女與雅各同房，來走在上帝的前頭。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愛是白白接受的，決非賺取來的。雅各對拉結的愛，也預表了上帝對我們的愛是無條件的。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而拉结却在神给的美好爱情中走向死亡。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寬廣的心和溫柔善良的性情，才能接受愛的滋潤和成長，許多時候生命快樂與否，不在於外在的環境，而是內在的心境。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ea typeface="LiSong Pro Light" panose="02020300000000000000" pitchFamily="18" charset="-12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LiSong Pro Light" panose="02020300000000000000" pitchFamily="18" charset="-120"/>
              </a:rPr>
              <a:t>拉結的觀點──「便俄尼」（憂傷之子），對雅各來說卻是──「便雅憫」（我的右手）。許多時候，我們對事情的看法和觀念，會讓我們享受生命或忍受生命。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7496F20-B4BB-4C35-A016-16C2BB33B080}"/>
              </a:ext>
            </a:extLst>
          </p:cNvPr>
          <p:cNvSpPr txBox="1">
            <a:spLocks/>
          </p:cNvSpPr>
          <p:nvPr/>
        </p:nvSpPr>
        <p:spPr>
          <a:xfrm>
            <a:off x="814762" y="1300162"/>
            <a:ext cx="1571626" cy="4257675"/>
          </a:xfrm>
          <a:prstGeom prst="rect">
            <a:avLst/>
          </a:prstGeom>
          <a:solidFill>
            <a:srgbClr val="F0EBDC"/>
          </a:solidFill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 思考與應用 拉結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4B71E-72FD-42D7-A78D-55C58334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0D9C7C-2C5D-4FFF-83DE-742A88A96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941" y="1512415"/>
            <a:ext cx="7499659" cy="379301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神的旨意 </a:t>
            </a: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vs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人的選擇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
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神對婚姻的設立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–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一夫一妻 一生一世 </a:t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（以撒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vs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雅各的婚姻 求神的旨意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vs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自己的選擇）
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拉結和利亞的爭競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和角力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LiSong Pro Light" panose="0202030000000000000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
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神是公平的，也是信實的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
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神的公平體現在允許人選擇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并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承受選擇的後果
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神的信實體現在依然由雅各家來成就祂的應許
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-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即使神叫我們承擔後果，但神依然看顧。 即使我們犯罪，祂依然信實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LiSong Pro Light" panose="02020300000000000000"/>
              </a:rPr>
              <a:t>。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LiSong Pro Light" panose="0202030000000000000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4BFD3A8-87A4-4E39-A238-329E0B32AFFB}"/>
              </a:ext>
            </a:extLst>
          </p:cNvPr>
          <p:cNvSpPr txBox="1">
            <a:spLocks/>
          </p:cNvSpPr>
          <p:nvPr/>
        </p:nvSpPr>
        <p:spPr>
          <a:xfrm>
            <a:off x="814762" y="1300162"/>
            <a:ext cx="1571626" cy="4257675"/>
          </a:xfrm>
          <a:prstGeom prst="rect">
            <a:avLst/>
          </a:prstGeom>
          <a:solidFill>
            <a:srgbClr val="F0EBDC"/>
          </a:solidFill>
        </p:spPr>
        <p:txBody>
          <a:bodyPr vert="ea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LiSong Pro Light" panose="02020300000000000000" pitchFamily="18" charset="-120"/>
                <a:cs typeface="Calibri" panose="020F0502020204030204" pitchFamily="34" charset="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神的屬性  人的罪性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7AA9D-879F-495A-A944-D1A3487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79" y="1420706"/>
            <a:ext cx="2383695" cy="401658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LiSong Pro Light" panose="02020300000000000000" pitchFamily="18" charset="-120"/>
                <a:ea typeface="LiSong Pro Light" panose="02020300000000000000" pitchFamily="18" charset="-120"/>
              </a:rPr>
              <a:t>討論</a:t>
            </a:r>
            <a:endParaRPr lang="en-US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反思我的人生道路，我順服神吗？ 还是常靠我自己的智慧？ 我有沒有走在神前面的時候？ 我會常常想去抓或去爭嗎？ 我會把神当作他完成个人追求目标的帮助嗎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?</a:t>
            </a:r>
            <a:b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（神對我而言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我眼中的神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）
如何看待我的人生道路在神永恆的計劃中的意義？ 即使我把日子过得乱七八糟， 神也依然使用我吗？ 我相信神的公平和信實嗎？ 我如何明白神的旨意呢？ 如何照著神的旨意行？</a:t>
            </a:r>
            <a:b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</a:b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（我對神而言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神眼中的我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）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4CDE0-72F0-4BF2-BA5E-390A3C5C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F9A2BAF-0F59-46A1-ADAE-18D87454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FA8CD2-9DD1-463F-94B6-F2A390BC9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B53684-2A8B-4C6B-8F55-3B5CE3994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7A3B7-36AF-41DF-AF37-F3DFCA67B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33" y="480060"/>
            <a:ext cx="11237976" cy="59038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20CB48-BFE0-40D3-9927-FBAB274B0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91" y="1604110"/>
            <a:ext cx="2919824" cy="36497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EEC9-FED7-43C4-A337-314C53F8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E7002B-51B6-451F-A831-F0A2895D330F}"/>
              </a:ext>
            </a:extLst>
          </p:cNvPr>
          <p:cNvSpPr/>
          <p:nvPr/>
        </p:nvSpPr>
        <p:spPr>
          <a:xfrm>
            <a:off x="914400" y="2204720"/>
            <a:ext cx="623824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41721B7-FC97-4011-8168-0257651FD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C0DFB1-C94D-4F81-81C7-357BCEDF0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9558" y="237744"/>
            <a:ext cx="669774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5FC303-2616-4D84-82EF-FAC82FD6D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036" y="374904"/>
            <a:ext cx="642610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3B5AA-B6FD-BD46-93C8-700949AA83C2}"/>
              </a:ext>
            </a:extLst>
          </p:cNvPr>
          <p:cNvSpPr txBox="1">
            <a:spLocks/>
          </p:cNvSpPr>
          <p:nvPr/>
        </p:nvSpPr>
        <p:spPr>
          <a:xfrm>
            <a:off x="5867874" y="892120"/>
            <a:ext cx="5778694" cy="2033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4800" dirty="0">
                <a:ea typeface="LiSong Pro Light" panose="02020300000000000000"/>
              </a:rPr>
              <a:t>雅各結婚生子的故事
神的永恆計劃的展開</a:t>
            </a:r>
            <a:r>
              <a:rPr lang="zh-TW" altLang="en-US" sz="4800" dirty="0"/>
              <a:t>
</a:t>
            </a:r>
            <a:endParaRPr lang="en-US" altLang="zh-TW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3ACC-E7EE-6647-B663-4E221A4A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77" y="3063240"/>
            <a:ext cx="6024023" cy="16306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4000" dirty="0">
                <a:ea typeface="LiSong Pro Light" panose="02020300000000000000"/>
              </a:rPr>
              <a:t> 神的心意</a:t>
            </a:r>
            <a:r>
              <a:rPr lang="zh-CN" altLang="en-US" sz="4000" dirty="0">
                <a:ea typeface="LiSong Pro Light" panose="02020300000000000000"/>
              </a:rPr>
              <a:t>（神眼中的人）</a:t>
            </a:r>
            <a:r>
              <a:rPr lang="zh-TW" altLang="en-US" sz="4000" dirty="0">
                <a:ea typeface="LiSong Pro Light" panose="02020300000000000000"/>
              </a:rPr>
              <a:t> 
 人的選擇</a:t>
            </a:r>
            <a:r>
              <a:rPr lang="zh-CN" altLang="en-US" sz="4000" dirty="0">
                <a:ea typeface="LiSong Pro Light" panose="02020300000000000000"/>
              </a:rPr>
              <a:t>（人眼中的神）</a:t>
            </a:r>
            <a:endParaRPr lang="en-US" sz="2800" dirty="0">
              <a:ea typeface="LiSong Pro Light" panose="0202030000000000000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F827E8-CBF9-42D1-885C-D42A3E50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A3BA9D-774C-49A8-AEFF-FC1D7621B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1628F9-A45B-4660-AD67-BB3321E8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4" b="-2"/>
          <a:stretch/>
        </p:blipFill>
        <p:spPr>
          <a:xfrm>
            <a:off x="1204219" y="1125485"/>
            <a:ext cx="2841101" cy="2221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BD83D-E1CD-4F20-B469-E9C3ABCCC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5" r="5108"/>
          <a:stretch/>
        </p:blipFill>
        <p:spPr>
          <a:xfrm>
            <a:off x="1204215" y="3508127"/>
            <a:ext cx="2841109" cy="22217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C9473-0043-41B6-A200-1044964C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1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A81B2-EA59-4D81-A6B7-87F575B45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0" b="224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>
                <a:latin typeface="LiSong Pro Light" panose="02020300000000000000" pitchFamily="18" charset="-120"/>
                <a:ea typeface="LiSong Pro Light" panose="02020300000000000000" pitchFamily="18" charset="-120"/>
              </a:rPr>
              <a:t>人物檔案 </a:t>
            </a:r>
            <a:r>
              <a:rPr lang="en-US" altLang="zh-CN" dirty="0">
                <a:latin typeface="LiSong Pro Light" panose="02020300000000000000" pitchFamily="18" charset="-120"/>
                <a:ea typeface="LiSong Pro Light" panose="02020300000000000000" pitchFamily="18" charset="-120"/>
              </a:rPr>
              <a:t>– </a:t>
            </a:r>
            <a:r>
              <a:rPr lang="zh-CN" altLang="en-US" dirty="0">
                <a:latin typeface="LiSong Pro Light" panose="02020300000000000000" pitchFamily="18" charset="-120"/>
                <a:ea typeface="LiSong Pro Light" panose="02020300000000000000" pitchFamily="18" charset="-120"/>
              </a:rPr>
              <a:t>利亚</a:t>
            </a:r>
            <a:endParaRPr lang="en-US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地點：哈蘭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職業：牧羊女／家庭主婦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親屬：父親──拉班   姑姑──利百加</a:t>
            </a:r>
            <a:br>
              <a:rPr lang="en-US" altLang="zh-TW" sz="2000" dirty="0">
                <a:ea typeface="LiSong Pro Light" panose="02020300000000000000"/>
              </a:rPr>
            </a:br>
            <a:r>
              <a:rPr lang="en-US" altLang="zh-TW" sz="2000" dirty="0">
                <a:ea typeface="LiSong Pro Light" panose="02020300000000000000"/>
              </a:rPr>
              <a:t>             </a:t>
            </a:r>
            <a:r>
              <a:rPr lang="zh-TW" altLang="en-US" sz="2000" dirty="0">
                <a:ea typeface="LiSong Pro Light" panose="02020300000000000000"/>
              </a:rPr>
              <a:t>妹妹──拉結   丈夫──雅各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兒子──</a:t>
            </a:r>
            <a:r>
              <a:rPr lang="zh-CN" altLang="en-US" sz="2000" dirty="0">
                <a:ea typeface="LiSong Pro Light" panose="02020300000000000000"/>
              </a:rPr>
              <a:t>呂便</a:t>
            </a:r>
            <a:r>
              <a:rPr lang="en-US" altLang="zh-CN" sz="2000" dirty="0">
                <a:ea typeface="LiSong Pro Light" panose="02020300000000000000"/>
              </a:rPr>
              <a:t>/</a:t>
            </a:r>
            <a:r>
              <a:rPr lang="zh-TW" altLang="en-US" sz="2000" dirty="0">
                <a:ea typeface="LiSong Pro Light" panose="02020300000000000000"/>
              </a:rPr>
              <a:t>流便、西緬、利未、</a:t>
            </a:r>
            <a:br>
              <a:rPr lang="en-US" altLang="zh-TW" sz="2000" dirty="0">
                <a:ea typeface="LiSong Pro Light" panose="02020300000000000000"/>
              </a:rPr>
            </a:br>
            <a:r>
              <a:rPr lang="en-US" altLang="zh-TW" sz="2000" dirty="0">
                <a:ea typeface="LiSong Pro Light" panose="02020300000000000000"/>
              </a:rPr>
              <a:t>              </a:t>
            </a:r>
            <a:r>
              <a:rPr lang="zh-TW" altLang="en-US" sz="2000" dirty="0">
                <a:ea typeface="LiSong Pro Light" panose="02020300000000000000"/>
              </a:rPr>
              <a:t>猶大、以薩迦、西布倫</a:t>
            </a:r>
            <a:endParaRPr lang="en-US" altLang="zh-TW" sz="2000" dirty="0">
              <a:ea typeface="LiSong Pro Light" panose="02020300000000000000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ea typeface="LiSong Pro Light" panose="02020300000000000000"/>
              </a:rPr>
              <a:t>女儿</a:t>
            </a:r>
            <a:r>
              <a:rPr lang="zh-TW" altLang="en-US" sz="2000" dirty="0">
                <a:ea typeface="LiSong Pro Light" panose="02020300000000000000"/>
              </a:rPr>
              <a:t>──</a:t>
            </a:r>
            <a:r>
              <a:rPr lang="zh-CN" altLang="en-US" sz="2000" dirty="0">
                <a:ea typeface="LiSong Pro Light" panose="02020300000000000000"/>
              </a:rPr>
              <a:t>底拿</a:t>
            </a:r>
            <a:endParaRPr lang="en-US" altLang="zh-CN" sz="2000" dirty="0">
              <a:ea typeface="LiSong Pro Light" panose="02020300000000000000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死和埋葬：與雅各同葬在列祖的墓中</a:t>
            </a:r>
            <a:endParaRPr lang="en-US" altLang="zh-TW" sz="2000" dirty="0">
              <a:ea typeface="LiSong Pro Light" panose="0202030000000000000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11488-AF5F-4468-8ECB-1F27BAFC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5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/>
              </a:rPr>
              <a:t>人生經歷 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利亞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(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一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)──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不被丈夫所愛的女人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LiSong Pro Light" panose="0202030000000000000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597D-E3D3-4C65-BBE8-57F7FB1E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191369" cy="3931920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ea typeface="LiSong Pro Light" panose="02020300000000000000"/>
              </a:rPr>
              <a:t>經文</a:t>
            </a:r>
            <a:r>
              <a:rPr lang="en-US" altLang="zh-TW" sz="2000" dirty="0">
                <a:ea typeface="LiSong Pro Light" panose="02020300000000000000"/>
              </a:rPr>
              <a:t>:	</a:t>
            </a:r>
            <a:r>
              <a:rPr lang="zh-TW" altLang="en-US" sz="2000" dirty="0">
                <a:ea typeface="LiSong Pro Light" panose="02020300000000000000"/>
              </a:rPr>
              <a:t>創世記廿九</a:t>
            </a:r>
            <a:r>
              <a:rPr lang="en-US" altLang="zh-TW" sz="2000" dirty="0">
                <a:ea typeface="LiSong Pro Light" panose="02020300000000000000"/>
              </a:rPr>
              <a:t>17</a:t>
            </a:r>
            <a:r>
              <a:rPr lang="zh-TW" altLang="en-US" sz="2000" dirty="0">
                <a:ea typeface="LiSong Pro Light" panose="02020300000000000000"/>
              </a:rPr>
              <a:t>，</a:t>
            </a:r>
            <a:r>
              <a:rPr lang="en-US" altLang="zh-TW" sz="2000" dirty="0">
                <a:ea typeface="LiSong Pro Light" panose="02020300000000000000"/>
              </a:rPr>
              <a:t>21</a:t>
            </a:r>
            <a:r>
              <a:rPr lang="zh-TW" altLang="en-US" sz="2000" dirty="0">
                <a:ea typeface="LiSong Pro Light" panose="02020300000000000000"/>
              </a:rPr>
              <a:t>～</a:t>
            </a:r>
            <a:r>
              <a:rPr lang="en-US" altLang="zh-TW" sz="2000" dirty="0">
                <a:ea typeface="LiSong Pro Light" panose="02020300000000000000"/>
              </a:rPr>
              <a:t>35</a:t>
            </a:r>
            <a:r>
              <a:rPr lang="zh-TW" altLang="en-US" sz="2000" dirty="0">
                <a:ea typeface="LiSong Pro Light" panose="02020300000000000000"/>
              </a:rPr>
              <a:t>；卅</a:t>
            </a:r>
            <a:r>
              <a:rPr lang="en-US" altLang="zh-TW" sz="2000" dirty="0">
                <a:ea typeface="LiSong Pro Light" panose="02020300000000000000"/>
              </a:rPr>
              <a:t>9</a:t>
            </a:r>
            <a:r>
              <a:rPr lang="zh-TW" altLang="en-US" sz="2000" dirty="0">
                <a:ea typeface="LiSong Pro Light" panose="02020300000000000000"/>
              </a:rPr>
              <a:t>～</a:t>
            </a:r>
            <a:r>
              <a:rPr lang="en-US" altLang="zh-TW" sz="2000" dirty="0">
                <a:ea typeface="LiSong Pro Light" panose="02020300000000000000"/>
              </a:rPr>
              <a:t>21</a:t>
            </a:r>
          </a:p>
          <a:p>
            <a:r>
              <a:rPr lang="zh-TW" altLang="en-US" sz="2000" dirty="0">
                <a:ea typeface="LiSong Pro Light" panose="02020300000000000000"/>
              </a:rPr>
              <a:t>鑰節</a:t>
            </a:r>
            <a:r>
              <a:rPr lang="en-US" altLang="zh-TW" sz="2000" dirty="0">
                <a:ea typeface="LiSong Pro Light" panose="02020300000000000000"/>
              </a:rPr>
              <a:t>:	</a:t>
            </a:r>
            <a:r>
              <a:rPr lang="zh-TW" altLang="en-US" sz="2000" dirty="0">
                <a:ea typeface="LiSong Pro Light" panose="02020300000000000000"/>
              </a:rPr>
              <a:t>耶和華見利亞失寵，就使他生育，拉結卻不生育。（創廿九</a:t>
            </a:r>
            <a:r>
              <a:rPr lang="en-US" altLang="zh-TW" sz="2000" dirty="0">
                <a:ea typeface="LiSong Pro Light" panose="02020300000000000000"/>
              </a:rPr>
              <a:t>31</a:t>
            </a:r>
            <a:r>
              <a:rPr lang="zh-TW" altLang="en-US" sz="2000" dirty="0">
                <a:ea typeface="LiSong Pro Light" panose="02020300000000000000"/>
              </a:rPr>
              <a:t>）</a:t>
            </a:r>
          </a:p>
          <a:p>
            <a:r>
              <a:rPr lang="zh-TW" altLang="en-US" sz="2000" dirty="0">
                <a:ea typeface="LiSong Pro Light" panose="02020300000000000000"/>
              </a:rPr>
              <a:t>參考經文</a:t>
            </a:r>
            <a:r>
              <a:rPr lang="en-US" altLang="zh-TW" sz="2000" dirty="0">
                <a:ea typeface="LiSong Pro Light" panose="02020300000000000000"/>
              </a:rPr>
              <a:t>:    </a:t>
            </a:r>
            <a:r>
              <a:rPr lang="zh-TW" altLang="en-US" sz="2000" dirty="0">
                <a:ea typeface="LiSong Pro Light" panose="02020300000000000000"/>
              </a:rPr>
              <a:t>申廿一</a:t>
            </a:r>
            <a:r>
              <a:rPr lang="en-US" altLang="zh-TW" sz="2000" dirty="0">
                <a:ea typeface="LiSong Pro Light" panose="02020300000000000000"/>
              </a:rPr>
              <a:t>15</a:t>
            </a:r>
            <a:r>
              <a:rPr lang="zh-TW" altLang="en-US" sz="2000" dirty="0">
                <a:ea typeface="LiSong Pro Light" panose="02020300000000000000"/>
              </a:rPr>
              <a:t>；太一</a:t>
            </a:r>
            <a:r>
              <a:rPr lang="en-US" altLang="zh-TW" sz="2000" dirty="0">
                <a:ea typeface="LiSong Pro Light" panose="02020300000000000000"/>
              </a:rPr>
              <a:t>2</a:t>
            </a:r>
            <a:r>
              <a:rPr lang="zh-TW" altLang="en-US" sz="2000" dirty="0">
                <a:ea typeface="LiSong Pro Light" panose="02020300000000000000"/>
              </a:rPr>
              <a:t>，</a:t>
            </a:r>
            <a:r>
              <a:rPr lang="en-US" altLang="zh-TW" sz="2000" dirty="0">
                <a:ea typeface="LiSong Pro Light" panose="02020300000000000000"/>
              </a:rPr>
              <a:t>3</a:t>
            </a:r>
          </a:p>
          <a:p>
            <a:pPr marL="0" indent="0">
              <a:buNone/>
            </a:pPr>
            <a:endParaRPr lang="en-US" altLang="zh-TW" sz="2000" dirty="0"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sz="2000" dirty="0">
                <a:ea typeface="LiSong Pro Light" panose="02020300000000000000"/>
              </a:rPr>
              <a:t>提要</a:t>
            </a:r>
          </a:p>
          <a:p>
            <a:pPr marL="456883" lvl="1" indent="-182563"/>
            <a:r>
              <a:rPr lang="zh-TW" altLang="en-US" sz="2000" dirty="0">
                <a:ea typeface="LiSong Pro Light" panose="02020300000000000000"/>
              </a:rPr>
              <a:t>利亞的新婚        </a:t>
            </a:r>
            <a:endParaRPr lang="en-US" altLang="zh-TW" sz="2000" dirty="0">
              <a:ea typeface="LiSong Pro Light" panose="02020300000000000000"/>
            </a:endParaRPr>
          </a:p>
          <a:p>
            <a:pPr marL="456883" lvl="1" indent="-182563"/>
            <a:r>
              <a:rPr lang="zh-TW" altLang="en-US" sz="2000" dirty="0">
                <a:ea typeface="LiSong Pro Light" panose="02020300000000000000"/>
              </a:rPr>
              <a:t>與雅各的婚姻生活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E176D-2C9F-407E-B40C-8FB187AEF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04" y="3515059"/>
            <a:ext cx="5008265" cy="2519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E55E8-2D2C-46B9-87DF-7B3A23ED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2C6B5-20E3-447C-A3AF-04E806AE5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2" r="5975"/>
          <a:stretch/>
        </p:blipFill>
        <p:spPr>
          <a:xfrm>
            <a:off x="727654" y="727628"/>
            <a:ext cx="5367165" cy="54155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0" y="642594"/>
            <a:ext cx="4872161" cy="137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人生經歷  </a:t>
            </a:r>
            <a:br>
              <a:rPr lang="en-US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</a:b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利亞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(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二</a:t>
            </a:r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)──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蒙上帝憐愛的女人</a:t>
            </a:r>
            <a:endParaRPr lang="en-US" sz="2800" dirty="0">
              <a:solidFill>
                <a:schemeClr val="accent5">
                  <a:lumMod val="50000"/>
                </a:schemeClr>
              </a:solidFill>
              <a:ea typeface="LiSong Pro Light" panose="0202030000000000000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597D-E3D3-4C65-BBE8-57F7FB1E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49" y="2002763"/>
            <a:ext cx="4714875" cy="4361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900" dirty="0">
                <a:ea typeface="LiSong Pro Light" panose="02020300000000000000"/>
              </a:rPr>
              <a:t>經文</a:t>
            </a:r>
            <a:r>
              <a:rPr lang="en-US" altLang="zh-TW" sz="1900" dirty="0">
                <a:ea typeface="LiSong Pro Light" panose="02020300000000000000"/>
              </a:rPr>
              <a:t>: </a:t>
            </a:r>
            <a:r>
              <a:rPr lang="zh-TW" altLang="en-US" sz="1900" dirty="0">
                <a:ea typeface="LiSong Pro Light" panose="02020300000000000000"/>
              </a:rPr>
              <a:t>創世記卅一</a:t>
            </a:r>
            <a:r>
              <a:rPr lang="en-US" altLang="zh-TW" sz="1900" dirty="0">
                <a:ea typeface="LiSong Pro Light" panose="02020300000000000000"/>
              </a:rPr>
              <a:t>1</a:t>
            </a:r>
            <a:r>
              <a:rPr lang="zh-TW" altLang="en-US" sz="1900" dirty="0">
                <a:ea typeface="LiSong Pro Light" panose="02020300000000000000"/>
              </a:rPr>
              <a:t>～</a:t>
            </a:r>
            <a:r>
              <a:rPr lang="en-US" altLang="zh-TW" sz="1900" dirty="0">
                <a:ea typeface="LiSong Pro Light" panose="02020300000000000000"/>
              </a:rPr>
              <a:t>35</a:t>
            </a:r>
            <a:r>
              <a:rPr lang="zh-TW" altLang="en-US" sz="1900" dirty="0">
                <a:ea typeface="LiSong Pro Light" panose="02020300000000000000"/>
              </a:rPr>
              <a:t>；四十九</a:t>
            </a:r>
            <a:r>
              <a:rPr lang="en-US" altLang="zh-TW" sz="1900" dirty="0">
                <a:ea typeface="LiSong Pro Light" panose="02020300000000000000"/>
              </a:rPr>
              <a:t>30</a:t>
            </a:r>
            <a:r>
              <a:rPr lang="zh-TW" altLang="en-US" sz="1900" dirty="0">
                <a:ea typeface="LiSong Pro Light" panose="02020300000000000000"/>
              </a:rPr>
              <a:t>～</a:t>
            </a:r>
            <a:r>
              <a:rPr lang="en-US" altLang="zh-TW" sz="1900" dirty="0">
                <a:ea typeface="LiSong Pro Light" panose="02020300000000000000"/>
              </a:rPr>
              <a:t>31</a:t>
            </a:r>
          </a:p>
          <a:p>
            <a:pPr marL="0" indent="0">
              <a:buNone/>
            </a:pPr>
            <a:r>
              <a:rPr lang="zh-TW" altLang="en-US" sz="1900" dirty="0">
                <a:ea typeface="LiSong Pro Light" panose="02020300000000000000"/>
              </a:rPr>
              <a:t>鑰節</a:t>
            </a:r>
            <a:r>
              <a:rPr lang="en-US" altLang="zh-TW" sz="1900" dirty="0">
                <a:ea typeface="LiSong Pro Light" panose="02020300000000000000"/>
              </a:rPr>
              <a:t>:	</a:t>
            </a:r>
            <a:r>
              <a:rPr lang="zh-TW" altLang="en-US" sz="1900" dirty="0">
                <a:ea typeface="LiSong Pro Light" panose="02020300000000000000"/>
              </a:rPr>
              <a:t>他們在那裏葬了亞伯拉罕和他妻子撒拉，又在那裏葬了以撒，和他妻子利百加，我也在那裏葬了利亞。</a:t>
            </a:r>
            <a:br>
              <a:rPr lang="en-US" altLang="zh-TW" sz="1900" dirty="0">
                <a:ea typeface="LiSong Pro Light" panose="02020300000000000000"/>
              </a:rPr>
            </a:br>
            <a:r>
              <a:rPr lang="zh-TW" altLang="en-US" sz="1900" dirty="0">
                <a:ea typeface="LiSong Pro Light" panose="02020300000000000000"/>
              </a:rPr>
              <a:t>（創四十九</a:t>
            </a:r>
            <a:r>
              <a:rPr lang="en-US" altLang="zh-TW" sz="1900" dirty="0">
                <a:ea typeface="LiSong Pro Light" panose="02020300000000000000"/>
              </a:rPr>
              <a:t>31</a:t>
            </a:r>
            <a:r>
              <a:rPr lang="zh-TW" altLang="en-US" sz="1900" dirty="0">
                <a:ea typeface="LiSong Pro Light" panose="02020300000000000000"/>
              </a:rPr>
              <a:t>）</a:t>
            </a:r>
          </a:p>
          <a:p>
            <a:pPr marL="0" indent="0">
              <a:buNone/>
            </a:pPr>
            <a:r>
              <a:rPr lang="zh-TW" altLang="en-US" sz="1900" dirty="0">
                <a:ea typeface="LiSong Pro Light" panose="02020300000000000000"/>
              </a:rPr>
              <a:t>參考經文</a:t>
            </a:r>
            <a:r>
              <a:rPr lang="en-US" altLang="zh-TW" sz="1900" dirty="0">
                <a:ea typeface="LiSong Pro Light" panose="02020300000000000000"/>
              </a:rPr>
              <a:t>:      </a:t>
            </a:r>
            <a:r>
              <a:rPr lang="zh-TW" altLang="en-US" sz="1900" dirty="0">
                <a:ea typeface="LiSong Pro Light" panose="02020300000000000000"/>
              </a:rPr>
              <a:t>得四</a:t>
            </a:r>
            <a:r>
              <a:rPr lang="en-US" altLang="zh-TW" sz="1900" dirty="0">
                <a:ea typeface="LiSong Pro Light" panose="02020300000000000000"/>
              </a:rPr>
              <a:t>11</a:t>
            </a:r>
          </a:p>
          <a:p>
            <a:pPr marL="0" indent="0">
              <a:buNone/>
            </a:pPr>
            <a:endParaRPr lang="en-US" altLang="zh-TW" sz="1900" dirty="0"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sz="1900" dirty="0">
                <a:ea typeface="LiSong Pro Light" panose="02020300000000000000"/>
              </a:rPr>
              <a:t>提要</a:t>
            </a:r>
          </a:p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TW" altLang="en-US" sz="1900" dirty="0">
                <a:ea typeface="LiSong Pro Light" panose="02020300000000000000"/>
              </a:rPr>
              <a:t>利亞的信心</a:t>
            </a:r>
            <a:endParaRPr lang="en-US" altLang="zh-TW" sz="1900" dirty="0">
              <a:ea typeface="LiSong Pro Light" panose="02020300000000000000"/>
            </a:endParaRPr>
          </a:p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TW" altLang="en-US" sz="1900" dirty="0">
                <a:ea typeface="LiSong Pro Light" panose="02020300000000000000"/>
              </a:rPr>
              <a:t>死後的尊榮</a:t>
            </a:r>
            <a:endParaRPr lang="en-US" altLang="zh-TW" sz="1900" dirty="0">
              <a:ea typeface="LiSong Pro Light" panose="02020300000000000000"/>
            </a:endParaRPr>
          </a:p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TW" altLang="en-US" sz="1900" dirty="0">
                <a:ea typeface="LiSong Pro Light" panose="02020300000000000000"/>
              </a:rPr>
              <a:t>上帝的心意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6DA7D-B1F6-496B-AF62-3F91DA41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5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人物檔案 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– 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/>
              </a:rPr>
              <a:t>拉結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LiSong Pro Light" panose="0202030000000000000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427470" cy="3648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地點：哈蘭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職業：牧羊女／家庭主婦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親屬：父親──拉班。姑姑──利百加。</a:t>
            </a:r>
            <a:br>
              <a:rPr lang="en-US" altLang="zh-TW" sz="2000" dirty="0">
                <a:ea typeface="LiSong Pro Light" panose="02020300000000000000"/>
              </a:rPr>
            </a:br>
            <a:r>
              <a:rPr lang="en-US" altLang="zh-TW" sz="2000" dirty="0">
                <a:ea typeface="LiSong Pro Light" panose="02020300000000000000"/>
              </a:rPr>
              <a:t>            </a:t>
            </a:r>
            <a:r>
              <a:rPr lang="zh-TW" altLang="en-US" sz="2000" dirty="0">
                <a:ea typeface="LiSong Pro Light" panose="02020300000000000000"/>
              </a:rPr>
              <a:t>姐姐──利亞。丈夫──雅各。</a:t>
            </a:r>
            <a:br>
              <a:rPr lang="en-US" altLang="zh-TW" sz="2000" dirty="0">
                <a:ea typeface="LiSong Pro Light" panose="02020300000000000000"/>
              </a:rPr>
            </a:br>
            <a:r>
              <a:rPr lang="en-US" altLang="zh-TW" sz="2000" dirty="0">
                <a:ea typeface="LiSong Pro Light" panose="02020300000000000000"/>
              </a:rPr>
              <a:t>            </a:t>
            </a:r>
            <a:r>
              <a:rPr lang="zh-TW" altLang="en-US" sz="2000" dirty="0">
                <a:ea typeface="LiSong Pro Light" panose="02020300000000000000"/>
              </a:rPr>
              <a:t>兒子──約瑟和便雅憫。</a:t>
            </a:r>
            <a:endParaRPr lang="en-US" altLang="zh-TW" sz="2000" dirty="0">
              <a:ea typeface="LiSong Pro Light" panose="02020300000000000000"/>
            </a:endParaRPr>
          </a:p>
          <a:p>
            <a:pPr marL="228600" indent="-228600">
              <a:buFont typeface="Wingdings" pitchFamily="2" charset="2"/>
              <a:buChar char="v"/>
            </a:pPr>
            <a:r>
              <a:rPr lang="zh-TW" altLang="en-US" sz="2000" dirty="0">
                <a:ea typeface="LiSong Pro Light" panose="02020300000000000000"/>
              </a:rPr>
              <a:t>死和埋葬：因產難去世，葬在通往依法他（伯利恆）的路旁</a:t>
            </a:r>
            <a:r>
              <a:rPr lang="zh-CN" altLang="en-US" sz="2000" dirty="0">
                <a:ea typeface="LiSong Pro Light" panose="02020300000000000000"/>
              </a:rPr>
              <a:t>。</a:t>
            </a:r>
            <a:endParaRPr lang="en-US" sz="2000" dirty="0">
              <a:ea typeface="LiSong Pro Light" panose="020203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B6DB6-C148-4883-869D-A57A8353F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2" r="2210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AC2E0-4858-4E4C-B7CE-2ED7A27B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7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人生經歷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</a:b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拉結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(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一</a:t>
            </a:r>
            <a:r>
              <a:rPr lang="en-US" altLang="zh-TW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)──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LiSong Pro Light" panose="02020300000000000000" pitchFamily="18" charset="-120"/>
              </a:rPr>
              <a:t>被丈夫深愛的女人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48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ea typeface="LiSong Pro Light" panose="02020300000000000000"/>
              </a:rPr>
              <a:t>經文</a:t>
            </a:r>
            <a:r>
              <a:rPr lang="en-US" altLang="zh-TW" sz="2000" dirty="0">
                <a:ea typeface="LiSong Pro Light" panose="02020300000000000000"/>
              </a:rPr>
              <a:t>:	</a:t>
            </a:r>
            <a:r>
              <a:rPr lang="zh-TW" altLang="en-US" sz="2000" dirty="0">
                <a:ea typeface="LiSong Pro Light" panose="02020300000000000000"/>
              </a:rPr>
              <a:t>創世記廿九</a:t>
            </a:r>
            <a:r>
              <a:rPr lang="en-US" altLang="zh-TW" sz="2000" dirty="0">
                <a:ea typeface="LiSong Pro Light" panose="02020300000000000000"/>
              </a:rPr>
              <a:t>1</a:t>
            </a:r>
            <a:r>
              <a:rPr lang="zh-TW" altLang="en-US" sz="2000" dirty="0">
                <a:ea typeface="LiSong Pro Light" panose="02020300000000000000"/>
              </a:rPr>
              <a:t>～</a:t>
            </a:r>
            <a:r>
              <a:rPr lang="en-US" altLang="zh-TW" sz="2000" dirty="0">
                <a:ea typeface="LiSong Pro Light" panose="02020300000000000000"/>
              </a:rPr>
              <a:t>30</a:t>
            </a:r>
            <a:r>
              <a:rPr lang="zh-TW" altLang="en-US" sz="2000" dirty="0">
                <a:ea typeface="LiSong Pro Light" panose="02020300000000000000"/>
              </a:rPr>
              <a:t>；卅</a:t>
            </a:r>
            <a:r>
              <a:rPr lang="en-US" altLang="zh-TW" sz="2000" dirty="0">
                <a:ea typeface="LiSong Pro Light" panose="02020300000000000000"/>
              </a:rPr>
              <a:t>1</a:t>
            </a:r>
            <a:r>
              <a:rPr lang="zh-TW" altLang="en-US" sz="2000" dirty="0">
                <a:ea typeface="LiSong Pro Light" panose="02020300000000000000"/>
              </a:rPr>
              <a:t>～</a:t>
            </a:r>
            <a:r>
              <a:rPr lang="en-US" altLang="zh-TW" sz="2000" dirty="0">
                <a:ea typeface="LiSong Pro Light" panose="02020300000000000000"/>
              </a:rPr>
              <a:t>8</a:t>
            </a:r>
          </a:p>
          <a:p>
            <a:pPr marL="0" indent="0">
              <a:buNone/>
            </a:pPr>
            <a:r>
              <a:rPr lang="zh-TW" altLang="en-US" sz="2000" dirty="0">
                <a:ea typeface="LiSong Pro Light" panose="02020300000000000000"/>
              </a:rPr>
              <a:t>鑰節</a:t>
            </a:r>
            <a:r>
              <a:rPr lang="en-US" altLang="zh-TW" sz="2000" dirty="0">
                <a:ea typeface="LiSong Pro Light" panose="02020300000000000000"/>
              </a:rPr>
              <a:t>:	</a:t>
            </a:r>
            <a:r>
              <a:rPr lang="zh-TW" altLang="en-US" sz="2000" dirty="0">
                <a:ea typeface="LiSong Pro Light" panose="02020300000000000000"/>
              </a:rPr>
              <a:t>雅各就為拉結服事了七年，他因為深愛拉結，就看這七年如同幾天。（創廿九</a:t>
            </a:r>
            <a:r>
              <a:rPr lang="en-US" altLang="zh-TW" sz="2000" dirty="0">
                <a:ea typeface="LiSong Pro Light" panose="02020300000000000000"/>
              </a:rPr>
              <a:t>20</a:t>
            </a:r>
            <a:r>
              <a:rPr lang="zh-TW" altLang="en-US" sz="2000" dirty="0">
                <a:ea typeface="LiSong Pro Light" panose="02020300000000000000"/>
              </a:rPr>
              <a:t>）</a:t>
            </a:r>
          </a:p>
          <a:p>
            <a:pPr marL="0" indent="0">
              <a:buNone/>
            </a:pPr>
            <a:r>
              <a:rPr lang="zh-TW" altLang="en-US" sz="2000" dirty="0">
                <a:ea typeface="LiSong Pro Light" panose="02020300000000000000"/>
              </a:rPr>
              <a:t>參考經文</a:t>
            </a:r>
            <a:r>
              <a:rPr lang="en-US" altLang="zh-TW" sz="2000" dirty="0">
                <a:ea typeface="LiSong Pro Light" panose="02020300000000000000"/>
              </a:rPr>
              <a:t>:    </a:t>
            </a:r>
            <a:r>
              <a:rPr lang="zh-TW" altLang="en-US" sz="2000" dirty="0">
                <a:ea typeface="LiSong Pro Light" panose="02020300000000000000"/>
              </a:rPr>
              <a:t>得四</a:t>
            </a:r>
            <a:r>
              <a:rPr lang="en-US" altLang="zh-TW" sz="2000" dirty="0">
                <a:ea typeface="LiSong Pro Light" panose="02020300000000000000"/>
              </a:rPr>
              <a:t>11</a:t>
            </a:r>
          </a:p>
          <a:p>
            <a:pPr marL="0" indent="0">
              <a:buNone/>
            </a:pPr>
            <a:endParaRPr lang="en-US" altLang="zh-TW" sz="2000" dirty="0">
              <a:ea typeface="LiSong Pro Light" panose="02020300000000000000"/>
            </a:endParaRPr>
          </a:p>
          <a:p>
            <a:pPr marL="0" indent="0">
              <a:buNone/>
            </a:pPr>
            <a:r>
              <a:rPr lang="zh-TW" altLang="en-US" sz="2000" dirty="0">
                <a:ea typeface="LiSong Pro Light" panose="02020300000000000000"/>
              </a:rPr>
              <a:t>提要</a:t>
            </a:r>
          </a:p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TW" altLang="en-US" sz="2000" dirty="0">
                <a:ea typeface="LiSong Pro Light" panose="02020300000000000000"/>
              </a:rPr>
              <a:t>井邊遇見雅各</a:t>
            </a:r>
            <a:endParaRPr lang="en-US" altLang="zh-TW" sz="2000" dirty="0">
              <a:ea typeface="LiSong Pro Light" panose="02020300000000000000"/>
            </a:endParaRPr>
          </a:p>
          <a:p>
            <a:pPr marL="525463" indent="-342900">
              <a:buFont typeface="Courier New" panose="02070309020205020404" pitchFamily="49" charset="0"/>
              <a:buChar char="o"/>
            </a:pPr>
            <a:r>
              <a:rPr lang="zh-TW" altLang="en-US" sz="2000" dirty="0">
                <a:ea typeface="LiSong Pro Light" panose="02020300000000000000"/>
              </a:rPr>
              <a:t>與雅各的愛情</a:t>
            </a:r>
            <a:endParaRPr lang="en-US" altLang="zh-TW" sz="2000" dirty="0">
              <a:ea typeface="LiSong Pro Light" panose="02020300000000000000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Picture 3" descr="A statue of a person holding the arms up in the air&#10;&#10;Description automatically generated with low confidence">
            <a:extLst>
              <a:ext uri="{FF2B5EF4-FFF2-40B4-BE49-F238E27FC236}">
                <a16:creationId xmlns:a16="http://schemas.microsoft.com/office/drawing/2014/main" id="{47695E2B-9343-4CE5-95FD-601895678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" r="13824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29393-1FE4-4291-BF43-090E4469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16068</TotalTime>
  <Words>1676</Words>
  <Application>Microsoft Macintosh PowerPoint</Application>
  <PresentationFormat>Widescreen</PresentationFormat>
  <Paragraphs>170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LiSong Pro Light</vt:lpstr>
      <vt:lpstr>Microsoft YaHei</vt:lpstr>
      <vt:lpstr>新細明體</vt:lpstr>
      <vt:lpstr>宋体</vt:lpstr>
      <vt:lpstr>Songti TC</vt:lpstr>
      <vt:lpstr>Arial</vt:lpstr>
      <vt:lpstr>Calibri</vt:lpstr>
      <vt:lpstr>Courier New</vt:lpstr>
      <vt:lpstr>Garamond</vt:lpstr>
      <vt:lpstr>Tahoma</vt:lpstr>
      <vt:lpstr>Wingdings</vt:lpstr>
      <vt:lpstr>Savon</vt:lpstr>
      <vt:lpstr>雅各 利亚 拉结 </vt:lpstr>
      <vt:lpstr>PowerPoint Presentation</vt:lpstr>
      <vt:lpstr>PowerPoint Presentation</vt:lpstr>
      <vt:lpstr>PowerPoint Presentation</vt:lpstr>
      <vt:lpstr>人物檔案 – 利亚</vt:lpstr>
      <vt:lpstr>人生經歷  利亞(一)──不被丈夫所愛的女人</vt:lpstr>
      <vt:lpstr>人生經歷   利亞(二)──蒙上帝憐愛的女人</vt:lpstr>
      <vt:lpstr>人物檔案 – 拉結</vt:lpstr>
      <vt:lpstr>人生經歷  拉結(一)──被丈夫深愛的女人</vt:lpstr>
      <vt:lpstr>人生經歷  拉結(二)──爭競角力的女人</vt:lpstr>
      <vt:lpstr>人生經歷   拉結(三) ──憑自己智慧的女人</vt:lpstr>
      <vt:lpstr>PowerPoint Presentation</vt:lpstr>
      <vt:lpstr>人物關係圖</vt:lpstr>
      <vt:lpstr>PowerPoint Presentation</vt:lpstr>
      <vt:lpstr>PowerPoint Presentation</vt:lpstr>
      <vt:lpstr>PowerPoint Presentation</vt:lpstr>
      <vt:lpstr>PowerPoint Presentation</vt:lpstr>
      <vt:lpstr>舊約中 以色列 12支派</vt:lpstr>
      <vt:lpstr>舊約中 以色列 12支派</vt:lpstr>
      <vt:lpstr>舊約中以色列12支派地圖</vt:lpstr>
      <vt:lpstr>  思考與應用 利亞</vt:lpstr>
      <vt:lpstr>PowerPoint Presentation</vt:lpstr>
      <vt:lpstr>PowerPoint Presentation</vt:lpstr>
      <vt:lpstr>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Sandy Mau</cp:lastModifiedBy>
  <cp:revision>135</cp:revision>
  <dcterms:created xsi:type="dcterms:W3CDTF">2021-07-19T05:32:25Z</dcterms:created>
  <dcterms:modified xsi:type="dcterms:W3CDTF">2021-10-24T23:30:46Z</dcterms:modified>
</cp:coreProperties>
</file>