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84" r:id="rId1"/>
  </p:sldMasterIdLst>
  <p:sldIdLst>
    <p:sldId id="256" r:id="rId2"/>
    <p:sldId id="272" r:id="rId3"/>
    <p:sldId id="280" r:id="rId4"/>
    <p:sldId id="273" r:id="rId5"/>
    <p:sldId id="276" r:id="rId6"/>
    <p:sldId id="274" r:id="rId7"/>
    <p:sldId id="275" r:id="rId8"/>
    <p:sldId id="279" r:id="rId9"/>
    <p:sldId id="277" r:id="rId10"/>
    <p:sldId id="278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78"/>
  </p:normalViewPr>
  <p:slideViewPr>
    <p:cSldViewPr snapToGrid="0" snapToObjects="1">
      <p:cViewPr varScale="1">
        <p:scale>
          <a:sx n="81" d="100"/>
          <a:sy n="81" d="100"/>
        </p:scale>
        <p:origin x="9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43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8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5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54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73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593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0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89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15052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14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86552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  <p:sldLayoutId id="2147484190" r:id="rId6"/>
    <p:sldLayoutId id="2147484191" r:id="rId7"/>
    <p:sldLayoutId id="2147484192" r:id="rId8"/>
    <p:sldLayoutId id="2147484193" r:id="rId9"/>
    <p:sldLayoutId id="2147484194" r:id="rId10"/>
    <p:sldLayoutId id="21474841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8%AC%80%E6%AE%BA" TargetMode="External"/><Relationship Id="rId13" Type="http://schemas.openxmlformats.org/officeDocument/2006/relationships/image" Target="../media/image8.png"/><Relationship Id="rId3" Type="http://schemas.openxmlformats.org/officeDocument/2006/relationships/hyperlink" Target="https://zh.wikipedia.org/wiki/%E8%80%B6%E5%92%8C%E8%8F%AF" TargetMode="External"/><Relationship Id="rId7" Type="http://schemas.openxmlformats.org/officeDocument/2006/relationships/hyperlink" Target="https://zh.wikipedia.org/wiki/%E5%81%B6%E5%83%8F%E5%B4%87%E6%8B%9C" TargetMode="External"/><Relationship Id="rId12" Type="http://schemas.openxmlformats.org/officeDocument/2006/relationships/hyperlink" Target="https://zh.wikipedia.org/wiki/%E6%B3%95%E5%BA%AD" TargetMode="External"/><Relationship Id="rId2" Type="http://schemas.openxmlformats.org/officeDocument/2006/relationships/hyperlink" Target="https://zh.wikipedia.org/wiki/%E5%B8%8C%E4%BC%AF%E4%BE%86%E8%AA%9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zh.wikipedia.org/wiki/%E9%99%80%E7%91%9F%E4%BB%96" TargetMode="External"/><Relationship Id="rId11" Type="http://schemas.openxmlformats.org/officeDocument/2006/relationships/hyperlink" Target="https://zh.wikipedia.org/wiki/%E8%A4%BB%E7%80%86" TargetMode="External"/><Relationship Id="rId5" Type="http://schemas.openxmlformats.org/officeDocument/2006/relationships/hyperlink" Target="https://zh.wikipedia.org/wiki/%E5%A1%94%E6%9C%A8%E5%BE%B7" TargetMode="External"/><Relationship Id="rId10" Type="http://schemas.openxmlformats.org/officeDocument/2006/relationships/hyperlink" Target="https://zh.wikipedia.org/wiki/%E6%80%A7%E8%A1%8C%E7%82%BA" TargetMode="External"/><Relationship Id="rId4" Type="http://schemas.openxmlformats.org/officeDocument/2006/relationships/hyperlink" Target="https://zh.wikipedia.org/wiki/%E6%8C%AA%E4%BA%9E" TargetMode="External"/><Relationship Id="rId9" Type="http://schemas.openxmlformats.org/officeDocument/2006/relationships/hyperlink" Target="https://zh.wikipedia.org/wiki/%E5%81%B7%E7%AB%8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/index.php?title=Category:%E5%89%B5%E4%B8%96%E8%A8%98%E7%AC%AC8%E7%AB%A0&amp;action=edit&amp;redlink=1" TargetMode="External"/><Relationship Id="rId3" Type="http://schemas.openxmlformats.org/officeDocument/2006/relationships/hyperlink" Target="https://baike.baidu.com/item/%E6%8B%89%E9%BA%A6" TargetMode="External"/><Relationship Id="rId7" Type="http://schemas.openxmlformats.org/officeDocument/2006/relationships/hyperlink" Target="https://zh.wikipedia.org/wiki/%E5%89%B5%E4%B8%96%E8%A8%98" TargetMode="External"/><Relationship Id="rId2" Type="http://schemas.openxmlformats.org/officeDocument/2006/relationships/hyperlink" Target="https://baike.baidu.com/item/%E5%9C%A3%E7%BB%8F/110045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biblegateway.com/passage/?search=Genesis%207:24%E2%80%938:4&amp;version=cuv" TargetMode="External"/><Relationship Id="rId5" Type="http://schemas.openxmlformats.org/officeDocument/2006/relationships/hyperlink" Target="https://baike.baidu.com/item/%E9%9B%85%E5%BC%97/7791987" TargetMode="External"/><Relationship Id="rId4" Type="http://schemas.openxmlformats.org/officeDocument/2006/relationships/hyperlink" Target="https://baike.baidu.com/item/%E9%97%AA/17201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bible.popcastle.com/bible/Gen_6.php?section=4#4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7%BE%A9" TargetMode="External"/><Relationship Id="rId13" Type="http://schemas.openxmlformats.org/officeDocument/2006/relationships/hyperlink" Target="https://zh.wikipedia.org/wiki/%E5%BE%A9%E6%B4%BB" TargetMode="External"/><Relationship Id="rId18" Type="http://schemas.openxmlformats.org/officeDocument/2006/relationships/hyperlink" Target="https://zh.wikipedia.org/wiki/%E7%BA%A6%E4%BC%AF" TargetMode="External"/><Relationship Id="rId3" Type="http://schemas.openxmlformats.org/officeDocument/2006/relationships/hyperlink" Target="https://zh.wikipedia.org/wiki/%E5%9F%BA%E7%9D%A3" TargetMode="External"/><Relationship Id="rId21" Type="http://schemas.openxmlformats.org/officeDocument/2006/relationships/hyperlink" Target="https://zh.wikipedia.org/w/index.php?title=%E6%95%AC%E8%99%94&amp;action=edit&amp;redlink=1" TargetMode="External"/><Relationship Id="rId7" Type="http://schemas.openxmlformats.org/officeDocument/2006/relationships/hyperlink" Target="https://zh.wikipedia.org/wiki/%E7%BD%AA" TargetMode="External"/><Relationship Id="rId12" Type="http://schemas.openxmlformats.org/officeDocument/2006/relationships/hyperlink" Target="https://zh.wikipedia.org/wiki/%E8%80%B6%E7%A9%8C%E5%9F%BA%E7%9D%A3" TargetMode="External"/><Relationship Id="rId17" Type="http://schemas.openxmlformats.org/officeDocument/2006/relationships/hyperlink" Target="https://zh.wikipedia.org/wiki/%E4%BD%86%E4%BB%A5%E7%90%86" TargetMode="External"/><Relationship Id="rId25" Type="http://schemas.openxmlformats.org/officeDocument/2006/relationships/hyperlink" Target="https://zh.wikipedia.org/wiki/%E6%8C%AA%E4%BA%9E#cite_note-13" TargetMode="External"/><Relationship Id="rId2" Type="http://schemas.openxmlformats.org/officeDocument/2006/relationships/hyperlink" Target="https://zh.wikipedia.org/wiki/%E9%A6%AC%E5%A4%AA%E7%A6%8F%E9%9F%B3" TargetMode="External"/><Relationship Id="rId16" Type="http://schemas.openxmlformats.org/officeDocument/2006/relationships/hyperlink" Target="https://zh.wikipedia.org/wiki/%E4%BB%A5%E8%A5%BF%E7%B5%90%E6%9B%B8" TargetMode="External"/><Relationship Id="rId20" Type="http://schemas.openxmlformats.org/officeDocument/2006/relationships/hyperlink" Target="https://zh.wikipedia.org/wiki/%E5%BD%BC%E5%BE%97%E5%BE%8C%E6%9B%B8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zh.wikipedia.org/wiki/%E5%B8%8C%E4%BC%AF%E4%BE%86%E6%9B%B8" TargetMode="External"/><Relationship Id="rId11" Type="http://schemas.openxmlformats.org/officeDocument/2006/relationships/hyperlink" Target="https://zh.wikipedia.org/wiki/%E5%BE%97%E6%95%91" TargetMode="External"/><Relationship Id="rId24" Type="http://schemas.openxmlformats.org/officeDocument/2006/relationships/hyperlink" Target="https://zh.wikipedia.org/wiki/%E8%9B%BE%E6%91%A9%E6%8B%89" TargetMode="External"/><Relationship Id="rId5" Type="http://schemas.openxmlformats.org/officeDocument/2006/relationships/hyperlink" Target="https://zh.wikipedia.org/wiki/%E8%80%B6%E7%A9%8C" TargetMode="External"/><Relationship Id="rId15" Type="http://schemas.openxmlformats.org/officeDocument/2006/relationships/hyperlink" Target="https://zh.wikipedia.org/wiki/%E8%89%AF%E5%BF%83" TargetMode="External"/><Relationship Id="rId23" Type="http://schemas.openxmlformats.org/officeDocument/2006/relationships/hyperlink" Target="https://zh.wikipedia.org/wiki/%E6%89%80%E5%A4%9A%E7%91%AA" TargetMode="External"/><Relationship Id="rId10" Type="http://schemas.openxmlformats.org/officeDocument/2006/relationships/hyperlink" Target="https://zh.wikipedia.org/wiki/%E5%BD%BC%E5%BE%97%E5%89%8D%E6%9B%B8" TargetMode="External"/><Relationship Id="rId19" Type="http://schemas.openxmlformats.org/officeDocument/2006/relationships/hyperlink" Target="https://zh.wikipedia.org/wiki/%E4%BB%A5%E8%A5%BF%E7%B5%90" TargetMode="External"/><Relationship Id="rId4" Type="http://schemas.openxmlformats.org/officeDocument/2006/relationships/hyperlink" Target="https://zh.wikipedia.org/wiki/%E8%B7%AF%E5%8A%A0%E7%A6%8F%E9%9F%B3" TargetMode="External"/><Relationship Id="rId9" Type="http://schemas.openxmlformats.org/officeDocument/2006/relationships/hyperlink" Target="https://zh.wikipedia.org/wiki/%E5%9B%A0%E4%BF%A1%E7%A8%B1%E7%BE%A9" TargetMode="External"/><Relationship Id="rId14" Type="http://schemas.openxmlformats.org/officeDocument/2006/relationships/hyperlink" Target="https://zh.wikipedia.org/wiki/%E6%B4%97%E7%A6%AE" TargetMode="External"/><Relationship Id="rId22" Type="http://schemas.openxmlformats.org/officeDocument/2006/relationships/hyperlink" Target="https://zh.wikipedia.org/wiki/%E5%A4%A9%E4%BD%B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kiwand.com/zh-cn/%E4%BC%8A%E6%96%AF%E8%98%AD%E6%95%99" TargetMode="External"/><Relationship Id="rId3" Type="http://schemas.openxmlformats.org/officeDocument/2006/relationships/hyperlink" Target="https://www.wikiwand.com/zh-sg/%E5%8F%A4%E5%85%B0%E7%BB%8F" TargetMode="External"/><Relationship Id="rId7" Type="http://schemas.openxmlformats.org/officeDocument/2006/relationships/hyperlink" Target="https://www.wikiwand.com/zh-cn/%E4%BC%8A%E6%96%AF%E8%98%AD%E6%95%99%E5%85%88%E7%9F%A5" TargetMode="External"/><Relationship Id="rId12" Type="http://schemas.openxmlformats.org/officeDocument/2006/relationships/image" Target="../media/image7.png"/><Relationship Id="rId2" Type="http://schemas.openxmlformats.org/officeDocument/2006/relationships/hyperlink" Target="https://www.wikiwand.com/zh-sg/%E4%BC%8A%E6%96%AF%E5%85%B0%E6%95%99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wikiwand.com/zh-cn/%E5%8F%A4%E8%98%AD%E7%B6%93" TargetMode="External"/><Relationship Id="rId11" Type="http://schemas.openxmlformats.org/officeDocument/2006/relationships/hyperlink" Target="https://www.wikiwand.com/zh-cn/%E7%A9%86%E7%BD%95%E9%BB%98%E5%BE%B7" TargetMode="External"/><Relationship Id="rId5" Type="http://schemas.openxmlformats.org/officeDocument/2006/relationships/hyperlink" Target="https://www.wikiwand.com/zh-cn/%E7%BE%85%E9%A6%AC%E5%8C%96" TargetMode="External"/><Relationship Id="rId10" Type="http://schemas.openxmlformats.org/officeDocument/2006/relationships/hyperlink" Target="https://www.wikiwand.com/zh-cn/%E4%BC%8A%E6%96%AF%E5%85%B0%E6%95%99%E4%B8%AD%E7%9A%84%E8%80%B6%E7%A8%A3" TargetMode="External"/><Relationship Id="rId4" Type="http://schemas.openxmlformats.org/officeDocument/2006/relationships/hyperlink" Target="https://www.wikiwand.com/zh-sg/%E9%98%BF%E6%8B%89%E4%BC%AF%E8%AF%AD" TargetMode="External"/><Relationship Id="rId9" Type="http://schemas.openxmlformats.org/officeDocument/2006/relationships/hyperlink" Target="https://www.wikiwand.com/zh-cn/%E4%BC%8A%E6%96%AF%E8%98%AD%E6%95%99%E4%B8%AD%E7%9A%84%E4%BA%9E%E4%BC%AF%E6%8B%89%E7%BD%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2ABF-E330-8A4D-8EB4-7751AA43C4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挪亚，圣经中伟大的义人</a:t>
            </a:r>
            <a:br>
              <a:rPr lang="en-US" altLang="zh-CN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44BAB-2C23-DF47-972F-9C4B92CDA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284920"/>
            <a:ext cx="9070848" cy="85434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>
                <a:latin typeface="Songti TC" panose="02010600040101010101" pitchFamily="2" charset="-120"/>
                <a:ea typeface="Songti TC" panose="02010600040101010101" pitchFamily="2" charset="-120"/>
              </a:rPr>
              <a:t>南區證道堂</a:t>
            </a:r>
            <a:endParaRPr lang="en-US" sz="2800" dirty="0">
              <a:latin typeface="Songti TC" panose="02010600040101010101" pitchFamily="2" charset="-120"/>
              <a:ea typeface="Songti TC" panose="02010600040101010101" pitchFamily="2" charset="-120"/>
            </a:endParaRPr>
          </a:p>
          <a:p>
            <a:r>
              <a:rPr lang="zh-CN" altLang="en-US" sz="2800" dirty="0">
                <a:latin typeface="+mj-ea"/>
                <a:ea typeface="+mj-ea"/>
              </a:rPr>
              <a:t>九月十二日，</a:t>
            </a:r>
            <a:r>
              <a:rPr lang="en-US" altLang="zh-CN" sz="2800" dirty="0">
                <a:latin typeface="+mj-ea"/>
                <a:ea typeface="+mj-ea"/>
              </a:rPr>
              <a:t>2021</a:t>
            </a:r>
            <a:r>
              <a:rPr lang="zh-CN" altLang="en-US" sz="2800" dirty="0">
                <a:latin typeface="+mj-ea"/>
                <a:ea typeface="+mj-ea"/>
              </a:rPr>
              <a:t>主日學</a:t>
            </a:r>
            <a:endParaRPr lang="en-US" altLang="zh-CN" sz="2800" dirty="0">
              <a:latin typeface="+mj-ea"/>
              <a:ea typeface="+mj-ea"/>
            </a:endParaRPr>
          </a:p>
          <a:p>
            <a:endParaRPr lang="en-US" altLang="zh-CN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24518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30111-FE99-48C0-8771-BA41F470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251" y="853571"/>
            <a:ext cx="10601498" cy="1129608"/>
          </a:xfrm>
        </p:spPr>
        <p:txBody>
          <a:bodyPr/>
          <a:lstStyle/>
          <a:p>
            <a:r>
              <a:rPr lang="zh-CN" altLang="en-US" dirty="0"/>
              <a:t>挪亚在犹太教的地位 </a:t>
            </a:r>
            <a:r>
              <a:rPr lang="en-US" altLang="zh-CN" dirty="0"/>
              <a:t>– </a:t>
            </a:r>
            <a:r>
              <a:rPr lang="zh-CN" altLang="en-US" dirty="0"/>
              <a:t>挪亚七律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552F-36A1-4CCB-961F-18A05993B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840675"/>
            <a:ext cx="4754880" cy="4374731"/>
          </a:xfrm>
        </p:spPr>
        <p:txBody>
          <a:bodyPr>
            <a:noAutofit/>
          </a:bodyPr>
          <a:lstStyle/>
          <a:p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在 犹太教，挪亚七法则又称挪</a:t>
            </a:r>
            <a:r>
              <a:rPr lang="zh-CN" altLang="en-US" sz="1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亚七律</a:t>
            </a:r>
            <a:r>
              <a:rPr lang="zh-CN" alt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（</a:t>
            </a:r>
            <a:r>
              <a:rPr lang="zh-CN" altLang="en-US" sz="1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希伯来语"/>
              </a:rPr>
              <a:t>希伯来语</a:t>
            </a:r>
            <a:r>
              <a:rPr lang="zh-CN" alt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：</a:t>
            </a:r>
            <a:r>
              <a:rPr lang="en-US" altLang="zh-CN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שבע</a:t>
            </a:r>
            <a:r>
              <a:rPr lang="en-US" altLang="zh-CN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CN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מצוות</a:t>
            </a:r>
            <a:r>
              <a:rPr lang="en-US" altLang="zh-CN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CN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בני</a:t>
            </a:r>
            <a:r>
              <a:rPr lang="en-US" altLang="zh-CN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CN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נח</a:t>
            </a:r>
            <a:r>
              <a:rPr lang="zh-CN" alt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‎，</a:t>
            </a:r>
            <a:r>
              <a:rPr lang="en-US" altLang="zh-CN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Sheva mitzvot </a:t>
            </a:r>
            <a:r>
              <a:rPr lang="en-US" altLang="zh-CN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B‘nei</a:t>
            </a:r>
            <a:r>
              <a:rPr lang="en-US" altLang="zh-CN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CN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Noach</a:t>
            </a:r>
            <a:r>
              <a:rPr lang="zh-CN" alt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，英语：</a:t>
            </a:r>
            <a:r>
              <a:rPr lang="en-US" altLang="zh-CN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Seven Laws of Noah</a:t>
            </a:r>
            <a:r>
              <a:rPr lang="zh-CN" alt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），是犹太传统律法，据说是由</a:t>
            </a:r>
            <a:r>
              <a:rPr lang="zh-CN" altLang="en-US" sz="1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耶和华"/>
              </a:rPr>
              <a:t>耶和华</a:t>
            </a:r>
            <a:r>
              <a:rPr lang="zh-CN" alt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在大洪水后，直接给与</a:t>
            </a:r>
            <a:r>
              <a:rPr lang="zh-CN" altLang="en-US" sz="1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挪亚"/>
              </a:rPr>
              <a:t>挪亚</a:t>
            </a:r>
            <a:r>
              <a:rPr lang="zh-CN" alt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子孙的戒律，记载于</a:t>
            </a:r>
            <a:r>
              <a:rPr lang="en-US" altLang="zh-CN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1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塔木德"/>
              </a:rPr>
              <a:t>塔木德</a:t>
            </a:r>
            <a:r>
              <a:rPr lang="en-US" altLang="zh-CN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</a:t>
            </a:r>
            <a:r>
              <a:rPr lang="zh-CN" alt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与</a:t>
            </a:r>
            <a:r>
              <a:rPr lang="en-US" altLang="zh-CN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1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陀瑟他"/>
              </a:rPr>
              <a:t>陀瑟他</a:t>
            </a:r>
            <a:r>
              <a:rPr lang="en-US" altLang="zh-CN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</a:t>
            </a:r>
            <a:r>
              <a:rPr lang="zh-CN" alt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（</a:t>
            </a:r>
            <a:r>
              <a:rPr lang="en-US" altLang="zh-CN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Tosefta</a:t>
            </a:r>
            <a:r>
              <a:rPr lang="zh-CN" alt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）中。犹太人相信这是所有人类都应该遵守的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一组命令，根据 犹太法律，非犹太人（外邦人）没有义务 </a:t>
            </a:r>
            <a:r>
              <a:rPr lang="zh-CN" altLang="en-US" sz="1600" dirty="0">
                <a:solidFill>
                  <a:srgbClr val="000000"/>
                </a:solidFill>
                <a:latin typeface="Open Sans" panose="020B0606030504020204" pitchFamily="34" charset="0"/>
              </a:rPr>
              <a:t>去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依颁犹太教，但他们必须遵守诺亚七法则，以确保在 未来世界中（犹太人称为奥兰哈巴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)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义人所获得的最后报酬。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选择遵循诺亚七法则的非犹太人被视为“正义的外邦人”（希伯来语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: </a:t>
            </a:r>
            <a:r>
              <a:rPr lang="en-US" altLang="zh-CN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חסידאומותהעולם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‎, Chassid </a:t>
            </a:r>
            <a:r>
              <a:rPr lang="en-US" altLang="zh-CN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Umot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ha-Olam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：“世界虔诚的人”）。诺亚的七项法律包括禁止 崇拜偶像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咒骂上帝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谋杀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通奸 和 性不道德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盗窃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吃从活着的动物身上撕下的肉以及建立的义务 法院</a:t>
            </a:r>
            <a:r>
              <a:rPr lang="en-US" altLang="zh-CN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zh-CN" altLang="en-US" sz="1600" dirty="0">
                <a:solidFill>
                  <a:srgbClr val="000000"/>
                </a:solidFill>
                <a:latin typeface="Open Sans" panose="020B0606030504020204" pitchFamily="34" charset="0"/>
              </a:rPr>
              <a:t>（详见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百科全书  </a:t>
            </a:r>
            <a:r>
              <a:rPr lang="en-US" altLang="zh-CN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site:zh.wikiqube.net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）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C4126-1A9F-4204-B0C6-2748FB13D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3753" y="2103120"/>
            <a:ext cx="4754880" cy="3749040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endParaRPr lang="en-US" altLang="zh-CN" sz="4900" dirty="0">
              <a:solidFill>
                <a:srgbClr val="000000"/>
              </a:solidFill>
              <a:latin typeface="Linux Libertine"/>
            </a:endParaRPr>
          </a:p>
          <a:p>
            <a:pPr marL="0" indent="0" algn="l">
              <a:buNone/>
            </a:pPr>
            <a:endParaRPr lang="en-US" altLang="zh-CN" sz="6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altLang="zh-CN" sz="64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根据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塔木德"/>
              </a:rPr>
              <a:t>塔木德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与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陀瑟他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，挪亚七律是：</a:t>
            </a:r>
          </a:p>
          <a:p>
            <a:pPr algn="l">
              <a:buFont typeface="+mj-lt"/>
              <a:buAutoNum type="arabicPeriod"/>
            </a:pP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禁止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偶像崇拜"/>
              </a:rPr>
              <a:t>偶像崇拜</a:t>
            </a:r>
            <a:endParaRPr lang="zh-CN" altLang="en-US" sz="6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禁止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谋杀"/>
              </a:rPr>
              <a:t>谋杀</a:t>
            </a:r>
            <a:endParaRPr lang="zh-CN" altLang="en-US" sz="6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禁止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偷窃"/>
              </a:rPr>
              <a:t>偷窃</a:t>
            </a:r>
            <a:endParaRPr lang="zh-CN" altLang="en-US" sz="6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禁止不道德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性行为"/>
              </a:rPr>
              <a:t>性行为</a:t>
            </a:r>
            <a:endParaRPr lang="zh-CN" altLang="en-US" sz="6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禁止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亵渎"/>
              </a:rPr>
              <a:t>亵渎</a:t>
            </a:r>
            <a:endParaRPr lang="zh-CN" altLang="en-US" sz="6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禁止食用那些由活体动物身上取下的肉类</a:t>
            </a:r>
          </a:p>
          <a:p>
            <a:pPr algn="l">
              <a:buFont typeface="+mj-lt"/>
              <a:buAutoNum type="arabicPeriod"/>
            </a:pP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建立正义的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法庭"/>
              </a:rPr>
              <a:t>法庭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来进行裁判</a:t>
            </a:r>
            <a:endParaRPr lang="en-US" altLang="zh-CN" sz="2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zh-CN" altLang="en-US" sz="6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4" descr="台灣猶太產品認證推廣協會- Posts | Facebook">
            <a:extLst>
              <a:ext uri="{FF2B5EF4-FFF2-40B4-BE49-F238E27FC236}">
                <a16:creationId xmlns:a16="http://schemas.microsoft.com/office/drawing/2014/main" id="{1E11F6B9-7CD6-462A-8EB3-B5ECC8E17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515" y="432263"/>
            <a:ext cx="2450873" cy="2177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630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LiSong Pro Light" panose="02020300000000000000" pitchFamily="18" charset="-120"/>
                <a:ea typeface="LiSong Pro Light" panose="02020300000000000000" pitchFamily="18" charset="-120"/>
              </a:rPr>
              <a:t>討論</a:t>
            </a:r>
            <a:r>
              <a:rPr lang="zh-CN" altLang="en-US" dirty="0">
                <a:solidFill>
                  <a:schemeClr val="accent5">
                    <a:lumMod val="50000"/>
                  </a:schemeClr>
                </a:solidFill>
                <a:latin typeface="LiSong Pro Light" panose="02020300000000000000" pitchFamily="18" charset="-120"/>
                <a:ea typeface="LiSong Pro Light" panose="02020300000000000000" pitchFamily="18" charset="-120"/>
              </a:rPr>
              <a:t>，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LiSong Pro Light" panose="02020300000000000000" pitchFamily="18" charset="-120"/>
                <a:ea typeface="LiSong Pro Light" panose="02020300000000000000" pitchFamily="18" charset="-120"/>
              </a:rPr>
              <a:t>思考與應用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LiSong Pro Light" panose="02020300000000000000" pitchFamily="18" charset="-120"/>
              <a:ea typeface="LiSong Pro Light" panose="02020300000000000000" pitchFamily="18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5515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zh-CN" altLang="en-US" sz="2400" dirty="0">
                <a:latin typeface="LiSong Pro Light" panose="02020300000000000000" pitchFamily="18" charset="-120"/>
                <a:ea typeface="LiSong Pro Light" panose="02020300000000000000" pitchFamily="18" charset="-120"/>
              </a:rPr>
              <a:t>你如何看待今天世界与挪亚时代的相同之处？</a:t>
            </a:r>
            <a:endParaRPr lang="en-US" altLang="zh-CN" sz="2400" dirty="0">
              <a:latin typeface="LiSong Pro Light" panose="02020300000000000000" pitchFamily="18" charset="-120"/>
              <a:ea typeface="LiSong Pro Light" panose="02020300000000000000" pitchFamily="18" charset="-120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>
                <a:latin typeface="LiSong Pro Light" panose="02020300000000000000" pitchFamily="18" charset="-120"/>
                <a:ea typeface="LiSong Pro Light" panose="02020300000000000000" pitchFamily="18" charset="-120"/>
              </a:rPr>
              <a:t>以</a:t>
            </a:r>
            <a:r>
              <a:rPr lang="zh-CN" altLang="en-US" sz="2400" dirty="0">
                <a:latin typeface="LiSong Pro Light" panose="02020300000000000000" pitchFamily="18" charset="-120"/>
                <a:ea typeface="LiSong Pro Light" panose="02020300000000000000" pitchFamily="18" charset="-120"/>
              </a:rPr>
              <a:t>你今日的属灵光</a:t>
            </a:r>
            <a:r>
              <a:rPr lang="zh-CN" altLang="en-US" sz="2400">
                <a:latin typeface="LiSong Pro Light" panose="02020300000000000000" pitchFamily="18" charset="-120"/>
                <a:ea typeface="LiSong Pro Light" panose="02020300000000000000" pitchFamily="18" charset="-120"/>
              </a:rPr>
              <a:t>景，如果神</a:t>
            </a:r>
            <a:r>
              <a:rPr lang="zh-CN" altLang="en-US" sz="2400" dirty="0">
                <a:latin typeface="LiSong Pro Light" panose="02020300000000000000" pitchFamily="18" charset="-120"/>
                <a:ea typeface="LiSong Pro Light" panose="02020300000000000000" pitchFamily="18" charset="-120"/>
              </a:rPr>
              <a:t>命令你像挪亚一样去造方舟，你会像他那样心甘情愿的去做吗？</a:t>
            </a:r>
            <a:endParaRPr lang="en-US" altLang="zh-CN" sz="2400" dirty="0">
              <a:latin typeface="LiSong Pro Light" panose="02020300000000000000" pitchFamily="18" charset="-120"/>
              <a:ea typeface="LiSong Pro Light" panose="02020300000000000000" pitchFamily="18" charset="-120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dirty="0">
                <a:latin typeface="LiSong Pro Light" panose="02020300000000000000" pitchFamily="18" charset="-120"/>
                <a:ea typeface="LiSong Pro Light" panose="02020300000000000000" pitchFamily="18" charset="-120"/>
              </a:rPr>
              <a:t>当弟兄姐妹犯错误尤其是冒犯了你的时候，你是如何处理的？</a:t>
            </a:r>
            <a:endParaRPr lang="en-US" altLang="zh-CN" sz="2400" dirty="0">
              <a:latin typeface="LiSong Pro Light" panose="02020300000000000000" pitchFamily="18" charset="-120"/>
              <a:ea typeface="LiSong Pro Light" panose="02020300000000000000" pitchFamily="18" charset="-120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dirty="0">
                <a:latin typeface="LiSong Pro Light" panose="02020300000000000000" pitchFamily="18" charset="-120"/>
                <a:ea typeface="LiSong Pro Light" panose="02020300000000000000" pitchFamily="18" charset="-120"/>
              </a:rPr>
              <a:t>通过今天介绍圣经人物挪亚的主日学</a:t>
            </a:r>
            <a:r>
              <a:rPr lang="zh-TW" altLang="en-US" sz="2400" dirty="0">
                <a:latin typeface="LiSong Pro Light" panose="02020300000000000000" pitchFamily="18" charset="-120"/>
                <a:ea typeface="LiSong Pro Light" panose="02020300000000000000" pitchFamily="18" charset="-120"/>
              </a:rPr>
              <a:t>，</a:t>
            </a:r>
            <a:r>
              <a:rPr lang="zh-CN" altLang="en-US" sz="2400" dirty="0">
                <a:latin typeface="LiSong Pro Light" panose="02020300000000000000" pitchFamily="18" charset="-120"/>
                <a:ea typeface="LiSong Pro Light" panose="02020300000000000000" pitchFamily="18" charset="-120"/>
              </a:rPr>
              <a:t>你是否能了解一些基督教与其它宗教如伊斯兰教、犹太教在基要真理上的不同</a:t>
            </a:r>
            <a:r>
              <a:rPr lang="zh-TW" altLang="en-US" sz="2400" dirty="0">
                <a:latin typeface="LiSong Pro Light" panose="02020300000000000000" pitchFamily="18" charset="-120"/>
                <a:ea typeface="LiSong Pro Light" panose="02020300000000000000" pitchFamily="18" charset="-120"/>
              </a:rPr>
              <a:t>？</a:t>
            </a:r>
            <a:endParaRPr lang="en-US" altLang="zh-TW" sz="2400" dirty="0">
              <a:latin typeface="LiSong Pro Light" panose="02020300000000000000" pitchFamily="18" charset="-120"/>
              <a:ea typeface="LiSong Pro Light" panose="02020300000000000000" pitchFamily="18" charset="-120"/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latin typeface="LiSong Pro Light" panose="02020300000000000000" pitchFamily="18" charset="-120"/>
              <a:ea typeface="LiSong Pro Light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947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2641-EF47-4849-889D-C630B2F9F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208" y="537526"/>
            <a:ext cx="8900831" cy="1146000"/>
          </a:xfrm>
        </p:spPr>
        <p:txBody>
          <a:bodyPr/>
          <a:lstStyle/>
          <a:p>
            <a:r>
              <a:rPr lang="zh-CN" altLang="en-US" dirty="0"/>
              <a:t>挪亚的人生故事 </a:t>
            </a:r>
            <a:r>
              <a:rPr lang="en-US" altLang="zh-CN" dirty="0"/>
              <a:t>– </a:t>
            </a:r>
            <a:r>
              <a:rPr lang="zh-CN" altLang="en-US" dirty="0"/>
              <a:t>大洪水与方舟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2BB98-5223-4FCF-BBD1-3A66F868B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816925"/>
            <a:ext cx="4754880" cy="4334493"/>
          </a:xfrm>
        </p:spPr>
        <p:txBody>
          <a:bodyPr>
            <a:normAutofit fontScale="85000" lnSpcReduction="10000"/>
          </a:bodyPr>
          <a:lstStyle/>
          <a:p>
            <a:r>
              <a:rPr lang="zh-CN" altLang="en-US" sz="2000" b="0" i="0" dirty="0">
                <a:solidFill>
                  <a:srgbClr val="333333"/>
                </a:solidFill>
                <a:effectLst/>
                <a:latin typeface="Helvetica Neue"/>
              </a:rPr>
              <a:t>挪亚，</a:t>
            </a:r>
            <a:r>
              <a:rPr lang="zh-CN" altLang="en-US" sz="2000" b="1" i="0" dirty="0">
                <a:solidFill>
                  <a:srgbClr val="333333"/>
                </a:solidFill>
                <a:effectLst/>
                <a:latin typeface="Helvetica Neue"/>
              </a:rPr>
              <a:t> 也译为诺亚，</a:t>
            </a:r>
            <a:r>
              <a:rPr lang="zh-CN" altLang="en-US" sz="2000" b="0" i="0" dirty="0">
                <a:solidFill>
                  <a:srgbClr val="333333"/>
                </a:solidFill>
                <a:effectLst/>
                <a:latin typeface="Helvetica Neue"/>
              </a:rPr>
              <a:t>是</a:t>
            </a:r>
            <a:r>
              <a:rPr lang="en-US" altLang="zh-CN" sz="2000" b="0" i="0" dirty="0">
                <a:solidFill>
                  <a:srgbClr val="333333"/>
                </a:solidFill>
                <a:effectLst/>
                <a:latin typeface="Helvetica Neue"/>
              </a:rPr>
              <a:t>《</a:t>
            </a:r>
            <a:r>
              <a:rPr lang="zh-CN" altLang="en-US" sz="2000" b="0" i="0" u="none" strike="noStrike" dirty="0">
                <a:solidFill>
                  <a:srgbClr val="136EC2"/>
                </a:solidFill>
                <a:effectLst/>
                <a:latin typeface="Helvetica Neue"/>
                <a:hlinkClick r:id="rId2"/>
              </a:rPr>
              <a:t>圣经</a:t>
            </a:r>
            <a:r>
              <a:rPr lang="en-US" altLang="zh-CN" sz="2000" b="0" i="0" dirty="0">
                <a:solidFill>
                  <a:srgbClr val="333333"/>
                </a:solidFill>
                <a:effectLst/>
                <a:latin typeface="Helvetica Neue"/>
              </a:rPr>
              <a:t>》</a:t>
            </a:r>
            <a:r>
              <a:rPr lang="zh-CN" altLang="en-US" sz="2000" b="0" i="0" dirty="0">
                <a:solidFill>
                  <a:srgbClr val="333333"/>
                </a:solidFill>
                <a:effectLst/>
                <a:latin typeface="Helvetica Neue"/>
              </a:rPr>
              <a:t>当中记载的人物，为</a:t>
            </a:r>
            <a:r>
              <a:rPr lang="zh-CN" altLang="en-US" sz="2000" b="0" i="0" u="none" strike="noStrike" dirty="0">
                <a:solidFill>
                  <a:srgbClr val="136EC2"/>
                </a:solidFill>
                <a:effectLst/>
                <a:latin typeface="Helvetica Neue"/>
                <a:hlinkClick r:id="rId3"/>
              </a:rPr>
              <a:t>拉麦</a:t>
            </a:r>
            <a:r>
              <a:rPr lang="zh-CN" altLang="en-US" sz="2000" b="0" i="0" dirty="0">
                <a:solidFill>
                  <a:srgbClr val="333333"/>
                </a:solidFill>
                <a:effectLst/>
                <a:latin typeface="Helvetica Neue"/>
              </a:rPr>
              <a:t>的儿子，在</a:t>
            </a:r>
            <a:r>
              <a:rPr lang="en-US" altLang="zh-CN" sz="2000" b="0" i="0" dirty="0">
                <a:solidFill>
                  <a:srgbClr val="333333"/>
                </a:solidFill>
                <a:effectLst/>
                <a:latin typeface="Helvetica Neue"/>
              </a:rPr>
              <a:t>500</a:t>
            </a:r>
            <a:r>
              <a:rPr lang="zh-CN" altLang="en-US" sz="2000" b="0" i="0" dirty="0">
                <a:solidFill>
                  <a:srgbClr val="333333"/>
                </a:solidFill>
                <a:effectLst/>
                <a:latin typeface="Helvetica Neue"/>
              </a:rPr>
              <a:t>岁时生了三个儿子：一个叫做</a:t>
            </a:r>
            <a:r>
              <a:rPr lang="zh-CN" altLang="en-US" sz="2000" b="0" i="0" u="none" strike="noStrike" dirty="0">
                <a:solidFill>
                  <a:srgbClr val="136EC2"/>
                </a:solidFill>
                <a:effectLst/>
                <a:latin typeface="Helvetica Neue"/>
                <a:hlinkClick r:id="rId4"/>
              </a:rPr>
              <a:t>闪</a:t>
            </a:r>
            <a:r>
              <a:rPr lang="zh-CN" altLang="en-US" sz="2000" b="0" i="0" dirty="0">
                <a:solidFill>
                  <a:srgbClr val="333333"/>
                </a:solidFill>
                <a:effectLst/>
                <a:latin typeface="Helvetica Neue"/>
              </a:rPr>
              <a:t>、一个叫做含、一个叫</a:t>
            </a:r>
            <a:r>
              <a:rPr lang="zh-CN" altLang="en-US" sz="2000" b="0" i="0" u="none" strike="noStrike" dirty="0">
                <a:solidFill>
                  <a:srgbClr val="136EC2"/>
                </a:solidFill>
                <a:effectLst/>
                <a:latin typeface="Helvetica Neue"/>
                <a:hlinkClick r:id="rId5"/>
              </a:rPr>
              <a:t>雅弗</a:t>
            </a:r>
            <a:r>
              <a:rPr lang="zh-CN" altLang="en-US" sz="2000" u="none" strike="noStrike" dirty="0">
                <a:solidFill>
                  <a:srgbClr val="333333"/>
                </a:solidFill>
                <a:latin typeface="Helvetica Neue"/>
              </a:rPr>
              <a:t>。</a:t>
            </a:r>
            <a:r>
              <a:rPr lang="zh-CN" altLang="en-US" sz="2000" b="0" i="0" dirty="0">
                <a:solidFill>
                  <a:srgbClr val="333333"/>
                </a:solidFill>
                <a:effectLst/>
                <a:latin typeface="Helvetica Neue"/>
              </a:rPr>
              <a:t>挪亚活了</a:t>
            </a:r>
            <a:r>
              <a:rPr lang="en-US" altLang="zh-CN" sz="2000" b="0" i="0" dirty="0">
                <a:solidFill>
                  <a:srgbClr val="333333"/>
                </a:solidFill>
                <a:effectLst/>
                <a:latin typeface="Helvetica Neue"/>
              </a:rPr>
              <a:t>950</a:t>
            </a:r>
            <a:r>
              <a:rPr lang="zh-CN" altLang="en-US" sz="2000" b="0" i="0" dirty="0">
                <a:solidFill>
                  <a:srgbClr val="333333"/>
                </a:solidFill>
                <a:effectLst/>
                <a:latin typeface="Helvetica Neue"/>
              </a:rPr>
              <a:t>岁，他大约生于公元前</a:t>
            </a:r>
            <a:r>
              <a:rPr lang="en-US" altLang="zh-CN" sz="2000" b="0" i="0" dirty="0">
                <a:solidFill>
                  <a:srgbClr val="333333"/>
                </a:solidFill>
                <a:effectLst/>
                <a:latin typeface="Helvetica Neue"/>
              </a:rPr>
              <a:t>2970</a:t>
            </a:r>
            <a:r>
              <a:rPr lang="zh-CN" altLang="en-US" sz="2000" b="0" i="0" dirty="0">
                <a:solidFill>
                  <a:srgbClr val="333333"/>
                </a:solidFill>
                <a:effectLst/>
                <a:latin typeface="Helvetica Neue"/>
              </a:rPr>
              <a:t>年。</a:t>
            </a:r>
            <a:endParaRPr lang="en-US" altLang="zh-CN" sz="2000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zh-CN" altLang="en-US" sz="2000" b="0" i="0" dirty="0">
                <a:solidFill>
                  <a:srgbClr val="09202F"/>
                </a:solidFill>
                <a:effectLst/>
                <a:latin typeface="system-ui"/>
              </a:rPr>
              <a:t>挪亚代表了亚当的第十代。挪亚的家谱说到，</a:t>
            </a:r>
            <a:r>
              <a:rPr lang="en-US" altLang="zh-CN" sz="2000" b="0" i="0" dirty="0">
                <a:solidFill>
                  <a:srgbClr val="09202F"/>
                </a:solidFill>
                <a:effectLst/>
                <a:latin typeface="system-ui"/>
              </a:rPr>
              <a:t>"</a:t>
            </a:r>
            <a:r>
              <a:rPr lang="zh-CN" altLang="en-US" sz="2000" b="0" i="0" dirty="0">
                <a:solidFill>
                  <a:srgbClr val="09202F"/>
                </a:solidFill>
                <a:effectLst/>
                <a:latin typeface="system-ui"/>
              </a:rPr>
              <a:t>拉麦活到一百八十二岁，生了一个儿子，给他起名叫挪亚，说：</a:t>
            </a:r>
            <a:r>
              <a:rPr lang="en-US" altLang="zh-CN" sz="2000" b="0" i="0" dirty="0">
                <a:solidFill>
                  <a:srgbClr val="09202F"/>
                </a:solidFill>
                <a:effectLst/>
                <a:latin typeface="system-ui"/>
              </a:rPr>
              <a:t>'</a:t>
            </a:r>
            <a:r>
              <a:rPr lang="zh-CN" altLang="en-US" sz="2000" b="0" i="0" dirty="0">
                <a:solidFill>
                  <a:srgbClr val="09202F"/>
                </a:solidFill>
                <a:effectLst/>
                <a:latin typeface="system-ui"/>
              </a:rPr>
              <a:t>这个儿子必为我们的操作和手中的劳苦安慰我们。这操作劳苦是因为耶和华咒诅地</a:t>
            </a:r>
            <a:r>
              <a:rPr lang="en-US" altLang="zh-CN" sz="2000" b="0" i="0" dirty="0">
                <a:solidFill>
                  <a:srgbClr val="09202F"/>
                </a:solidFill>
                <a:effectLst/>
                <a:latin typeface="system-ui"/>
              </a:rPr>
              <a:t>'"(</a:t>
            </a:r>
            <a:r>
              <a:rPr lang="zh-CN" altLang="en-US" sz="2000" b="0" i="0" dirty="0">
                <a:solidFill>
                  <a:srgbClr val="09202F"/>
                </a:solidFill>
                <a:effectLst/>
                <a:latin typeface="system-ui"/>
              </a:rPr>
              <a:t>创世记</a:t>
            </a:r>
            <a:r>
              <a:rPr lang="en-US" altLang="zh-CN" sz="2000" b="0" i="0" dirty="0">
                <a:solidFill>
                  <a:srgbClr val="09202F"/>
                </a:solidFill>
                <a:effectLst/>
                <a:latin typeface="system-ui"/>
              </a:rPr>
              <a:t>5:28-29)</a:t>
            </a:r>
          </a:p>
          <a:p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诺亚把一年分为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个月，每个月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30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天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称为民历。在古代，每年的第一个月大约始于现今阳历的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月中旬。</a:t>
            </a:r>
            <a:endParaRPr lang="en-US" altLang="zh-CN" sz="20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在公元前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2370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年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11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月和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月间，大雨在民历“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17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日那一天”降下，并连续降在地上四十昼夜。为什么降大雨，想想今年郑州大雨？以下就是大雨及大水的具体描述：</a:t>
            </a:r>
            <a:endParaRPr lang="en-US" altLang="zh-CN" sz="2000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F8DCD-1904-4E80-AAEF-49F22C1FD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19" y="1911927"/>
            <a:ext cx="4863737" cy="408511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“洪水淹没了大地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150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天。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……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水从地上退去，渐渐下降。过了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150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天，水就退了很多。［民历］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17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日，方舟停在阿勒山上。”（</a:t>
            </a:r>
            <a:r>
              <a:rPr lang="zh-CN" altLang="en-US" sz="2000" b="0" i="0" u="none" strike="noStrike" dirty="0">
                <a:solidFill>
                  <a:srgbClr val="3366BB"/>
                </a:solidFill>
                <a:effectLst/>
                <a:latin typeface="Arial" panose="020B0604020202020204" pitchFamily="34" charset="0"/>
                <a:hlinkClick r:id="rId6"/>
              </a:rPr>
              <a:t>创世记 </a:t>
            </a:r>
            <a:r>
              <a:rPr lang="en-US" altLang="zh-CN" sz="2000" b="0" i="0" u="none" strike="noStrike" dirty="0">
                <a:solidFill>
                  <a:srgbClr val="3366BB"/>
                </a:solidFill>
                <a:effectLst/>
                <a:latin typeface="Arial" panose="020B0604020202020204" pitchFamily="34" charset="0"/>
                <a:hlinkClick r:id="rId6"/>
              </a:rPr>
              <a:t>7:24–8:4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）从洪水淹没了大地，到水从地上退去，共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150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天，也就是五个月。公元前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2369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年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月，方舟停在阿勒山上。</a:t>
            </a:r>
          </a:p>
          <a:p>
            <a:pPr algn="l"/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创世记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8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：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5-17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接着记录。在差不多两个半月（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73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天）之后，在民历“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10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日”（公历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月），山顶就都露出来了。（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20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创世记"/>
              </a:rPr>
              <a:t>创世记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</a:t>
            </a:r>
            <a:r>
              <a:rPr lang="zh-CN" altLang="en-US" sz="2000" b="0" i="0" u="none" strike="noStrike" dirty="0">
                <a:solidFill>
                  <a:srgbClr val="DD3333"/>
                </a:solidFill>
                <a:effectLst/>
                <a:latin typeface="Arial" panose="020B0604020202020204" pitchFamily="34" charset="0"/>
                <a:hlinkClick r:id="rId8" tooltip="Category:创世记第8章（页面不存在）"/>
              </a:rPr>
              <a:t>第</a:t>
            </a:r>
            <a:r>
              <a:rPr lang="en-US" altLang="zh-CN" sz="2000" b="0" i="0" u="none" strike="noStrike" dirty="0">
                <a:solidFill>
                  <a:srgbClr val="DD3333"/>
                </a:solidFill>
                <a:effectLst/>
                <a:latin typeface="Arial" panose="020B0604020202020204" pitchFamily="34" charset="0"/>
                <a:hlinkClick r:id="rId8" tooltip="Category:创世记第8章（页面不存在）"/>
              </a:rPr>
              <a:t>8</a:t>
            </a:r>
            <a:r>
              <a:rPr lang="zh-CN" altLang="en-US" sz="2000" b="0" i="0" u="none" strike="noStrike" dirty="0">
                <a:solidFill>
                  <a:srgbClr val="DD3333"/>
                </a:solidFill>
                <a:effectLst/>
                <a:latin typeface="Arial" panose="020B0604020202020204" pitchFamily="34" charset="0"/>
                <a:hlinkClick r:id="rId8" tooltip="Category:创世记第8章（页面不存在）"/>
              </a:rPr>
              <a:t>章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第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节）三个月（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90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天）之后，在“诺亚六百零一岁那一年，［民历］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日”（公元前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2369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年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月中旬），诺亚打开方舟的盖，“见地面已经干了”。（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20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创世记"/>
              </a:rPr>
              <a:t>创世记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</a:t>
            </a:r>
            <a:r>
              <a:rPr lang="zh-CN" altLang="en-US" sz="2000" b="0" i="0" u="none" strike="noStrike" dirty="0">
                <a:solidFill>
                  <a:srgbClr val="DD3333"/>
                </a:solidFill>
                <a:effectLst/>
                <a:latin typeface="Arial" panose="020B0604020202020204" pitchFamily="34" charset="0"/>
                <a:hlinkClick r:id="rId8" tooltip="Category:创世记第8章（页面不存在）"/>
              </a:rPr>
              <a:t>第</a:t>
            </a:r>
            <a:r>
              <a:rPr lang="en-US" altLang="zh-CN" sz="2000" b="0" i="0" u="none" strike="noStrike" dirty="0">
                <a:solidFill>
                  <a:srgbClr val="DD3333"/>
                </a:solidFill>
                <a:effectLst/>
                <a:latin typeface="Arial" panose="020B0604020202020204" pitchFamily="34" charset="0"/>
                <a:hlinkClick r:id="rId8" tooltip="Category:创世记第8章（页面不存在）"/>
              </a:rPr>
              <a:t>8</a:t>
            </a:r>
            <a:r>
              <a:rPr lang="zh-CN" altLang="en-US" sz="2000" b="0" i="0" u="none" strike="noStrike" dirty="0">
                <a:solidFill>
                  <a:srgbClr val="DD3333"/>
                </a:solidFill>
                <a:effectLst/>
                <a:latin typeface="Arial" panose="020B0604020202020204" pitchFamily="34" charset="0"/>
                <a:hlinkClick r:id="rId8" tooltip="Category:创世记第8章（页面不存在）"/>
              </a:rPr>
              <a:t>章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第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13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节）一个月又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27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天（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57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天）之后，民历“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27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日”（公元前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2369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年</a:t>
            </a:r>
            <a:r>
              <a:rPr lang="en-US" altLang="zh-CN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11</a:t>
            </a:r>
            <a:r>
              <a:rPr lang="zh-CN" alt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月中旬），大地全都干了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70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2641-EF47-4849-889D-C630B2F9F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208" y="537526"/>
            <a:ext cx="8900831" cy="1146000"/>
          </a:xfrm>
        </p:spPr>
        <p:txBody>
          <a:bodyPr>
            <a:normAutofit/>
          </a:bodyPr>
          <a:lstStyle/>
          <a:p>
            <a:r>
              <a:rPr lang="zh-CN" altLang="en-US" dirty="0"/>
              <a:t>挪亚最重要的品质 </a:t>
            </a:r>
            <a:r>
              <a:rPr lang="en-US" altLang="zh-CN" dirty="0"/>
              <a:t>–</a:t>
            </a:r>
            <a:r>
              <a:rPr lang="zh-CN" altLang="en-US" dirty="0"/>
              <a:t>与神同行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2BB98-5223-4FCF-BBD1-3A66F868B7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1. 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大洪水前</a:t>
            </a:r>
            <a:r>
              <a:rPr lang="zh-TW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神為什麼挑選挪亞 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（创六： 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8-9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）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「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惟有挪亚在耶和华眼前蒙恩。 挪亚的后代，记在下面。挪亚是个义人，在当时的世代是个完全人；挪亚与神同行。」</a:t>
            </a:r>
            <a:endParaRPr lang="en-US" altLang="zh-TW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altLang="zh-TW" sz="2400" dirty="0">
                <a:solidFill>
                  <a:srgbClr val="222222"/>
                </a:solidFill>
                <a:latin typeface="Arial" panose="020B0604020202020204" pitchFamily="34" charset="0"/>
              </a:rPr>
              <a:t>2. </a:t>
            </a:r>
            <a:r>
              <a:rPr lang="zh-TW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神怎麼吩咐挪亞，在什麼情況下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？（创六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13-21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以及创六 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2-7 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）人的罪及神的决策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「耶和华见人在地上罪恶很大，终日所思想的尽都是恶；」 「神就对挪亚说，凡有血气的人，他的尽头已经来到我面前，因为地上满了他们的强暴，我要把他们和地一并毁灭。你要用歌斐木造一只方舟，分一间一间的造，里外抹上松香。」</a:t>
            </a:r>
            <a:endParaRPr lang="en-US" altLang="zh-CN" sz="2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000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F8DCD-1904-4E80-AAEF-49F22C1FD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1917865"/>
            <a:ext cx="4754880" cy="4119550"/>
          </a:xfrm>
        </p:spPr>
        <p:txBody>
          <a:bodyPr>
            <a:noAutofit/>
          </a:bodyPr>
          <a:lstStyle/>
          <a:p>
            <a:r>
              <a:rPr lang="en-US" altLang="zh-TW" dirty="0">
                <a:solidFill>
                  <a:srgbClr val="222222"/>
                </a:solidFill>
                <a:latin typeface="Arial" panose="020B0604020202020204" pitchFamily="34" charset="0"/>
              </a:rPr>
              <a:t>3</a:t>
            </a:r>
            <a:r>
              <a:rPr lang="en-US" altLang="zh-TW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zh-TW" alt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挪亞的回應是什麼？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（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 创六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r>
              <a:rPr 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「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挪亚就这样行；凡神所吩咐的，他都照样行了。」 </a:t>
            </a:r>
            <a:endParaRPr lang="en-US" altLang="zh-CN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dirty="0">
                <a:solidFill>
                  <a:srgbClr val="222222"/>
                </a:solidFill>
                <a:latin typeface="Arial" panose="020B0604020202020204" pitchFamily="34" charset="0"/>
              </a:rPr>
              <a:t>4</a:t>
            </a:r>
            <a:r>
              <a:rPr lang="en-US" altLang="zh-TW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zh-TW" alt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神對挪亞有哪些進一步對指示，祝福，或者吩咐？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（创七 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1-4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）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耶和华对挪亚说，你和你全家都要进入方舟，因为在这世代中，我见你在我面前是义人。」「凡洁净的畜类，你要带七公七母；不洁净的畜类，你要带一公一母；」</a:t>
            </a:r>
            <a:endParaRPr lang="en-US" altLang="zh-CN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altLang="zh-TW" dirty="0">
                <a:solidFill>
                  <a:srgbClr val="222222"/>
                </a:solidFill>
                <a:latin typeface="Arial" panose="020B0604020202020204" pitchFamily="34" charset="0"/>
              </a:rPr>
              <a:t>5</a:t>
            </a:r>
            <a:r>
              <a:rPr lang="en-US" altLang="zh-TW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zh-TW" alt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從這些當中，我們看到神的哪些屬性？人的罪性或者軟弱？</a:t>
            </a:r>
            <a:endParaRPr lang="en-US" altLang="zh-CN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zh-CN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神的怜悯 人的堕落</a:t>
            </a:r>
            <a:endParaRPr lang="en-US" altLang="zh-CN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zh-CN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神的细致 人的放纵</a:t>
            </a:r>
            <a:endParaRPr lang="en-US" altLang="zh-CN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zh-CN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神的</a:t>
            </a:r>
            <a:r>
              <a:rPr lang="zh-CN" altLang="en-US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周到 人的险恶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7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ADF6A-A2C9-4315-8A1A-BCA436416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996200"/>
          </a:xfrm>
        </p:spPr>
        <p:txBody>
          <a:bodyPr/>
          <a:lstStyle/>
          <a:p>
            <a:r>
              <a:rPr lang="zh-CN" altLang="en-US" b="0" i="0" dirty="0">
                <a:solidFill>
                  <a:srgbClr val="09202F"/>
                </a:solidFill>
                <a:effectLst/>
                <a:latin typeface="system-ui"/>
              </a:rPr>
              <a:t>效法挪亚，过公义的生活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BFE5F-2BEC-42A7-BD29-A84C9881E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1888177"/>
            <a:ext cx="4874029" cy="3963983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1800" b="0" i="0" dirty="0">
                <a:solidFill>
                  <a:srgbClr val="333333"/>
                </a:solidFill>
                <a:effectLst/>
                <a:latin typeface="Helvetica Neue"/>
              </a:rPr>
              <a:t>在罪孽深重的人群中，只有诺亚在上帝眼前蒙恩。上帝认为他是一个义人，很守本分；他的三个儿子在父亲的严格教育下也没有误入歧途。诺亚也常告诫周围的人们，应该赶快停止作恶，从充满罪恶的生活中摆脱出来。但人们对他的话都不以为然，继续我行我素，一味地作恶享乐。上帝选中了诺亚一家：诺亚夫妇、三个儿子及其媳妇，作为新一代人类的种子保存下来。这就是我们熟知的挪亚方舟的救赎</a:t>
            </a:r>
            <a:endParaRPr lang="en-US" sz="1800" dirty="0"/>
          </a:p>
          <a:p>
            <a:r>
              <a:rPr lang="zh-CN" altLang="en-US" b="0" i="0" dirty="0">
                <a:solidFill>
                  <a:srgbClr val="09202F"/>
                </a:solidFill>
                <a:effectLst/>
                <a:latin typeface="system-ui"/>
              </a:rPr>
              <a:t>挪亚是公义的，我们就知道他顺服神的命令</a:t>
            </a:r>
            <a:r>
              <a:rPr lang="en-US" altLang="zh-CN" b="0" i="0" dirty="0">
                <a:solidFill>
                  <a:srgbClr val="09202F"/>
                </a:solidFill>
                <a:effectLst/>
                <a:latin typeface="system-ui"/>
              </a:rPr>
              <a:t>(</a:t>
            </a:r>
            <a:r>
              <a:rPr lang="zh-CN" altLang="en-US" b="0" i="0" dirty="0">
                <a:solidFill>
                  <a:srgbClr val="09202F"/>
                </a:solidFill>
                <a:effectLst/>
                <a:latin typeface="system-ui"/>
              </a:rPr>
              <a:t>当时他是尽他所能明白神的命令</a:t>
            </a:r>
            <a:r>
              <a:rPr lang="en-US" altLang="zh-CN" b="0" i="0" dirty="0">
                <a:solidFill>
                  <a:srgbClr val="09202F"/>
                </a:solidFill>
                <a:effectLst/>
                <a:latin typeface="system-ui"/>
              </a:rPr>
              <a:t>)</a:t>
            </a:r>
            <a:r>
              <a:rPr lang="zh-CN" altLang="en-US" b="0" i="0" dirty="0">
                <a:solidFill>
                  <a:srgbClr val="09202F"/>
                </a:solidFill>
                <a:effectLst/>
                <a:latin typeface="system-ui"/>
              </a:rPr>
              <a:t>。他在同代人中是无可指摘的，在他那个时代的人民中是脱颖而出的。当他们放荡的时候，挪亚过着模范的生活。</a:t>
            </a:r>
            <a:endParaRPr lang="en-US" altLang="zh-CN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zh-CN" altLang="en-US" sz="1800" b="1" i="0" u="none" strike="noStrike" dirty="0">
                <a:solidFill>
                  <a:srgbClr val="8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罪恶满盈的时代</a:t>
            </a:r>
            <a:r>
              <a:rPr lang="en-US" altLang="zh-CN" b="1" dirty="0">
                <a:solidFill>
                  <a:srgbClr val="8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圣经记载</a:t>
            </a:r>
            <a:r>
              <a:rPr lang="zh-CN" altLang="en-US" b="0" i="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「神见人在地上罪恶很大，终日所想的尽都是恶。」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创世记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章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节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):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凶杀，仇恨．败坏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色情</a:t>
            </a:r>
            <a:endParaRPr lang="en-US" altLang="zh-CN" sz="1800" b="1" i="0" u="none" strike="noStrike" dirty="0">
              <a:solidFill>
                <a:srgbClr val="8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1800" b="1" i="0" u="sng" dirty="0">
              <a:solidFill>
                <a:srgbClr val="CC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A4EDBD-CE06-4FE7-849F-AF1428E6A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2487" y="1888176"/>
            <a:ext cx="4754880" cy="3963983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1800" b="1" i="0" u="sng" dirty="0">
                <a:solidFill>
                  <a:srgbClr val="CC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厌烦真道的时代</a:t>
            </a:r>
            <a:r>
              <a:rPr lang="en-US" altLang="zh-CN" sz="1800" b="1" i="0" u="sng" dirty="0">
                <a:solidFill>
                  <a:srgbClr val="CC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: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人们皆不信将有洪水的审判将来临的事。因此照常吃、喝、嫁、娶，把挪亚之言当耳边风。</a:t>
            </a:r>
            <a:endParaRPr lang="en-US" altLang="zh-CN" sz="1800" b="1" i="0" u="sng" dirty="0">
              <a:solidFill>
                <a:srgbClr val="CC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1800" b="1" i="0" u="none" strike="noStrike" dirty="0">
                <a:solidFill>
                  <a:srgbClr val="8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人种变质危机的时代</a:t>
            </a:r>
            <a:r>
              <a:rPr lang="en-US" altLang="zh-CN" sz="1800" b="1" i="0" u="none" strike="noStrike" dirty="0">
                <a:solidFill>
                  <a:srgbClr val="8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: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圣经说：</a:t>
            </a:r>
            <a:r>
              <a:rPr lang="zh-CN" altLang="en-US" b="0" i="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「那时</a:t>
            </a:r>
            <a:r>
              <a:rPr lang="en-US" altLang="zh-CN" b="0" i="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"</a:t>
            </a:r>
            <a:r>
              <a:rPr lang="zh-CN" altLang="en-US" b="0" i="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神的儿子们</a:t>
            </a:r>
            <a:r>
              <a:rPr lang="en-US" altLang="zh-CN" b="0" i="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"</a:t>
            </a:r>
            <a:r>
              <a:rPr lang="zh-CN" altLang="en-US" b="0" i="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与人的女子们交合生子，那就是上古英武有名的人。」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1800" b="0" i="0" u="none" strike="noStrike" dirty="0">
                <a:solidFill>
                  <a:srgbClr val="8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hlinkClick r:id="rId2"/>
              </a:rPr>
              <a:t>创 </a:t>
            </a:r>
            <a:r>
              <a:rPr lang="en-US" altLang="zh-CN" sz="1800" b="0" i="0" u="none" strike="noStrike" dirty="0">
                <a:solidFill>
                  <a:srgbClr val="8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hlinkClick r:id="rId2"/>
              </a:rPr>
              <a:t>6:4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在圣经的原文称之为“尼非订”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(Nephilim)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，意思是“堕落者”。在希腊文译本则意译为“巨人”。“尼非订”显然与一般人有显着的不同，在外型上异常巨大强壮、在道德上趋向邪恶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5626E-396C-4FCB-A899-D25C3379C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5003" y="4186052"/>
            <a:ext cx="3039688" cy="205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98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ADF6A-A2C9-4315-8A1A-BCA43641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9202F"/>
                </a:solidFill>
                <a:effectLst/>
                <a:latin typeface="system-ui"/>
              </a:rPr>
              <a:t>学习挪亚，做信心生活的典范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BFE5F-2BEC-42A7-BD29-A84C9881ED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zh-CN" altLang="en-US" b="0" i="0" dirty="0">
                <a:solidFill>
                  <a:srgbClr val="09202F"/>
                </a:solidFill>
                <a:effectLst/>
                <a:latin typeface="system-ui"/>
              </a:rPr>
              <a:t>挪亚是信心生活的典范。希伯来书</a:t>
            </a:r>
            <a:r>
              <a:rPr lang="en-US" altLang="zh-CN" b="0" i="0" dirty="0">
                <a:solidFill>
                  <a:srgbClr val="09202F"/>
                </a:solidFill>
                <a:effectLst/>
                <a:latin typeface="system-ui"/>
              </a:rPr>
              <a:t>11:7</a:t>
            </a:r>
            <a:r>
              <a:rPr lang="zh-CN" altLang="en-US" b="0" i="0" dirty="0">
                <a:solidFill>
                  <a:srgbClr val="09202F"/>
                </a:solidFill>
                <a:effectLst/>
                <a:latin typeface="system-ui"/>
              </a:rPr>
              <a:t>论到挪亚说：</a:t>
            </a:r>
            <a:r>
              <a:rPr lang="en-US" altLang="zh-CN" b="0" i="0" dirty="0">
                <a:solidFill>
                  <a:srgbClr val="09202F"/>
                </a:solidFill>
                <a:effectLst/>
                <a:latin typeface="system-ui"/>
              </a:rPr>
              <a:t>"</a:t>
            </a:r>
            <a:r>
              <a:rPr lang="zh-CN" altLang="en-US" b="0" i="0" dirty="0">
                <a:solidFill>
                  <a:srgbClr val="09202F"/>
                </a:solidFill>
                <a:effectLst/>
                <a:latin typeface="system-ui"/>
              </a:rPr>
              <a:t>挪亚因着信，既蒙神指示他未见的事，动了敬畏的心，预备了一只方舟，使他全家得救。因此就定了那世代的罪，自己也承受了那从信而来的义</a:t>
            </a:r>
            <a:endParaRPr lang="en-US" altLang="zh-CN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第一要紧的是在普通的日常生活中要有信心。你对神供应你日用的饮食有信心吗？对神保守你的孩子和家人有信心吗？在你的买卖和生意上你对神有信心吗？你对神的护理有信心吗？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你相信神会答应祷告吗？你有没有习惯把你的重担交给主？如果你不是如此，当洪水爆发的时候，你会如何呢？如果你在所有的大白天都把信心关在门外，信心是不会突然在黑夜里临到你的。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0DFBC7-42C2-4AF2-9F00-E82A2A073C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挪亚对神的警告和威胁抱有信心，相信这些警告与威胁会降临的。</a:t>
            </a:r>
            <a:endParaRPr lang="en-US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dirty="0">
                <a:solidFill>
                  <a:srgbClr val="09202F"/>
                </a:solidFill>
                <a:latin typeface="system-ui"/>
              </a:rPr>
              <a:t>造方舟</a:t>
            </a:r>
            <a:r>
              <a:rPr lang="en-US" altLang="zh-CN" dirty="0">
                <a:solidFill>
                  <a:srgbClr val="09202F"/>
                </a:solidFill>
                <a:latin typeface="system-ui"/>
              </a:rPr>
              <a:t>120</a:t>
            </a:r>
            <a:r>
              <a:rPr lang="zh-CN" altLang="en-US" dirty="0">
                <a:solidFill>
                  <a:srgbClr val="09202F"/>
                </a:solidFill>
                <a:latin typeface="system-ui"/>
              </a:rPr>
              <a:t>年，大量的材料与时间，劳力</a:t>
            </a:r>
            <a:r>
              <a:rPr lang="zh-CN" altLang="en-US" dirty="0"/>
              <a:t>，没有信心是无论如的何坚持不下去的</a:t>
            </a:r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F1F7C2D-3B0B-4A39-8132-71054307E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563" y="3545833"/>
            <a:ext cx="3277590" cy="254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42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30111-FE99-48C0-8771-BA41F4707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以挪亚为楷模，学顺服与忍耐的功课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552F-36A1-4CCB-961F-18A05993B1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b="0" i="0" dirty="0">
                <a:solidFill>
                  <a:srgbClr val="09202F"/>
                </a:solidFill>
                <a:effectLst/>
                <a:latin typeface="system-ui"/>
              </a:rPr>
              <a:t>神告诉挪亚在没有水的地方建造一艘大型方舟。挪亚对神的信任如此之深，他立即顺服了。</a:t>
            </a:r>
            <a:endParaRPr lang="en-US" altLang="zh-CN" b="0" i="0" dirty="0">
              <a:solidFill>
                <a:srgbClr val="09202F"/>
              </a:solidFill>
              <a:effectLst/>
              <a:latin typeface="system-ui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顺服是蒙恩的果子如果你要找到救恩，就要在信道上全心全意顺服主。用你精确的顺服证明你有恩典。</a:t>
            </a:r>
            <a:endParaRPr lang="en-US" altLang="zh-CN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人与动物昆虫在方舟里生活一年多，无处可去。这种共处需要极大的忍耐</a:t>
            </a:r>
            <a:endParaRPr lang="en-US" altLang="zh-CN" dirty="0">
              <a:solidFill>
                <a:srgbClr val="333333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先放乌鸦的预表：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PingFang SC"/>
              </a:rPr>
              <a:t>乌鸦的生存能力适应恶劣环境能力强，所以先放乌鸦，看看是不是可以生存。洪水过后，水面上有各样动物的尸首，乌鸦可以落脚在上面，并以此为食物。乌鸦本是不洁的飞禽，通体黑色，以地上的腐肉为食，生性贪婪。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C4126-1A9F-4204-B0C6-2748FB13D0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鸽子的三次放出的预表：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PingFang SC"/>
              </a:rPr>
              <a:t>鸽子所代表的，是一个接受了恩典的灵魂，当他在世上找不到落脚之地、找不到满足、找不到稳固的根基时，便回到基督身边，犹如回到方舟上的挪亚身边一样。</a:t>
            </a:r>
            <a:endParaRPr lang="en-US" altLang="zh-CN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D4B41D-D522-45E9-BF3E-020382D54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8348" y="3811980"/>
            <a:ext cx="3051957" cy="226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060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30111-FE99-48C0-8771-BA41F470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03079"/>
          </a:xfrm>
        </p:spPr>
        <p:txBody>
          <a:bodyPr/>
          <a:lstStyle/>
          <a:p>
            <a:r>
              <a:rPr lang="zh-CN" altLang="en-US" dirty="0"/>
              <a:t>从挪亚对含后代的处置我们学到什么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552F-36A1-4CCB-961F-18A05993B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95055"/>
            <a:ext cx="4754880" cy="4220351"/>
          </a:xfrm>
        </p:spPr>
        <p:txBody>
          <a:bodyPr>
            <a:normAutofit fontScale="40000" lnSpcReduction="20000"/>
          </a:bodyPr>
          <a:lstStyle/>
          <a:p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挪亚是个义人，与神同行，但是，作为人都有不完全的地方。当洪水过后，挪亚便作起农夫，栽种了一个葡萄园，开了酒厂，过着悠闲自得的日子。一次，喝多了酒便醉了，在帐棚里赤着身子睡觉。（创</a:t>
            </a:r>
            <a:r>
              <a:rPr lang="en-US" altLang="zh-CN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9:20-21</a:t>
            </a:r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）这一点，挪亚没有控制好，竟在顺境中失去了节制。酗酒</a:t>
            </a:r>
            <a:r>
              <a:rPr lang="en-US" altLang="zh-CN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是不符合神的旨意的。</a:t>
            </a:r>
            <a:endParaRPr lang="en-US" altLang="zh-CN" sz="4500" b="0" i="0" dirty="0">
              <a:solidFill>
                <a:srgbClr val="3333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对待</a:t>
            </a:r>
            <a:r>
              <a:rPr lang="zh-CN" altLang="en-US" sz="45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挪亚</a:t>
            </a:r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的失误，有两种不同的处理方式。</a:t>
            </a:r>
          </a:p>
          <a:p>
            <a:pPr algn="l"/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当二儿子含看见父亲的过错，他没有做到避而不谈，也没有采取什么行动去帮助父亲，而是出去告诉了哥哥和弟弟。含的做法给我们属灵的启示</a:t>
            </a:r>
            <a:r>
              <a:rPr lang="en-US" altLang="zh-CN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当我们看见别人的过犯时，是出去大肆地宣扬，还是默默地为他祷告？是嘲笑他，还是帮助他？值得我们去反思。</a:t>
            </a:r>
            <a:endParaRPr lang="en-US" altLang="zh-CN" sz="4500" b="0" i="0" dirty="0">
              <a:solidFill>
                <a:srgbClr val="3333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我们要想得到神的祝福，就要包容别人的过犯。做到不宣传，不嘲笑，默默地为他祷告，才不失我们基督徒的本分</a:t>
            </a:r>
            <a:endParaRPr lang="en-US" altLang="zh-CN" sz="4500" b="0" i="0" dirty="0">
              <a:solidFill>
                <a:srgbClr val="3333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sz="3300" dirty="0"/>
          </a:p>
          <a:p>
            <a:pPr algn="l"/>
            <a:endParaRPr lang="en-US" altLang="zh-CN" sz="2600" b="0" i="0" dirty="0">
              <a:solidFill>
                <a:srgbClr val="3333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C4126-1A9F-4204-B0C6-2748FB13D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555" y="2103120"/>
            <a:ext cx="4754880" cy="3749040"/>
          </a:xfrm>
        </p:spPr>
        <p:txBody>
          <a:bodyPr>
            <a:normAutofit fontScale="40000" lnSpcReduction="20000"/>
          </a:bodyPr>
          <a:lstStyle/>
          <a:p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我们再来看闪和亚弗的态度</a:t>
            </a:r>
            <a:r>
              <a:rPr lang="en-US" altLang="zh-CN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:“</a:t>
            </a:r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于是”说明了两人很快。作者有连续用了几个动词“拿，搭，倒退，进，盖”把二人的迅速的动作写出来。他们“倒退”着进去，背着脸就看不见父亲的赤身。（创</a:t>
            </a:r>
            <a:r>
              <a:rPr lang="en-US" altLang="zh-CN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9:22-23</a:t>
            </a:r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）那么闪和亚弗的做法也给我们属灵的启示</a:t>
            </a:r>
            <a:r>
              <a:rPr lang="en-US" altLang="zh-CN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45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当我们看到别人的过犯时，不要去宣扬，不要去打击，不要去嘲笑，而是去热心地帮助他，包容他，或者是默默地为他祷告，使其改正。</a:t>
            </a:r>
            <a:r>
              <a:rPr lang="zh-CN" altLang="en-US" sz="29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endParaRPr lang="en-US" altLang="zh-CN" sz="2900" b="0" i="0" dirty="0">
              <a:solidFill>
                <a:srgbClr val="3333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9A1C2A-CA84-46FD-8D16-E2A3FA103D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997" y="4409456"/>
            <a:ext cx="2522207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819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30111-FE99-48C0-8771-BA41F470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38705"/>
          </a:xfrm>
        </p:spPr>
        <p:txBody>
          <a:bodyPr/>
          <a:lstStyle/>
          <a:p>
            <a:r>
              <a:rPr lang="zh-CN" altLang="en-US" dirty="0"/>
              <a:t>挪亚义人在基督徒生命中的地位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552F-36A1-4CCB-961F-18A05993B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411228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6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末世时耶稣再来</a:t>
            </a:r>
            <a:r>
              <a:rPr lang="zh-CN" altLang="en-US" sz="6400" dirty="0">
                <a:solidFill>
                  <a:srgbClr val="54595D"/>
                </a:solidFill>
                <a:latin typeface="Arial" panose="020B0604020202020204" pitchFamily="34" charset="0"/>
              </a:rPr>
              <a:t>：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马太福音"/>
              </a:rPr>
              <a:t>马太福音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》24:37-38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说：“</a:t>
            </a:r>
            <a:r>
              <a:rPr lang="zh-CN" altLang="en-US" sz="6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诺亚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的日子怎样，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基督"/>
              </a:rPr>
              <a:t>人子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（注：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基督"/>
              </a:rPr>
              <a:t>基督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）降临也要怎样。当洪水以前的日子，人照常吃喝嫁娶，直到诺亚进方舟的那日，不知不觉洪水来了，把他们全都冲去。人子降临也要这样。”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路加福音"/>
              </a:rPr>
              <a:t>路加福音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》17:26-27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说：“</a:t>
            </a:r>
            <a:r>
              <a:rPr lang="zh-CN" altLang="en-US" sz="6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诺亚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的日子怎样，人子的日子也要怎样。那时候的人又吃又喝，又娶又嫁，到诺亚进方舟的那日，洪水来了，把他们全都灭了。”这两段经文都是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耶稣"/>
              </a:rPr>
              <a:t>耶稣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说的话，祂藉诺亚的故事告诫众人说没有人知道末世时耶稣何时再来，甚至连天使和耶稣基督自己也不知道，但众人要时刻预备好，一定要警醒，因为在众人想不到的时候，耶稣基督就会回来了。</a:t>
            </a:r>
          </a:p>
          <a:p>
            <a:pPr algn="l"/>
            <a:r>
              <a:rPr lang="zh-CN" altLang="en-US" sz="6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因信称义</a:t>
            </a:r>
            <a:r>
              <a:rPr lang="zh-CN" altLang="en-US" sz="6400" dirty="0">
                <a:solidFill>
                  <a:srgbClr val="54595D"/>
                </a:solidFill>
                <a:latin typeface="Arial" panose="020B0604020202020204" pitchFamily="34" charset="0"/>
              </a:rPr>
              <a:t>：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希伯来书"/>
              </a:rPr>
              <a:t>希伯来书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》11:7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说：“</a:t>
            </a:r>
            <a:r>
              <a:rPr lang="zh-CN" altLang="en-US" sz="6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诺亚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因着信，既蒙神指示他未见的事，动了敬畏的心，预备了一只方舟，使他全家得救。因此就定了那世代的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罪"/>
              </a:rPr>
              <a:t>罪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，自己也承受了那从信而来的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义"/>
              </a:rPr>
              <a:t>义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。”这说明信心乃未见之事的确据，因着信，人才能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因信称义"/>
              </a:rPr>
              <a:t>因信称义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。</a:t>
            </a:r>
            <a:endParaRPr lang="en-US" altLang="zh-CN" sz="6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zh-CN" altLang="en-US" sz="28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C4126-1A9F-4204-B0C6-2748FB13D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03120"/>
            <a:ext cx="5518068" cy="411228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6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洗礼</a:t>
            </a:r>
            <a:r>
              <a:rPr lang="zh-CN" altLang="en-US" sz="6400" dirty="0">
                <a:solidFill>
                  <a:srgbClr val="54595D"/>
                </a:solidFill>
                <a:latin typeface="Arial" panose="020B0604020202020204" pitchFamily="34" charset="0"/>
              </a:rPr>
              <a:t>：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彼得前书"/>
              </a:rPr>
              <a:t>彼得前书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》3:20-21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说：“就是那从前在</a:t>
            </a:r>
            <a:r>
              <a:rPr lang="zh-CN" altLang="en-US" sz="6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诺亚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预备方舟、神容忍等待的时候，不信从的人。当时进入方舟，借着水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得救"/>
              </a:rPr>
              <a:t>得救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的不多，只有八个人。这水所表明的洗礼，现在借着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耶稣基督"/>
              </a:rPr>
              <a:t>耶稣基督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3" tooltip="复活"/>
              </a:rPr>
              <a:t>复活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也拯救你们；这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4" tooltip="洗礼"/>
              </a:rPr>
              <a:t>洗礼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本不在乎除掉肉体的污秽，只求在神面前有无愧的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5" tooltip="良心"/>
              </a:rPr>
              <a:t>良心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。”</a:t>
            </a:r>
          </a:p>
          <a:p>
            <a:pPr algn="l"/>
            <a:r>
              <a:rPr lang="zh-CN" altLang="en-US" sz="6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犯罪者灭亡</a:t>
            </a:r>
            <a:r>
              <a:rPr lang="en-US" altLang="zh-CN" sz="6400" b="0" i="0" dirty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[</a:t>
            </a:r>
            <a:r>
              <a:rPr lang="zh-CN" altLang="en-US" sz="6400" b="0" i="0" dirty="0">
                <a:solidFill>
                  <a:srgbClr val="0645AD"/>
                </a:solidFill>
                <a:effectLst/>
                <a:latin typeface="Arial" panose="020B0604020202020204" pitchFamily="34" charset="0"/>
              </a:rPr>
              <a:t>：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6" tooltip="以西结书"/>
              </a:rPr>
              <a:t>以西结书</a:t>
            </a:r>
            <a:r>
              <a:rPr lang="en-US" altLang="zh-CN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》14:14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说：“其中虽有</a:t>
            </a:r>
            <a:r>
              <a:rPr lang="zh-CN" altLang="en-US" sz="6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诺亚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7" tooltip="但以理"/>
              </a:rPr>
              <a:t>但以理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zh-CN" altLang="en-US" sz="6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8" tooltip="约伯"/>
              </a:rPr>
              <a:t>约伯</a:t>
            </a:r>
            <a:r>
              <a:rPr lang="zh-CN" altLang="en-US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这三人，他们只能因他们的义救</a:t>
            </a:r>
            <a:r>
              <a:rPr lang="zh-CN" altLang="en-US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自己的性命。这是主耶和华说的。”</a:t>
            </a:r>
            <a:r>
              <a:rPr lang="en-US" altLang="zh-CN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14:20</a:t>
            </a:r>
            <a:r>
              <a:rPr lang="zh-CN" altLang="en-US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又说：“虽有</a:t>
            </a:r>
            <a:r>
              <a:rPr lang="zh-CN" altLang="en-US" sz="6400" b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诺亚</a:t>
            </a:r>
            <a:r>
              <a:rPr lang="zh-CN" altLang="en-US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、但以理、约伯在其中，主耶和华说：我指着我的永生起誓，他们连儿带女都不能救，只能因他们的义救自己的性命。”神藉先知</a:t>
            </a:r>
            <a:r>
              <a:rPr lang="zh-CN" altLang="en-US" sz="6400" b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9" tooltip="以西结"/>
              </a:rPr>
              <a:t>以西结</a:t>
            </a:r>
            <a:r>
              <a:rPr lang="zh-CN" altLang="en-US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表明，若一国干犯祂，将受到刀剑、饥荒、恶兽、瘟疫的灾难，连人带牲畜都要被剪除，即使国中有义人，他们也只能救自己的性命。</a:t>
            </a:r>
          </a:p>
          <a:p>
            <a:pPr algn="l"/>
            <a:r>
              <a:rPr lang="en-US" altLang="zh-CN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6400" b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0" tooltip="彼得后书"/>
              </a:rPr>
              <a:t>彼得后书</a:t>
            </a:r>
            <a:r>
              <a:rPr lang="en-US" altLang="zh-CN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》2:5</a:t>
            </a:r>
            <a:r>
              <a:rPr lang="zh-CN" altLang="en-US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说：“神也没有宽容上古的世代，曾叫洪水临到那不</a:t>
            </a:r>
            <a:r>
              <a:rPr lang="zh-CN" altLang="en-US" sz="6400" b="0" u="none" strike="noStrike" dirty="0">
                <a:solidFill>
                  <a:srgbClr val="DD3333"/>
                </a:solidFill>
                <a:effectLst/>
                <a:latin typeface="Arial" panose="020B0604020202020204" pitchFamily="34" charset="0"/>
                <a:hlinkClick r:id="rId21" tooltip="敬虔（页面不存在）"/>
              </a:rPr>
              <a:t>敬虔</a:t>
            </a:r>
            <a:r>
              <a:rPr lang="zh-CN" altLang="en-US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的世代，却保护了传义道的</a:t>
            </a:r>
            <a:r>
              <a:rPr lang="zh-CN" altLang="en-US" sz="6400" b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诺亚</a:t>
            </a:r>
            <a:r>
              <a:rPr lang="zh-CN" altLang="en-US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一家八口；”这段经文中，彼得表明犯罪者的灭亡自古以来并不延迟。除了诺亚的故事以外，彼得还引用了</a:t>
            </a:r>
            <a:r>
              <a:rPr lang="zh-CN" altLang="en-US" sz="6400" b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2" tooltip="天使"/>
              </a:rPr>
              <a:t>天使</a:t>
            </a:r>
            <a:r>
              <a:rPr lang="zh-CN" altLang="en-US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犯罪，以及</a:t>
            </a:r>
            <a:r>
              <a:rPr lang="zh-CN" altLang="en-US" sz="6400" b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3" tooltip="所多玛"/>
              </a:rPr>
              <a:t>所多玛</a:t>
            </a:r>
            <a:r>
              <a:rPr lang="zh-CN" altLang="en-US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zh-CN" altLang="en-US" sz="6400" b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4" tooltip="蛾摩拉"/>
              </a:rPr>
              <a:t>蛾摩拉</a:t>
            </a:r>
            <a:r>
              <a:rPr lang="zh-CN" altLang="en-US" sz="6400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的故事为证，警告人不可离弃正路、不可犯罪、不可行不义。</a:t>
            </a:r>
            <a:r>
              <a:rPr lang="en-US" altLang="zh-CN" sz="6400" b="0" u="none" strike="noStrike" baseline="30000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5"/>
              </a:rPr>
              <a:t>[13]</a:t>
            </a:r>
            <a:endParaRPr lang="zh-CN" altLang="en-US" sz="6400" b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4178495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30111-FE99-48C0-8771-BA41F4707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挪亚在伊斯兰教的地位 </a:t>
            </a:r>
            <a:r>
              <a:rPr lang="en-US" altLang="zh-CN" dirty="0"/>
              <a:t>- </a:t>
            </a:r>
            <a:r>
              <a:rPr lang="zh-CN" altLang="en-US" dirty="0"/>
              <a:t>先知与使者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552F-36A1-4CCB-961F-18A05993B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4112286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《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古兰经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》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共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30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册，分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114 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， 每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都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有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一个名称，如“筵席”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、“夜行”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、“山 洞”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等等，各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长短不一，错落有致，长者洋洋数 百节，短者仅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有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几节，如最长的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《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黄牛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》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长达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286 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节，而最短的如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《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时光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》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、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《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多福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》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及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《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援助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》 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等只有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3 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节，各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排序基本上是长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在先、短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在后， 但首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《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开端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章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》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却仅</a:t>
            </a:r>
            <a:r>
              <a:rPr lang="zh-CN" altLang="en-US" sz="28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有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短短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7 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节。</a:t>
            </a:r>
            <a:endParaRPr lang="en-US" sz="2800" dirty="0"/>
          </a:p>
          <a:p>
            <a:r>
              <a:rPr lang="zh-CN" alt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挪亚在</a:t>
            </a:r>
            <a:r>
              <a:rPr lang="zh-CN" altLang="en-US" sz="2800" b="0" i="0" u="none" strike="noStrike" dirty="0">
                <a:solidFill>
                  <a:srgbClr val="1559B5"/>
                </a:solidFill>
                <a:effectLst/>
                <a:latin typeface="Open Sans" panose="020B0606030504020204" pitchFamily="34" charset="0"/>
                <a:hlinkClick r:id="rId2" tooltip="伊斯兰教"/>
              </a:rPr>
              <a:t>伊斯兰教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中是非常重要的人物，被视为所有先知中最重要的人物之一。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《</a:t>
            </a:r>
            <a:r>
              <a:rPr lang="zh-CN" altLang="en-US" sz="2800" b="0" i="0" u="none" strike="noStrike" dirty="0">
                <a:solidFill>
                  <a:srgbClr val="1559B5"/>
                </a:solidFill>
                <a:effectLst/>
                <a:latin typeface="Open Sans" panose="020B0606030504020204" pitchFamily="34" charset="0"/>
                <a:hlinkClick r:id="rId3" tooltip="古兰经"/>
              </a:rPr>
              <a:t>古兰经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》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在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28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章中包含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43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篇对挪亚或</a:t>
            </a:r>
            <a:r>
              <a:rPr lang="en-US" altLang="zh-CN" sz="28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Nūḥ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的引用，而第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71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章以他的名字命名为</a:t>
            </a:r>
            <a:r>
              <a:rPr lang="en-US" altLang="zh-CN" sz="28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SūrahNūḥ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（</a:t>
            </a:r>
            <a:r>
              <a:rPr lang="zh-CN" altLang="en-US" sz="2800" b="0" i="0" u="none" strike="noStrike" dirty="0">
                <a:solidFill>
                  <a:srgbClr val="1559B5"/>
                </a:solidFill>
                <a:effectLst/>
                <a:latin typeface="Open Sans" panose="020B0606030504020204" pitchFamily="34" charset="0"/>
                <a:hlinkClick r:id="rId4"/>
              </a:rPr>
              <a:t>阿拉伯语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：</a:t>
            </a:r>
            <a:r>
              <a:rPr lang="en-US" altLang="zh-CN" sz="28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سورةنوح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）。</a:t>
            </a:r>
            <a:endParaRPr lang="en-US" altLang="zh-CN" sz="26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C4126-1A9F-4204-B0C6-2748FB13D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1877489"/>
            <a:ext cx="4754880" cy="3749040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sz="2400" b="1" dirty="0">
                <a:effectLst/>
              </a:rPr>
              <a:t>挪亚</a:t>
            </a:r>
            <a:r>
              <a:rPr lang="zh-CN" altLang="en-US" sz="2400" dirty="0">
                <a:effectLst/>
              </a:rPr>
              <a:t>（阿拉伯语：</a:t>
            </a:r>
            <a:r>
              <a:rPr lang="en-US" altLang="zh-CN" sz="2400" dirty="0" err="1">
                <a:effectLst/>
              </a:rPr>
              <a:t>نوح</a:t>
            </a:r>
            <a:r>
              <a:rPr lang="en-US" altLang="zh-CN" sz="2400" dirty="0">
                <a:effectLst/>
              </a:rPr>
              <a:t>‎</a:t>
            </a:r>
            <a:r>
              <a:rPr lang="zh-CN" altLang="en-US" sz="2400" dirty="0">
                <a:effectLst/>
              </a:rPr>
              <a:t>；</a:t>
            </a:r>
            <a:r>
              <a:rPr lang="zh-CN" altLang="en-US" sz="2400" u="none" strike="noStrike" dirty="0">
                <a:solidFill>
                  <a:srgbClr val="1559B5"/>
                </a:solidFill>
                <a:effectLst/>
                <a:hlinkClick r:id="rId5"/>
              </a:rPr>
              <a:t>罗马化</a:t>
            </a:r>
            <a:r>
              <a:rPr lang="zh-CN" altLang="en-US" sz="2400" dirty="0">
                <a:effectLst/>
              </a:rPr>
              <a:t>：</a:t>
            </a:r>
            <a:r>
              <a:rPr lang="en-US" altLang="zh-CN" sz="2400" dirty="0" err="1">
                <a:effectLst/>
              </a:rPr>
              <a:t>Nūḥ</a:t>
            </a:r>
            <a:r>
              <a:rPr lang="zh-CN" altLang="en-US" sz="2400" dirty="0">
                <a:effectLst/>
              </a:rPr>
              <a:t>）是</a:t>
            </a:r>
            <a:r>
              <a:rPr lang="en-US" altLang="zh-CN" sz="2400" dirty="0">
                <a:effectLst/>
              </a:rPr>
              <a:t>《</a:t>
            </a:r>
            <a:r>
              <a:rPr lang="zh-CN" altLang="en-US" sz="2400" u="none" strike="noStrike" dirty="0">
                <a:solidFill>
                  <a:srgbClr val="1559B5"/>
                </a:solidFill>
                <a:effectLst/>
                <a:hlinkClick r:id="rId6"/>
              </a:rPr>
              <a:t>古兰经</a:t>
            </a:r>
            <a:r>
              <a:rPr lang="en-US" altLang="zh-CN" sz="2400" dirty="0">
                <a:effectLst/>
              </a:rPr>
              <a:t>》</a:t>
            </a:r>
            <a:r>
              <a:rPr lang="zh-CN" altLang="en-US" sz="2400" dirty="0">
                <a:effectLst/>
              </a:rPr>
              <a:t>里提到的</a:t>
            </a:r>
            <a:r>
              <a:rPr lang="zh-CN" altLang="en-US" sz="2400" u="none" strike="noStrike" dirty="0">
                <a:solidFill>
                  <a:srgbClr val="1559B5"/>
                </a:solidFill>
                <a:effectLst/>
                <a:hlinkClick r:id="rId7" tooltip="伊斯兰教先知"/>
              </a:rPr>
              <a:t>先知</a:t>
            </a:r>
            <a:r>
              <a:rPr lang="zh-CN" altLang="en-US" sz="2400" dirty="0">
                <a:effectLst/>
              </a:rPr>
              <a:t>。伊斯兰教有</a:t>
            </a:r>
            <a:r>
              <a:rPr lang="en-US" altLang="zh-CN" sz="2400" dirty="0">
                <a:effectLst/>
              </a:rPr>
              <a:t>12400</a:t>
            </a:r>
            <a:r>
              <a:rPr lang="zh-CN" altLang="en-US" sz="2400" dirty="0">
                <a:effectLst/>
              </a:rPr>
              <a:t>先知。但能称为使者的先知很少。挪亚的故事散见于整部</a:t>
            </a:r>
            <a:r>
              <a:rPr lang="en-US" altLang="zh-CN" sz="2400" dirty="0">
                <a:effectLst/>
              </a:rPr>
              <a:t>《</a:t>
            </a:r>
            <a:r>
              <a:rPr lang="zh-CN" altLang="en-US" sz="2400" dirty="0">
                <a:effectLst/>
              </a:rPr>
              <a:t>古兰经</a:t>
            </a:r>
            <a:r>
              <a:rPr lang="en-US" altLang="zh-CN" sz="2400" dirty="0">
                <a:effectLst/>
              </a:rPr>
              <a:t>》</a:t>
            </a:r>
            <a:r>
              <a:rPr lang="zh-CN" altLang="en-US" sz="2400" dirty="0">
                <a:effectLst/>
              </a:rPr>
              <a:t>中，书中还有一个专门讲述挪亚事迹的篇章</a:t>
            </a:r>
            <a:r>
              <a:rPr lang="en-US" altLang="zh-CN" sz="2400" dirty="0">
                <a:effectLst/>
              </a:rPr>
              <a:t>——</a:t>
            </a:r>
            <a:r>
              <a:rPr lang="zh-CN" altLang="en-US" sz="2400" dirty="0">
                <a:effectLst/>
              </a:rPr>
              <a:t>努哈章。在</a:t>
            </a:r>
            <a:r>
              <a:rPr lang="zh-CN" altLang="en-US" sz="2400" u="none" strike="noStrike" dirty="0">
                <a:solidFill>
                  <a:srgbClr val="1559B5"/>
                </a:solidFill>
                <a:effectLst/>
                <a:hlinkClick r:id="rId8" tooltip="伊斯兰教"/>
              </a:rPr>
              <a:t>伊斯兰教</a:t>
            </a:r>
            <a:r>
              <a:rPr lang="zh-CN" altLang="en-US" sz="2400" dirty="0">
                <a:effectLst/>
              </a:rPr>
              <a:t>里，挪亚是真主的五大使者之一 （也有一说是六个），其他四人分别是</a:t>
            </a:r>
            <a:r>
              <a:rPr lang="zh-CN" altLang="en-US" sz="2400" u="none" strike="noStrike" dirty="0">
                <a:solidFill>
                  <a:srgbClr val="1559B5"/>
                </a:solidFill>
                <a:effectLst/>
                <a:hlinkClick r:id="rId9"/>
              </a:rPr>
              <a:t>亚伯拉罕</a:t>
            </a:r>
            <a:r>
              <a:rPr lang="zh-CN" altLang="en-US" sz="2400" dirty="0">
                <a:effectLst/>
              </a:rPr>
              <a:t>（易卜拉欣）、摩西（穆撒）、</a:t>
            </a:r>
            <a:r>
              <a:rPr lang="zh-CN" altLang="en-US" sz="2400" u="none" strike="noStrike" dirty="0">
                <a:solidFill>
                  <a:srgbClr val="1559B5"/>
                </a:solidFill>
                <a:effectLst/>
                <a:hlinkClick r:id="rId10" tooltip="伊斯兰教中的耶稣"/>
              </a:rPr>
              <a:t>耶稣</a:t>
            </a:r>
            <a:r>
              <a:rPr lang="zh-CN" altLang="en-US" sz="2400" dirty="0">
                <a:effectLst/>
              </a:rPr>
              <a:t>（尔撒）以及</a:t>
            </a:r>
            <a:r>
              <a:rPr lang="zh-CN" altLang="en-US" sz="2400" u="none" strike="noStrike" dirty="0">
                <a:solidFill>
                  <a:srgbClr val="1559B5"/>
                </a:solidFill>
                <a:effectLst/>
                <a:hlinkClick r:id="rId11" tooltip="穆罕默德"/>
              </a:rPr>
              <a:t>穆罕默德</a:t>
            </a:r>
            <a:r>
              <a:rPr lang="zh-CN" altLang="en-US" sz="2400" dirty="0">
                <a:effectLst/>
              </a:rPr>
              <a:t>。</a:t>
            </a:r>
            <a:endParaRPr lang="en-US" altLang="zh-CN" sz="2400" dirty="0">
              <a:effectLst/>
            </a:endParaRPr>
          </a:p>
          <a:p>
            <a:endParaRPr lang="zh-CN" altLang="en-US" sz="2400" dirty="0">
              <a:effectLst/>
            </a:endParaRP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7BE8B13A-7A5C-4665-AC2C-89068451D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159" y="3844171"/>
            <a:ext cx="3637015" cy="237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063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{E6B22DC6-7525-3947-BA28-EB3F9CE3DF4F}tf10001067</Template>
  <TotalTime>14496</TotalTime>
  <Words>4433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8" baseType="lpstr">
      <vt:lpstr>Helvetica Neue</vt:lpstr>
      <vt:lpstr>Linux Libertine</vt:lpstr>
      <vt:lpstr>LiSong Pro Light</vt:lpstr>
      <vt:lpstr>Microsoft YaHei</vt:lpstr>
      <vt:lpstr>Microsoft YaHei</vt:lpstr>
      <vt:lpstr>PingFang SC</vt:lpstr>
      <vt:lpstr>SimSun</vt:lpstr>
      <vt:lpstr>SimSun</vt:lpstr>
      <vt:lpstr>Songti TC</vt:lpstr>
      <vt:lpstr>system-ui</vt:lpstr>
      <vt:lpstr>Arial</vt:lpstr>
      <vt:lpstr>Garamond</vt:lpstr>
      <vt:lpstr>Open Sans</vt:lpstr>
      <vt:lpstr>Roboto</vt:lpstr>
      <vt:lpstr>Times New Roman</vt:lpstr>
      <vt:lpstr>Wingdings</vt:lpstr>
      <vt:lpstr>Savon</vt:lpstr>
      <vt:lpstr>挪亚，圣经中伟大的义人 </vt:lpstr>
      <vt:lpstr>挪亚的人生故事 – 大洪水与方舟</vt:lpstr>
      <vt:lpstr>挪亚最重要的品质 –与神同行</vt:lpstr>
      <vt:lpstr>效法挪亚，过公义的生活</vt:lpstr>
      <vt:lpstr>学习挪亚，做信心生活的典范</vt:lpstr>
      <vt:lpstr>以挪亚为楷模，学顺服与忍耐的功课</vt:lpstr>
      <vt:lpstr>从挪亚对含后代的处置我们学到什么</vt:lpstr>
      <vt:lpstr>挪亚义人在基督徒生命中的地位</vt:lpstr>
      <vt:lpstr>挪亚在伊斯兰教的地位 - 先知与使者</vt:lpstr>
      <vt:lpstr>挪亚在犹太教的地位 – 挪亚七律   </vt:lpstr>
      <vt:lpstr>討論，思考與應用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2021—2022 主日學計劃</dc:title>
  <dc:creator>Sandy Mau</dc:creator>
  <cp:lastModifiedBy>Xiaoping Dong</cp:lastModifiedBy>
  <cp:revision>33</cp:revision>
  <dcterms:created xsi:type="dcterms:W3CDTF">2021-07-19T05:32:25Z</dcterms:created>
  <dcterms:modified xsi:type="dcterms:W3CDTF">2021-09-09T05:30:20Z</dcterms:modified>
</cp:coreProperties>
</file>