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1177" r:id="rId2"/>
    <p:sldId id="1179" r:id="rId3"/>
    <p:sldId id="1180" r:id="rId4"/>
    <p:sldId id="1181" r:id="rId5"/>
    <p:sldId id="1182" r:id="rId6"/>
    <p:sldId id="1183" r:id="rId7"/>
    <p:sldId id="1171" r:id="rId8"/>
    <p:sldId id="1166" r:id="rId9"/>
    <p:sldId id="1165" r:id="rId10"/>
    <p:sldId id="1167" r:id="rId11"/>
    <p:sldId id="1168" r:id="rId12"/>
    <p:sldId id="1170" r:id="rId13"/>
    <p:sldId id="1169" r:id="rId14"/>
    <p:sldId id="11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22" d="100"/>
          <a:sy n="12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0%9B%E4%B8%BB/754944" TargetMode="External"/><Relationship Id="rId2" Type="http://schemas.openxmlformats.org/officeDocument/2006/relationships/hyperlink" Target="https://baike.baidu.com/item/%E7%8A%B9%E5%A4%A7%E5%9B%BD/414345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baidu.com/item/%E8%80%B6%E8%B7%AF%E6%92%92%E5%86%B7/6115" TargetMode="External"/><Relationship Id="rId4" Type="http://schemas.openxmlformats.org/officeDocument/2006/relationships/hyperlink" Target="https://baike.baidu.com/item/%E4%BA%9A%E8%BF%B0%E5%B8%9D%E5%9B%BD/88611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B944-8C8F-42C1-A4D4-10B902FF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"/>
            <a:ext cx="10547499" cy="54009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本课南国和北国的年代示意图 （年代有争议 </a:t>
            </a:r>
            <a:r>
              <a:rPr lang="en-US" altLang="zh-CN" b="1" dirty="0"/>
              <a:t>– 975</a:t>
            </a:r>
            <a:r>
              <a:rPr lang="zh-CN" altLang="en-US" b="1" dirty="0"/>
              <a:t>年？）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68170-1BF4-4BEF-8BF2-2EA7C585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88D593-37CC-4A67-A78E-E0D219FDE970}"/>
              </a:ext>
            </a:extLst>
          </p:cNvPr>
          <p:cNvGraphicFramePr>
            <a:graphicFrameLocks noGrp="1"/>
          </p:cNvGraphicFramePr>
          <p:nvPr/>
        </p:nvGraphicFramePr>
        <p:xfrm>
          <a:off x="917946" y="627321"/>
          <a:ext cx="5546651" cy="1239486"/>
        </p:xfrm>
        <a:graphic>
          <a:graphicData uri="http://schemas.openxmlformats.org/drawingml/2006/table">
            <a:tbl>
              <a:tblPr/>
              <a:tblGrid>
                <a:gridCol w="1511880">
                  <a:extLst>
                    <a:ext uri="{9D8B030D-6E8A-4147-A177-3AD203B41FA5}">
                      <a16:colId xmlns:a16="http://schemas.microsoft.com/office/drawing/2014/main" val="1817495386"/>
                    </a:ext>
                  </a:extLst>
                </a:gridCol>
                <a:gridCol w="1808690">
                  <a:extLst>
                    <a:ext uri="{9D8B030D-6E8A-4147-A177-3AD203B41FA5}">
                      <a16:colId xmlns:a16="http://schemas.microsoft.com/office/drawing/2014/main" val="1033006063"/>
                    </a:ext>
                  </a:extLst>
                </a:gridCol>
                <a:gridCol w="2226081">
                  <a:extLst>
                    <a:ext uri="{9D8B030D-6E8A-4147-A177-3AD203B41FA5}">
                      <a16:colId xmlns:a16="http://schemas.microsoft.com/office/drawing/2014/main" val="2511473624"/>
                    </a:ext>
                  </a:extLst>
                </a:gridCol>
              </a:tblGrid>
              <a:tr h="206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北国以色列 </a:t>
                      </a: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十个支派</a:t>
                      </a:r>
                      <a:r>
                        <a:rPr lang="en-US" altLang="zh-CN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63970"/>
                  </a:ext>
                </a:extLst>
              </a:tr>
              <a:tr h="206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57271"/>
                  </a:ext>
                </a:extLst>
              </a:tr>
              <a:tr h="206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00864"/>
                  </a:ext>
                </a:extLst>
              </a:tr>
              <a:tr h="206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 The Northern Kingdom of Israel (Ten Tribes)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11960"/>
                  </a:ext>
                </a:extLst>
              </a:tr>
              <a:tr h="206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51764"/>
                  </a:ext>
                </a:extLst>
              </a:tr>
              <a:tr h="206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(930-722 B.C.)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922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4863886-E372-42A2-B639-6C22FB0FB73C}"/>
              </a:ext>
            </a:extLst>
          </p:cNvPr>
          <p:cNvGraphicFramePr>
            <a:graphicFrameLocks noGrp="1"/>
          </p:cNvGraphicFramePr>
          <p:nvPr/>
        </p:nvGraphicFramePr>
        <p:xfrm>
          <a:off x="6560289" y="627321"/>
          <a:ext cx="5546650" cy="1932912"/>
        </p:xfrm>
        <a:graphic>
          <a:graphicData uri="http://schemas.openxmlformats.org/drawingml/2006/table">
            <a:tbl>
              <a:tblPr/>
              <a:tblGrid>
                <a:gridCol w="1627926">
                  <a:extLst>
                    <a:ext uri="{9D8B030D-6E8A-4147-A177-3AD203B41FA5}">
                      <a16:colId xmlns:a16="http://schemas.microsoft.com/office/drawing/2014/main" val="2239416453"/>
                    </a:ext>
                  </a:extLst>
                </a:gridCol>
                <a:gridCol w="1744905">
                  <a:extLst>
                    <a:ext uri="{9D8B030D-6E8A-4147-A177-3AD203B41FA5}">
                      <a16:colId xmlns:a16="http://schemas.microsoft.com/office/drawing/2014/main" val="4098278176"/>
                    </a:ext>
                  </a:extLst>
                </a:gridCol>
                <a:gridCol w="2173819">
                  <a:extLst>
                    <a:ext uri="{9D8B030D-6E8A-4147-A177-3AD203B41FA5}">
                      <a16:colId xmlns:a16="http://schemas.microsoft.com/office/drawing/2014/main" val="1300989873"/>
                    </a:ext>
                  </a:extLst>
                </a:gridCol>
              </a:tblGrid>
              <a:tr h="24908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南国犹大 </a:t>
                      </a:r>
                      <a:r>
                        <a:rPr lang="en-US" altLang="zh-CN" sz="1500" b="1" i="0" u="none" strike="noStrike"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500" b="1" i="0" u="none" strike="noStrike"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两个支派</a:t>
                      </a:r>
                      <a:r>
                        <a:rPr lang="en-US" altLang="zh-CN" sz="1500" b="1" i="0" u="none" strike="noStrike"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22704"/>
                  </a:ext>
                </a:extLst>
              </a:tr>
              <a:tr h="2012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76834"/>
                  </a:ext>
                </a:extLst>
              </a:tr>
              <a:tr h="2012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    The Southern Kingdom of Judah (Two Tribes)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51300"/>
                  </a:ext>
                </a:extLst>
              </a:tr>
              <a:tr h="2012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05739"/>
                  </a:ext>
                </a:extLst>
              </a:tr>
              <a:tr h="201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(930-586 B.C.)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42013"/>
                  </a:ext>
                </a:extLst>
              </a:tr>
              <a:tr h="2012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登位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圣经参考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33940"/>
                  </a:ext>
                </a:extLst>
              </a:tr>
              <a:tr h="16937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罗波安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Rehoboam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王上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14:21-31;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9:31-12:16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90672"/>
                  </a:ext>
                </a:extLst>
              </a:tr>
              <a:tr h="16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77189"/>
                  </a:ext>
                </a:extLst>
              </a:tr>
              <a:tr h="16937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亚比央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Abijah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王上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15:1-8;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13:1-14:1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49294"/>
                  </a:ext>
                </a:extLst>
              </a:tr>
              <a:tr h="16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5995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D54467E-351D-436C-8AF0-1893FC7E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45760"/>
              </p:ext>
            </p:extLst>
          </p:nvPr>
        </p:nvGraphicFramePr>
        <p:xfrm>
          <a:off x="6560288" y="3200400"/>
          <a:ext cx="5546651" cy="3572541"/>
        </p:xfrm>
        <a:graphic>
          <a:graphicData uri="http://schemas.openxmlformats.org/drawingml/2006/table">
            <a:tbl>
              <a:tblPr/>
              <a:tblGrid>
                <a:gridCol w="1627926">
                  <a:extLst>
                    <a:ext uri="{9D8B030D-6E8A-4147-A177-3AD203B41FA5}">
                      <a16:colId xmlns:a16="http://schemas.microsoft.com/office/drawing/2014/main" val="2173430918"/>
                    </a:ext>
                  </a:extLst>
                </a:gridCol>
                <a:gridCol w="1744905">
                  <a:extLst>
                    <a:ext uri="{9D8B030D-6E8A-4147-A177-3AD203B41FA5}">
                      <a16:colId xmlns:a16="http://schemas.microsoft.com/office/drawing/2014/main" val="2694213158"/>
                    </a:ext>
                  </a:extLst>
                </a:gridCol>
                <a:gridCol w="2173820">
                  <a:extLst>
                    <a:ext uri="{9D8B030D-6E8A-4147-A177-3AD203B41FA5}">
                      <a16:colId xmlns:a16="http://schemas.microsoft.com/office/drawing/2014/main" val="502808531"/>
                    </a:ext>
                  </a:extLst>
                </a:gridCol>
              </a:tblGrid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亚哈斯 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Ahaz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16:1-20;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28:1-27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20592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98568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希西家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Hezekiah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726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18:1-20:21;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07883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29:1-32:33;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赛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36:1-39:8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7161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玛拿西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Manasseh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21:1-18;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33:1-20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62520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92297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亚们 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21:19-26;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33:21-25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70986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68870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约西亚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Josiah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22:1-23:30;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34:1-35:27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31591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39912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约哈斯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Jehoahaz II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23:31-34;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36:1-4;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39105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耶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22:1-12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98032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约雅敬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Jehoiakim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23:34-24:7;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36:4-8;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23187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耶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22:13-23; 26:; 36: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01777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约雅斤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Jehoiachin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24:8-17;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36:9-10;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6174"/>
                  </a:ext>
                </a:extLst>
              </a:tr>
              <a:tr h="206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耶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22:24-30; 52:31-34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62161"/>
                  </a:ext>
                </a:extLst>
              </a:tr>
              <a:tr h="20667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西底家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Zedekiah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24:17-25:7;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36:11-21;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20886"/>
                  </a:ext>
                </a:extLst>
              </a:tr>
              <a:tr h="206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耶</a:t>
                      </a:r>
                      <a:r>
                        <a:rPr lang="en-US" altLang="zh-CN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39:1-10; 52:1-11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5391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C7A7FCE-66E3-414A-9F32-4F80B1D3CBD4}"/>
              </a:ext>
            </a:extLst>
          </p:cNvPr>
          <p:cNvGraphicFramePr>
            <a:graphicFrameLocks noGrp="1"/>
          </p:cNvGraphicFramePr>
          <p:nvPr/>
        </p:nvGraphicFramePr>
        <p:xfrm>
          <a:off x="917948" y="1866807"/>
          <a:ext cx="5546650" cy="693426"/>
        </p:xfrm>
        <a:graphic>
          <a:graphicData uri="http://schemas.openxmlformats.org/drawingml/2006/table">
            <a:tbl>
              <a:tblPr/>
              <a:tblGrid>
                <a:gridCol w="1511879">
                  <a:extLst>
                    <a:ext uri="{9D8B030D-6E8A-4147-A177-3AD203B41FA5}">
                      <a16:colId xmlns:a16="http://schemas.microsoft.com/office/drawing/2014/main" val="3152488819"/>
                    </a:ext>
                  </a:extLst>
                </a:gridCol>
                <a:gridCol w="1808690">
                  <a:extLst>
                    <a:ext uri="{9D8B030D-6E8A-4147-A177-3AD203B41FA5}">
                      <a16:colId xmlns:a16="http://schemas.microsoft.com/office/drawing/2014/main" val="302567245"/>
                    </a:ext>
                  </a:extLst>
                </a:gridCol>
                <a:gridCol w="2226081">
                  <a:extLst>
                    <a:ext uri="{9D8B030D-6E8A-4147-A177-3AD203B41FA5}">
                      <a16:colId xmlns:a16="http://schemas.microsoft.com/office/drawing/2014/main" val="4249010603"/>
                    </a:ext>
                  </a:extLst>
                </a:gridCol>
              </a:tblGrid>
              <a:tr h="34671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耶罗波安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Jeroboam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王上</a:t>
                      </a:r>
                      <a:r>
                        <a:rPr lang="en-US" altLang="zh-CN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11:26-40; 12:1-14:20;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23582"/>
                  </a:ext>
                </a:extLst>
              </a:tr>
              <a:tr h="3467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代下</a:t>
                      </a:r>
                      <a:r>
                        <a:rPr lang="en-US" altLang="zh-CN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10:1-11:4; 11:13-16; 13:2-20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87196"/>
                  </a:ext>
                </a:extLst>
              </a:tr>
            </a:tbl>
          </a:graphicData>
        </a:graphic>
      </p:graphicFrame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383CC096-2A6D-49FF-8322-9DA86C3A27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7948" y="2690037"/>
          <a:ext cx="5546650" cy="971550"/>
        </p:xfrm>
        <a:graphic>
          <a:graphicData uri="http://schemas.openxmlformats.org/drawingml/2006/table">
            <a:tbl>
              <a:tblPr/>
              <a:tblGrid>
                <a:gridCol w="1511879">
                  <a:extLst>
                    <a:ext uri="{9D8B030D-6E8A-4147-A177-3AD203B41FA5}">
                      <a16:colId xmlns:a16="http://schemas.microsoft.com/office/drawing/2014/main" val="604662187"/>
                    </a:ext>
                  </a:extLst>
                </a:gridCol>
                <a:gridCol w="1808690">
                  <a:extLst>
                    <a:ext uri="{9D8B030D-6E8A-4147-A177-3AD203B41FA5}">
                      <a16:colId xmlns:a16="http://schemas.microsoft.com/office/drawing/2014/main" val="854162225"/>
                    </a:ext>
                  </a:extLst>
                </a:gridCol>
                <a:gridCol w="2226081">
                  <a:extLst>
                    <a:ext uri="{9D8B030D-6E8A-4147-A177-3AD203B41FA5}">
                      <a16:colId xmlns:a16="http://schemas.microsoft.com/office/drawing/2014/main" val="142024014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比加辖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Pekahiah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742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15:23-26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29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3028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比加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Pekah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15:25, 27-31; 16:5;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111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代下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28:5,6; </a:t>
                      </a:r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赛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7:1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041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何细亚 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Hoshea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732 B.C.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 王下</a:t>
                      </a:r>
                      <a:r>
                        <a:rPr lang="en-US" altLang="zh-CN" sz="10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15:30; 17:1-6; 18:9,10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264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398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8D1A43-D1FF-4BB6-ABA8-BFF3D9075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77068"/>
              </p:ext>
            </p:extLst>
          </p:nvPr>
        </p:nvGraphicFramePr>
        <p:xfrm>
          <a:off x="1070346" y="4816549"/>
          <a:ext cx="5266659" cy="1956396"/>
        </p:xfrm>
        <a:graphic>
          <a:graphicData uri="http://schemas.openxmlformats.org/drawingml/2006/table">
            <a:tbl>
              <a:tblPr/>
              <a:tblGrid>
                <a:gridCol w="1435561">
                  <a:extLst>
                    <a:ext uri="{9D8B030D-6E8A-4147-A177-3AD203B41FA5}">
                      <a16:colId xmlns:a16="http://schemas.microsoft.com/office/drawing/2014/main" val="1817495386"/>
                    </a:ext>
                  </a:extLst>
                </a:gridCol>
                <a:gridCol w="1717388">
                  <a:extLst>
                    <a:ext uri="{9D8B030D-6E8A-4147-A177-3AD203B41FA5}">
                      <a16:colId xmlns:a16="http://schemas.microsoft.com/office/drawing/2014/main" val="1033006063"/>
                    </a:ext>
                  </a:extLst>
                </a:gridCol>
                <a:gridCol w="2113710">
                  <a:extLst>
                    <a:ext uri="{9D8B030D-6E8A-4147-A177-3AD203B41FA5}">
                      <a16:colId xmlns:a16="http://schemas.microsoft.com/office/drawing/2014/main" val="2511473624"/>
                    </a:ext>
                  </a:extLst>
                </a:gridCol>
              </a:tblGrid>
              <a:tr h="326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第十二课：本课的历史年代 （列王下 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章）</a:t>
                      </a:r>
                      <a:endParaRPr lang="en-US" altLang="zh-CN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63970"/>
                  </a:ext>
                </a:extLst>
              </a:tr>
              <a:tr h="3260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中国：东周春秋战国</a:t>
                      </a: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57271"/>
                  </a:ext>
                </a:extLst>
              </a:tr>
              <a:tr h="326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北国： 何细亚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00864"/>
                  </a:ext>
                </a:extLst>
              </a:tr>
              <a:tr h="326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南国： 希西家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11960"/>
                  </a:ext>
                </a:extLst>
              </a:tr>
              <a:tr h="326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51764"/>
                  </a:ext>
                </a:extLst>
              </a:tr>
              <a:tr h="32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(726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B.C.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- 697B.C.)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48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列王記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章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希西家 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南国的好君王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6" y="984738"/>
            <a:ext cx="9879763" cy="5987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南国二十个君王 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希西家是南国的八个好君王之一：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希西家，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约前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728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约前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697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年）在位，是犹大王国第十三任君主，也是</a:t>
            </a:r>
            <a:r>
              <a:rPr lang="zh-CN" altLang="en-US" sz="2000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  <a:hlinkClick r:id="rId2"/>
              </a:rPr>
              <a:t>犹大国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历史中的一代明君之一极为信仰并尊重上帝的</a:t>
            </a:r>
            <a:r>
              <a:rPr lang="zh-CN" altLang="en-US" sz="2000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  <a:hlinkClick r:id="rId3"/>
              </a:rPr>
              <a:t>君主</a:t>
            </a:r>
            <a:r>
              <a:rPr lang="zh-CN" altLang="en-US" sz="2000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zh-TW" altLang="en-US" sz="2000" b="0" i="0" dirty="0">
                <a:solidFill>
                  <a:srgbClr val="525252"/>
                </a:solidFill>
                <a:effectLst/>
                <a:latin typeface="helvetica neue"/>
              </a:rPr>
              <a:t> 其希伯來名字的意思是“被神加力量”</a:t>
            </a:r>
            <a:r>
              <a:rPr lang="zh-CN" altLang="en-US" sz="2000" b="0" i="0" dirty="0">
                <a:solidFill>
                  <a:srgbClr val="525252"/>
                </a:solidFill>
                <a:effectLst/>
                <a:latin typeface="helvetica neue"/>
              </a:rPr>
              <a:t>。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希西家敬畏神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希西家怎样会敬畏神呢？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第一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「他母亲名叫亚比，是撒迦利雅的女儿」。如果撒迦利雅是见于旧约末了第二卷的那位，那末，希西家的母亲，便是先知的女儿了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。他母亲受着父亲的影响，他也受了母亲的影响。因此，希西家敬畏神。第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二，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5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-6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 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：「希西家依靠耶和华以色列的神，在他前后的犹大列王中，没有一个及他的。因为他专靠耶和华，总不离开，谨守耶和华所吩咐摩西的诫命」。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大家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听到没有？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在犹大的列王中，没有一个能及他的。</a:t>
            </a:r>
            <a:endParaRPr lang="en-US" altLang="zh-CN" sz="2400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希西家纠正列王在信仰上的错误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：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4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「他废去邱坛，毁坏柱像，砍下木偶，打碎摩西所造的铜蛇，因为到那时以色列人仍向铜蛇烧香。希西家叫铜蛇为铜块（或作“人称铜蛇为铜像”）。」</a:t>
            </a:r>
            <a:endParaRPr lang="en-US" altLang="zh-CN" sz="18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重开耶和华殿的门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集合全国的领袖和祭司为国家献上赎罪祭，甚至邀请全国南北支派的群众一同敬拜神和守节（参代下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29-30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章）</a:t>
            </a:r>
            <a:endParaRPr lang="en-US" altLang="zh-CN" sz="22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不肯事奉亚述王：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北国的人离弃神，终为亚述所灭。当北国被灭之时，南国正由希西家掌权作王，在他的统治和改革下，神对南国的终极审判推迟了约一个世纪。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希西家亲眼见证了北方王国被</a:t>
            </a:r>
            <a:r>
              <a:rPr lang="zh-CN" altLang="en-US" sz="2200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  <a:hlinkClick r:id="rId4"/>
              </a:rPr>
              <a:t>亚述帝国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灭亡后受到的惨重的破坏。由于预见亚述帝国入侵的可能，他继位后开始加固</a:t>
            </a:r>
            <a:r>
              <a:rPr lang="zh-CN" altLang="en-US" sz="2200" b="0" i="0" u="none" strike="noStrike" dirty="0">
                <a:solidFill>
                  <a:srgbClr val="136EC2"/>
                </a:solidFill>
                <a:effectLst/>
                <a:latin typeface="arial" panose="020B0604020202020204" pitchFamily="34" charset="0"/>
                <a:hlinkClick r:id="rId5"/>
              </a:rPr>
              <a:t>耶路撒冷</a:t>
            </a:r>
            <a:r>
              <a:rPr lang="zh-CN" altLang="en-US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的城墙修筑塔楼，并开凿了一条隧道将城外的水源引入城内。</a:t>
            </a:r>
            <a:endParaRPr lang="zh-TW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希西家的努力与软弱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984738"/>
            <a:ext cx="9617370" cy="58732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希西家的努力是要主与他同在：</a:t>
            </a:r>
            <a:r>
              <a:rPr lang="zh-CN" altLang="en-US" sz="2000" b="0" i="0" dirty="0">
                <a:solidFill>
                  <a:srgbClr val="525252"/>
                </a:solidFill>
                <a:effectLst/>
                <a:latin typeface="helvetica neue"/>
              </a:rPr>
              <a:t> 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「希西家行耶和华眼中看为正的事，效法他祖大卫一切所行的。」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【王下十八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7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「耶和华与他同在，他无论往何处去，尽都亨通。他背叛、不肯侍奉亚述王。」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行公义的事情</a:t>
            </a:r>
            <a:endParaRPr lang="en-US" altLang="zh-CN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不与罪同伍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8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「希西家攻击非利士人，直到迦萨并迦萨的四境，从瞭望楼到坚固城。」 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攻击罪恶</a:t>
            </a:r>
            <a:r>
              <a:rPr lang="zh-CN" altLang="en-US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是领袖的基本品质</a:t>
            </a:r>
            <a:endParaRPr lang="en-US" altLang="zh-CN" sz="2000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脱离亚述的辖制：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-4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北国首都撒玛利亚城在坚守三年之后，终于被亚述王撒缦以色攻破，宣告亡国；据亚述文件记载，百姓中的</a:t>
            </a:r>
            <a:r>
              <a:rPr lang="zh-CN" altLang="en-US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精英</a:t>
            </a:r>
            <a:r>
              <a:rPr lang="zh-CN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被掳去二万七千二百九十人。经文将以色列国悲惨的结局，完全归咎于他们不遵守神借着摩西颁布的律法。相反的，同一时段的犹大国在希西家王的励精图治之下，不但信仰革新达至高峰，而且整军治武、收复失土，在厚植国力之后毅然决然脱离了亚述的辖制。</a:t>
            </a:r>
            <a:endParaRPr lang="en-US" altLang="zh-CN" sz="22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希西家的软弱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CN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不过好景不长，希西家作王第十四年，亚述王西拿基立挥军南下，希西家经营了十多年的军备、武功，完全挡不住亚述的大军，连自认固若金汤的拉吉驻防城也不堪一击。剎那间，希西家的信心完全瓦解，只好硬着头皮向西拿基立认罪求和，承诺恢复纳贡，再作亚述的属国；甚至连圣殿中的金银，都成了缴给亚述的贡银。</a:t>
            </a:r>
            <a:r>
              <a:rPr lang="zh-CN" altLang="en-US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详见王下十八</a:t>
            </a:r>
            <a:r>
              <a:rPr lang="en-US" altLang="zh-CN" sz="2200" dirty="0">
                <a:solidFill>
                  <a:srgbClr val="262626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15-16</a:t>
            </a:r>
            <a:endParaRPr lang="en-US" altLang="zh-CN" sz="2400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神的干预。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公元前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701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年西拿基立因拒绝进贡为由而围困并包围耶路撒冷。同年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日巨大的压力让希西家忧郁成疾后来祷告祈求上帝便恢复健康，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【王下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十九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5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4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「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当夜，神的使者降临，在亚述军营中击杀了十八万五千人，清晨起来，有人看见竟尸横遍野。</a:t>
            </a:r>
            <a:r>
              <a:rPr lang="zh-CN" sz="24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」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由于亚述军队大部分死于瘟疫就没有摧毁耶路撒冷 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【王下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十九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6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4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「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转而亚述王西拿基立就撤兵回去，返回尼尼微。</a:t>
            </a:r>
            <a:r>
              <a:rPr lang="zh-CN" sz="24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38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犹大南国民与亚述王的拉伯沙基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1062492"/>
            <a:ext cx="9617370" cy="5898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拉伯沙基的狂妄与犹大民的反抗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拉伯沙基的狂妄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-25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」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亚述王打发他的将领「拉伯沙基」前去围困耶路撒冷。希西家则派三位臣子「以利亚敬、舍伯那、约亚」来与「拉伯沙基」会面。拉伯沙基骄傲的问他们「你到底倚靠谁才背叛我呢？」难道是倚靠埃及吗？他说「埃及是那压伤的苇杖；人若靠这杖，就必刺透他的手。」芦苇是埃及的植物，苇杖看起来很坚挺，但却是无法重压的，一旦重压就破了，反而刺透人的手。他也讽刺说「我给你二千匹马，看你这一面骑马的人够不够。」</a:t>
            </a:r>
            <a:endParaRPr lang="en-US" altLang="zh-CN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犹大代表的反应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26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犹大的代表请求他不要用犹大言语和他们说话，免得百姓听到。犹大的代表</a:t>
            </a:r>
            <a:r>
              <a:rPr lang="zh-CN" alt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为什么要这样做？</a:t>
            </a:r>
            <a:endParaRPr lang="en-US" altLang="zh-CN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拉伯沙基的讲演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27-35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结果拉伯沙基反而「大声喊着」说话，而且是针对百姓「你们不要被希西家欺哄了…也不要听希西家使你们倚靠耶和华，说耶和华必要拯救我们。」他要百姓出来投降，就可以存活，甚至可以带他们去「一个地方与你们本地一样」的地去。</a:t>
            </a:r>
            <a:endParaRPr lang="en-US" altLang="zh-CN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犹大民的反应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面对拉伯沙基的骂阵，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36-37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「百姓静默不言，并不回答一句，因为王曾吩咐说：“不要回答他。”」</a:t>
            </a:r>
            <a:r>
              <a:rPr lang="zh-CN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三个臣子就「撕裂衣服」回到希西家那里去。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民的沉默是一种蔑视，也是一种反抗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。当今的中国人民就是保持沉默。鲁迅先生说过（大意是），不在沉默中消失，就在沉默中爆发。</a:t>
            </a:r>
            <a:endParaRPr lang="zh-TW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0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159489"/>
            <a:ext cx="9793111" cy="72301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历史借鉴与思考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6" y="984738"/>
            <a:ext cx="9959773" cy="5873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两王及两民的对比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何细亚与希西家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十七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」</a:t>
            </a:r>
            <a:r>
              <a:rPr 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北国的人离弃神，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它的最后一个君王何细亚</a:t>
            </a:r>
            <a:r>
              <a:rPr 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终为亚述所灭。当北国被灭之时，南国正由希西家掌权作王，在他的统治和改革下，神对南国的终极审判推迟了约一个世纪。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说明掌权者的重要。中美目前的掌权人对两国的命运都事关重要</a:t>
            </a:r>
            <a:endParaRPr lang="en-US" altLang="zh-CN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北国以色列灭亡的主要原因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七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他们忘记耶和华──就是那位曾帮助他们出埃及之主（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）、敬拜别神（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）、建筑丘坛（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）、公然在青翠树下和各高冈上竖立木偶柱像（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）、不听从先知的劝告（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13-14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）、拜偶像（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16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），以及用残忍的手法把人献为祭，烧在坛上（</a:t>
            </a:r>
            <a:r>
              <a:rPr lang="en-US" sz="18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）。虽然神曾多次警告列王与百姓，但他们仍然偏离耶和华的道路，尤其是继续陷在耶罗波安所犯的一切罪中，始终未见悔改，结果公义的神向他们施行了审判，让他们面对亡国的命运</a:t>
            </a:r>
            <a:endParaRPr lang="en-US" altLang="zh-CN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民的重要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七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亚述王在攻陷撒马利亚后，为了防止那里的人在将来发动叛乱，于是把当中大部分的人掳到亚述（</a:t>
            </a:r>
            <a:r>
              <a:rPr lang="en-US" sz="1900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zh-C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），然后又把不同种族的人迁徙至撒马利亚（</a:t>
            </a:r>
            <a:r>
              <a:rPr lang="en-US" sz="1900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zh-C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）。这迁徙政策让移居撒马利亚的外族人有机会认识耶和华，但他们既惧怕耶和华，又继续事奉自己的神，结果一种混杂式的宗教由此产生；列王纪作者说他们「从何邦迁移，就随何邦的风俗。」（</a:t>
            </a:r>
            <a:r>
              <a:rPr lang="en-US" sz="1900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zh-C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）这句话其实亦可以反映那时代的信仰风貌。面对拉伯沙基的骂阵， </a:t>
            </a:r>
            <a:r>
              <a:rPr lang="zh-CN" alt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而南国的民则不同</a:t>
            </a:r>
            <a:r>
              <a:rPr lang="zh-CN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八</a:t>
            </a:r>
            <a:r>
              <a:rPr lang="en-US" altLang="zh-CN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36-37</a:t>
            </a:r>
            <a:r>
              <a:rPr lang="zh-CN" sz="1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19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「百姓静默不言，并不回答一句，因为王曾吩咐说：“不要回答他。”」</a:t>
            </a:r>
            <a:endParaRPr lang="en-US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大选后美国的分裂和教会的分裂恰似当年的南国与北国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7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633327"/>
            <a:ext cx="10477502" cy="5043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432FF"/>
                </a:solidFill>
              </a:rPr>
              <a:t>小組討論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何细亞的一个大罪就是一人事二主，你在生活及工作中是否有「事二主」或「事多主」的争战及教训？如何能够避免？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</a:rPr>
              <a:t>被耶和华称为“没有一个能及他的”好王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希西家也被拉伯沙基嘲諷，今天跟隨主的人很多時候也會被人嘲諷，你怎樣應付譏諷基督徒的人的挑战、維護你的信仰？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</a:rPr>
              <a:t>被耶和华称为“没有一个能及他的”好王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希西家也败在亚述王手下，怎样看待代表正义方面的力量反而败在邪恶势力手下，什么样的教训我们能够汲取？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528C-2FED-45B5-8696-883EA4BD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0754"/>
            <a:ext cx="842212" cy="64858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今天以色列及周围邻国地图（中文）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66564-2306-49A0-8214-15DC5230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5FD24-BC6E-404C-BA6E-792F8C00A1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90" y="96253"/>
            <a:ext cx="9685422" cy="668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21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58F2-5DFE-4D17-8BEE-BF4C71AE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8223"/>
            <a:ext cx="818148" cy="6527272"/>
          </a:xfrm>
        </p:spPr>
        <p:txBody>
          <a:bodyPr>
            <a:normAutofit/>
          </a:bodyPr>
          <a:lstStyle/>
          <a:p>
            <a:r>
              <a:rPr lang="zh-CN" altLang="en-US" b="1" dirty="0"/>
              <a:t>以色列国和犹大国的示意地图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458E-C3C9-43BE-85C3-FC00E81A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F0C73F-F163-4231-A4BF-BB0071EBFE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1" y="0"/>
            <a:ext cx="735129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2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9C5F-43A4-4AA2-8A0A-08A1CB68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04800"/>
            <a:ext cx="1130969" cy="6353174"/>
          </a:xfrm>
        </p:spPr>
        <p:txBody>
          <a:bodyPr>
            <a:normAutofit/>
          </a:bodyPr>
          <a:lstStyle/>
          <a:p>
            <a:r>
              <a:rPr lang="zh-CN" altLang="en-US" b="1" dirty="0"/>
              <a:t>旧约时期以色列及周围邻国地图（中文）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010C-E794-4707-9AD6-A53D9AA9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42A08E-19D7-4598-886E-97522750C4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84222"/>
            <a:ext cx="8602580" cy="67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9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9C5F-43A4-4AA2-8A0A-08A1CB68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4800"/>
            <a:ext cx="776178" cy="895349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亚速帝国地图（中文）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010C-E794-4707-9AD6-A53D9AA9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0110E-B6E4-45B9-8022-07EE54C4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74" y="0"/>
            <a:ext cx="6315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0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E8588-2BEB-4492-A92D-AD06F205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2218-C3CD-422B-AEB3-3ABA2B92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" y="690250"/>
            <a:ext cx="5656521" cy="6167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CDA9F-CABE-4FE1-88DD-9E677093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9" y="647720"/>
            <a:ext cx="5571460" cy="61677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4BA55F-5F18-45B8-979F-5B8ECDA2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"/>
            <a:ext cx="10547499" cy="54009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南国和北国的部分地图及亚述王进攻路线图（右）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267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列王記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17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章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何细亚 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北国最后的君王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1062492"/>
            <a:ext cx="8451013" cy="5692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北国十九个君王 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何细亚是北国最后的君王，名字是“拯救”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北国十九个君王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个个邪恶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0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「他行耶和华眼中看为恶的事，只是不像在他以前的以色列诸王。」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北国以前十八个王更坏一些。</a:t>
            </a:r>
            <a:r>
              <a:rPr lang="zh-CN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何细亚篡位得国，但没有把握良机，去移风易俗，为神做大事，为民谋幸福。反仍然行恶，招来灭亡。虽然他比以前的君王好一点，没有像他们那样败坏</a:t>
            </a:r>
            <a:r>
              <a:rPr lang="en-US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 (v.2)</a:t>
            </a:r>
            <a:r>
              <a:rPr lang="zh-CN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，但是他还是行恶，仍是一个坏王。人常以为自己不是大奸大恶，没有别人那么坏，就沾沾自喜，自以为义。谁知在神眼中，坏就是坏，恶就是恶。恶终必自吃恶果。</a:t>
            </a:r>
            <a:endParaRPr lang="en-US" altLang="zh-CN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悖逆的收场：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【王下十七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6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0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「何细亚第九年，亚述王攻取了撒玛利亚，将以色列人掳到亚述，把他们安置在哈腊与歌散的哈博河边，并玛代人的城邑。」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何细亚只做了九年的王，以色列就亡国了。</a:t>
            </a:r>
            <a:r>
              <a:rPr lang="zh-CN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北国的历史到这里划下句点，这是北国的亡国恨，然而却是与人无尤，全是咎由自取，怨不得谁。</a:t>
            </a:r>
            <a:endParaRPr lang="en-US" altLang="zh-CN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为什么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北国比南国要短一百多年：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第一个时期是所罗门王掌权的四十年，大约是从主前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1015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年到主前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975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年。第二个时期是从国度的分裂到北国以色列的倾覆灭亡，粗略的来说，是从主前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975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年到主前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721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年。第三个时期是残留的南国犹大的历史，直至被掳到巴比伦，大约是从主前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721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年到主前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588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年。</a:t>
            </a:r>
            <a:r>
              <a:rPr lang="zh-CN" altLang="en-US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南国比北国约长</a:t>
            </a:r>
            <a:r>
              <a:rPr lang="en-US" alt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133</a:t>
            </a:r>
            <a:r>
              <a:rPr lang="zh-CN" altLang="en-US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年。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是因为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北国的地势比南国平坦，不易坚守吗？</a:t>
            </a:r>
            <a:endParaRPr lang="zh-TW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何细亚王的罪恶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984738"/>
            <a:ext cx="9793111" cy="5873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李煜后主的诗：</a:t>
            </a:r>
            <a:r>
              <a:rPr lang="zh-CN" altLang="en-US" sz="2000" b="0" i="0" dirty="0">
                <a:solidFill>
                  <a:srgbClr val="525252"/>
                </a:solidFill>
                <a:effectLst/>
                <a:latin typeface="helvetica neue"/>
              </a:rPr>
              <a:t> </a:t>
            </a:r>
            <a:r>
              <a:rPr lang="en-US" altLang="zh-CN" sz="2200" b="0" i="0" dirty="0">
                <a:solidFill>
                  <a:srgbClr val="525252"/>
                </a:solidFill>
                <a:effectLst/>
                <a:latin typeface="helvetica neue"/>
              </a:rPr>
              <a:t>《 </a:t>
            </a:r>
            <a:r>
              <a:rPr lang="zh-CN" altLang="en-US" sz="2200" b="0" i="0" dirty="0">
                <a:solidFill>
                  <a:srgbClr val="525252"/>
                </a:solidFill>
                <a:effectLst/>
                <a:latin typeface="helvetica neue"/>
              </a:rPr>
              <a:t>虞美人 </a:t>
            </a:r>
            <a:r>
              <a:rPr lang="en-US" altLang="zh-CN" sz="2200" b="0" i="0" dirty="0">
                <a:solidFill>
                  <a:srgbClr val="525252"/>
                </a:solidFill>
                <a:effectLst/>
                <a:latin typeface="helvetica neue"/>
              </a:rPr>
              <a:t>》. </a:t>
            </a:r>
            <a:r>
              <a:rPr lang="zh-CN" altLang="en-US" sz="2200" b="0" i="0" dirty="0">
                <a:solidFill>
                  <a:srgbClr val="525252"/>
                </a:solidFill>
                <a:effectLst/>
                <a:latin typeface="helvetica neue"/>
              </a:rPr>
              <a:t>春花秋月何时了，往事知多少。</a:t>
            </a:r>
            <a:r>
              <a:rPr lang="en-US" altLang="zh-CN" sz="2200" b="0" i="0" dirty="0">
                <a:solidFill>
                  <a:srgbClr val="525252"/>
                </a:solidFill>
                <a:effectLst/>
                <a:latin typeface="helvetica neue"/>
              </a:rPr>
              <a:t>. </a:t>
            </a:r>
            <a:r>
              <a:rPr lang="zh-CN" altLang="en-US" sz="2200" b="0" i="0" dirty="0">
                <a:solidFill>
                  <a:srgbClr val="525252"/>
                </a:solidFill>
                <a:effectLst/>
                <a:latin typeface="helvetica neue"/>
              </a:rPr>
              <a:t>小楼昨夜又东风，故国不堪回首月明中。</a:t>
            </a:r>
            <a:r>
              <a:rPr lang="en-US" altLang="zh-CN" sz="2200" b="0" i="0" dirty="0">
                <a:solidFill>
                  <a:srgbClr val="525252"/>
                </a:solidFill>
                <a:effectLst/>
                <a:latin typeface="helvetica neue"/>
              </a:rPr>
              <a:t>. </a:t>
            </a:r>
            <a:r>
              <a:rPr lang="zh-CN" altLang="en-US" sz="2200" b="0" i="0" dirty="0">
                <a:solidFill>
                  <a:srgbClr val="525252"/>
                </a:solidFill>
                <a:effectLst/>
                <a:latin typeface="helvetica neue"/>
              </a:rPr>
              <a:t>雕栏玉砌应犹在，只是朱颜改。</a:t>
            </a:r>
            <a:r>
              <a:rPr lang="en-US" altLang="zh-CN" sz="2200" b="0" i="0" dirty="0">
                <a:solidFill>
                  <a:srgbClr val="525252"/>
                </a:solidFill>
                <a:effectLst/>
                <a:latin typeface="helvetica neue"/>
              </a:rPr>
              <a:t>. </a:t>
            </a:r>
            <a:r>
              <a:rPr lang="zh-CN" altLang="en-US" sz="2200" b="0" i="0" dirty="0">
                <a:solidFill>
                  <a:srgbClr val="525252"/>
                </a:solidFill>
                <a:effectLst/>
                <a:latin typeface="helvetica neue"/>
              </a:rPr>
              <a:t>问君能有几多愁，恰似一江春水向东流。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亡国是痛苦的</a:t>
            </a:r>
            <a:endParaRPr lang="en-US" altLang="zh-CN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篡位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altLang="en-US" sz="2200" b="0" i="0" dirty="0">
                <a:solidFill>
                  <a:srgbClr val="26262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何细亚杀了比加，篡位作以色列王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五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30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乌西雅的儿子约坦二十年，以拉的儿子</a:t>
            </a:r>
            <a:r>
              <a:rPr lang="zh-CN" altLang="en-US" sz="2200" b="0" i="0" dirty="0">
                <a:effectLst/>
                <a:latin typeface="Times New Roman" panose="02020603050405020304" pitchFamily="18" charset="0"/>
              </a:rPr>
              <a:t>何细亚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与人同谋背叛利玛利的儿子比加，击杀他，篡了他的位。</a:t>
            </a:r>
            <a:r>
              <a:rPr lang="zh-CN" altLang="en-US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杀了坏王，但并没有按神的心意去认罪悔改</a:t>
            </a:r>
            <a:endParaRPr lang="en-US" altLang="zh-CN" sz="2200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一王事二主：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-4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「亚述王撒缦以色上来攻击何细亚，何细亚就服侍他，给他进贡。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何细亚背叛，差人去见埃及王梭，不照往年所行的与亚述王进贡。亚述王知道了，就把他锁禁，囚在监里。」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王是带头人，上行下效。</a:t>
            </a:r>
            <a:r>
              <a:rPr lang="zh-CN" sz="2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太六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24</a:t>
            </a:r>
            <a:r>
              <a:rPr 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 </a:t>
            </a:r>
            <a:r>
              <a:rPr lang="zh-CN" sz="2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「一个人不能事奉两个主；不是恶这个、爱那个，就是重这个、轻那个。你们不能又事奉神，又事奉玛门。」</a:t>
            </a:r>
            <a:endParaRPr lang="en-US" altLang="zh-CN" sz="24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继续作恶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是前</a:t>
            </a:r>
            <a:r>
              <a:rPr lang="en-US" alt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个王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悖逆神的遗害，留下坏榜样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耶罗波安从犹大人手中得国，因为犹大也行神看为恶的事，自招其辱。可是耶罗波安却背神道而行，带以色列人敬拜偶像，惹神发怒。他们敬拜别神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(v.7)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，随从外邦风俗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(v.8)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，暗中行不正的事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(v.9)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，硬着颈项不信服神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(v.14)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，厌弃神的律例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(v.15)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。他们行各种各样的恶，招惹神的怒气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(v.16-18)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人不要神，人必自取灭亡，咎由自取，怪不得神。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亚述王将以色列人掳去，不等于神没有能力，保护不了以色列人。神仍大有能力使亚述人知道祂仍是神，是可畏的神。祂使亚述人不敢轻视神，不敢不照神所定下的规矩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(v.27)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，于是派一祭司回来教导他们，敬畏耶和华神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(v.28)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。可是，以色列并不因为前人的错误而知改变，他们仍照样行神眼中看为恶的事，不离开拜偶像的事，照外邦所拜的去拜</a:t>
            </a:r>
            <a:r>
              <a:rPr lang="en-US" sz="2200" dirty="0">
                <a:solidFill>
                  <a:srgbClr val="00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(v.30-33)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。他们亡国了仍不知悔改，他们这样灭亡，岂不是自取的么﹖岂不是罪有应得么﹗</a:t>
            </a:r>
            <a:endParaRPr lang="zh-TW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7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7" y="309107"/>
            <a:ext cx="9793111" cy="753386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以色列北国民的罪恶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7" y="1062493"/>
            <a:ext cx="10028354" cy="5989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不要总将一切罪责推到君王头上，民有其罪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暗中行罪</a:t>
            </a:r>
            <a:r>
              <a:rPr lang="en-US" altLang="zh-CN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「以色利人暗中行不正的事」</a:t>
            </a:r>
            <a:r>
              <a:rPr lang="zh-CN" altLang="en-US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人犯罪都是行在暗中，以为人不知道，但神都知道</a:t>
            </a:r>
            <a:r>
              <a:rPr lang="zh-CN" altLang="en-US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太六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 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「你们要小心，不可将善事行在人的面前，故意叫他们看见，若是这样，就不能得你们天父的赏赐了。」人的天性喜暗中犯罪，明显行善，但基督徒勿掩饰自己的罪，并要暗中行善。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要做光明之子。</a:t>
            </a:r>
            <a:endParaRPr lang="en-US" altLang="zh-CN" sz="2400" b="1" i="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罪如癌症扩散，集体犯罪：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【王下十七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9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-11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1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「…在他们所有的城邑，从望楼到坚固城，建筑丘坛；在各高冈上、各青翠树下立柱像和木偶；在丘坛上烧香，效法…外邦人所行的…」拜偶像的丘坛，本只有一处或少数的几处，现在在各处设立了，罪是会长大扩散的，如癌症一样，故圣经将罪比喻为酵，防止大罪从小罪着手！ </a:t>
            </a:r>
            <a:r>
              <a:rPr lang="zh-CN" sz="20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」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拜偶像，拜假神。</a:t>
            </a:r>
            <a:r>
              <a:rPr lang="zh-CN" altLang="en-US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中美的现状均予以证明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事奉假神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33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「他们又惧怕耶和华，又事奉自己的神，从何邦迁移，就随从何邦的风俗」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「厌弃他的律例和他与他们列祖所立的约，并劝戒他们的话，随从虚无的神，自己成为虚妄，效法周围的外邦人，就是耶和华嘱咐他们不可效法的。」 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基督徒犯罪有一定的步骤，从硬着心违背神的话，到惧怕神的话，到不信神的话，到厌弃神的话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【</a:t>
            </a:r>
            <a:r>
              <a:rPr lang="zh-CN" alt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加五</a:t>
            </a:r>
            <a:r>
              <a:rPr lang="en-US" alt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11</a:t>
            </a:r>
            <a:r>
              <a:rPr lang="zh-CN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「</a:t>
            </a:r>
            <a:r>
              <a:rPr lang="zh-CN" altLang="en-US" sz="22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弟兄们，我若仍旧传割礼，为甚么还受逼迫呢？若是这样，那十字架讨厌的地方就没有了。」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世俗、撒但、老我、私欲都是讨厌十字架的，人心有所恨必有所爱，讨厌神的话及十字架，必喜爱世界、金钱、情欲、邪术等，以致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【王下十七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16</a:t>
            </a:r>
            <a:r>
              <a:rPr 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】</a:t>
            </a:r>
            <a:r>
              <a:rPr lang="zh-CN" sz="2000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「离弃耶和华他们神的一切诫命，为自己铸了两个牛犊的像，立了亚舍拉，敬拜天上的万象，侍奉巴力，」</a:t>
            </a:r>
            <a:r>
              <a:rPr lang="zh-CN" altLang="en-US" sz="2400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这样的民就必导致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</a:rPr>
              <a:t>北国灭亡。中国与美国的许多民正在如此行。</a:t>
            </a:r>
            <a:endParaRPr lang="zh-TW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799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16082</TotalTime>
  <Words>5223</Words>
  <Application>Microsoft Office PowerPoint</Application>
  <PresentationFormat>Widescreen</PresentationFormat>
  <Paragraphs>186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helvetica neue</vt:lpstr>
      <vt:lpstr>LiSong Pro Light</vt:lpstr>
      <vt:lpstr>新細明體</vt:lpstr>
      <vt:lpstr>新細明體</vt:lpstr>
      <vt:lpstr>SimSun</vt:lpstr>
      <vt:lpstr>SimSun</vt:lpstr>
      <vt:lpstr>arial</vt:lpstr>
      <vt:lpstr>arial</vt:lpstr>
      <vt:lpstr>Calibri</vt:lpstr>
      <vt:lpstr>Franklin Gothic Book</vt:lpstr>
      <vt:lpstr>Times New Roman</vt:lpstr>
      <vt:lpstr>Verdana</vt:lpstr>
      <vt:lpstr>Crop</vt:lpstr>
      <vt:lpstr>本课南国和北国的年代示意图 （年代有争议 – 975年？）</vt:lpstr>
      <vt:lpstr>今天以色列及周围邻国地图（中文）</vt:lpstr>
      <vt:lpstr>以色列国和犹大国的示意地图</vt:lpstr>
      <vt:lpstr>旧约时期以色列及周围邻国地图（中文）</vt:lpstr>
      <vt:lpstr>亚速帝国地图（中文）</vt:lpstr>
      <vt:lpstr>南国和北国的部分地图及亚述王进攻路线图（右）</vt:lpstr>
      <vt:lpstr>列王記下17章 何细亚 – 北国最后的君王</vt:lpstr>
      <vt:lpstr>何细亚王的罪恶</vt:lpstr>
      <vt:lpstr>以色列北国民的罪恶</vt:lpstr>
      <vt:lpstr>列王記下18章 希西家 – 南国的好君王</vt:lpstr>
      <vt:lpstr>希西家的努力与软弱</vt:lpstr>
      <vt:lpstr>犹大南国民与亚述王的拉伯沙基</vt:lpstr>
      <vt:lpstr>历史借鉴与思考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第四課  王朝的興衰</dc:title>
  <dc:creator>yinan an</dc:creator>
  <cp:lastModifiedBy>yinan an</cp:lastModifiedBy>
  <cp:revision>74</cp:revision>
  <dcterms:created xsi:type="dcterms:W3CDTF">2020-12-24T02:52:04Z</dcterms:created>
  <dcterms:modified xsi:type="dcterms:W3CDTF">2021-04-11T15:15:08Z</dcterms:modified>
</cp:coreProperties>
</file>