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1177" r:id="rId2"/>
    <p:sldId id="1172" r:id="rId3"/>
    <p:sldId id="1175" r:id="rId4"/>
    <p:sldId id="1173" r:id="rId5"/>
    <p:sldId id="1176" r:id="rId6"/>
    <p:sldId id="1171" r:id="rId7"/>
    <p:sldId id="1166" r:id="rId8"/>
    <p:sldId id="1165" r:id="rId9"/>
    <p:sldId id="1167" r:id="rId10"/>
    <p:sldId id="1168" r:id="rId11"/>
    <p:sldId id="1170" r:id="rId12"/>
    <p:sldId id="1169" r:id="rId13"/>
    <p:sldId id="113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1" autoAdjust="0"/>
    <p:restoredTop sz="95846"/>
  </p:normalViewPr>
  <p:slideViewPr>
    <p:cSldViewPr snapToGrid="0" snapToObjects="1">
      <p:cViewPr varScale="1">
        <p:scale>
          <a:sx n="82" d="100"/>
          <a:sy n="82" d="100"/>
        </p:scale>
        <p:origin x="10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70B76-29CD-954F-87F6-267A3CC5CA40}" type="datetimeFigureOut">
              <a:rPr lang="en-US" smtClean="0"/>
              <a:t>4/18/2021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6AF69-EFEA-A848-A87B-769B790849DF}" type="slidenum">
              <a:rPr lang="en-US" smtClean="0"/>
              <a:t>‹#›</a:t>
            </a:fld>
            <a:endParaRPr lang="en-US"/>
          </a:p>
        </p:txBody>
      </p:sp>
    </p:spTree>
    <p:extLst>
      <p:ext uri="{BB962C8B-B14F-4D97-AF65-F5344CB8AC3E}">
        <p14:creationId xmlns:p14="http://schemas.microsoft.com/office/powerpoint/2010/main" val="15830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741975D-EC9C-A84A-A20B-1C36B1E66B93}" type="datetime1">
              <a:rPr lang="en-US" smtClean="0"/>
              <a:t>4/18/2021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BABEB98-37D1-5C49-827F-EF87AC176EB7}"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445617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800"/>
            <a:ext cx="9793111" cy="1095866"/>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371599" y="1847654"/>
            <a:ext cx="8601957" cy="4088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38CDDE4-4072-874D-A870-AD21A3E70141}" type="datetime1">
              <a:rPr lang="en-US" smtClean="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BEB98-37D1-5C49-827F-EF87AC176EB7}" type="slidenum">
              <a:rPr lang="en-US" smtClean="0"/>
              <a:t>‹#›</a:t>
            </a:fld>
            <a:endParaRPr lang="en-US" dirty="0"/>
          </a:p>
        </p:txBody>
      </p:sp>
    </p:spTree>
    <p:extLst>
      <p:ext uri="{BB962C8B-B14F-4D97-AF65-F5344CB8AC3E}">
        <p14:creationId xmlns:p14="http://schemas.microsoft.com/office/powerpoint/2010/main" val="1104568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B8A8663-DE96-BA49-9BDD-E57EB5C3E290}" type="datetime1">
              <a:rPr lang="en-US" smtClean="0"/>
              <a:t>4/18/2021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BEB98-37D1-5C49-827F-EF87AC176EB7}" type="slidenum">
              <a:rPr lang="en-US" smtClean="0"/>
              <a:t>‹#›</a:t>
            </a:fld>
            <a:endParaRPr lang="en-US" dirty="0"/>
          </a:p>
        </p:txBody>
      </p:sp>
    </p:spTree>
    <p:extLst>
      <p:ext uri="{BB962C8B-B14F-4D97-AF65-F5344CB8AC3E}">
        <p14:creationId xmlns:p14="http://schemas.microsoft.com/office/powerpoint/2010/main" val="32409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D895412-B7E3-2545-B3F2-412FA0C3CB42}" type="datetime1">
              <a:rPr lang="en-US" smtClean="0"/>
              <a:t>4/18/2021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ABEB98-37D1-5C49-827F-EF87AC176EB7}" type="slidenum">
              <a:rPr lang="en-US" smtClean="0"/>
              <a:t>‹#›</a:t>
            </a:fld>
            <a:endParaRPr lang="en-US" dirty="0"/>
          </a:p>
        </p:txBody>
      </p:sp>
    </p:spTree>
    <p:extLst>
      <p:ext uri="{BB962C8B-B14F-4D97-AF65-F5344CB8AC3E}">
        <p14:creationId xmlns:p14="http://schemas.microsoft.com/office/powerpoint/2010/main" val="2679189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C0EE8A6-03F3-BB40-94A4-88505F69CE9B}" type="datetime1">
              <a:rPr lang="en-US" smtClean="0"/>
              <a:t>4/18/2021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BABEB98-37D1-5C49-827F-EF87AC176EB7}"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8584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LiSong Pro Light" panose="02020300000000000000" pitchFamily="18" charset="-120"/>
          <a:ea typeface="LiSong Pro Light" panose="02020300000000000000" pitchFamily="18" charset="-120"/>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F988-AC94-482D-9BCF-62B48DF7ED11}"/>
              </a:ext>
            </a:extLst>
          </p:cNvPr>
          <p:cNvSpPr>
            <a:spLocks noGrp="1"/>
          </p:cNvSpPr>
          <p:nvPr>
            <p:ph type="title"/>
          </p:nvPr>
        </p:nvSpPr>
        <p:spPr>
          <a:xfrm>
            <a:off x="1275917" y="309107"/>
            <a:ext cx="9793111" cy="675631"/>
          </a:xfrm>
        </p:spPr>
        <p:txBody>
          <a:bodyPr>
            <a:normAutofit/>
          </a:bodyPr>
          <a:lstStyle/>
          <a:p>
            <a:r>
              <a:rPr lang="zh-TW" altLang="en-US" b="1" dirty="0">
                <a:solidFill>
                  <a:schemeClr val="accent3">
                    <a:lumMod val="50000"/>
                  </a:schemeClr>
                </a:solidFill>
              </a:rPr>
              <a:t>列王記</a:t>
            </a:r>
            <a:r>
              <a:rPr lang="zh-CN" altLang="en-US" b="1" dirty="0">
                <a:solidFill>
                  <a:schemeClr val="accent3">
                    <a:lumMod val="50000"/>
                  </a:schemeClr>
                </a:solidFill>
              </a:rPr>
              <a:t>下</a:t>
            </a:r>
            <a:r>
              <a:rPr lang="en-US" altLang="zh-TW" b="1" dirty="0">
                <a:solidFill>
                  <a:schemeClr val="accent3">
                    <a:lumMod val="50000"/>
                  </a:schemeClr>
                </a:solidFill>
              </a:rPr>
              <a:t>19 – 20 </a:t>
            </a:r>
            <a:r>
              <a:rPr lang="zh-CN" altLang="en-US" b="1" dirty="0">
                <a:solidFill>
                  <a:schemeClr val="accent3">
                    <a:lumMod val="50000"/>
                  </a:schemeClr>
                </a:solidFill>
              </a:rPr>
              <a:t>章</a:t>
            </a:r>
            <a:r>
              <a:rPr lang="en-US" altLang="zh-CN" b="1" dirty="0">
                <a:solidFill>
                  <a:schemeClr val="accent3">
                    <a:lumMod val="50000"/>
                  </a:schemeClr>
                </a:solidFill>
              </a:rPr>
              <a:t>	</a:t>
            </a:r>
            <a:r>
              <a:rPr lang="zh-CN" altLang="en-US" b="1" dirty="0">
                <a:solidFill>
                  <a:schemeClr val="accent3">
                    <a:lumMod val="50000"/>
                  </a:schemeClr>
                </a:solidFill>
              </a:rPr>
              <a:t>本课主要内容</a:t>
            </a:r>
            <a:endParaRPr lang="en-US" b="1" dirty="0">
              <a:solidFill>
                <a:schemeClr val="accent3">
                  <a:lumMod val="50000"/>
                </a:schemeClr>
              </a:solidFill>
            </a:endParaRPr>
          </a:p>
        </p:txBody>
      </p:sp>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1</a:t>
            </a:fld>
            <a:endParaRPr lang="en-US" dirty="0"/>
          </a:p>
        </p:txBody>
      </p:sp>
      <p:sp>
        <p:nvSpPr>
          <p:cNvPr id="6" name="Content Placeholder 5">
            <a:extLst>
              <a:ext uri="{FF2B5EF4-FFF2-40B4-BE49-F238E27FC236}">
                <a16:creationId xmlns:a16="http://schemas.microsoft.com/office/drawing/2014/main" id="{1CEC0ACC-1BD1-43C6-9EB9-9D96FB13F3AF}"/>
              </a:ext>
            </a:extLst>
          </p:cNvPr>
          <p:cNvSpPr>
            <a:spLocks noGrp="1"/>
          </p:cNvSpPr>
          <p:nvPr>
            <p:ph idx="1"/>
          </p:nvPr>
        </p:nvSpPr>
        <p:spPr>
          <a:xfrm>
            <a:off x="1275917" y="984738"/>
            <a:ext cx="9617370" cy="5468648"/>
          </a:xfrm>
        </p:spPr>
        <p:txBody>
          <a:bodyPr>
            <a:normAutofit/>
          </a:bodyPr>
          <a:lstStyle/>
          <a:p>
            <a:r>
              <a:rPr lang="zh-CN" altLang="en-US" sz="2600" b="1" dirty="0">
                <a:solidFill>
                  <a:schemeClr val="accent3">
                    <a:lumMod val="50000"/>
                  </a:schemeClr>
                </a:solidFill>
              </a:rPr>
              <a:t>复习</a:t>
            </a:r>
            <a:r>
              <a:rPr lang="en-US" altLang="zh-CN" sz="2600" b="1" dirty="0">
                <a:solidFill>
                  <a:schemeClr val="accent3">
                    <a:lumMod val="50000"/>
                  </a:schemeClr>
                </a:solidFill>
              </a:rPr>
              <a:t>17-18 </a:t>
            </a:r>
            <a:r>
              <a:rPr lang="zh-CN" altLang="en-US" sz="2600" b="1" dirty="0">
                <a:solidFill>
                  <a:schemeClr val="accent3">
                    <a:lumMod val="50000"/>
                  </a:schemeClr>
                </a:solidFill>
              </a:rPr>
              <a:t>章</a:t>
            </a:r>
            <a:r>
              <a:rPr lang="en-US" altLang="zh-CN" sz="2600" b="1" i="0" dirty="0">
                <a:solidFill>
                  <a:schemeClr val="accent3">
                    <a:lumMod val="50000"/>
                  </a:schemeClr>
                </a:solidFill>
                <a:effectLst/>
                <a:latin typeface="Verdana" panose="020B0604030504040204" pitchFamily="34" charset="0"/>
              </a:rPr>
              <a:t>: </a:t>
            </a:r>
            <a:r>
              <a:rPr lang="zh-CN" altLang="en-US" sz="2600" b="1" i="0" dirty="0">
                <a:solidFill>
                  <a:schemeClr val="accent3">
                    <a:lumMod val="50000"/>
                  </a:schemeClr>
                </a:solidFill>
                <a:effectLst/>
                <a:latin typeface="Verdana" panose="020B0604030504040204" pitchFamily="34" charset="0"/>
              </a:rPr>
              <a:t>何细亚与希西家</a:t>
            </a:r>
            <a:endParaRPr lang="en-US" altLang="zh-CN" sz="2600" b="1" i="0" dirty="0">
              <a:solidFill>
                <a:schemeClr val="accent3">
                  <a:lumMod val="50000"/>
                </a:schemeClr>
              </a:solidFill>
              <a:effectLst/>
              <a:latin typeface="Verdana" panose="020B0604030504040204" pitchFamily="34" charset="0"/>
            </a:endParaRPr>
          </a:p>
          <a:p>
            <a:r>
              <a:rPr lang="zh-CN" altLang="en-US" sz="2600" b="1" i="0" dirty="0">
                <a:solidFill>
                  <a:schemeClr val="accent3">
                    <a:lumMod val="50000"/>
                  </a:schemeClr>
                </a:solidFill>
                <a:effectLst/>
                <a:latin typeface="Verdana" panose="020B0604030504040204" pitchFamily="34" charset="0"/>
              </a:rPr>
              <a:t>复习北国和南国的主要年代</a:t>
            </a:r>
            <a:endParaRPr lang="en-US" altLang="zh-CN" sz="2600" b="1" i="0" dirty="0">
              <a:solidFill>
                <a:schemeClr val="accent3">
                  <a:lumMod val="50000"/>
                </a:schemeClr>
              </a:solidFill>
              <a:effectLst/>
              <a:latin typeface="Verdana" panose="020B0604030504040204" pitchFamily="34" charset="0"/>
            </a:endParaRPr>
          </a:p>
          <a:p>
            <a:r>
              <a:rPr lang="zh-CN" altLang="en-US" sz="2600" b="1" i="0" dirty="0">
                <a:solidFill>
                  <a:schemeClr val="accent3">
                    <a:lumMod val="50000"/>
                  </a:schemeClr>
                </a:solidFill>
                <a:effectLst/>
                <a:latin typeface="Verdana" panose="020B0604030504040204" pitchFamily="34" charset="0"/>
              </a:rPr>
              <a:t>复习北国和南国的主要地图与今日相对比</a:t>
            </a:r>
            <a:endParaRPr lang="en-US" altLang="zh-CN" sz="2600" b="1" i="0" dirty="0">
              <a:solidFill>
                <a:schemeClr val="accent3">
                  <a:lumMod val="50000"/>
                </a:schemeClr>
              </a:solidFill>
              <a:effectLst/>
              <a:latin typeface="Verdana" panose="020B0604030504040204" pitchFamily="34" charset="0"/>
            </a:endParaRPr>
          </a:p>
          <a:p>
            <a:r>
              <a:rPr lang="zh-CN" altLang="en-US" sz="2400" b="1" dirty="0">
                <a:solidFill>
                  <a:schemeClr val="accent3">
                    <a:lumMod val="50000"/>
                  </a:schemeClr>
                </a:solidFill>
              </a:rPr>
              <a:t>希西家的重要性</a:t>
            </a:r>
            <a:r>
              <a:rPr lang="en-US" altLang="zh-CN" sz="2400" b="1" i="0" dirty="0">
                <a:solidFill>
                  <a:schemeClr val="accent3">
                    <a:lumMod val="50000"/>
                  </a:schemeClr>
                </a:solidFill>
                <a:effectLst/>
                <a:latin typeface="Verdana" panose="020B0604030504040204" pitchFamily="34" charset="0"/>
              </a:rPr>
              <a:t>: </a:t>
            </a:r>
            <a:r>
              <a:rPr lang="zh-CN" altLang="en-US" sz="2600" spc="75" dirty="0">
                <a:solidFill>
                  <a:srgbClr val="000000"/>
                </a:solidFill>
                <a:effectLst/>
                <a:ea typeface="SimSun" panose="02010600030101010101" pitchFamily="2" charset="-122"/>
                <a:cs typeface="Times New Roman" panose="02020603050405020304" pitchFamily="18" charset="0"/>
              </a:rPr>
              <a:t>列王记上</a:t>
            </a:r>
            <a:r>
              <a:rPr lang="en-US" altLang="zh-CN" sz="2600" spc="75" dirty="0">
                <a:solidFill>
                  <a:srgbClr val="000000"/>
                </a:solidFill>
                <a:effectLst/>
                <a:ea typeface="SimSun" panose="02010600030101010101" pitchFamily="2" charset="-122"/>
                <a:cs typeface="Times New Roman" panose="02020603050405020304" pitchFamily="18" charset="0"/>
              </a:rPr>
              <a:t>22</a:t>
            </a:r>
            <a:r>
              <a:rPr lang="zh-CN" altLang="en-US" sz="2600" spc="75" dirty="0">
                <a:solidFill>
                  <a:srgbClr val="000000"/>
                </a:solidFill>
                <a:effectLst/>
                <a:ea typeface="SimSun" panose="02010600030101010101" pitchFamily="2" charset="-122"/>
                <a:cs typeface="Times New Roman" panose="02020603050405020304" pitchFamily="18" charset="0"/>
              </a:rPr>
              <a:t>章，</a:t>
            </a:r>
            <a:r>
              <a:rPr lang="zh-CN" altLang="en-US" sz="2400" spc="75" dirty="0">
                <a:solidFill>
                  <a:srgbClr val="000000"/>
                </a:solidFill>
                <a:effectLst/>
                <a:ea typeface="SimSun" panose="02010600030101010101" pitchFamily="2" charset="-122"/>
                <a:cs typeface="Times New Roman" panose="02020603050405020304" pitchFamily="18" charset="0"/>
              </a:rPr>
              <a:t>列王记下</a:t>
            </a:r>
            <a:r>
              <a:rPr lang="en-US" altLang="zh-CN" sz="2400" spc="75" dirty="0">
                <a:solidFill>
                  <a:srgbClr val="000000"/>
                </a:solidFill>
                <a:effectLst/>
                <a:ea typeface="SimSun" panose="02010600030101010101" pitchFamily="2" charset="-122"/>
                <a:cs typeface="Times New Roman" panose="02020603050405020304" pitchFamily="18" charset="0"/>
              </a:rPr>
              <a:t>25</a:t>
            </a:r>
            <a:r>
              <a:rPr lang="zh-CN" altLang="en-US" sz="2400" spc="75" dirty="0">
                <a:solidFill>
                  <a:srgbClr val="000000"/>
                </a:solidFill>
                <a:effectLst/>
                <a:ea typeface="SimSun" panose="02010600030101010101" pitchFamily="2" charset="-122"/>
                <a:cs typeface="Times New Roman" panose="02020603050405020304" pitchFamily="18" charset="0"/>
              </a:rPr>
              <a:t>章，共</a:t>
            </a:r>
            <a:r>
              <a:rPr lang="en-US" altLang="zh-CN" sz="2400" spc="75" dirty="0">
                <a:solidFill>
                  <a:srgbClr val="000000"/>
                </a:solidFill>
                <a:effectLst/>
                <a:ea typeface="SimSun" panose="02010600030101010101" pitchFamily="2" charset="-122"/>
                <a:cs typeface="Times New Roman" panose="02020603050405020304" pitchFamily="18" charset="0"/>
              </a:rPr>
              <a:t>47</a:t>
            </a:r>
            <a:r>
              <a:rPr lang="zh-CN" altLang="en-US" sz="2400" spc="75" dirty="0">
                <a:solidFill>
                  <a:srgbClr val="000000"/>
                </a:solidFill>
                <a:effectLst/>
                <a:ea typeface="SimSun" panose="02010600030101010101" pitchFamily="2" charset="-122"/>
                <a:cs typeface="Times New Roman" panose="02020603050405020304" pitchFamily="18" charset="0"/>
              </a:rPr>
              <a:t>章。其中大卫占了两章，所罗门</a:t>
            </a:r>
            <a:r>
              <a:rPr lang="en-US" altLang="zh-CN" sz="2400" spc="75" dirty="0">
                <a:solidFill>
                  <a:srgbClr val="000000"/>
                </a:solidFill>
                <a:effectLst/>
                <a:ea typeface="SimSun" panose="02010600030101010101" pitchFamily="2" charset="-122"/>
                <a:cs typeface="Times New Roman" panose="02020603050405020304" pitchFamily="18" charset="0"/>
              </a:rPr>
              <a:t>9</a:t>
            </a:r>
            <a:r>
              <a:rPr lang="zh-CN" altLang="en-US" sz="2400" spc="75" dirty="0">
                <a:solidFill>
                  <a:srgbClr val="000000"/>
                </a:solidFill>
                <a:effectLst/>
                <a:ea typeface="SimSun" panose="02010600030101010101" pitchFamily="2" charset="-122"/>
                <a:cs typeface="Times New Roman" panose="02020603050405020304" pitchFamily="18" charset="0"/>
              </a:rPr>
              <a:t>章。剩下</a:t>
            </a:r>
            <a:r>
              <a:rPr lang="en-US" altLang="zh-CN" sz="2400" spc="75" dirty="0">
                <a:solidFill>
                  <a:srgbClr val="000000"/>
                </a:solidFill>
                <a:effectLst/>
                <a:ea typeface="SimSun" panose="02010600030101010101" pitchFamily="2" charset="-122"/>
                <a:cs typeface="Times New Roman" panose="02020603050405020304" pitchFamily="18" charset="0"/>
              </a:rPr>
              <a:t>36</a:t>
            </a:r>
            <a:r>
              <a:rPr lang="zh-CN" altLang="en-US" sz="2400" spc="75" dirty="0">
                <a:solidFill>
                  <a:srgbClr val="000000"/>
                </a:solidFill>
                <a:effectLst/>
                <a:ea typeface="SimSun" panose="02010600030101010101" pitchFamily="2" charset="-122"/>
                <a:cs typeface="Times New Roman" panose="02020603050405020304" pitchFamily="18" charset="0"/>
              </a:rPr>
              <a:t>章。北国的王</a:t>
            </a:r>
            <a:r>
              <a:rPr lang="en-US" altLang="zh-CN" sz="2400" spc="75" dirty="0">
                <a:solidFill>
                  <a:srgbClr val="000000"/>
                </a:solidFill>
                <a:effectLst/>
                <a:ea typeface="SimSun" panose="02010600030101010101" pitchFamily="2" charset="-122"/>
                <a:cs typeface="Times New Roman" panose="02020603050405020304" pitchFamily="18" charset="0"/>
              </a:rPr>
              <a:t>19</a:t>
            </a:r>
            <a:r>
              <a:rPr lang="zh-CN" altLang="en-US" sz="2400" spc="75" dirty="0">
                <a:solidFill>
                  <a:srgbClr val="000000"/>
                </a:solidFill>
                <a:effectLst/>
                <a:ea typeface="SimSun" panose="02010600030101010101" pitchFamily="2" charset="-122"/>
                <a:cs typeface="Times New Roman" panose="02020603050405020304" pitchFamily="18" charset="0"/>
              </a:rPr>
              <a:t>个，南国的王</a:t>
            </a:r>
            <a:r>
              <a:rPr lang="en-US" altLang="zh-CN" sz="2400" spc="75" dirty="0">
                <a:solidFill>
                  <a:srgbClr val="000000"/>
                </a:solidFill>
                <a:effectLst/>
                <a:ea typeface="SimSun" panose="02010600030101010101" pitchFamily="2" charset="-122"/>
                <a:cs typeface="Times New Roman" panose="02020603050405020304" pitchFamily="18" charset="0"/>
              </a:rPr>
              <a:t>20</a:t>
            </a:r>
            <a:r>
              <a:rPr lang="zh-CN" altLang="en-US" sz="2400" spc="75" dirty="0">
                <a:solidFill>
                  <a:srgbClr val="000000"/>
                </a:solidFill>
                <a:effectLst/>
                <a:ea typeface="SimSun" panose="02010600030101010101" pitchFamily="2" charset="-122"/>
                <a:cs typeface="Times New Roman" panose="02020603050405020304" pitchFamily="18" charset="0"/>
              </a:rPr>
              <a:t>个，平均每个王不够</a:t>
            </a:r>
            <a:r>
              <a:rPr lang="en-US" altLang="zh-CN" sz="2400" spc="75" dirty="0">
                <a:solidFill>
                  <a:srgbClr val="000000"/>
                </a:solidFill>
                <a:effectLst/>
                <a:ea typeface="SimSun" panose="02010600030101010101" pitchFamily="2" charset="-122"/>
                <a:cs typeface="Times New Roman" panose="02020603050405020304" pitchFamily="18" charset="0"/>
              </a:rPr>
              <a:t>1</a:t>
            </a:r>
            <a:r>
              <a:rPr lang="zh-CN" altLang="en-US" sz="2400" spc="75" dirty="0">
                <a:solidFill>
                  <a:srgbClr val="000000"/>
                </a:solidFill>
                <a:effectLst/>
                <a:ea typeface="SimSun" panose="02010600030101010101" pitchFamily="2" charset="-122"/>
                <a:cs typeface="Times New Roman" panose="02020603050405020304" pitchFamily="18" charset="0"/>
              </a:rPr>
              <a:t>章。但希西家就占了</a:t>
            </a:r>
            <a:r>
              <a:rPr lang="en-US" altLang="zh-CN" sz="2400" spc="75" dirty="0">
                <a:solidFill>
                  <a:srgbClr val="000000"/>
                </a:solidFill>
                <a:effectLst/>
                <a:ea typeface="SimSun" panose="02010600030101010101" pitchFamily="2" charset="-122"/>
                <a:cs typeface="Times New Roman" panose="02020603050405020304" pitchFamily="18" charset="0"/>
              </a:rPr>
              <a:t>3</a:t>
            </a:r>
            <a:r>
              <a:rPr lang="zh-CN" altLang="en-US" sz="2400" spc="75" dirty="0">
                <a:solidFill>
                  <a:srgbClr val="000000"/>
                </a:solidFill>
                <a:effectLst/>
                <a:ea typeface="SimSun" panose="02010600030101010101" pitchFamily="2" charset="-122"/>
                <a:cs typeface="Times New Roman" panose="02020603050405020304" pitchFamily="18" charset="0"/>
              </a:rPr>
              <a:t>章，可见其重要。</a:t>
            </a:r>
            <a:endParaRPr lang="en-US" altLang="zh-CN" sz="2400" spc="75" dirty="0">
              <a:solidFill>
                <a:srgbClr val="000000"/>
              </a:solidFill>
              <a:effectLst/>
              <a:ea typeface="SimSun" panose="02010600030101010101" pitchFamily="2" charset="-122"/>
              <a:cs typeface="Times New Roman" panose="02020603050405020304" pitchFamily="18" charset="0"/>
            </a:endParaRPr>
          </a:p>
          <a:p>
            <a:r>
              <a:rPr lang="zh-CN" altLang="en-US" sz="2400" b="1" i="0" dirty="0">
                <a:solidFill>
                  <a:schemeClr val="accent3">
                    <a:lumMod val="50000"/>
                  </a:schemeClr>
                </a:solidFill>
                <a:effectLst/>
                <a:latin typeface="Verdana" panose="020B0604030504040204" pitchFamily="34" charset="0"/>
              </a:rPr>
              <a:t>希西家的祷告之心：危难中不是首先采取军事行动，而是祷告神。我们能做到吗？我们的事奉是教会的弟兄姐妹齐心祷告的结果吗？</a:t>
            </a:r>
            <a:endParaRPr lang="en-US" altLang="zh-CN" sz="2400" b="1" i="0" dirty="0">
              <a:solidFill>
                <a:schemeClr val="accent3">
                  <a:lumMod val="50000"/>
                </a:schemeClr>
              </a:solidFill>
              <a:effectLst/>
              <a:latin typeface="Verdana" panose="020B0604030504040204" pitchFamily="34" charset="0"/>
            </a:endParaRPr>
          </a:p>
          <a:p>
            <a:r>
              <a:rPr lang="zh-CN" altLang="en-US" sz="2400" b="1" i="0" dirty="0">
                <a:solidFill>
                  <a:schemeClr val="accent3">
                    <a:lumMod val="50000"/>
                  </a:schemeClr>
                </a:solidFill>
                <a:effectLst/>
                <a:latin typeface="Verdana" panose="020B0604030504040204" pitchFamily="34" charset="0"/>
              </a:rPr>
              <a:t>希西家的祷告之词：用心、流泪。我们是这样祷告的吗</a:t>
            </a:r>
            <a:endParaRPr lang="en-US" altLang="zh-CN" sz="2400" b="1" i="0" dirty="0">
              <a:solidFill>
                <a:schemeClr val="accent3">
                  <a:lumMod val="50000"/>
                </a:schemeClr>
              </a:solidFill>
              <a:effectLst/>
              <a:latin typeface="Verdana" panose="020B0604030504040204" pitchFamily="34" charset="0"/>
            </a:endParaRPr>
          </a:p>
          <a:p>
            <a:r>
              <a:rPr lang="zh-CN" altLang="en-US" sz="2400" b="1" dirty="0">
                <a:solidFill>
                  <a:schemeClr val="accent3">
                    <a:lumMod val="50000"/>
                  </a:schemeClr>
                </a:solidFill>
                <a:latin typeface="Verdana" panose="020B0604030504040204" pitchFamily="34" charset="0"/>
              </a:rPr>
              <a:t>日影后退十度的启示：你相信此神迹给我们的启示吗？</a:t>
            </a:r>
            <a:endParaRPr lang="en-US" altLang="zh-CN" sz="2400" b="1" dirty="0">
              <a:solidFill>
                <a:schemeClr val="accent3">
                  <a:lumMod val="50000"/>
                </a:schemeClr>
              </a:solidFill>
              <a:latin typeface="Verdana" panose="020B0604030504040204" pitchFamily="34" charset="0"/>
            </a:endParaRPr>
          </a:p>
          <a:p>
            <a:r>
              <a:rPr lang="zh-CN" altLang="en-US" sz="2400" b="1" i="0" dirty="0">
                <a:solidFill>
                  <a:schemeClr val="accent3">
                    <a:lumMod val="50000"/>
                  </a:schemeClr>
                </a:solidFill>
                <a:effectLst/>
                <a:latin typeface="Verdana" panose="020B0604030504040204" pitchFamily="34" charset="0"/>
              </a:rPr>
              <a:t>希西家的软弱及炫耀：给我们什么样的启示？我们一旦有了成就或脱离了危难，是否开始炫耀自己，而忘记了神？</a:t>
            </a:r>
            <a:endParaRPr lang="zh-TW" altLang="en-US" sz="2400" dirty="0"/>
          </a:p>
        </p:txBody>
      </p:sp>
    </p:spTree>
    <p:extLst>
      <p:ext uri="{BB962C8B-B14F-4D97-AF65-F5344CB8AC3E}">
        <p14:creationId xmlns:p14="http://schemas.microsoft.com/office/powerpoint/2010/main" val="615245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F988-AC94-482D-9BCF-62B48DF7ED11}"/>
              </a:ext>
            </a:extLst>
          </p:cNvPr>
          <p:cNvSpPr>
            <a:spLocks noGrp="1"/>
          </p:cNvSpPr>
          <p:nvPr>
            <p:ph type="title"/>
          </p:nvPr>
        </p:nvSpPr>
        <p:spPr>
          <a:xfrm>
            <a:off x="1275917" y="191387"/>
            <a:ext cx="9793111" cy="648586"/>
          </a:xfrm>
        </p:spPr>
        <p:txBody>
          <a:bodyPr>
            <a:normAutofit/>
          </a:bodyPr>
          <a:lstStyle/>
          <a:p>
            <a:r>
              <a:rPr lang="zh-CN" altLang="en-US" b="1" dirty="0">
                <a:solidFill>
                  <a:schemeClr val="accent3">
                    <a:lumMod val="50000"/>
                  </a:schemeClr>
                </a:solidFill>
              </a:rPr>
              <a:t>日影后退的启示</a:t>
            </a:r>
            <a:endParaRPr lang="en-US" b="1" dirty="0">
              <a:solidFill>
                <a:schemeClr val="accent3">
                  <a:lumMod val="50000"/>
                </a:schemeClr>
              </a:solidFill>
            </a:endParaRPr>
          </a:p>
        </p:txBody>
      </p:sp>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10</a:t>
            </a:fld>
            <a:endParaRPr lang="en-US" dirty="0"/>
          </a:p>
        </p:txBody>
      </p:sp>
      <p:sp>
        <p:nvSpPr>
          <p:cNvPr id="6" name="Content Placeholder 5">
            <a:extLst>
              <a:ext uri="{FF2B5EF4-FFF2-40B4-BE49-F238E27FC236}">
                <a16:creationId xmlns:a16="http://schemas.microsoft.com/office/drawing/2014/main" id="{1CEC0ACC-1BD1-43C6-9EB9-9D96FB13F3AF}"/>
              </a:ext>
            </a:extLst>
          </p:cNvPr>
          <p:cNvSpPr>
            <a:spLocks noGrp="1"/>
          </p:cNvSpPr>
          <p:nvPr>
            <p:ph idx="1"/>
          </p:nvPr>
        </p:nvSpPr>
        <p:spPr>
          <a:xfrm>
            <a:off x="1275917" y="984737"/>
            <a:ext cx="9898902" cy="5681875"/>
          </a:xfrm>
        </p:spPr>
        <p:txBody>
          <a:bodyPr>
            <a:normAutofit fontScale="92500" lnSpcReduction="20000"/>
          </a:bodyPr>
          <a:lstStyle/>
          <a:p>
            <a:pPr marL="0" indent="0">
              <a:buNone/>
            </a:pPr>
            <a:r>
              <a:rPr lang="zh-CN" altLang="en-US" sz="2400" b="1" dirty="0">
                <a:solidFill>
                  <a:schemeClr val="accent3">
                    <a:lumMod val="50000"/>
                  </a:schemeClr>
                </a:solidFill>
              </a:rPr>
              <a:t>希西家认为日影是不会后退的：</a:t>
            </a:r>
            <a:r>
              <a:rPr lang="zh-CN" altLang="en-US" sz="2000" b="0" i="0" dirty="0">
                <a:solidFill>
                  <a:srgbClr val="525252"/>
                </a:solidFill>
                <a:effectLst/>
                <a:latin typeface="helvetica neue"/>
              </a:rPr>
              <a:t> </a:t>
            </a:r>
            <a:r>
              <a:rPr lang="zh-CN" b="1" i="0" dirty="0">
                <a:solidFill>
                  <a:srgbClr val="000000"/>
                </a:solidFill>
                <a:effectLst/>
                <a:latin typeface="Times New Roman" panose="02020603050405020304" pitchFamily="18" charset="0"/>
                <a:ea typeface="SimSun" panose="02010600030101010101" pitchFamily="2" charset="-122"/>
              </a:rPr>
              <a:t>【</a:t>
            </a:r>
            <a:r>
              <a:rPr lang="zh-CN" sz="2200" b="1" i="0" dirty="0">
                <a:solidFill>
                  <a:srgbClr val="000000"/>
                </a:solidFill>
                <a:effectLst/>
                <a:latin typeface="Times New Roman" panose="02020603050405020304" pitchFamily="18" charset="0"/>
                <a:ea typeface="SimSun" panose="02010600030101010101" pitchFamily="2" charset="-122"/>
              </a:rPr>
              <a:t>王下二十</a:t>
            </a:r>
            <a:r>
              <a:rPr lang="en-US" sz="2200" b="1" i="0" dirty="0">
                <a:solidFill>
                  <a:srgbClr val="000000"/>
                </a:solidFill>
                <a:effectLst/>
                <a:latin typeface="新細明體" panose="02020500000000000000" pitchFamily="18" charset="-120"/>
              </a:rPr>
              <a:t>10</a:t>
            </a:r>
            <a:r>
              <a:rPr lang="zh-CN" sz="2200" b="1" i="0" dirty="0">
                <a:solidFill>
                  <a:srgbClr val="000000"/>
                </a:solidFill>
                <a:effectLst/>
                <a:latin typeface="Times New Roman" panose="02020603050405020304" pitchFamily="18" charset="0"/>
                <a:ea typeface="SimSun" panose="02010600030101010101" pitchFamily="2" charset="-122"/>
              </a:rPr>
              <a:t>】</a:t>
            </a:r>
            <a:r>
              <a:rPr lang="zh-CN" sz="2200" b="0" i="0" dirty="0">
                <a:solidFill>
                  <a:srgbClr val="000000"/>
                </a:solidFill>
                <a:effectLst/>
                <a:ea typeface="SimSun" panose="02010600030101010101" pitchFamily="2" charset="-122"/>
              </a:rPr>
              <a:t>「希西家回答说：“日影向前进十度容易；我要日影往后退十度。”」</a:t>
            </a:r>
            <a:r>
              <a:rPr lang="zh-CN" altLang="en-US" sz="2200" b="0" i="0" dirty="0">
                <a:solidFill>
                  <a:srgbClr val="000000"/>
                </a:solidFill>
                <a:effectLst/>
                <a:latin typeface="SimSun" panose="02010600030101010101" pitchFamily="2" charset="-122"/>
                <a:ea typeface="SimSun" panose="02010600030101010101" pitchFamily="2" charset="-122"/>
              </a:rPr>
              <a:t>这是我们不容易明白的，当日影西斜，只有神迹始能改变在日晷上的影子。这日影可以推后，给我们下列启示：</a:t>
            </a:r>
            <a:endParaRPr lang="en-US" altLang="zh-CN" sz="2200" b="1" dirty="0">
              <a:solidFill>
                <a:schemeClr val="accent3">
                  <a:lumMod val="50000"/>
                </a:schemeClr>
              </a:solidFill>
            </a:endParaRPr>
          </a:p>
          <a:p>
            <a:r>
              <a:rPr lang="zh-CN" altLang="en-US" sz="2400" b="1" i="0" dirty="0">
                <a:solidFill>
                  <a:schemeClr val="accent3">
                    <a:lumMod val="50000"/>
                  </a:schemeClr>
                </a:solidFill>
                <a:effectLst/>
                <a:latin typeface="Verdana" panose="020B0604030504040204" pitchFamily="34" charset="0"/>
              </a:rPr>
              <a:t>只有神能改变他所创造的律</a:t>
            </a:r>
            <a:r>
              <a:rPr lang="en-US" altLang="zh-CN" sz="2400" b="1" i="0" dirty="0">
                <a:solidFill>
                  <a:schemeClr val="accent3">
                    <a:lumMod val="50000"/>
                  </a:schemeClr>
                </a:solidFill>
                <a:effectLst/>
                <a:latin typeface="Verdana" panose="020B0604030504040204" pitchFamily="34" charset="0"/>
              </a:rPr>
              <a:t>: </a:t>
            </a:r>
            <a:r>
              <a:rPr lang="zh-CN" altLang="en-US" sz="2200" b="1" dirty="0">
                <a:solidFill>
                  <a:srgbClr val="000000"/>
                </a:solidFill>
                <a:latin typeface="Times New Roman" panose="02020603050405020304" pitchFamily="18" charset="0"/>
                <a:ea typeface="SimSun" panose="02010600030101010101" pitchFamily="2" charset="-122"/>
              </a:rPr>
              <a:t>希西家</a:t>
            </a:r>
            <a:r>
              <a:rPr lang="zh-CN" altLang="en-US" sz="2200" b="0" i="0" dirty="0">
                <a:solidFill>
                  <a:srgbClr val="000000"/>
                </a:solidFill>
                <a:effectLst/>
                <a:latin typeface="SimSun" panose="02010600030101010101" pitchFamily="2" charset="-122"/>
                <a:ea typeface="SimSun" panose="02010600030101010101" pitchFamily="2" charset="-122"/>
              </a:rPr>
              <a:t>认为日晷原来就往前进，因此前进是理所当然，后退则是违反规律，他认为较难或不可能的事，可以显出这兆头的真实。果然日晷原本向前进的日影，就往后退了十度。</a:t>
            </a:r>
            <a:r>
              <a:rPr lang="zh-CN" sz="2200" b="0" i="0" dirty="0">
                <a:solidFill>
                  <a:srgbClr val="000000"/>
                </a:solidFill>
                <a:effectLst/>
                <a:ea typeface="SimSun" panose="02010600030101010101" pitchFamily="2" charset="-122"/>
              </a:rPr>
              <a:t> </a:t>
            </a:r>
            <a:r>
              <a:rPr lang="zh-CN" altLang="en-US" sz="2200" b="1" dirty="0">
                <a:solidFill>
                  <a:schemeClr val="accent3">
                    <a:lumMod val="50000"/>
                  </a:schemeClr>
                </a:solidFill>
                <a:latin typeface="Verdana" panose="020B0604030504040204" pitchFamily="34" charset="0"/>
                <a:ea typeface="SimSun" panose="02010600030101010101" pitchFamily="2" charset="-122"/>
              </a:rPr>
              <a:t>没有神的干预是不可能的。</a:t>
            </a:r>
            <a:endParaRPr lang="en-US" altLang="zh-CN" sz="2200" b="1" i="0" dirty="0">
              <a:solidFill>
                <a:schemeClr val="accent3">
                  <a:lumMod val="50000"/>
                </a:schemeClr>
              </a:solidFill>
              <a:effectLst/>
              <a:latin typeface="Verdana" panose="020B0604030504040204" pitchFamily="34" charset="0"/>
            </a:endParaRPr>
          </a:p>
          <a:p>
            <a:r>
              <a:rPr lang="zh-CN" altLang="en-US" sz="2400" b="1" i="0" dirty="0">
                <a:solidFill>
                  <a:schemeClr val="accent3">
                    <a:lumMod val="50000"/>
                  </a:schemeClr>
                </a:solidFill>
                <a:effectLst/>
                <a:latin typeface="Verdana" panose="020B0604030504040204" pitchFamily="34" charset="0"/>
              </a:rPr>
              <a:t>要珍惜日子和生命</a:t>
            </a:r>
            <a:r>
              <a:rPr lang="zh-CN" altLang="en-US" sz="2200" b="1" i="0" dirty="0">
                <a:solidFill>
                  <a:schemeClr val="accent3">
                    <a:lumMod val="50000"/>
                  </a:schemeClr>
                </a:solidFill>
                <a:effectLst/>
                <a:latin typeface="Verdana" panose="020B0604030504040204" pitchFamily="34" charset="0"/>
              </a:rPr>
              <a:t>：</a:t>
            </a:r>
            <a:r>
              <a:rPr lang="zh-CN" sz="2200" b="1" i="0" dirty="0">
                <a:solidFill>
                  <a:srgbClr val="000000"/>
                </a:solidFill>
                <a:effectLst/>
                <a:latin typeface="Times New Roman" panose="02020603050405020304" pitchFamily="18" charset="0"/>
                <a:ea typeface="SimSun" panose="02010600030101010101" pitchFamily="2" charset="-122"/>
              </a:rPr>
              <a:t> </a:t>
            </a:r>
            <a:r>
              <a:rPr lang="zh-CN" altLang="en-US" sz="2200" b="0" i="0" dirty="0">
                <a:solidFill>
                  <a:srgbClr val="000000"/>
                </a:solidFill>
                <a:effectLst/>
                <a:latin typeface="SimSun" panose="02010600030101010101" pitchFamily="2" charset="-122"/>
                <a:ea typeface="SimSun" panose="02010600030101010101" pitchFamily="2" charset="-122"/>
              </a:rPr>
              <a:t>我们过去所浪费的日子是不会再回来了，无法再呼唤过来；但在我们生活的日晷上日影可以转回，我们若真正悔改，神必容我们转向祂。祂曾应许说：「我必不丢弃你，也必离开你。」「我必使你恢复，赎回已往蛀虫所侵袭的日子。」 </a:t>
            </a:r>
            <a:endParaRPr lang="en-US" altLang="zh-CN" sz="2200" dirty="0">
              <a:solidFill>
                <a:srgbClr val="000000"/>
              </a:solidFill>
              <a:effectLst/>
              <a:ea typeface="SimSun" panose="02010600030101010101" pitchFamily="2" charset="-122"/>
              <a:cs typeface="Times New Roman" panose="02020603050405020304" pitchFamily="18" charset="0"/>
            </a:endParaRPr>
          </a:p>
          <a:p>
            <a:r>
              <a:rPr lang="zh-CN" altLang="en-US" sz="2400" b="1" dirty="0">
                <a:solidFill>
                  <a:schemeClr val="accent3">
                    <a:lumMod val="50000"/>
                  </a:schemeClr>
                </a:solidFill>
                <a:latin typeface="Verdana" panose="020B0604030504040204" pitchFamily="34" charset="0"/>
              </a:rPr>
              <a:t>要学会喜乐盼望</a:t>
            </a:r>
            <a:r>
              <a:rPr lang="zh-CN" altLang="en-US" sz="2400" b="1" dirty="0">
                <a:solidFill>
                  <a:schemeClr val="accent3">
                    <a:lumMod val="50000"/>
                  </a:schemeClr>
                </a:solidFill>
              </a:rPr>
              <a:t>：</a:t>
            </a:r>
            <a:r>
              <a:rPr lang="zh-CN" altLang="en-US" sz="2000" b="0" i="0" dirty="0">
                <a:solidFill>
                  <a:srgbClr val="000000"/>
                </a:solidFill>
                <a:effectLst/>
                <a:latin typeface="SimSun" panose="02010600030101010101" pitchFamily="2" charset="-122"/>
                <a:ea typeface="SimSun" panose="02010600030101010101" pitchFamily="2" charset="-122"/>
              </a:rPr>
              <a:t> </a:t>
            </a:r>
            <a:r>
              <a:rPr lang="zh-CN" altLang="en-US" sz="2200" b="0" i="0" dirty="0">
                <a:solidFill>
                  <a:srgbClr val="000000"/>
                </a:solidFill>
                <a:effectLst/>
                <a:latin typeface="SimSun" panose="02010600030101010101" pitchFamily="2" charset="-122"/>
                <a:ea typeface="SimSun" panose="02010600030101010101" pitchFamily="2" charset="-122"/>
              </a:rPr>
              <a:t>在痛苦中我们常常觉得这些欢乐日子似乎已经逝去，何时你才能再看到光明，似乎那过去的春日不会再回来；但是你可以放心，在痛苦与试炼的日子，你能与神相交，这些仍能教导你属灵的功课，于是在以后的年日中仍会有恩惠，好似回到以前欢乐的日子一样。</a:t>
            </a:r>
            <a:endParaRPr lang="en-US" altLang="zh-CN" sz="2200" b="1" i="0" dirty="0">
              <a:solidFill>
                <a:schemeClr val="accent3">
                  <a:lumMod val="50000"/>
                </a:schemeClr>
              </a:solidFill>
              <a:effectLst/>
              <a:latin typeface="Verdana" panose="020B0604030504040204" pitchFamily="34" charset="0"/>
            </a:endParaRPr>
          </a:p>
          <a:p>
            <a:r>
              <a:rPr lang="zh-CN" altLang="en-US" sz="2400" b="1" i="0" dirty="0">
                <a:solidFill>
                  <a:schemeClr val="accent3">
                    <a:lumMod val="50000"/>
                  </a:schemeClr>
                </a:solidFill>
                <a:effectLst/>
                <a:latin typeface="Verdana" panose="020B0604030504040204" pitchFamily="34" charset="0"/>
              </a:rPr>
              <a:t>在神国可以让过去重现：</a:t>
            </a:r>
            <a:r>
              <a:rPr lang="zh-CN" altLang="en-US" sz="2000" b="0" i="0" dirty="0">
                <a:solidFill>
                  <a:srgbClr val="333333"/>
                </a:solidFill>
                <a:effectLst/>
                <a:latin typeface="arial" panose="020B0604020202020204" pitchFamily="34" charset="0"/>
              </a:rPr>
              <a:t> </a:t>
            </a:r>
            <a:r>
              <a:rPr lang="zh-CN" altLang="en-US" sz="2200" b="0" i="0" dirty="0">
                <a:solidFill>
                  <a:srgbClr val="000000"/>
                </a:solidFill>
                <a:effectLst/>
                <a:latin typeface="SimSun" panose="02010600030101010101" pitchFamily="2" charset="-122"/>
                <a:ea typeface="SimSun" panose="02010600030101010101" pitchFamily="2" charset="-122"/>
              </a:rPr>
              <a:t>你可能认为所爱的人已经消失，你的人生好似房屋的窗户关起来，变得幽暗，但是神不会让你失去爱，凡为你舍弃一切的，那些都要回来。祂的爱了解一切人间的爱，神在天国和我们的关系实在超过一切人间最温暖的情爱。你的兄弟姐妹就必起来，你要听见他们说话，你会叫唤他吗的名字，你会与他们坐在一起，在生命的殿堂内，聆听神的话语，这是神给我们的应许。</a:t>
            </a:r>
            <a:endParaRPr lang="en-US" sz="2200" dirty="0"/>
          </a:p>
        </p:txBody>
      </p:sp>
    </p:spTree>
    <p:extLst>
      <p:ext uri="{BB962C8B-B14F-4D97-AF65-F5344CB8AC3E}">
        <p14:creationId xmlns:p14="http://schemas.microsoft.com/office/powerpoint/2010/main" val="96638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F988-AC94-482D-9BCF-62B48DF7ED11}"/>
              </a:ext>
            </a:extLst>
          </p:cNvPr>
          <p:cNvSpPr>
            <a:spLocks noGrp="1"/>
          </p:cNvSpPr>
          <p:nvPr>
            <p:ph type="title"/>
          </p:nvPr>
        </p:nvSpPr>
        <p:spPr>
          <a:xfrm>
            <a:off x="1275918" y="159488"/>
            <a:ext cx="7123804" cy="691117"/>
          </a:xfrm>
        </p:spPr>
        <p:txBody>
          <a:bodyPr>
            <a:normAutofit/>
          </a:bodyPr>
          <a:lstStyle/>
          <a:p>
            <a:r>
              <a:rPr lang="zh-CN" altLang="en-US" b="1" dirty="0">
                <a:solidFill>
                  <a:schemeClr val="accent3">
                    <a:lumMod val="50000"/>
                  </a:schemeClr>
                </a:solidFill>
              </a:rPr>
              <a:t>希西家的虚荣、骄傲与炫耀</a:t>
            </a:r>
            <a:endParaRPr lang="en-US" b="1" dirty="0">
              <a:solidFill>
                <a:schemeClr val="accent3">
                  <a:lumMod val="50000"/>
                </a:schemeClr>
              </a:solidFill>
            </a:endParaRPr>
          </a:p>
        </p:txBody>
      </p:sp>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11</a:t>
            </a:fld>
            <a:endParaRPr lang="en-US" dirty="0"/>
          </a:p>
        </p:txBody>
      </p:sp>
      <p:sp>
        <p:nvSpPr>
          <p:cNvPr id="6" name="Content Placeholder 5">
            <a:extLst>
              <a:ext uri="{FF2B5EF4-FFF2-40B4-BE49-F238E27FC236}">
                <a16:creationId xmlns:a16="http://schemas.microsoft.com/office/drawing/2014/main" id="{1CEC0ACC-1BD1-43C6-9EB9-9D96FB13F3AF}"/>
              </a:ext>
            </a:extLst>
          </p:cNvPr>
          <p:cNvSpPr>
            <a:spLocks noGrp="1"/>
          </p:cNvSpPr>
          <p:nvPr>
            <p:ph idx="1"/>
          </p:nvPr>
        </p:nvSpPr>
        <p:spPr>
          <a:xfrm>
            <a:off x="1275917" y="984738"/>
            <a:ext cx="9973329" cy="5468648"/>
          </a:xfrm>
        </p:spPr>
        <p:txBody>
          <a:bodyPr>
            <a:normAutofit fontScale="85000" lnSpcReduction="20000"/>
          </a:bodyPr>
          <a:lstStyle/>
          <a:p>
            <a:pPr marL="0" indent="0">
              <a:buNone/>
            </a:pPr>
            <a:r>
              <a:rPr lang="zh-CN" altLang="en-US" sz="2600" b="1" dirty="0">
                <a:solidFill>
                  <a:schemeClr val="accent3">
                    <a:lumMod val="50000"/>
                  </a:schemeClr>
                </a:solidFill>
              </a:rPr>
              <a:t>炫耀自己的危害</a:t>
            </a:r>
            <a:endParaRPr lang="en-US" altLang="zh-CN" sz="2600" b="1" dirty="0">
              <a:solidFill>
                <a:schemeClr val="accent3">
                  <a:lumMod val="50000"/>
                </a:schemeClr>
              </a:solidFill>
            </a:endParaRPr>
          </a:p>
          <a:p>
            <a:r>
              <a:rPr lang="zh-CN" altLang="en-US" sz="2200" b="1" dirty="0">
                <a:solidFill>
                  <a:schemeClr val="accent3">
                    <a:lumMod val="50000"/>
                  </a:schemeClr>
                </a:solidFill>
              </a:rPr>
              <a:t>巴比伦的来访</a:t>
            </a:r>
            <a:r>
              <a:rPr lang="en-US" altLang="zh-CN" sz="2200" b="1" i="0" dirty="0">
                <a:solidFill>
                  <a:schemeClr val="accent3">
                    <a:lumMod val="50000"/>
                  </a:schemeClr>
                </a:solidFill>
                <a:effectLst/>
                <a:latin typeface="Verdana" panose="020B0604030504040204" pitchFamily="34" charset="0"/>
              </a:rPr>
              <a:t>:</a:t>
            </a:r>
            <a:r>
              <a:rPr lang="en-US" altLang="zh-CN" sz="2400" b="1" i="0" dirty="0">
                <a:solidFill>
                  <a:schemeClr val="accent3">
                    <a:lumMod val="50000"/>
                  </a:schemeClr>
                </a:solidFill>
                <a:effectLst/>
                <a:latin typeface="Verdana" panose="020B0604030504040204" pitchFamily="34" charset="0"/>
              </a:rPr>
              <a:t> </a:t>
            </a:r>
            <a:r>
              <a:rPr lang="zh-CN" altLang="en-US" sz="2400" b="0" i="0" dirty="0">
                <a:solidFill>
                  <a:srgbClr val="000000"/>
                </a:solidFill>
                <a:effectLst/>
                <a:latin typeface="SimSun" panose="02010600030101010101" pitchFamily="2" charset="-122"/>
                <a:ea typeface="SimSun" panose="02010600030101010101" pitchFamily="2" charset="-122"/>
              </a:rPr>
              <a:t>新近崛兴的巴比伦，听说神使希西家痊愈，挫败了亚述，就差使者来连络，送书信和礼物给他。他们并不是对希西家的长寿感兴趣，而是认为他是棋盘上一颗有用的棋子。英明的希西家，懂得外交战略，知道巴比伦可以结为盟国，对亚述形成夹攻的形势。只是他没有从灵里看见，吼叫的狮子退去了，现在来的是弯曲的毒蛇。</a:t>
            </a:r>
            <a:r>
              <a:rPr lang="zh-CN" altLang="en-US" sz="2400" b="1" i="0" dirty="0">
                <a:solidFill>
                  <a:schemeClr val="accent3">
                    <a:lumMod val="50000"/>
                  </a:schemeClr>
                </a:solidFill>
                <a:effectLst/>
                <a:latin typeface="Verdana" panose="020B0604030504040204" pitchFamily="34" charset="0"/>
              </a:rPr>
              <a:t>当需要关爱或安慰时，是不是容易丧失警惕，认敌为友</a:t>
            </a:r>
            <a:endParaRPr lang="en-US" altLang="zh-CN" sz="2400" b="0" i="0" dirty="0">
              <a:solidFill>
                <a:srgbClr val="000000"/>
              </a:solidFill>
              <a:effectLst/>
              <a:latin typeface="SimSun" panose="02010600030101010101" pitchFamily="2" charset="-122"/>
              <a:ea typeface="SimSun" panose="02010600030101010101" pitchFamily="2" charset="-122"/>
            </a:endParaRPr>
          </a:p>
          <a:p>
            <a:r>
              <a:rPr lang="zh-CN" altLang="en-US" sz="2400" b="1" dirty="0">
                <a:solidFill>
                  <a:schemeClr val="accent3">
                    <a:lumMod val="50000"/>
                  </a:schemeClr>
                </a:solidFill>
              </a:rPr>
              <a:t>炫耀财富</a:t>
            </a:r>
            <a:r>
              <a:rPr lang="zh-CN" sz="2400" b="1" i="0" dirty="0">
                <a:solidFill>
                  <a:srgbClr val="000000"/>
                </a:solidFill>
                <a:effectLst/>
                <a:latin typeface="Times New Roman" panose="02020603050405020304" pitchFamily="18" charset="0"/>
                <a:ea typeface="SimSun" panose="02010600030101010101" pitchFamily="2" charset="-122"/>
              </a:rPr>
              <a:t>【王下</a:t>
            </a:r>
            <a:r>
              <a:rPr lang="zh-CN" altLang="en-US" sz="2400" b="1" i="0" dirty="0">
                <a:solidFill>
                  <a:srgbClr val="000000"/>
                </a:solidFill>
                <a:effectLst/>
                <a:latin typeface="Times New Roman" panose="02020603050405020304" pitchFamily="18" charset="0"/>
                <a:ea typeface="SimSun" panose="02010600030101010101" pitchFamily="2" charset="-122"/>
              </a:rPr>
              <a:t>二十 </a:t>
            </a:r>
            <a:r>
              <a:rPr lang="en-US" altLang="zh-CN" sz="2400" b="1" i="0" dirty="0">
                <a:solidFill>
                  <a:srgbClr val="000000"/>
                </a:solidFill>
                <a:effectLst/>
                <a:latin typeface="Times New Roman" panose="02020603050405020304" pitchFamily="18" charset="0"/>
                <a:ea typeface="SimSun" panose="02010600030101010101" pitchFamily="2" charset="-122"/>
              </a:rPr>
              <a:t>12-1</a:t>
            </a:r>
            <a:r>
              <a:rPr lang="en-US" sz="2400" b="1" i="0" dirty="0">
                <a:solidFill>
                  <a:srgbClr val="000000"/>
                </a:solidFill>
                <a:effectLst/>
                <a:latin typeface="新細明體" panose="02020500000000000000" pitchFamily="18" charset="-120"/>
              </a:rPr>
              <a:t>9</a:t>
            </a:r>
            <a:r>
              <a:rPr lang="zh-CN" sz="2400" b="1" i="0" dirty="0">
                <a:solidFill>
                  <a:srgbClr val="000000"/>
                </a:solidFill>
                <a:effectLst/>
                <a:latin typeface="Times New Roman" panose="02020603050405020304" pitchFamily="18" charset="0"/>
                <a:ea typeface="SimSun" panose="02010600030101010101" pitchFamily="2" charset="-122"/>
              </a:rPr>
              <a:t>】</a:t>
            </a:r>
            <a:r>
              <a:rPr lang="zh-CN" sz="2400" b="0" i="0" dirty="0">
                <a:solidFill>
                  <a:srgbClr val="000000"/>
                </a:solidFill>
                <a:effectLst/>
                <a:ea typeface="SimSun" panose="02010600030101010101" pitchFamily="2" charset="-122"/>
              </a:rPr>
              <a:t>希西家本来是忠心良善的君王，但是先知以赛亚问他，巴比伦的使者来见他，他拿甚么给他看的时候，他说：“凡我宫中所有的，他们都看见了。”历代志下</a:t>
            </a:r>
            <a:r>
              <a:rPr lang="en-US" sz="2400" b="0" i="0" dirty="0">
                <a:solidFill>
                  <a:srgbClr val="000000"/>
                </a:solidFill>
                <a:effectLst/>
                <a:latin typeface="新細明體" panose="02020500000000000000" pitchFamily="18" charset="-120"/>
              </a:rPr>
              <a:t>32</a:t>
            </a:r>
            <a:r>
              <a:rPr lang="zh-CN" sz="2400" b="0" i="0" dirty="0">
                <a:solidFill>
                  <a:srgbClr val="000000"/>
                </a:solidFill>
                <a:effectLst/>
                <a:ea typeface="SimSun" panose="02010600030101010101" pitchFamily="2" charset="-122"/>
              </a:rPr>
              <a:t>章</a:t>
            </a:r>
            <a:r>
              <a:rPr lang="en-US" sz="2400" b="0" i="0" dirty="0">
                <a:solidFill>
                  <a:srgbClr val="000000"/>
                </a:solidFill>
                <a:effectLst/>
                <a:latin typeface="新細明體" panose="02020500000000000000" pitchFamily="18" charset="-120"/>
              </a:rPr>
              <a:t>24</a:t>
            </a:r>
            <a:r>
              <a:rPr lang="zh-CN" sz="2400" b="0" i="0" dirty="0">
                <a:solidFill>
                  <a:srgbClr val="000000"/>
                </a:solidFill>
                <a:effectLst/>
                <a:ea typeface="SimSun" panose="02010600030101010101" pitchFamily="2" charset="-122"/>
              </a:rPr>
              <a:t>至</a:t>
            </a:r>
            <a:r>
              <a:rPr lang="en-US" sz="2400" b="0" i="0" dirty="0">
                <a:solidFill>
                  <a:srgbClr val="000000"/>
                </a:solidFill>
                <a:effectLst/>
                <a:latin typeface="新細明體" panose="02020500000000000000" pitchFamily="18" charset="-120"/>
              </a:rPr>
              <a:t>31</a:t>
            </a:r>
            <a:r>
              <a:rPr lang="zh-CN" sz="2400" b="0" i="0" dirty="0">
                <a:solidFill>
                  <a:srgbClr val="000000"/>
                </a:solidFill>
                <a:effectLst/>
                <a:ea typeface="SimSun" panose="02010600030101010101" pitchFamily="2" charset="-122"/>
              </a:rPr>
              <a:t>节记载希西家因他的富足成就和疾病得蒙医治感到骄傲，他不归荣耀与神，不认为是祂的赐福，反用来向外国使者炫耀。神帮助我们的时候，我们不应该向人夸示神所赐的福。胜利的见证很容易变成无谓的虚荣和自我恭维。</a:t>
            </a:r>
            <a:r>
              <a:rPr lang="zh-CN" altLang="en-US" sz="2400" b="1" i="0" dirty="0">
                <a:solidFill>
                  <a:schemeClr val="accent3">
                    <a:lumMod val="50000"/>
                  </a:schemeClr>
                </a:solidFill>
                <a:effectLst/>
                <a:latin typeface="Verdana" panose="020B0604030504040204" pitchFamily="34" charset="0"/>
              </a:rPr>
              <a:t>一切成功及荣耀都归于神，忘记这一点就会自我炫耀</a:t>
            </a:r>
            <a:endParaRPr lang="en-US" altLang="zh-CN" sz="24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p>
            <a:r>
              <a:rPr lang="zh-CN" altLang="en-US" sz="2400" b="1" i="0" dirty="0">
                <a:solidFill>
                  <a:schemeClr val="accent3">
                    <a:lumMod val="50000"/>
                  </a:schemeClr>
                </a:solidFill>
                <a:effectLst/>
                <a:latin typeface="Verdana" panose="020B0604030504040204" pitchFamily="34" charset="0"/>
              </a:rPr>
              <a:t>逆境转顺时的教训</a:t>
            </a:r>
            <a:r>
              <a:rPr lang="en-US" altLang="zh-CN" sz="2400" b="1" i="0" dirty="0">
                <a:solidFill>
                  <a:schemeClr val="accent3">
                    <a:lumMod val="50000"/>
                  </a:schemeClr>
                </a:solidFill>
                <a:effectLst/>
                <a:latin typeface="Verdana" panose="020B0604030504040204" pitchFamily="34" charset="0"/>
              </a:rPr>
              <a:t>: </a:t>
            </a:r>
            <a:r>
              <a:rPr lang="zh-CN" altLang="en-US" sz="2400" b="0" i="0" dirty="0">
                <a:solidFill>
                  <a:srgbClr val="000000"/>
                </a:solidFill>
                <a:effectLst/>
                <a:latin typeface="SimSun" panose="02010600030101010101" pitchFamily="2" charset="-122"/>
                <a:ea typeface="SimSun" panose="02010600030101010101" pitchFamily="2" charset="-122"/>
              </a:rPr>
              <a:t>重病新愈的希西家王，低沉的心情，忽然开朗起来。他欢喜接见来使，不仅欣赏使者的外交词令，对自己国势和人民信心的恢复，也得到了新的印证。哪想到要持盈保泰。</a:t>
            </a:r>
            <a:r>
              <a:rPr lang="zh-CN" sz="2400" b="0" i="0" dirty="0">
                <a:solidFill>
                  <a:srgbClr val="000000"/>
                </a:solidFill>
                <a:effectLst/>
                <a:ea typeface="SimSun" panose="02010600030101010101" pitchFamily="2" charset="-122"/>
              </a:rPr>
              <a:t>人是多么肤浅可怜，爱显露自己！如果不是神的恩典托住我们，真容易堕落。人的成功，往往成为自己的敌人，“败坏之先，人心骄傲”（箴一八：</a:t>
            </a:r>
            <a:r>
              <a:rPr lang="en-US" sz="2400" b="0" i="0" dirty="0">
                <a:solidFill>
                  <a:srgbClr val="000000"/>
                </a:solidFill>
                <a:effectLst/>
                <a:latin typeface="新細明體" panose="02020500000000000000" pitchFamily="18" charset="-120"/>
              </a:rPr>
              <a:t>12</a:t>
            </a:r>
            <a:r>
              <a:rPr lang="zh-CN" sz="2400" b="0" i="0" dirty="0">
                <a:solidFill>
                  <a:srgbClr val="000000"/>
                </a:solidFill>
                <a:effectLst/>
                <a:ea typeface="SimSun" panose="02010600030101010101" pitchFamily="2" charset="-122"/>
              </a:rPr>
              <a:t>）。谦卑隐藏在主里最为安全。</a:t>
            </a:r>
            <a:r>
              <a:rPr lang="zh-CN" altLang="en-US" sz="2400" b="1" i="0" dirty="0">
                <a:solidFill>
                  <a:schemeClr val="accent3">
                    <a:lumMod val="50000"/>
                  </a:schemeClr>
                </a:solidFill>
                <a:effectLst/>
                <a:latin typeface="Verdana" panose="020B0604030504040204" pitchFamily="34" charset="0"/>
              </a:rPr>
              <a:t>逆境转顺时，帮助来于神，夸大自己的力量及忘记帮助者是人的通病</a:t>
            </a:r>
            <a:endParaRPr lang="en-US" altLang="zh-CN" sz="2400" b="0" i="0" dirty="0">
              <a:solidFill>
                <a:srgbClr val="000000"/>
              </a:solidFill>
              <a:effectLst/>
              <a:latin typeface="SimSun" panose="02010600030101010101" pitchFamily="2" charset="-122"/>
              <a:ea typeface="SimSun" panose="02010600030101010101" pitchFamily="2" charset="-122"/>
            </a:endParaRPr>
          </a:p>
          <a:p>
            <a:r>
              <a:rPr lang="zh-CN" altLang="en-US" sz="2400" b="1" i="0" dirty="0">
                <a:solidFill>
                  <a:schemeClr val="accent3">
                    <a:lumMod val="50000"/>
                  </a:schemeClr>
                </a:solidFill>
                <a:effectLst/>
                <a:latin typeface="Verdana" panose="020B0604030504040204" pitchFamily="34" charset="0"/>
              </a:rPr>
              <a:t>我们在痛苦中需要安慰时，成功时或由逆境转顺时，你会蹈希西家的旧辙吗？</a:t>
            </a:r>
            <a:endParaRPr lang="zh-TW" altLang="en-US" sz="2400" dirty="0"/>
          </a:p>
          <a:p>
            <a:endParaRPr lang="en-US" dirty="0"/>
          </a:p>
        </p:txBody>
      </p:sp>
    </p:spTree>
    <p:extLst>
      <p:ext uri="{BB962C8B-B14F-4D97-AF65-F5344CB8AC3E}">
        <p14:creationId xmlns:p14="http://schemas.microsoft.com/office/powerpoint/2010/main" val="334630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F988-AC94-482D-9BCF-62B48DF7ED11}"/>
              </a:ext>
            </a:extLst>
          </p:cNvPr>
          <p:cNvSpPr>
            <a:spLocks noGrp="1"/>
          </p:cNvSpPr>
          <p:nvPr>
            <p:ph type="title"/>
          </p:nvPr>
        </p:nvSpPr>
        <p:spPr>
          <a:xfrm>
            <a:off x="1275917" y="159489"/>
            <a:ext cx="9793111" cy="723014"/>
          </a:xfrm>
        </p:spPr>
        <p:txBody>
          <a:bodyPr>
            <a:normAutofit/>
          </a:bodyPr>
          <a:lstStyle/>
          <a:p>
            <a:r>
              <a:rPr lang="zh-CN" altLang="en-US" b="1" dirty="0">
                <a:solidFill>
                  <a:schemeClr val="accent3">
                    <a:lumMod val="50000"/>
                  </a:schemeClr>
                </a:solidFill>
              </a:rPr>
              <a:t>希西家给我们的启示</a:t>
            </a:r>
            <a:endParaRPr lang="en-US" b="1" dirty="0">
              <a:solidFill>
                <a:schemeClr val="accent3">
                  <a:lumMod val="50000"/>
                </a:schemeClr>
              </a:solidFill>
            </a:endParaRPr>
          </a:p>
        </p:txBody>
      </p:sp>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12</a:t>
            </a:fld>
            <a:endParaRPr lang="en-US" dirty="0"/>
          </a:p>
        </p:txBody>
      </p:sp>
      <p:sp>
        <p:nvSpPr>
          <p:cNvPr id="6" name="Content Placeholder 5">
            <a:extLst>
              <a:ext uri="{FF2B5EF4-FFF2-40B4-BE49-F238E27FC236}">
                <a16:creationId xmlns:a16="http://schemas.microsoft.com/office/drawing/2014/main" id="{1CEC0ACC-1BD1-43C6-9EB9-9D96FB13F3AF}"/>
              </a:ext>
            </a:extLst>
          </p:cNvPr>
          <p:cNvSpPr>
            <a:spLocks noGrp="1"/>
          </p:cNvSpPr>
          <p:nvPr>
            <p:ph idx="1"/>
          </p:nvPr>
        </p:nvSpPr>
        <p:spPr>
          <a:xfrm>
            <a:off x="1275917" y="984738"/>
            <a:ext cx="9617370" cy="5468648"/>
          </a:xfrm>
        </p:spPr>
        <p:txBody>
          <a:bodyPr>
            <a:normAutofit fontScale="92500" lnSpcReduction="10000"/>
          </a:bodyPr>
          <a:lstStyle/>
          <a:p>
            <a:pPr marL="0" indent="0">
              <a:buNone/>
            </a:pPr>
            <a:r>
              <a:rPr lang="zh-CN" altLang="en-US" sz="2400" b="1" dirty="0">
                <a:solidFill>
                  <a:schemeClr val="accent3">
                    <a:lumMod val="50000"/>
                  </a:schemeClr>
                </a:solidFill>
              </a:rPr>
              <a:t>高举神真切的祷告，切忌炫耀自己，归功于己</a:t>
            </a:r>
            <a:endParaRPr lang="en-US" altLang="zh-CN" sz="2400" b="1" dirty="0">
              <a:solidFill>
                <a:schemeClr val="accent3">
                  <a:lumMod val="50000"/>
                </a:schemeClr>
              </a:solidFill>
            </a:endParaRPr>
          </a:p>
          <a:p>
            <a:r>
              <a:rPr lang="zh-CN" altLang="en-US" b="1" dirty="0">
                <a:solidFill>
                  <a:schemeClr val="accent3">
                    <a:lumMod val="50000"/>
                  </a:schemeClr>
                </a:solidFill>
              </a:rPr>
              <a:t>祷告要真切</a:t>
            </a:r>
            <a:r>
              <a:rPr lang="en-US" altLang="zh-CN" b="1" i="0" dirty="0">
                <a:solidFill>
                  <a:schemeClr val="accent3">
                    <a:lumMod val="50000"/>
                  </a:schemeClr>
                </a:solidFill>
                <a:effectLst/>
                <a:latin typeface="Verdana" panose="020B0604030504040204" pitchFamily="34" charset="0"/>
              </a:rPr>
              <a:t>:</a:t>
            </a:r>
            <a:r>
              <a:rPr lang="en-US" altLang="zh-CN" sz="2400" b="1" i="0" dirty="0">
                <a:solidFill>
                  <a:schemeClr val="accent3">
                    <a:lumMod val="50000"/>
                  </a:schemeClr>
                </a:solidFill>
                <a:effectLst/>
                <a:latin typeface="Verdana" panose="020B0604030504040204" pitchFamily="34" charset="0"/>
              </a:rPr>
              <a:t> </a:t>
            </a:r>
            <a:r>
              <a:rPr lang="zh-CN" b="1" i="0" dirty="0">
                <a:solidFill>
                  <a:srgbClr val="000000"/>
                </a:solidFill>
                <a:effectLst/>
                <a:latin typeface="Times New Roman" panose="02020603050405020304" pitchFamily="18" charset="0"/>
                <a:ea typeface="SimSun" panose="02010600030101010101" pitchFamily="2" charset="-122"/>
              </a:rPr>
              <a:t>【王下</a:t>
            </a:r>
            <a:r>
              <a:rPr lang="zh-CN" altLang="en-US" b="1" i="0" dirty="0">
                <a:solidFill>
                  <a:srgbClr val="000000"/>
                </a:solidFill>
                <a:effectLst/>
                <a:latin typeface="Times New Roman" panose="02020603050405020304" pitchFamily="18" charset="0"/>
                <a:ea typeface="SimSun" panose="02010600030101010101" pitchFamily="2" charset="-122"/>
              </a:rPr>
              <a:t>十九二十</a:t>
            </a:r>
            <a:r>
              <a:rPr lang="zh-CN" b="1" i="0" dirty="0">
                <a:solidFill>
                  <a:srgbClr val="000000"/>
                </a:solidFill>
                <a:effectLst/>
                <a:latin typeface="Times New Roman" panose="02020603050405020304" pitchFamily="18" charset="0"/>
                <a:ea typeface="SimSun" panose="02010600030101010101" pitchFamily="2" charset="-122"/>
              </a:rPr>
              <a:t>】</a:t>
            </a:r>
            <a:r>
              <a:rPr lang="zh-CN" b="0" i="0" dirty="0">
                <a:solidFill>
                  <a:srgbClr val="000000"/>
                </a:solidFill>
                <a:effectLst/>
                <a:ea typeface="SimSun" panose="02010600030101010101" pitchFamily="2" charset="-122"/>
              </a:rPr>
              <a:t> 」</a:t>
            </a:r>
            <a:r>
              <a:rPr lang="zh-CN" altLang="en-US" b="0" i="0" dirty="0">
                <a:solidFill>
                  <a:srgbClr val="000000"/>
                </a:solidFill>
                <a:effectLst/>
                <a:ea typeface="SimSun" panose="02010600030101010101" pitchFamily="2" charset="-122"/>
              </a:rPr>
              <a:t>在这两章的描写中我们可以看到</a:t>
            </a:r>
            <a:r>
              <a:rPr lang="zh-CN"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希西家</a:t>
            </a:r>
            <a:r>
              <a:rPr lang="zh-CN" altLang="en-US"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对神的祷告是真切的：</a:t>
            </a:r>
            <a:r>
              <a:rPr lang="zh-CN" b="0" i="0" dirty="0">
                <a:solidFill>
                  <a:srgbClr val="000000"/>
                </a:solidFill>
                <a:effectLst/>
                <a:ea typeface="SimSun" panose="02010600030101010101" pitchFamily="2" charset="-122"/>
              </a:rPr>
              <a:t> 「</a:t>
            </a:r>
            <a:r>
              <a:rPr lang="zh-CN" altLang="en-US" b="0" i="0" dirty="0">
                <a:solidFill>
                  <a:srgbClr val="000000"/>
                </a:solidFill>
                <a:effectLst/>
                <a:latin typeface="SimSun" panose="02010600030101010101" pitchFamily="2" charset="-122"/>
                <a:ea typeface="SimSun" panose="02010600030101010101" pitchFamily="2" charset="-122"/>
              </a:rPr>
              <a:t>撕裂衣服，披上麻布」 ，在重病中祷告，</a:t>
            </a:r>
            <a:r>
              <a:rPr lang="zh-CN" b="0" i="0" dirty="0">
                <a:solidFill>
                  <a:srgbClr val="000000"/>
                </a:solidFill>
                <a:effectLst/>
                <a:ea typeface="SimSun" panose="02010600030101010101" pitchFamily="2" charset="-122"/>
              </a:rPr>
              <a:t> 「</a:t>
            </a:r>
            <a:r>
              <a:rPr lang="zh-CN" altLang="en-US" b="0" i="0" dirty="0">
                <a:solidFill>
                  <a:srgbClr val="000000"/>
                </a:solidFill>
                <a:effectLst/>
                <a:latin typeface="SimSun" panose="02010600030101010101" pitchFamily="2" charset="-122"/>
                <a:ea typeface="SimSun" panose="02010600030101010101" pitchFamily="2" charset="-122"/>
              </a:rPr>
              <a:t>希西家就痛哭了」现在很多基督徒或是不常常祷告，或是祷告流于形式。不诚心的祷告神是不会接纳的。好像只是敬拜前，查经前的的一种仪式，这是没有功效的</a:t>
            </a:r>
            <a:endParaRPr lang="en-US" altLang="zh-CN"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p>
            <a:r>
              <a:rPr lang="zh-CN" altLang="en-US" b="1" dirty="0">
                <a:solidFill>
                  <a:schemeClr val="accent3">
                    <a:lumMod val="50000"/>
                  </a:schemeClr>
                </a:solidFill>
              </a:rPr>
              <a:t>危难中更要祷告</a:t>
            </a:r>
            <a:r>
              <a:rPr lang="en-US" altLang="zh-CN" b="1" i="0" dirty="0">
                <a:solidFill>
                  <a:schemeClr val="accent3">
                    <a:lumMod val="50000"/>
                  </a:schemeClr>
                </a:solidFill>
                <a:effectLst/>
                <a:latin typeface="Verdana" panose="020B0604030504040204" pitchFamily="34" charset="0"/>
              </a:rPr>
              <a:t>:</a:t>
            </a:r>
            <a:r>
              <a:rPr lang="en-US" altLang="zh-CN" sz="2400" b="1" i="0" dirty="0">
                <a:solidFill>
                  <a:schemeClr val="accent3">
                    <a:lumMod val="50000"/>
                  </a:schemeClr>
                </a:solidFill>
                <a:effectLst/>
                <a:latin typeface="Verdana" panose="020B0604030504040204" pitchFamily="34" charset="0"/>
              </a:rPr>
              <a:t> </a:t>
            </a:r>
            <a:r>
              <a:rPr lang="zh-CN" altLang="en-US" i="0" dirty="0">
                <a:solidFill>
                  <a:srgbClr val="000000"/>
                </a:solidFill>
                <a:effectLst/>
                <a:latin typeface="Times New Roman" panose="02020603050405020304" pitchFamily="18" charset="0"/>
                <a:ea typeface="SimSun" panose="02010600030101010101" pitchFamily="2" charset="-122"/>
              </a:rPr>
              <a:t>危难中时间紧迫，许多人只是忙于处理事情，认为无暇祷告，或应付形式。其实危难时需要冷静，智慧，安静我们的心，不至慌乱。希西家在</a:t>
            </a:r>
            <a:r>
              <a:rPr lang="zh-CN" altLang="en-US" b="0" i="0" dirty="0">
                <a:solidFill>
                  <a:srgbClr val="000000"/>
                </a:solidFill>
                <a:effectLst/>
                <a:latin typeface="SimSun" panose="02010600030101010101" pitchFamily="2" charset="-122"/>
                <a:ea typeface="SimSun" panose="02010600030101010101" pitchFamily="2" charset="-122"/>
              </a:rPr>
              <a:t>急难、责罚、凌辱的日子，扬声祷告，在重病中，痛哭祷告，给我们做出很好的榜样。想想我们在失去工作，突然失去亲人或突然患重病时，我们的第一件事是否是跪下向主呼求。杨牧师、林长老都给我们做出了很好的榜样。</a:t>
            </a:r>
            <a:endParaRPr lang="en-US" altLang="zh-CN"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p>
            <a:r>
              <a:rPr lang="zh-CN" altLang="en-US" b="1" dirty="0">
                <a:solidFill>
                  <a:schemeClr val="accent3">
                    <a:lumMod val="50000"/>
                  </a:schemeClr>
                </a:solidFill>
              </a:rPr>
              <a:t>掌权者重要</a:t>
            </a:r>
            <a:r>
              <a:rPr lang="en-US" altLang="zh-CN" b="1" i="0" dirty="0">
                <a:solidFill>
                  <a:schemeClr val="accent3">
                    <a:lumMod val="50000"/>
                  </a:schemeClr>
                </a:solidFill>
                <a:effectLst/>
                <a:latin typeface="Verdana" panose="020B0604030504040204" pitchFamily="34" charset="0"/>
              </a:rPr>
              <a:t>:</a:t>
            </a:r>
            <a:r>
              <a:rPr lang="zh-CN"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北国的人离弃神，</a:t>
            </a:r>
            <a:r>
              <a:rPr lang="zh-CN" altLang="en-US"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它的最后一个君王何细亚</a:t>
            </a:r>
            <a:r>
              <a:rPr lang="zh-CN"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终为亚述所灭。当北国被灭之时，南国正由希西家掌权作王，在他的统治和改革下，神对南国的终极审判推迟了约一个世纪。</a:t>
            </a:r>
            <a:r>
              <a:rPr lang="zh-CN" altLang="en-US"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说明掌权者的重要。</a:t>
            </a:r>
            <a:endParaRPr lang="en-US" altLang="zh-CN"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p>
            <a:r>
              <a:rPr lang="zh-CN" altLang="en-US" sz="2000" b="1" dirty="0">
                <a:solidFill>
                  <a:schemeClr val="accent3">
                    <a:lumMod val="50000"/>
                  </a:schemeClr>
                </a:solidFill>
              </a:rPr>
              <a:t>切忌炫耀自己，归功于己</a:t>
            </a:r>
            <a:r>
              <a:rPr lang="en-US" altLang="zh-CN" sz="2000" b="1" dirty="0">
                <a:solidFill>
                  <a:schemeClr val="accent3">
                    <a:lumMod val="50000"/>
                  </a:schemeClr>
                </a:solidFill>
              </a:rPr>
              <a:t>:</a:t>
            </a:r>
            <a:r>
              <a:rPr lang="zh-CN" altLang="en-US" sz="2000" b="1" dirty="0">
                <a:solidFill>
                  <a:schemeClr val="accent3">
                    <a:lumMod val="50000"/>
                  </a:schemeClr>
                </a:solidFill>
              </a:rPr>
              <a:t> </a:t>
            </a:r>
            <a:r>
              <a:rPr lang="zh-CN"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希西家</a:t>
            </a:r>
            <a:r>
              <a:rPr lang="zh-CN" altLang="en-US"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在神的恩典下，病得医治，国得保全，生命得延长。但他炫耀自己，归功于己，向巴比伦使者显示自己的财富，最后引狼入室，正如先知以赛亚所预示，这一切财产都终将归于巴比伦，亏欠了神的荣耀。这是惨痛的教训。</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zh-CN" altLang="en-US" sz="2400" b="1" i="0" dirty="0">
                <a:solidFill>
                  <a:schemeClr val="accent3">
                    <a:lumMod val="50000"/>
                  </a:schemeClr>
                </a:solidFill>
                <a:effectLst/>
                <a:latin typeface="Verdana" panose="020B0604030504040204" pitchFamily="34" charset="0"/>
              </a:rPr>
              <a:t>思考：大选后美国需要希西家式的领导人带领我们高举基督耶稣，去战胜疫情，团结这个国家，恢复民心。我们是在朝这个方向前进吗？</a:t>
            </a:r>
            <a:endParaRPr lang="en-US" dirty="0"/>
          </a:p>
        </p:txBody>
      </p:sp>
    </p:spTree>
    <p:extLst>
      <p:ext uri="{BB962C8B-B14F-4D97-AF65-F5344CB8AC3E}">
        <p14:creationId xmlns:p14="http://schemas.microsoft.com/office/powerpoint/2010/main" val="3336473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BADE3C-6890-DC4E-BD13-2561EF954E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6" name="Content Placeholder 5">
            <a:extLst>
              <a:ext uri="{FF2B5EF4-FFF2-40B4-BE49-F238E27FC236}">
                <a16:creationId xmlns:a16="http://schemas.microsoft.com/office/drawing/2014/main" id="{9C12E3B7-1500-F542-B77C-E2896A458A46}"/>
              </a:ext>
            </a:extLst>
          </p:cNvPr>
          <p:cNvSpPr>
            <a:spLocks noGrp="1"/>
          </p:cNvSpPr>
          <p:nvPr>
            <p:ph idx="1"/>
          </p:nvPr>
        </p:nvSpPr>
        <p:spPr>
          <a:xfrm>
            <a:off x="1371598" y="1633327"/>
            <a:ext cx="10477502" cy="5043046"/>
          </a:xfrm>
        </p:spPr>
        <p:txBody>
          <a:bodyPr>
            <a:normAutofit/>
          </a:bodyPr>
          <a:lstStyle/>
          <a:p>
            <a:pPr marL="0" indent="0" algn="ctr">
              <a:buNone/>
            </a:pPr>
            <a:r>
              <a:rPr lang="en-US" dirty="0" err="1">
                <a:solidFill>
                  <a:srgbClr val="0432FF"/>
                </a:solidFill>
              </a:rPr>
              <a:t>討論</a:t>
            </a:r>
            <a:r>
              <a:rPr lang="zh-CN" altLang="en-US" dirty="0">
                <a:solidFill>
                  <a:srgbClr val="0432FF"/>
                </a:solidFill>
              </a:rPr>
              <a:t>题目</a:t>
            </a:r>
            <a:endParaRPr lang="en-US" dirty="0">
              <a:solidFill>
                <a:srgbClr val="0432FF"/>
              </a:solidFill>
            </a:endParaRPr>
          </a:p>
          <a:p>
            <a:pPr marL="0" indent="0">
              <a:buNone/>
            </a:pPr>
            <a:endParaRPr lang="en-US" altLang="zh-TW" dirty="0"/>
          </a:p>
          <a:p>
            <a:pPr marL="0" indent="0">
              <a:buNone/>
            </a:pPr>
            <a:endParaRPr lang="en-US" altLang="zh-TW" dirty="0"/>
          </a:p>
          <a:p>
            <a:pPr marL="457200" indent="-457200">
              <a:buFont typeface="+mj-lt"/>
              <a:buAutoNum type="arabicPeriod"/>
            </a:pPr>
            <a:r>
              <a:rPr lang="zh-CN" altLang="en-US" b="1" dirty="0">
                <a:solidFill>
                  <a:schemeClr val="accent3">
                    <a:lumMod val="50000"/>
                  </a:schemeClr>
                </a:solidFill>
              </a:rPr>
              <a:t>希西家在危难中深切祷告，你在日常生活及工作中是否常常祷告？诚挚的祷告？分享一下你的祷告见证，尤其是你在危难中深切祷告的见证。</a:t>
            </a:r>
            <a:endParaRPr lang="en-US" altLang="zh-CN" b="1" dirty="0">
              <a:solidFill>
                <a:schemeClr val="accent3">
                  <a:lumMod val="50000"/>
                </a:schemeClr>
              </a:solidFill>
            </a:endParaRPr>
          </a:p>
          <a:p>
            <a:pPr marL="457200" indent="-457200">
              <a:buFont typeface="+mj-lt"/>
              <a:buAutoNum type="arabicPeriod"/>
            </a:pPr>
            <a:r>
              <a:rPr lang="zh-CN" altLang="en-US" sz="2000" b="1" dirty="0">
                <a:solidFill>
                  <a:schemeClr val="accent3">
                    <a:lumMod val="50000"/>
                  </a:schemeClr>
                </a:solidFill>
              </a:rPr>
              <a:t>你是否认为当前我们的国家 美国是在危难之中</a:t>
            </a:r>
            <a:r>
              <a:rPr lang="zh-CN" altLang="en-US" b="1" dirty="0">
                <a:solidFill>
                  <a:schemeClr val="accent3">
                    <a:lumMod val="50000"/>
                  </a:schemeClr>
                </a:solidFill>
              </a:rPr>
              <a:t>？如果你认为是，作为一个基督徒，我们应该做些什么来帮助这个国家走出危难及帮助我们的人民建立正确的信仰？如果你认为不是，给出你的理由及如何防止国家及国民陷入可能的危难。</a:t>
            </a:r>
            <a:endParaRPr lang="en-US" altLang="zh-CN" b="1" dirty="0">
              <a:solidFill>
                <a:schemeClr val="accent3">
                  <a:lumMod val="50000"/>
                </a:schemeClr>
              </a:solidFill>
            </a:endParaRPr>
          </a:p>
          <a:p>
            <a:pPr marL="457200" indent="-457200">
              <a:buFont typeface="+mj-lt"/>
              <a:buAutoNum type="arabicPeriod"/>
            </a:pPr>
            <a:r>
              <a:rPr lang="zh-CN" altLang="en-US" sz="2000" b="1" dirty="0">
                <a:solidFill>
                  <a:schemeClr val="accent3">
                    <a:lumMod val="50000"/>
                  </a:schemeClr>
                </a:solidFill>
              </a:rPr>
              <a:t>从被耶和华称为“没有一个能及他的”好王</a:t>
            </a:r>
            <a:r>
              <a:rPr lang="zh-CN" altLang="en-US" b="1" dirty="0">
                <a:solidFill>
                  <a:schemeClr val="accent3">
                    <a:lumMod val="50000"/>
                  </a:schemeClr>
                </a:solidFill>
              </a:rPr>
              <a:t>希西家也炫耀自己归功于己，什么样的教训我们能够汲取？你在日常生活及工作中何时容易炫耀自己归功于己或心中有这个倾向？</a:t>
            </a:r>
            <a:endParaRPr lang="en-US" altLang="zh-CN" b="1" dirty="0">
              <a:solidFill>
                <a:schemeClr val="accent3">
                  <a:lumMod val="50000"/>
                </a:schemeClr>
              </a:solidFill>
            </a:endParaRPr>
          </a:p>
          <a:p>
            <a:pPr marL="457200" indent="-457200">
              <a:buFont typeface="+mj-lt"/>
              <a:buAutoNum type="arabicPeriod"/>
            </a:pPr>
            <a:endParaRPr lang="en-US" altLang="zh-TW" b="1" dirty="0">
              <a:solidFill>
                <a:schemeClr val="accent3">
                  <a:lumMod val="50000"/>
                </a:schemeClr>
              </a:solidFill>
            </a:endParaRPr>
          </a:p>
          <a:p>
            <a:pPr marL="457200" indent="-457200">
              <a:buFont typeface="+mj-lt"/>
              <a:buAutoNum type="arabicPeriod"/>
            </a:pPr>
            <a:endParaRPr lang="en-US" dirty="0"/>
          </a:p>
          <a:p>
            <a:pPr marL="457200" indent="-457200">
              <a:buFont typeface="+mj-lt"/>
              <a:buAutoNum type="arabicPeriod"/>
            </a:pPr>
            <a:endParaRPr lang="zh-TW" altLang="en-US" dirty="0"/>
          </a:p>
          <a:p>
            <a:pPr marL="0" indent="0">
              <a:buNone/>
            </a:pPr>
            <a:endParaRPr lang="en-US" dirty="0"/>
          </a:p>
        </p:txBody>
      </p:sp>
      <p:sp>
        <p:nvSpPr>
          <p:cNvPr id="3" name="Rectangle 2">
            <a:extLst>
              <a:ext uri="{FF2B5EF4-FFF2-40B4-BE49-F238E27FC236}">
                <a16:creationId xmlns:a16="http://schemas.microsoft.com/office/drawing/2014/main" id="{E7684A81-DB50-4644-8EF8-F1F3DA022E82}"/>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sp>
        <p:nvSpPr>
          <p:cNvPr id="5" name="Rectangle 4">
            <a:extLst>
              <a:ext uri="{FF2B5EF4-FFF2-40B4-BE49-F238E27FC236}">
                <a16:creationId xmlns:a16="http://schemas.microsoft.com/office/drawing/2014/main" id="{96BAB55E-AA05-6C4C-8291-60CE2CCC4BC1}"/>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92697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3B944-8C8F-42C1-A4D4-10B902FF4394}"/>
              </a:ext>
            </a:extLst>
          </p:cNvPr>
          <p:cNvSpPr>
            <a:spLocks noGrp="1"/>
          </p:cNvSpPr>
          <p:nvPr>
            <p:ph type="title"/>
          </p:nvPr>
        </p:nvSpPr>
        <p:spPr>
          <a:xfrm>
            <a:off x="1371599" y="1"/>
            <a:ext cx="10547499" cy="540092"/>
          </a:xfrm>
        </p:spPr>
        <p:txBody>
          <a:bodyPr>
            <a:normAutofit fontScale="90000"/>
          </a:bodyPr>
          <a:lstStyle/>
          <a:p>
            <a:r>
              <a:rPr lang="zh-CN" altLang="en-US" b="1" dirty="0"/>
              <a:t>本课南国和北国的年代示意图 （年代有争议 </a:t>
            </a:r>
            <a:r>
              <a:rPr lang="en-US" altLang="zh-CN" b="1" dirty="0"/>
              <a:t>– 975</a:t>
            </a:r>
            <a:r>
              <a:rPr lang="zh-CN" altLang="en-US" b="1" dirty="0"/>
              <a:t>年？）</a:t>
            </a:r>
            <a:endParaRPr lang="en-US" b="1" dirty="0"/>
          </a:p>
        </p:txBody>
      </p:sp>
      <p:sp>
        <p:nvSpPr>
          <p:cNvPr id="4" name="Slide Number Placeholder 3">
            <a:extLst>
              <a:ext uri="{FF2B5EF4-FFF2-40B4-BE49-F238E27FC236}">
                <a16:creationId xmlns:a16="http://schemas.microsoft.com/office/drawing/2014/main" id="{C6268170-1BF4-4BEF-8BF2-2EA7C5852453}"/>
              </a:ext>
            </a:extLst>
          </p:cNvPr>
          <p:cNvSpPr>
            <a:spLocks noGrp="1"/>
          </p:cNvSpPr>
          <p:nvPr>
            <p:ph type="sldNum" sz="quarter" idx="12"/>
          </p:nvPr>
        </p:nvSpPr>
        <p:spPr/>
        <p:txBody>
          <a:bodyPr/>
          <a:lstStyle/>
          <a:p>
            <a:fld id="{EBABEB98-37D1-5C49-827F-EF87AC176EB7}" type="slidenum">
              <a:rPr lang="en-US" smtClean="0"/>
              <a:t>2</a:t>
            </a:fld>
            <a:endParaRPr lang="en-US" dirty="0"/>
          </a:p>
        </p:txBody>
      </p:sp>
      <p:graphicFrame>
        <p:nvGraphicFramePr>
          <p:cNvPr id="15" name="Table 14">
            <a:extLst>
              <a:ext uri="{FF2B5EF4-FFF2-40B4-BE49-F238E27FC236}">
                <a16:creationId xmlns:a16="http://schemas.microsoft.com/office/drawing/2014/main" id="{DD88D593-37CC-4A67-A78E-E0D219FDE970}"/>
              </a:ext>
            </a:extLst>
          </p:cNvPr>
          <p:cNvGraphicFramePr>
            <a:graphicFrameLocks noGrp="1"/>
          </p:cNvGraphicFramePr>
          <p:nvPr/>
        </p:nvGraphicFramePr>
        <p:xfrm>
          <a:off x="917946" y="627321"/>
          <a:ext cx="5546651" cy="1239486"/>
        </p:xfrm>
        <a:graphic>
          <a:graphicData uri="http://schemas.openxmlformats.org/drawingml/2006/table">
            <a:tbl>
              <a:tblPr/>
              <a:tblGrid>
                <a:gridCol w="1511880">
                  <a:extLst>
                    <a:ext uri="{9D8B030D-6E8A-4147-A177-3AD203B41FA5}">
                      <a16:colId xmlns:a16="http://schemas.microsoft.com/office/drawing/2014/main" val="1817495386"/>
                    </a:ext>
                  </a:extLst>
                </a:gridCol>
                <a:gridCol w="1808690">
                  <a:extLst>
                    <a:ext uri="{9D8B030D-6E8A-4147-A177-3AD203B41FA5}">
                      <a16:colId xmlns:a16="http://schemas.microsoft.com/office/drawing/2014/main" val="1033006063"/>
                    </a:ext>
                  </a:extLst>
                </a:gridCol>
                <a:gridCol w="2226081">
                  <a:extLst>
                    <a:ext uri="{9D8B030D-6E8A-4147-A177-3AD203B41FA5}">
                      <a16:colId xmlns:a16="http://schemas.microsoft.com/office/drawing/2014/main" val="2511473624"/>
                    </a:ext>
                  </a:extLst>
                </a:gridCol>
              </a:tblGrid>
              <a:tr h="206581">
                <a:tc gridSpan="3">
                  <a:txBody>
                    <a:bodyPr/>
                    <a:lstStyle/>
                    <a:p>
                      <a:pPr algn="ctr" fontAlgn="ctr"/>
                      <a:r>
                        <a:rPr lang="zh-CN" altLang="en-US" sz="1200" b="1" i="0" u="none" strike="noStrike">
                          <a:solidFill>
                            <a:srgbClr val="FFFFFF"/>
                          </a:solidFill>
                          <a:effectLst/>
                          <a:latin typeface="Arial" panose="020B0604020202020204" pitchFamily="34" charset="0"/>
                        </a:rPr>
                        <a:t>北国以色列 </a:t>
                      </a:r>
                      <a:r>
                        <a:rPr lang="en-US" altLang="zh-CN" sz="1200" b="1" i="0" u="none" strike="noStrike">
                          <a:solidFill>
                            <a:srgbClr val="FFFFFF"/>
                          </a:solidFill>
                          <a:effectLst/>
                          <a:latin typeface="Arial" panose="020B0604020202020204" pitchFamily="34" charset="0"/>
                        </a:rPr>
                        <a:t>(</a:t>
                      </a:r>
                      <a:r>
                        <a:rPr lang="zh-CN" altLang="en-US" sz="1200" b="1" i="0" u="none" strike="noStrike">
                          <a:solidFill>
                            <a:srgbClr val="FFFFFF"/>
                          </a:solidFill>
                          <a:effectLst/>
                          <a:latin typeface="Arial" panose="020B0604020202020204" pitchFamily="34" charset="0"/>
                        </a:rPr>
                        <a:t>十个支派</a:t>
                      </a:r>
                      <a:r>
                        <a:rPr lang="en-US" altLang="zh-CN" sz="1200" b="1" i="0" u="none" strike="noStrike">
                          <a:solidFill>
                            <a:srgbClr val="FFFFFF"/>
                          </a:solidFill>
                          <a:effectLst/>
                          <a:latin typeface="Arial" panose="020B0604020202020204" pitchFamily="34" charset="0"/>
                        </a:rPr>
                        <a:t>)</a:t>
                      </a:r>
                    </a:p>
                  </a:txBody>
                  <a:tcPr marL="9525" marR="9525" marT="9525" marB="0" anchor="ctr">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2563970"/>
                  </a:ext>
                </a:extLst>
              </a:tr>
              <a:tr h="206581">
                <a:tc gridSpan="3">
                  <a:txBody>
                    <a:bodyPr/>
                    <a:lstStyle/>
                    <a:p>
                      <a:pPr algn="ctr" fontAlgn="ctr"/>
                      <a:r>
                        <a:rPr lang="en-US" sz="1200" b="1"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5357271"/>
                  </a:ext>
                </a:extLst>
              </a:tr>
              <a:tr h="206581">
                <a:tc gridSpan="3">
                  <a:txBody>
                    <a:bodyPr/>
                    <a:lstStyle/>
                    <a:p>
                      <a:pPr algn="ctr" fontAlgn="ctr"/>
                      <a:r>
                        <a:rPr lang="en-US" sz="1200" b="1"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7200864"/>
                  </a:ext>
                </a:extLst>
              </a:tr>
              <a:tr h="206581">
                <a:tc gridSpan="3">
                  <a:txBody>
                    <a:bodyPr/>
                    <a:lstStyle/>
                    <a:p>
                      <a:pPr algn="ctr" fontAlgn="ctr"/>
                      <a:r>
                        <a:rPr lang="en-US" sz="1200" b="1" i="0" u="none" strike="noStrike">
                          <a:solidFill>
                            <a:srgbClr val="FFFFFF"/>
                          </a:solidFill>
                          <a:effectLst/>
                          <a:latin typeface="Arial" panose="020B0604020202020204" pitchFamily="34" charset="0"/>
                        </a:rPr>
                        <a:t>     The Northern Kingdom of Israel (Ten Tribes)</a:t>
                      </a:r>
                    </a:p>
                  </a:txBody>
                  <a:tcPr marL="9525" marR="9525" marT="9525" marB="0" anchor="ctr">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3111960"/>
                  </a:ext>
                </a:extLst>
              </a:tr>
              <a:tr h="206581">
                <a:tc gridSpan="3">
                  <a:txBody>
                    <a:bodyPr/>
                    <a:lstStyle/>
                    <a:p>
                      <a:pPr algn="ctr" fontAlgn="ctr"/>
                      <a:r>
                        <a:rPr lang="en-US" sz="1200" b="1" i="0" u="none" strike="noStrike" dirty="0">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9751764"/>
                  </a:ext>
                </a:extLst>
              </a:tr>
              <a:tr h="206581">
                <a:tc>
                  <a:txBody>
                    <a:bodyPr/>
                    <a:lstStyle/>
                    <a:p>
                      <a:pPr algn="ctr" fontAlgn="ctr"/>
                      <a:r>
                        <a:rPr lang="en-US" sz="1200" b="1"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200" b="1" i="0" u="none" strike="noStrike">
                          <a:solidFill>
                            <a:srgbClr val="FFFFFF"/>
                          </a:solidFill>
                          <a:effectLst/>
                          <a:latin typeface="Times New Roman" panose="02020603050405020304" pitchFamily="18" charset="0"/>
                        </a:rPr>
                        <a:t>(930-722 B.C.)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200" b="1" i="0" u="none" strike="noStrike" dirty="0">
                          <a:solidFill>
                            <a:srgbClr val="FFFFFF"/>
                          </a:solidFill>
                          <a:effectLst/>
                          <a:latin typeface="Arial" panose="020B0604020202020204" pitchFamily="34" charset="0"/>
                        </a:rPr>
                        <a:t> </a:t>
                      </a:r>
                    </a:p>
                  </a:txBody>
                  <a:tcPr marL="9525" marR="9525" marT="9525" marB="0" anchor="ctr">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207509221"/>
                  </a:ext>
                </a:extLst>
              </a:tr>
            </a:tbl>
          </a:graphicData>
        </a:graphic>
      </p:graphicFrame>
      <p:graphicFrame>
        <p:nvGraphicFramePr>
          <p:cNvPr id="21" name="Table 20">
            <a:extLst>
              <a:ext uri="{FF2B5EF4-FFF2-40B4-BE49-F238E27FC236}">
                <a16:creationId xmlns:a16="http://schemas.microsoft.com/office/drawing/2014/main" id="{04863886-E372-42A2-B639-6C22FB0FB73C}"/>
              </a:ext>
            </a:extLst>
          </p:cNvPr>
          <p:cNvGraphicFramePr>
            <a:graphicFrameLocks noGrp="1"/>
          </p:cNvGraphicFramePr>
          <p:nvPr/>
        </p:nvGraphicFramePr>
        <p:xfrm>
          <a:off x="6560289" y="627321"/>
          <a:ext cx="5546650" cy="1932912"/>
        </p:xfrm>
        <a:graphic>
          <a:graphicData uri="http://schemas.openxmlformats.org/drawingml/2006/table">
            <a:tbl>
              <a:tblPr/>
              <a:tblGrid>
                <a:gridCol w="1627926">
                  <a:extLst>
                    <a:ext uri="{9D8B030D-6E8A-4147-A177-3AD203B41FA5}">
                      <a16:colId xmlns:a16="http://schemas.microsoft.com/office/drawing/2014/main" val="2239416453"/>
                    </a:ext>
                  </a:extLst>
                </a:gridCol>
                <a:gridCol w="1744905">
                  <a:extLst>
                    <a:ext uri="{9D8B030D-6E8A-4147-A177-3AD203B41FA5}">
                      <a16:colId xmlns:a16="http://schemas.microsoft.com/office/drawing/2014/main" val="4098278176"/>
                    </a:ext>
                  </a:extLst>
                </a:gridCol>
                <a:gridCol w="2173819">
                  <a:extLst>
                    <a:ext uri="{9D8B030D-6E8A-4147-A177-3AD203B41FA5}">
                      <a16:colId xmlns:a16="http://schemas.microsoft.com/office/drawing/2014/main" val="1300989873"/>
                    </a:ext>
                  </a:extLst>
                </a:gridCol>
              </a:tblGrid>
              <a:tr h="249086">
                <a:tc gridSpan="3">
                  <a:txBody>
                    <a:bodyPr/>
                    <a:lstStyle/>
                    <a:p>
                      <a:pPr algn="ctr" fontAlgn="ctr"/>
                      <a:r>
                        <a:rPr lang="zh-CN" altLang="en-US" sz="1500" b="1" i="0" u="none" strike="noStrike">
                          <a:solidFill>
                            <a:srgbClr val="00FFFF"/>
                          </a:solidFill>
                          <a:effectLst/>
                          <a:latin typeface="Arial" panose="020B0604020202020204" pitchFamily="34" charset="0"/>
                        </a:rPr>
                        <a:t>南国犹大 </a:t>
                      </a:r>
                      <a:r>
                        <a:rPr lang="en-US" altLang="zh-CN" sz="1500" b="1" i="0" u="none" strike="noStrike">
                          <a:solidFill>
                            <a:srgbClr val="00FFFF"/>
                          </a:solidFill>
                          <a:effectLst/>
                          <a:latin typeface="Arial" panose="020B0604020202020204" pitchFamily="34" charset="0"/>
                        </a:rPr>
                        <a:t>(</a:t>
                      </a:r>
                      <a:r>
                        <a:rPr lang="zh-CN" altLang="en-US" sz="1500" b="1" i="0" u="none" strike="noStrike">
                          <a:solidFill>
                            <a:srgbClr val="00FFFF"/>
                          </a:solidFill>
                          <a:effectLst/>
                          <a:latin typeface="Arial" panose="020B0604020202020204" pitchFamily="34" charset="0"/>
                        </a:rPr>
                        <a:t>两个支派</a:t>
                      </a:r>
                      <a:r>
                        <a:rPr lang="en-US" altLang="zh-CN" sz="1500" b="1" i="0" u="none" strike="noStrike">
                          <a:solidFill>
                            <a:srgbClr val="00FFFF"/>
                          </a:solidFill>
                          <a:effectLst/>
                          <a:latin typeface="Arial" panose="020B0604020202020204" pitchFamily="34" charset="0"/>
                        </a:rPr>
                        <a:t>)</a:t>
                      </a:r>
                    </a:p>
                  </a:txBody>
                  <a:tcPr marL="9525" marR="9525" marT="9525"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8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9022704"/>
                  </a:ext>
                </a:extLst>
              </a:tr>
              <a:tr h="201262">
                <a:tc gridSpan="3">
                  <a:txBody>
                    <a:bodyPr/>
                    <a:lstStyle/>
                    <a:p>
                      <a:pPr algn="ctr" fontAlgn="ctr"/>
                      <a:r>
                        <a:rPr lang="en-US" sz="1200" b="1" i="0" u="none" strike="noStrike">
                          <a:solidFill>
                            <a:srgbClr val="FFFFFF"/>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8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2576834"/>
                  </a:ext>
                </a:extLst>
              </a:tr>
              <a:tr h="201262">
                <a:tc gridSpan="3">
                  <a:txBody>
                    <a:bodyPr/>
                    <a:lstStyle/>
                    <a:p>
                      <a:pPr algn="ctr" fontAlgn="ctr"/>
                      <a:r>
                        <a:rPr lang="en-US" sz="1200" b="1" i="0" u="none" strike="noStrike">
                          <a:solidFill>
                            <a:srgbClr val="FFFFFF"/>
                          </a:solidFill>
                          <a:effectLst/>
                          <a:latin typeface="Arial" panose="020B0604020202020204" pitchFamily="34" charset="0"/>
                        </a:rPr>
                        <a:t>      The Southern Kingdom of Judah (Two Tribes)</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8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7651300"/>
                  </a:ext>
                </a:extLst>
              </a:tr>
              <a:tr h="201262">
                <a:tc gridSpan="3">
                  <a:txBody>
                    <a:bodyPr/>
                    <a:lstStyle/>
                    <a:p>
                      <a:pPr algn="ctr" fontAlgn="ctr"/>
                      <a:r>
                        <a:rPr lang="en-US" sz="1200" b="1" i="0" u="none" strike="noStrike" dirty="0">
                          <a:solidFill>
                            <a:srgbClr val="FFFFFF"/>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8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0305739"/>
                  </a:ext>
                </a:extLst>
              </a:tr>
              <a:tr h="201262">
                <a:tc>
                  <a:txBody>
                    <a:bodyPr/>
                    <a:lstStyle/>
                    <a:p>
                      <a:pPr algn="ctr" fontAlgn="ctr"/>
                      <a:r>
                        <a:rPr lang="en-US" sz="1200" b="1" i="0" u="none" strike="noStrike">
                          <a:solidFill>
                            <a:srgbClr val="FFFFFF"/>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1200" b="1" i="0" u="none" strike="noStrike">
                          <a:solidFill>
                            <a:srgbClr val="FFFFFF"/>
                          </a:solidFill>
                          <a:effectLst/>
                          <a:latin typeface="Times New Roman" panose="02020603050405020304" pitchFamily="18" charset="0"/>
                        </a:rPr>
                        <a:t>(930-586 B.C.)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1200" b="1" i="0" u="none" strike="noStrike">
                          <a:solidFill>
                            <a:srgbClr val="FFFFFF"/>
                          </a:solidFill>
                          <a:effectLst/>
                          <a:latin typeface="Arial" panose="020B060402020202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2693542013"/>
                  </a:ext>
                </a:extLst>
              </a:tr>
              <a:tr h="201262">
                <a:tc>
                  <a:txBody>
                    <a:bodyPr/>
                    <a:lstStyle/>
                    <a:p>
                      <a:pPr algn="ctr" fontAlgn="ctr"/>
                      <a:r>
                        <a:rPr lang="zh-CN" altLang="en-US" sz="1200" b="1" i="0" u="none" strike="noStrike">
                          <a:solidFill>
                            <a:srgbClr val="FF0000"/>
                          </a:solidFill>
                          <a:effectLst/>
                          <a:latin typeface="宋体" panose="02010600030101010101" pitchFamily="2" charset="-122"/>
                          <a:ea typeface="宋体" panose="02010600030101010101" pitchFamily="2" charset="-122"/>
                        </a:rPr>
                        <a:t>国王</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80"/>
                    </a:solidFill>
                  </a:tcPr>
                </a:tc>
                <a:tc>
                  <a:txBody>
                    <a:bodyPr/>
                    <a:lstStyle/>
                    <a:p>
                      <a:pPr algn="ctr" fontAlgn="ctr"/>
                      <a:r>
                        <a:rPr lang="zh-CN" altLang="en-US" sz="1200" b="1" i="0" u="none" strike="noStrike">
                          <a:solidFill>
                            <a:srgbClr val="FF0000"/>
                          </a:solidFill>
                          <a:effectLst/>
                          <a:latin typeface="宋体" panose="02010600030101010101" pitchFamily="2" charset="-122"/>
                          <a:ea typeface="宋体" panose="02010600030101010101" pitchFamily="2" charset="-122"/>
                        </a:rPr>
                        <a:t>登位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80"/>
                    </a:solidFill>
                  </a:tcPr>
                </a:tc>
                <a:tc>
                  <a:txBody>
                    <a:bodyPr/>
                    <a:lstStyle/>
                    <a:p>
                      <a:pPr algn="ctr" fontAlgn="ctr"/>
                      <a:r>
                        <a:rPr lang="zh-CN" altLang="en-US" sz="1200" b="1" i="0" u="none" strike="noStrike" dirty="0">
                          <a:solidFill>
                            <a:srgbClr val="FF0000"/>
                          </a:solidFill>
                          <a:effectLst/>
                          <a:latin typeface="宋体" panose="02010600030101010101" pitchFamily="2" charset="-122"/>
                          <a:ea typeface="宋体" panose="02010600030101010101" pitchFamily="2" charset="-122"/>
                        </a:rPr>
                        <a:t>圣经参考</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80"/>
                    </a:solidFill>
                  </a:tcPr>
                </a:tc>
                <a:extLst>
                  <a:ext uri="{0D108BD9-81ED-4DB2-BD59-A6C34878D82A}">
                    <a16:rowId xmlns:a16="http://schemas.microsoft.com/office/drawing/2014/main" val="2423133940"/>
                  </a:ext>
                </a:extLst>
              </a:tr>
              <a:tr h="169379">
                <a:tc>
                  <a:txBody>
                    <a:bodyPr/>
                    <a:lstStyle/>
                    <a:p>
                      <a:pPr algn="l" fontAlgn="b"/>
                      <a:r>
                        <a:rPr lang="zh-CN" altLang="en-US" sz="1000" b="1" i="0" u="none" strike="noStrike">
                          <a:solidFill>
                            <a:srgbClr val="000000"/>
                          </a:solidFill>
                          <a:effectLst/>
                          <a:latin typeface="Arial" panose="020B0604020202020204" pitchFamily="34" charset="0"/>
                        </a:rPr>
                        <a:t>  罗波安 </a:t>
                      </a:r>
                      <a:r>
                        <a:rPr lang="en-US" sz="1000" b="1" i="0" u="none" strike="noStrike">
                          <a:solidFill>
                            <a:srgbClr val="000000"/>
                          </a:solidFill>
                          <a:effectLst/>
                          <a:latin typeface="Arial" panose="020B0604020202020204" pitchFamily="34" charset="0"/>
                        </a:rPr>
                        <a:t>Rehoboam</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80"/>
                    </a:solidFill>
                  </a:tcPr>
                </a:tc>
                <a:tc>
                  <a:txBody>
                    <a:bodyPr/>
                    <a:lstStyle/>
                    <a:p>
                      <a:pPr algn="ctr" fontAlgn="b"/>
                      <a:r>
                        <a:rPr lang="en-US" sz="1000" b="0" i="0" u="none" strike="noStrike">
                          <a:solidFill>
                            <a:srgbClr val="000000"/>
                          </a:solidFill>
                          <a:effectLst/>
                          <a:latin typeface="Arial" panose="020B0604020202020204" pitchFamily="34" charset="0"/>
                        </a:rPr>
                        <a:t>930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80"/>
                    </a:solidFill>
                  </a:tcPr>
                </a:tc>
                <a:tc>
                  <a:txBody>
                    <a:bodyPr/>
                    <a:lstStyle/>
                    <a:p>
                      <a:pPr algn="l" fontAlgn="b"/>
                      <a:r>
                        <a:rPr lang="zh-CN" altLang="en-US" sz="1000" b="0" i="0" u="none" strike="noStrike">
                          <a:solidFill>
                            <a:srgbClr val="0000FF"/>
                          </a:solidFill>
                          <a:effectLst/>
                          <a:latin typeface="Arial" panose="020B0604020202020204" pitchFamily="34" charset="0"/>
                        </a:rPr>
                        <a:t>  王上</a:t>
                      </a:r>
                      <a:r>
                        <a:rPr lang="en-US" altLang="zh-CN" sz="1000" b="0" i="0" u="none" strike="noStrike">
                          <a:solidFill>
                            <a:srgbClr val="0000FF"/>
                          </a:solidFill>
                          <a:effectLst/>
                          <a:latin typeface="Arial" panose="020B0604020202020204" pitchFamily="34" charset="0"/>
                        </a:rPr>
                        <a:t>14:21-31; </a:t>
                      </a:r>
                      <a:r>
                        <a:rPr lang="zh-CN" altLang="en-US" sz="1000" b="0" i="0" u="none" strike="noStrike">
                          <a:solidFill>
                            <a:srgbClr val="0000FF"/>
                          </a:solidFill>
                          <a:effectLst/>
                          <a:latin typeface="Arial" panose="020B0604020202020204" pitchFamily="34" charset="0"/>
                        </a:rPr>
                        <a:t>代下</a:t>
                      </a:r>
                      <a:r>
                        <a:rPr lang="en-US" altLang="zh-CN" sz="1000" b="0" i="0" u="none" strike="noStrike">
                          <a:solidFill>
                            <a:srgbClr val="0000FF"/>
                          </a:solidFill>
                          <a:effectLst/>
                          <a:latin typeface="Arial" panose="020B0604020202020204" pitchFamily="34" charset="0"/>
                        </a:rPr>
                        <a:t>9:31-12:16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80"/>
                    </a:solidFill>
                  </a:tcPr>
                </a:tc>
                <a:extLst>
                  <a:ext uri="{0D108BD9-81ED-4DB2-BD59-A6C34878D82A}">
                    <a16:rowId xmlns:a16="http://schemas.microsoft.com/office/drawing/2014/main" val="3371490672"/>
                  </a:ext>
                </a:extLst>
              </a:tr>
              <a:tr h="169379">
                <a:tc>
                  <a:txBody>
                    <a:bodyPr/>
                    <a:lstStyle/>
                    <a:p>
                      <a:pPr algn="l" fontAlgn="ctr"/>
                      <a:r>
                        <a:rPr lang="en-US" sz="10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ctr" fontAlgn="t"/>
                      <a:r>
                        <a:rPr lang="en-US" altLang="zh-CN" sz="1000" b="0" i="0" u="none" strike="noStrike">
                          <a:solidFill>
                            <a:srgbClr val="000000"/>
                          </a:solidFill>
                          <a:effectLst/>
                          <a:latin typeface="Arial" panose="020B0604020202020204" pitchFamily="34" charset="0"/>
                        </a:rPr>
                        <a:t>17</a:t>
                      </a:r>
                      <a:r>
                        <a:rPr lang="zh-CN" altLang="en-US" sz="1000" b="0" i="0" u="none" strike="noStrike">
                          <a:solidFill>
                            <a:srgbClr val="000000"/>
                          </a:solidFill>
                          <a:effectLst/>
                          <a:latin typeface="Arial" panose="020B0604020202020204" pitchFamily="34" charset="0"/>
                        </a:rPr>
                        <a:t>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l" fontAlgn="ctr"/>
                      <a:r>
                        <a:rPr lang="en-US" sz="1000" b="0" i="0" u="none" strike="noStrike">
                          <a:solidFill>
                            <a:srgbClr val="0000FF"/>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extLst>
                  <a:ext uri="{0D108BD9-81ED-4DB2-BD59-A6C34878D82A}">
                    <a16:rowId xmlns:a16="http://schemas.microsoft.com/office/drawing/2014/main" val="3629477189"/>
                  </a:ext>
                </a:extLst>
              </a:tr>
              <a:tr h="169379">
                <a:tc>
                  <a:txBody>
                    <a:bodyPr/>
                    <a:lstStyle/>
                    <a:p>
                      <a:pPr algn="l" fontAlgn="b"/>
                      <a:r>
                        <a:rPr lang="zh-CN" altLang="en-US" sz="1000" b="1" i="0" u="none" strike="noStrike">
                          <a:solidFill>
                            <a:srgbClr val="000000"/>
                          </a:solidFill>
                          <a:effectLst/>
                          <a:latin typeface="Arial" panose="020B0604020202020204" pitchFamily="34" charset="0"/>
                        </a:rPr>
                        <a:t>  亚比央 </a:t>
                      </a:r>
                      <a:r>
                        <a:rPr lang="en-US" sz="1000" b="1" i="0" u="none" strike="noStrike">
                          <a:solidFill>
                            <a:srgbClr val="000000"/>
                          </a:solidFill>
                          <a:effectLst/>
                          <a:latin typeface="Arial" panose="020B0604020202020204" pitchFamily="34" charset="0"/>
                        </a:rPr>
                        <a:t>Abijah</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ctr" fontAlgn="b"/>
                      <a:r>
                        <a:rPr lang="en-US" sz="1000" b="0" i="0" u="none" strike="noStrike">
                          <a:solidFill>
                            <a:srgbClr val="000000"/>
                          </a:solidFill>
                          <a:effectLst/>
                          <a:latin typeface="Arial" panose="020B0604020202020204" pitchFamily="34" charset="0"/>
                        </a:rPr>
                        <a:t>913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l" fontAlgn="b"/>
                      <a:r>
                        <a:rPr lang="zh-CN" altLang="en-US" sz="1000" b="0" i="0" u="none" strike="noStrike">
                          <a:solidFill>
                            <a:srgbClr val="0000FF"/>
                          </a:solidFill>
                          <a:effectLst/>
                          <a:latin typeface="Arial" panose="020B0604020202020204" pitchFamily="34" charset="0"/>
                        </a:rPr>
                        <a:t>  王上</a:t>
                      </a:r>
                      <a:r>
                        <a:rPr lang="en-US" altLang="zh-CN" sz="1000" b="0" i="0" u="none" strike="noStrike">
                          <a:solidFill>
                            <a:srgbClr val="0000FF"/>
                          </a:solidFill>
                          <a:effectLst/>
                          <a:latin typeface="Arial" panose="020B0604020202020204" pitchFamily="34" charset="0"/>
                        </a:rPr>
                        <a:t>15:1-8; </a:t>
                      </a:r>
                      <a:r>
                        <a:rPr lang="zh-CN" altLang="en-US" sz="1000" b="0" i="0" u="none" strike="noStrike">
                          <a:solidFill>
                            <a:srgbClr val="0000FF"/>
                          </a:solidFill>
                          <a:effectLst/>
                          <a:latin typeface="Arial" panose="020B0604020202020204" pitchFamily="34" charset="0"/>
                        </a:rPr>
                        <a:t>代下</a:t>
                      </a:r>
                      <a:r>
                        <a:rPr lang="en-US" altLang="zh-CN" sz="1000" b="0" i="0" u="none" strike="noStrike">
                          <a:solidFill>
                            <a:srgbClr val="0000FF"/>
                          </a:solidFill>
                          <a:effectLst/>
                          <a:latin typeface="Arial" panose="020B0604020202020204" pitchFamily="34" charset="0"/>
                        </a:rPr>
                        <a:t>13:1-14:1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extLst>
                  <a:ext uri="{0D108BD9-81ED-4DB2-BD59-A6C34878D82A}">
                    <a16:rowId xmlns:a16="http://schemas.microsoft.com/office/drawing/2014/main" val="1500049294"/>
                  </a:ext>
                </a:extLst>
              </a:tr>
              <a:tr h="169379">
                <a:tc>
                  <a:txBody>
                    <a:bodyPr/>
                    <a:lstStyle/>
                    <a:p>
                      <a:pPr algn="l" fontAlgn="ctr"/>
                      <a:r>
                        <a:rPr lang="en-US" sz="10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ctr" fontAlgn="t"/>
                      <a:r>
                        <a:rPr lang="en-US" altLang="zh-CN" sz="1000" b="0" i="0" u="none" strike="noStrike">
                          <a:solidFill>
                            <a:srgbClr val="000000"/>
                          </a:solidFill>
                          <a:effectLst/>
                          <a:latin typeface="Arial" panose="020B0604020202020204" pitchFamily="34" charset="0"/>
                        </a:rPr>
                        <a:t>3</a:t>
                      </a:r>
                      <a:r>
                        <a:rPr lang="zh-CN" altLang="en-US" sz="1000" b="0" i="0" u="none" strike="noStrike">
                          <a:solidFill>
                            <a:srgbClr val="000000"/>
                          </a:solidFill>
                          <a:effectLst/>
                          <a:latin typeface="Arial" panose="020B0604020202020204" pitchFamily="34" charset="0"/>
                        </a:rPr>
                        <a:t>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l" fontAlgn="ctr"/>
                      <a:r>
                        <a:rPr lang="en-US" sz="1000" b="0" i="0" u="none" strike="noStrike" dirty="0">
                          <a:solidFill>
                            <a:srgbClr val="0000FF"/>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extLst>
                  <a:ext uri="{0D108BD9-81ED-4DB2-BD59-A6C34878D82A}">
                    <a16:rowId xmlns:a16="http://schemas.microsoft.com/office/drawing/2014/main" val="741459957"/>
                  </a:ext>
                </a:extLst>
              </a:tr>
            </a:tbl>
          </a:graphicData>
        </a:graphic>
      </p:graphicFrame>
      <p:graphicFrame>
        <p:nvGraphicFramePr>
          <p:cNvPr id="22" name="Table 21">
            <a:extLst>
              <a:ext uri="{FF2B5EF4-FFF2-40B4-BE49-F238E27FC236}">
                <a16:creationId xmlns:a16="http://schemas.microsoft.com/office/drawing/2014/main" id="{5D54467E-351D-436C-8AF0-1893FC7E576E}"/>
              </a:ext>
            </a:extLst>
          </p:cNvPr>
          <p:cNvGraphicFramePr>
            <a:graphicFrameLocks noGrp="1"/>
          </p:cNvGraphicFramePr>
          <p:nvPr/>
        </p:nvGraphicFramePr>
        <p:xfrm>
          <a:off x="6560288" y="3253563"/>
          <a:ext cx="5546651" cy="3519378"/>
        </p:xfrm>
        <a:graphic>
          <a:graphicData uri="http://schemas.openxmlformats.org/drawingml/2006/table">
            <a:tbl>
              <a:tblPr/>
              <a:tblGrid>
                <a:gridCol w="1627926">
                  <a:extLst>
                    <a:ext uri="{9D8B030D-6E8A-4147-A177-3AD203B41FA5}">
                      <a16:colId xmlns:a16="http://schemas.microsoft.com/office/drawing/2014/main" val="2173430918"/>
                    </a:ext>
                  </a:extLst>
                </a:gridCol>
                <a:gridCol w="1744905">
                  <a:extLst>
                    <a:ext uri="{9D8B030D-6E8A-4147-A177-3AD203B41FA5}">
                      <a16:colId xmlns:a16="http://schemas.microsoft.com/office/drawing/2014/main" val="2694213158"/>
                    </a:ext>
                  </a:extLst>
                </a:gridCol>
                <a:gridCol w="2173820">
                  <a:extLst>
                    <a:ext uri="{9D8B030D-6E8A-4147-A177-3AD203B41FA5}">
                      <a16:colId xmlns:a16="http://schemas.microsoft.com/office/drawing/2014/main" val="502808531"/>
                    </a:ext>
                  </a:extLst>
                </a:gridCol>
              </a:tblGrid>
              <a:tr h="193905">
                <a:tc>
                  <a:txBody>
                    <a:bodyPr/>
                    <a:lstStyle/>
                    <a:p>
                      <a:pPr algn="l" fontAlgn="b"/>
                      <a:r>
                        <a:rPr lang="zh-CN" altLang="en-US" sz="1000" b="1" i="0" u="none" strike="noStrike">
                          <a:solidFill>
                            <a:srgbClr val="000000"/>
                          </a:solidFill>
                          <a:effectLst/>
                          <a:latin typeface="Arial" panose="020B0604020202020204" pitchFamily="34" charset="0"/>
                        </a:rPr>
                        <a:t>  亚哈斯 </a:t>
                      </a:r>
                      <a:r>
                        <a:rPr lang="en-US" sz="1000" b="1" i="0" u="none" strike="noStrike">
                          <a:solidFill>
                            <a:srgbClr val="000000"/>
                          </a:solidFill>
                          <a:effectLst/>
                          <a:latin typeface="Arial" panose="020B0604020202020204" pitchFamily="34" charset="0"/>
                        </a:rPr>
                        <a:t>Ahaz</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80"/>
                    </a:solidFill>
                  </a:tcPr>
                </a:tc>
                <a:tc>
                  <a:txBody>
                    <a:bodyPr/>
                    <a:lstStyle/>
                    <a:p>
                      <a:pPr algn="ctr" fontAlgn="b"/>
                      <a:r>
                        <a:rPr lang="en-US" sz="1000" b="0" i="0" u="none" strike="noStrike" dirty="0">
                          <a:solidFill>
                            <a:srgbClr val="000000"/>
                          </a:solidFill>
                          <a:effectLst/>
                          <a:latin typeface="Arial" panose="020B0604020202020204" pitchFamily="34" charset="0"/>
                        </a:rPr>
                        <a:t>735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80"/>
                    </a:solidFill>
                  </a:tcPr>
                </a:tc>
                <a:tc>
                  <a:txBody>
                    <a:bodyPr/>
                    <a:lstStyle/>
                    <a:p>
                      <a:pPr algn="l" fontAlgn="b"/>
                      <a:r>
                        <a:rPr lang="zh-CN" altLang="en-US" sz="1000" b="0" i="0" u="none" strike="noStrike">
                          <a:solidFill>
                            <a:srgbClr val="0000FF"/>
                          </a:solidFill>
                          <a:effectLst/>
                          <a:latin typeface="Arial" panose="020B0604020202020204" pitchFamily="34" charset="0"/>
                        </a:rPr>
                        <a:t>  王下</a:t>
                      </a:r>
                      <a:r>
                        <a:rPr lang="en-US" altLang="zh-CN" sz="1000" b="0" i="0" u="none" strike="noStrike">
                          <a:solidFill>
                            <a:srgbClr val="0000FF"/>
                          </a:solidFill>
                          <a:effectLst/>
                          <a:latin typeface="Arial" panose="020B0604020202020204" pitchFamily="34" charset="0"/>
                        </a:rPr>
                        <a:t>16:1-20; </a:t>
                      </a:r>
                      <a:r>
                        <a:rPr lang="zh-CN" altLang="en-US" sz="1000" b="0" i="0" u="none" strike="noStrike">
                          <a:solidFill>
                            <a:srgbClr val="0000FF"/>
                          </a:solidFill>
                          <a:effectLst/>
                          <a:latin typeface="Arial" panose="020B0604020202020204" pitchFamily="34" charset="0"/>
                        </a:rPr>
                        <a:t>代下</a:t>
                      </a:r>
                      <a:r>
                        <a:rPr lang="en-US" altLang="zh-CN" sz="1000" b="0" i="0" u="none" strike="noStrike">
                          <a:solidFill>
                            <a:srgbClr val="0000FF"/>
                          </a:solidFill>
                          <a:effectLst/>
                          <a:latin typeface="Arial" panose="020B0604020202020204" pitchFamily="34" charset="0"/>
                        </a:rPr>
                        <a:t>28:1-27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80"/>
                    </a:solidFill>
                  </a:tcPr>
                </a:tc>
                <a:extLst>
                  <a:ext uri="{0D108BD9-81ED-4DB2-BD59-A6C34878D82A}">
                    <a16:rowId xmlns:a16="http://schemas.microsoft.com/office/drawing/2014/main" val="3423620592"/>
                  </a:ext>
                </a:extLst>
              </a:tr>
              <a:tr h="193905">
                <a:tc>
                  <a:txBody>
                    <a:bodyPr/>
                    <a:lstStyle/>
                    <a:p>
                      <a:pPr algn="l" fontAlgn="ctr"/>
                      <a:r>
                        <a:rPr lang="en-US" sz="10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ctr" fontAlgn="t"/>
                      <a:r>
                        <a:rPr lang="en-US" altLang="zh-CN" sz="1000" b="0" i="0" u="none" strike="noStrike" dirty="0">
                          <a:solidFill>
                            <a:srgbClr val="000000"/>
                          </a:solidFill>
                          <a:effectLst/>
                          <a:latin typeface="Arial" panose="020B0604020202020204" pitchFamily="34" charset="0"/>
                        </a:rPr>
                        <a:t>19</a:t>
                      </a:r>
                      <a:r>
                        <a:rPr lang="zh-CN" altLang="en-US" sz="1000" b="0" i="0" u="none" strike="noStrike" dirty="0">
                          <a:solidFill>
                            <a:srgbClr val="000000"/>
                          </a:solidFill>
                          <a:effectLst/>
                          <a:latin typeface="Arial" panose="020B0604020202020204" pitchFamily="34" charset="0"/>
                        </a:rPr>
                        <a:t>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l" fontAlgn="ctr"/>
                      <a:r>
                        <a:rPr lang="en-US" sz="1000" b="0" i="0" u="none" strike="noStrike" dirty="0">
                          <a:solidFill>
                            <a:srgbClr val="0000FF"/>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extLst>
                  <a:ext uri="{0D108BD9-81ED-4DB2-BD59-A6C34878D82A}">
                    <a16:rowId xmlns:a16="http://schemas.microsoft.com/office/drawing/2014/main" val="1271598568"/>
                  </a:ext>
                </a:extLst>
              </a:tr>
              <a:tr h="193905">
                <a:tc>
                  <a:txBody>
                    <a:bodyPr/>
                    <a:lstStyle/>
                    <a:p>
                      <a:pPr algn="l" fontAlgn="b"/>
                      <a:r>
                        <a:rPr lang="zh-CN" altLang="en-US" sz="1000" b="1" i="0" u="none" strike="noStrike">
                          <a:solidFill>
                            <a:srgbClr val="000000"/>
                          </a:solidFill>
                          <a:effectLst/>
                          <a:latin typeface="Arial" panose="020B0604020202020204" pitchFamily="34" charset="0"/>
                        </a:rPr>
                        <a:t>  希西家 </a:t>
                      </a:r>
                      <a:r>
                        <a:rPr lang="en-US" sz="1000" b="1" i="0" u="none" strike="noStrike">
                          <a:solidFill>
                            <a:srgbClr val="000000"/>
                          </a:solidFill>
                          <a:effectLst/>
                          <a:latin typeface="Arial" panose="020B0604020202020204" pitchFamily="34" charset="0"/>
                        </a:rPr>
                        <a:t>Hezekiah</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ctr" fontAlgn="b"/>
                      <a:r>
                        <a:rPr lang="en-US" sz="1000" b="0" i="0" u="none" strike="noStrike" dirty="0">
                          <a:solidFill>
                            <a:srgbClr val="000000"/>
                          </a:solidFill>
                          <a:effectLst/>
                          <a:latin typeface="Arial" panose="020B0604020202020204" pitchFamily="34" charset="0"/>
                        </a:rPr>
                        <a:t>726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l" fontAlgn="b"/>
                      <a:r>
                        <a:rPr lang="zh-CN" altLang="en-US" sz="1000" b="0" i="0" u="none" strike="noStrike">
                          <a:solidFill>
                            <a:srgbClr val="0000FF"/>
                          </a:solidFill>
                          <a:effectLst/>
                          <a:latin typeface="Arial" panose="020B0604020202020204" pitchFamily="34" charset="0"/>
                        </a:rPr>
                        <a:t>  王下</a:t>
                      </a:r>
                      <a:r>
                        <a:rPr lang="en-US" altLang="zh-CN" sz="1000" b="0" i="0" u="none" strike="noStrike">
                          <a:solidFill>
                            <a:srgbClr val="0000FF"/>
                          </a:solidFill>
                          <a:effectLst/>
                          <a:latin typeface="Arial" panose="020B0604020202020204" pitchFamily="34" charset="0"/>
                        </a:rPr>
                        <a:t>18:1-20:21;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extLst>
                  <a:ext uri="{0D108BD9-81ED-4DB2-BD59-A6C34878D82A}">
                    <a16:rowId xmlns:a16="http://schemas.microsoft.com/office/drawing/2014/main" val="4167107883"/>
                  </a:ext>
                </a:extLst>
              </a:tr>
              <a:tr h="193905">
                <a:tc>
                  <a:txBody>
                    <a:bodyPr/>
                    <a:lstStyle/>
                    <a:p>
                      <a:pPr algn="l" fontAlgn="ctr"/>
                      <a:r>
                        <a:rPr lang="en-US" sz="10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ctr" fontAlgn="ctr"/>
                      <a:r>
                        <a:rPr lang="en-US" altLang="zh-CN" sz="1000" b="0" i="0" u="none" strike="noStrike">
                          <a:solidFill>
                            <a:srgbClr val="000000"/>
                          </a:solidFill>
                          <a:effectLst/>
                          <a:latin typeface="Arial" panose="020B0604020202020204" pitchFamily="34" charset="0"/>
                        </a:rPr>
                        <a:t>29</a:t>
                      </a:r>
                      <a:r>
                        <a:rPr lang="zh-CN" altLang="en-US" sz="1000" b="0" i="0" u="none" strike="noStrike">
                          <a:solidFill>
                            <a:srgbClr val="000000"/>
                          </a:solidFill>
                          <a:effectLst/>
                          <a:latin typeface="Arial" panose="020B0604020202020204" pitchFamily="34" charset="0"/>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l" fontAlgn="t"/>
                      <a:r>
                        <a:rPr lang="zh-CN" altLang="en-US" sz="1000" b="0" i="0" u="none" strike="noStrike">
                          <a:solidFill>
                            <a:srgbClr val="0000FF"/>
                          </a:solidFill>
                          <a:effectLst/>
                          <a:latin typeface="Arial" panose="020B0604020202020204" pitchFamily="34" charset="0"/>
                        </a:rPr>
                        <a:t>  代下</a:t>
                      </a:r>
                      <a:r>
                        <a:rPr lang="en-US" altLang="zh-CN" sz="1000" b="0" i="0" u="none" strike="noStrike">
                          <a:solidFill>
                            <a:srgbClr val="0000FF"/>
                          </a:solidFill>
                          <a:effectLst/>
                          <a:latin typeface="Arial" panose="020B0604020202020204" pitchFamily="34" charset="0"/>
                        </a:rPr>
                        <a:t>29:1-32:33; </a:t>
                      </a:r>
                      <a:r>
                        <a:rPr lang="zh-CN" altLang="en-US" sz="1000" b="0" i="0" u="none" strike="noStrike">
                          <a:solidFill>
                            <a:srgbClr val="0000FF"/>
                          </a:solidFill>
                          <a:effectLst/>
                          <a:latin typeface="Arial" panose="020B0604020202020204" pitchFamily="34" charset="0"/>
                        </a:rPr>
                        <a:t>赛</a:t>
                      </a:r>
                      <a:r>
                        <a:rPr lang="en-US" altLang="zh-CN" sz="1000" b="0" i="0" u="none" strike="noStrike">
                          <a:solidFill>
                            <a:srgbClr val="0000FF"/>
                          </a:solidFill>
                          <a:effectLst/>
                          <a:latin typeface="Arial" panose="020B0604020202020204" pitchFamily="34" charset="0"/>
                        </a:rPr>
                        <a:t>36:1-39:8</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extLst>
                  <a:ext uri="{0D108BD9-81ED-4DB2-BD59-A6C34878D82A}">
                    <a16:rowId xmlns:a16="http://schemas.microsoft.com/office/drawing/2014/main" val="2464257161"/>
                  </a:ext>
                </a:extLst>
              </a:tr>
              <a:tr h="193905">
                <a:tc>
                  <a:txBody>
                    <a:bodyPr/>
                    <a:lstStyle/>
                    <a:p>
                      <a:pPr algn="l" fontAlgn="b"/>
                      <a:r>
                        <a:rPr lang="zh-CN" altLang="en-US" sz="1000" b="1" i="0" u="none" strike="noStrike">
                          <a:solidFill>
                            <a:srgbClr val="000000"/>
                          </a:solidFill>
                          <a:effectLst/>
                          <a:latin typeface="Arial" panose="020B0604020202020204" pitchFamily="34" charset="0"/>
                        </a:rPr>
                        <a:t>  玛拿西 </a:t>
                      </a:r>
                      <a:r>
                        <a:rPr lang="en-US" sz="1000" b="1" i="0" u="none" strike="noStrike">
                          <a:solidFill>
                            <a:srgbClr val="000000"/>
                          </a:solidFill>
                          <a:effectLst/>
                          <a:latin typeface="Arial" panose="020B0604020202020204" pitchFamily="34" charset="0"/>
                        </a:rPr>
                        <a:t>Manasseh</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ctr" fontAlgn="b"/>
                      <a:r>
                        <a:rPr lang="en-US" sz="1000" b="0" i="0" u="none" strike="noStrike">
                          <a:solidFill>
                            <a:srgbClr val="000000"/>
                          </a:solidFill>
                          <a:effectLst/>
                          <a:latin typeface="Arial" panose="020B0604020202020204" pitchFamily="34" charset="0"/>
                        </a:rPr>
                        <a:t>697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l" fontAlgn="b"/>
                      <a:r>
                        <a:rPr lang="zh-CN" altLang="en-US" sz="1000" b="0" i="0" u="none" strike="noStrike">
                          <a:solidFill>
                            <a:srgbClr val="0000FF"/>
                          </a:solidFill>
                          <a:effectLst/>
                          <a:latin typeface="Arial" panose="020B0604020202020204" pitchFamily="34" charset="0"/>
                        </a:rPr>
                        <a:t>  王下</a:t>
                      </a:r>
                      <a:r>
                        <a:rPr lang="en-US" altLang="zh-CN" sz="1000" b="0" i="0" u="none" strike="noStrike">
                          <a:solidFill>
                            <a:srgbClr val="0000FF"/>
                          </a:solidFill>
                          <a:effectLst/>
                          <a:latin typeface="Arial" panose="020B0604020202020204" pitchFamily="34" charset="0"/>
                        </a:rPr>
                        <a:t>21:1-18; </a:t>
                      </a:r>
                      <a:r>
                        <a:rPr lang="zh-CN" altLang="en-US" sz="1000" b="0" i="0" u="none" strike="noStrike">
                          <a:solidFill>
                            <a:srgbClr val="0000FF"/>
                          </a:solidFill>
                          <a:effectLst/>
                          <a:latin typeface="Arial" panose="020B0604020202020204" pitchFamily="34" charset="0"/>
                        </a:rPr>
                        <a:t>代下</a:t>
                      </a:r>
                      <a:r>
                        <a:rPr lang="en-US" altLang="zh-CN" sz="1000" b="0" i="0" u="none" strike="noStrike">
                          <a:solidFill>
                            <a:srgbClr val="0000FF"/>
                          </a:solidFill>
                          <a:effectLst/>
                          <a:latin typeface="Arial" panose="020B0604020202020204" pitchFamily="34" charset="0"/>
                        </a:rPr>
                        <a:t>33:1-20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extLst>
                  <a:ext uri="{0D108BD9-81ED-4DB2-BD59-A6C34878D82A}">
                    <a16:rowId xmlns:a16="http://schemas.microsoft.com/office/drawing/2014/main" val="2892962520"/>
                  </a:ext>
                </a:extLst>
              </a:tr>
              <a:tr h="193905">
                <a:tc>
                  <a:txBody>
                    <a:bodyPr/>
                    <a:lstStyle/>
                    <a:p>
                      <a:pPr algn="l" fontAlgn="ctr"/>
                      <a:r>
                        <a:rPr lang="en-US" sz="10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ctr" fontAlgn="t"/>
                      <a:r>
                        <a:rPr lang="en-US" altLang="zh-CN" sz="1000" b="0" i="0" u="none" strike="noStrike">
                          <a:solidFill>
                            <a:srgbClr val="000000"/>
                          </a:solidFill>
                          <a:effectLst/>
                          <a:latin typeface="Arial" panose="020B0604020202020204" pitchFamily="34" charset="0"/>
                        </a:rPr>
                        <a:t>55</a:t>
                      </a:r>
                      <a:r>
                        <a:rPr lang="zh-CN" altLang="en-US" sz="1000" b="0" i="0" u="none" strike="noStrike">
                          <a:solidFill>
                            <a:srgbClr val="000000"/>
                          </a:solidFill>
                          <a:effectLst/>
                          <a:latin typeface="Arial" panose="020B0604020202020204" pitchFamily="34" charset="0"/>
                        </a:rPr>
                        <a:t>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l" fontAlgn="ctr"/>
                      <a:r>
                        <a:rPr lang="en-US" sz="1000" b="0" i="0" u="none" strike="noStrike">
                          <a:solidFill>
                            <a:srgbClr val="0000FF"/>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extLst>
                  <a:ext uri="{0D108BD9-81ED-4DB2-BD59-A6C34878D82A}">
                    <a16:rowId xmlns:a16="http://schemas.microsoft.com/office/drawing/2014/main" val="1301992297"/>
                  </a:ext>
                </a:extLst>
              </a:tr>
              <a:tr h="193905">
                <a:tc>
                  <a:txBody>
                    <a:bodyPr/>
                    <a:lstStyle/>
                    <a:p>
                      <a:pPr algn="l" fontAlgn="b"/>
                      <a:r>
                        <a:rPr lang="zh-CN" altLang="en-US" sz="1000" b="1" i="0" u="none" strike="noStrike" dirty="0">
                          <a:solidFill>
                            <a:srgbClr val="000000"/>
                          </a:solidFill>
                          <a:effectLst/>
                          <a:latin typeface="Arial" panose="020B0604020202020204" pitchFamily="34" charset="0"/>
                        </a:rPr>
                        <a:t>  亚们 </a:t>
                      </a:r>
                      <a:r>
                        <a:rPr lang="en-US" sz="1000" b="1" i="0" u="none" strike="noStrike" dirty="0">
                          <a:solidFill>
                            <a:srgbClr val="000000"/>
                          </a:solidFill>
                          <a:effectLst/>
                          <a:latin typeface="Arial" panose="020B0604020202020204" pitchFamily="34" charset="0"/>
                        </a:rPr>
                        <a:t>Amon</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ctr" fontAlgn="b"/>
                      <a:r>
                        <a:rPr lang="en-US" sz="1000" b="0" i="0" u="none" strike="noStrike">
                          <a:solidFill>
                            <a:srgbClr val="000000"/>
                          </a:solidFill>
                          <a:effectLst/>
                          <a:latin typeface="Arial" panose="020B0604020202020204" pitchFamily="34" charset="0"/>
                        </a:rPr>
                        <a:t>642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l" fontAlgn="b"/>
                      <a:r>
                        <a:rPr lang="zh-CN" altLang="en-US" sz="1000" b="0" i="0" u="none" strike="noStrike">
                          <a:solidFill>
                            <a:srgbClr val="0000FF"/>
                          </a:solidFill>
                          <a:effectLst/>
                          <a:latin typeface="Arial" panose="020B0604020202020204" pitchFamily="34" charset="0"/>
                        </a:rPr>
                        <a:t>  王下</a:t>
                      </a:r>
                      <a:r>
                        <a:rPr lang="en-US" altLang="zh-CN" sz="1000" b="0" i="0" u="none" strike="noStrike">
                          <a:solidFill>
                            <a:srgbClr val="0000FF"/>
                          </a:solidFill>
                          <a:effectLst/>
                          <a:latin typeface="Arial" panose="020B0604020202020204" pitchFamily="34" charset="0"/>
                        </a:rPr>
                        <a:t>21:19-26; </a:t>
                      </a:r>
                      <a:r>
                        <a:rPr lang="zh-CN" altLang="en-US" sz="1000" b="0" i="0" u="none" strike="noStrike">
                          <a:solidFill>
                            <a:srgbClr val="0000FF"/>
                          </a:solidFill>
                          <a:effectLst/>
                          <a:latin typeface="Arial" panose="020B0604020202020204" pitchFamily="34" charset="0"/>
                        </a:rPr>
                        <a:t>代下</a:t>
                      </a:r>
                      <a:r>
                        <a:rPr lang="en-US" altLang="zh-CN" sz="1000" b="0" i="0" u="none" strike="noStrike">
                          <a:solidFill>
                            <a:srgbClr val="0000FF"/>
                          </a:solidFill>
                          <a:effectLst/>
                          <a:latin typeface="Arial" panose="020B0604020202020204" pitchFamily="34" charset="0"/>
                        </a:rPr>
                        <a:t>33:21-25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extLst>
                  <a:ext uri="{0D108BD9-81ED-4DB2-BD59-A6C34878D82A}">
                    <a16:rowId xmlns:a16="http://schemas.microsoft.com/office/drawing/2014/main" val="2710570986"/>
                  </a:ext>
                </a:extLst>
              </a:tr>
              <a:tr h="193905">
                <a:tc>
                  <a:txBody>
                    <a:bodyPr/>
                    <a:lstStyle/>
                    <a:p>
                      <a:pPr algn="l" fontAlgn="ctr"/>
                      <a:r>
                        <a:rPr lang="en-US" sz="10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ctr" fontAlgn="t"/>
                      <a:r>
                        <a:rPr lang="en-US" altLang="zh-CN" sz="1000" b="0" i="0" u="none" strike="noStrike">
                          <a:solidFill>
                            <a:srgbClr val="000000"/>
                          </a:solidFill>
                          <a:effectLst/>
                          <a:latin typeface="Arial" panose="020B0604020202020204" pitchFamily="34" charset="0"/>
                        </a:rPr>
                        <a:t>2</a:t>
                      </a:r>
                      <a:r>
                        <a:rPr lang="zh-CN" altLang="en-US" sz="1000" b="0" i="0" u="none" strike="noStrike">
                          <a:solidFill>
                            <a:srgbClr val="000000"/>
                          </a:solidFill>
                          <a:effectLst/>
                          <a:latin typeface="Arial" panose="020B0604020202020204" pitchFamily="34" charset="0"/>
                        </a:rPr>
                        <a:t>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l" fontAlgn="ctr"/>
                      <a:r>
                        <a:rPr lang="en-US" sz="1000" b="0" i="0" u="none" strike="noStrike">
                          <a:solidFill>
                            <a:srgbClr val="0000FF"/>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extLst>
                  <a:ext uri="{0D108BD9-81ED-4DB2-BD59-A6C34878D82A}">
                    <a16:rowId xmlns:a16="http://schemas.microsoft.com/office/drawing/2014/main" val="3517568870"/>
                  </a:ext>
                </a:extLst>
              </a:tr>
              <a:tr h="193905">
                <a:tc>
                  <a:txBody>
                    <a:bodyPr/>
                    <a:lstStyle/>
                    <a:p>
                      <a:pPr algn="l" fontAlgn="b"/>
                      <a:r>
                        <a:rPr lang="zh-CN" altLang="en-US" sz="1000" b="1" i="0" u="none" strike="noStrike">
                          <a:solidFill>
                            <a:srgbClr val="000000"/>
                          </a:solidFill>
                          <a:effectLst/>
                          <a:latin typeface="Arial" panose="020B0604020202020204" pitchFamily="34" charset="0"/>
                        </a:rPr>
                        <a:t>  约西亚 </a:t>
                      </a:r>
                      <a:r>
                        <a:rPr lang="en-US" sz="1000" b="1" i="0" u="none" strike="noStrike">
                          <a:solidFill>
                            <a:srgbClr val="000000"/>
                          </a:solidFill>
                          <a:effectLst/>
                          <a:latin typeface="Arial" panose="020B0604020202020204" pitchFamily="34" charset="0"/>
                        </a:rPr>
                        <a:t>Josiah</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ctr" fontAlgn="b"/>
                      <a:r>
                        <a:rPr lang="en-US" sz="1000" b="0" i="0" u="none" strike="noStrike">
                          <a:solidFill>
                            <a:srgbClr val="000000"/>
                          </a:solidFill>
                          <a:effectLst/>
                          <a:latin typeface="Arial" panose="020B0604020202020204" pitchFamily="34" charset="0"/>
                        </a:rPr>
                        <a:t>640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l" fontAlgn="b"/>
                      <a:r>
                        <a:rPr lang="zh-CN" altLang="en-US" sz="1000" b="0" i="0" u="none" strike="noStrike">
                          <a:solidFill>
                            <a:srgbClr val="0000FF"/>
                          </a:solidFill>
                          <a:effectLst/>
                          <a:latin typeface="Arial" panose="020B0604020202020204" pitchFamily="34" charset="0"/>
                        </a:rPr>
                        <a:t>  王下</a:t>
                      </a:r>
                      <a:r>
                        <a:rPr lang="en-US" altLang="zh-CN" sz="1000" b="0" i="0" u="none" strike="noStrike">
                          <a:solidFill>
                            <a:srgbClr val="0000FF"/>
                          </a:solidFill>
                          <a:effectLst/>
                          <a:latin typeface="Arial" panose="020B0604020202020204" pitchFamily="34" charset="0"/>
                        </a:rPr>
                        <a:t>22:1-23:30; </a:t>
                      </a:r>
                      <a:r>
                        <a:rPr lang="zh-CN" altLang="en-US" sz="1000" b="0" i="0" u="none" strike="noStrike">
                          <a:solidFill>
                            <a:srgbClr val="0000FF"/>
                          </a:solidFill>
                          <a:effectLst/>
                          <a:latin typeface="Arial" panose="020B0604020202020204" pitchFamily="34" charset="0"/>
                        </a:rPr>
                        <a:t>代下</a:t>
                      </a:r>
                      <a:r>
                        <a:rPr lang="en-US" altLang="zh-CN" sz="1000" b="0" i="0" u="none" strike="noStrike">
                          <a:solidFill>
                            <a:srgbClr val="0000FF"/>
                          </a:solidFill>
                          <a:effectLst/>
                          <a:latin typeface="Arial" panose="020B0604020202020204" pitchFamily="34" charset="0"/>
                        </a:rPr>
                        <a:t>34:1-35:27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extLst>
                  <a:ext uri="{0D108BD9-81ED-4DB2-BD59-A6C34878D82A}">
                    <a16:rowId xmlns:a16="http://schemas.microsoft.com/office/drawing/2014/main" val="3440631591"/>
                  </a:ext>
                </a:extLst>
              </a:tr>
              <a:tr h="193905">
                <a:tc>
                  <a:txBody>
                    <a:bodyPr/>
                    <a:lstStyle/>
                    <a:p>
                      <a:pPr algn="l" fontAlgn="ctr"/>
                      <a:r>
                        <a:rPr lang="en-US" sz="10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ctr" fontAlgn="t"/>
                      <a:r>
                        <a:rPr lang="en-US" altLang="zh-CN" sz="1000" b="0" i="0" u="none" strike="noStrike">
                          <a:solidFill>
                            <a:srgbClr val="000000"/>
                          </a:solidFill>
                          <a:effectLst/>
                          <a:latin typeface="Arial" panose="020B0604020202020204" pitchFamily="34" charset="0"/>
                        </a:rPr>
                        <a:t>31</a:t>
                      </a:r>
                      <a:r>
                        <a:rPr lang="zh-CN" altLang="en-US" sz="1000" b="0" i="0" u="none" strike="noStrike">
                          <a:solidFill>
                            <a:srgbClr val="000000"/>
                          </a:solidFill>
                          <a:effectLst/>
                          <a:latin typeface="Arial" panose="020B0604020202020204" pitchFamily="34" charset="0"/>
                        </a:rPr>
                        <a:t>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l" fontAlgn="ctr"/>
                      <a:r>
                        <a:rPr lang="en-US" sz="1000" b="0" i="0" u="none" strike="noStrike">
                          <a:solidFill>
                            <a:srgbClr val="0000FF"/>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extLst>
                  <a:ext uri="{0D108BD9-81ED-4DB2-BD59-A6C34878D82A}">
                    <a16:rowId xmlns:a16="http://schemas.microsoft.com/office/drawing/2014/main" val="1678339912"/>
                  </a:ext>
                </a:extLst>
              </a:tr>
              <a:tr h="193905">
                <a:tc>
                  <a:txBody>
                    <a:bodyPr/>
                    <a:lstStyle/>
                    <a:p>
                      <a:pPr algn="l" fontAlgn="b"/>
                      <a:r>
                        <a:rPr lang="zh-CN" altLang="en-US" sz="1000" b="1" i="0" u="none" strike="noStrike">
                          <a:solidFill>
                            <a:srgbClr val="000000"/>
                          </a:solidFill>
                          <a:effectLst/>
                          <a:latin typeface="Arial" panose="020B0604020202020204" pitchFamily="34" charset="0"/>
                        </a:rPr>
                        <a:t>  约哈斯 </a:t>
                      </a:r>
                      <a:r>
                        <a:rPr lang="en-US" sz="1000" b="1" i="0" u="none" strike="noStrike">
                          <a:solidFill>
                            <a:srgbClr val="000000"/>
                          </a:solidFill>
                          <a:effectLst/>
                          <a:latin typeface="Arial" panose="020B0604020202020204" pitchFamily="34" charset="0"/>
                        </a:rPr>
                        <a:t>Jehoahaz II</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ctr" fontAlgn="b"/>
                      <a:r>
                        <a:rPr lang="en-US" sz="1000" b="0" i="0" u="none" strike="noStrike">
                          <a:solidFill>
                            <a:srgbClr val="000000"/>
                          </a:solidFill>
                          <a:effectLst/>
                          <a:latin typeface="Arial" panose="020B0604020202020204" pitchFamily="34" charset="0"/>
                        </a:rPr>
                        <a:t>609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l" fontAlgn="b"/>
                      <a:r>
                        <a:rPr lang="zh-CN" altLang="en-US" sz="1000" b="0" i="0" u="none" strike="noStrike">
                          <a:solidFill>
                            <a:srgbClr val="0000FF"/>
                          </a:solidFill>
                          <a:effectLst/>
                          <a:latin typeface="Arial" panose="020B0604020202020204" pitchFamily="34" charset="0"/>
                        </a:rPr>
                        <a:t>  王下</a:t>
                      </a:r>
                      <a:r>
                        <a:rPr lang="en-US" altLang="zh-CN" sz="1000" b="0" i="0" u="none" strike="noStrike">
                          <a:solidFill>
                            <a:srgbClr val="0000FF"/>
                          </a:solidFill>
                          <a:effectLst/>
                          <a:latin typeface="Arial" panose="020B0604020202020204" pitchFamily="34" charset="0"/>
                        </a:rPr>
                        <a:t>23:31-34; </a:t>
                      </a:r>
                      <a:r>
                        <a:rPr lang="zh-CN" altLang="en-US" sz="1000" b="0" i="0" u="none" strike="noStrike">
                          <a:solidFill>
                            <a:srgbClr val="0000FF"/>
                          </a:solidFill>
                          <a:effectLst/>
                          <a:latin typeface="Arial" panose="020B0604020202020204" pitchFamily="34" charset="0"/>
                        </a:rPr>
                        <a:t>代下</a:t>
                      </a:r>
                      <a:r>
                        <a:rPr lang="en-US" altLang="zh-CN" sz="1000" b="0" i="0" u="none" strike="noStrike">
                          <a:solidFill>
                            <a:srgbClr val="0000FF"/>
                          </a:solidFill>
                          <a:effectLst/>
                          <a:latin typeface="Arial" panose="020B0604020202020204" pitchFamily="34" charset="0"/>
                        </a:rPr>
                        <a:t>36:1-4;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extLst>
                  <a:ext uri="{0D108BD9-81ED-4DB2-BD59-A6C34878D82A}">
                    <a16:rowId xmlns:a16="http://schemas.microsoft.com/office/drawing/2014/main" val="3959539105"/>
                  </a:ext>
                </a:extLst>
              </a:tr>
              <a:tr h="193905">
                <a:tc>
                  <a:txBody>
                    <a:bodyPr/>
                    <a:lstStyle/>
                    <a:p>
                      <a:pPr algn="l" fontAlgn="ctr"/>
                      <a:r>
                        <a:rPr lang="en-US" sz="10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ctr" fontAlgn="t"/>
                      <a:r>
                        <a:rPr lang="en-US" altLang="zh-CN" sz="1000" b="0" i="0" u="none" strike="noStrike">
                          <a:solidFill>
                            <a:srgbClr val="000000"/>
                          </a:solidFill>
                          <a:effectLst/>
                          <a:latin typeface="Arial" panose="020B0604020202020204" pitchFamily="34" charset="0"/>
                        </a:rPr>
                        <a:t>3</a:t>
                      </a:r>
                      <a:r>
                        <a:rPr lang="zh-CN" altLang="en-US" sz="1000" b="0" i="0" u="none" strike="noStrike">
                          <a:solidFill>
                            <a:srgbClr val="000000"/>
                          </a:solidFill>
                          <a:effectLst/>
                          <a:latin typeface="Arial" panose="020B0604020202020204" pitchFamily="34" charset="0"/>
                        </a:rPr>
                        <a:t>月</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l" fontAlgn="t"/>
                      <a:r>
                        <a:rPr lang="zh-CN" altLang="en-US" sz="1000" b="0" i="0" u="none" strike="noStrike">
                          <a:solidFill>
                            <a:srgbClr val="0000FF"/>
                          </a:solidFill>
                          <a:effectLst/>
                          <a:latin typeface="Arial" panose="020B0604020202020204" pitchFamily="34" charset="0"/>
                        </a:rPr>
                        <a:t>  耶</a:t>
                      </a:r>
                      <a:r>
                        <a:rPr lang="en-US" altLang="zh-CN" sz="1000" b="0" i="0" u="none" strike="noStrike">
                          <a:solidFill>
                            <a:srgbClr val="0000FF"/>
                          </a:solidFill>
                          <a:effectLst/>
                          <a:latin typeface="Arial" panose="020B0604020202020204" pitchFamily="34" charset="0"/>
                        </a:rPr>
                        <a:t>22:1-12</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extLst>
                  <a:ext uri="{0D108BD9-81ED-4DB2-BD59-A6C34878D82A}">
                    <a16:rowId xmlns:a16="http://schemas.microsoft.com/office/drawing/2014/main" val="1637598032"/>
                  </a:ext>
                </a:extLst>
              </a:tr>
              <a:tr h="193905">
                <a:tc>
                  <a:txBody>
                    <a:bodyPr/>
                    <a:lstStyle/>
                    <a:p>
                      <a:pPr algn="l" fontAlgn="b"/>
                      <a:r>
                        <a:rPr lang="zh-CN" altLang="en-US" sz="1000" b="1" i="0" u="none" strike="noStrike">
                          <a:solidFill>
                            <a:srgbClr val="000000"/>
                          </a:solidFill>
                          <a:effectLst/>
                          <a:latin typeface="Arial" panose="020B0604020202020204" pitchFamily="34" charset="0"/>
                        </a:rPr>
                        <a:t>  约雅敬 </a:t>
                      </a:r>
                      <a:r>
                        <a:rPr lang="en-US" sz="1000" b="1" i="0" u="none" strike="noStrike">
                          <a:solidFill>
                            <a:srgbClr val="000000"/>
                          </a:solidFill>
                          <a:effectLst/>
                          <a:latin typeface="Arial" panose="020B0604020202020204" pitchFamily="34" charset="0"/>
                        </a:rPr>
                        <a:t>Jehoiakim</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ctr" fontAlgn="b"/>
                      <a:r>
                        <a:rPr lang="en-US" sz="1000" b="0" i="0" u="none" strike="noStrike">
                          <a:solidFill>
                            <a:srgbClr val="000000"/>
                          </a:solidFill>
                          <a:effectLst/>
                          <a:latin typeface="Arial" panose="020B0604020202020204" pitchFamily="34" charset="0"/>
                        </a:rPr>
                        <a:t>609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l" fontAlgn="b"/>
                      <a:r>
                        <a:rPr lang="zh-CN" altLang="en-US" sz="1000" b="0" i="0" u="none" strike="noStrike">
                          <a:solidFill>
                            <a:srgbClr val="0000FF"/>
                          </a:solidFill>
                          <a:effectLst/>
                          <a:latin typeface="Arial" panose="020B0604020202020204" pitchFamily="34" charset="0"/>
                        </a:rPr>
                        <a:t>  王下</a:t>
                      </a:r>
                      <a:r>
                        <a:rPr lang="en-US" altLang="zh-CN" sz="1000" b="0" i="0" u="none" strike="noStrike">
                          <a:solidFill>
                            <a:srgbClr val="0000FF"/>
                          </a:solidFill>
                          <a:effectLst/>
                          <a:latin typeface="Arial" panose="020B0604020202020204" pitchFamily="34" charset="0"/>
                        </a:rPr>
                        <a:t>23:34-24:7; </a:t>
                      </a:r>
                      <a:r>
                        <a:rPr lang="zh-CN" altLang="en-US" sz="1000" b="0" i="0" u="none" strike="noStrike">
                          <a:solidFill>
                            <a:srgbClr val="0000FF"/>
                          </a:solidFill>
                          <a:effectLst/>
                          <a:latin typeface="Arial" panose="020B0604020202020204" pitchFamily="34" charset="0"/>
                        </a:rPr>
                        <a:t>代下</a:t>
                      </a:r>
                      <a:r>
                        <a:rPr lang="en-US" altLang="zh-CN" sz="1000" b="0" i="0" u="none" strike="noStrike">
                          <a:solidFill>
                            <a:srgbClr val="0000FF"/>
                          </a:solidFill>
                          <a:effectLst/>
                          <a:latin typeface="Arial" panose="020B0604020202020204" pitchFamily="34" charset="0"/>
                        </a:rPr>
                        <a:t>36:4-8;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extLst>
                  <a:ext uri="{0D108BD9-81ED-4DB2-BD59-A6C34878D82A}">
                    <a16:rowId xmlns:a16="http://schemas.microsoft.com/office/drawing/2014/main" val="3552323187"/>
                  </a:ext>
                </a:extLst>
              </a:tr>
              <a:tr h="193905">
                <a:tc>
                  <a:txBody>
                    <a:bodyPr/>
                    <a:lstStyle/>
                    <a:p>
                      <a:pPr algn="l" fontAlgn="ctr"/>
                      <a:r>
                        <a:rPr lang="en-US" sz="10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ctr" fontAlgn="t"/>
                      <a:r>
                        <a:rPr lang="en-US" altLang="zh-CN" sz="1000" b="0" i="0" u="none" strike="noStrike">
                          <a:solidFill>
                            <a:srgbClr val="000000"/>
                          </a:solidFill>
                          <a:effectLst/>
                          <a:latin typeface="Arial" panose="020B0604020202020204" pitchFamily="34" charset="0"/>
                        </a:rPr>
                        <a:t>11</a:t>
                      </a:r>
                      <a:r>
                        <a:rPr lang="zh-CN" altLang="en-US" sz="1000" b="0" i="0" u="none" strike="noStrike">
                          <a:solidFill>
                            <a:srgbClr val="000000"/>
                          </a:solidFill>
                          <a:effectLst/>
                          <a:latin typeface="Arial" panose="020B0604020202020204" pitchFamily="34" charset="0"/>
                        </a:rPr>
                        <a:t>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l" fontAlgn="t"/>
                      <a:r>
                        <a:rPr lang="zh-CN" altLang="en-US" sz="1000" b="0" i="0" u="none" strike="noStrike">
                          <a:solidFill>
                            <a:srgbClr val="0000FF"/>
                          </a:solidFill>
                          <a:effectLst/>
                          <a:latin typeface="Arial" panose="020B0604020202020204" pitchFamily="34" charset="0"/>
                        </a:rPr>
                        <a:t>  耶</a:t>
                      </a:r>
                      <a:r>
                        <a:rPr lang="en-US" altLang="zh-CN" sz="1000" b="0" i="0" u="none" strike="noStrike">
                          <a:solidFill>
                            <a:srgbClr val="0000FF"/>
                          </a:solidFill>
                          <a:effectLst/>
                          <a:latin typeface="Arial" panose="020B0604020202020204" pitchFamily="34" charset="0"/>
                        </a:rPr>
                        <a:t>22:13-23; 26:; 36:</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extLst>
                  <a:ext uri="{0D108BD9-81ED-4DB2-BD59-A6C34878D82A}">
                    <a16:rowId xmlns:a16="http://schemas.microsoft.com/office/drawing/2014/main" val="1694801777"/>
                  </a:ext>
                </a:extLst>
              </a:tr>
              <a:tr h="193905">
                <a:tc>
                  <a:txBody>
                    <a:bodyPr/>
                    <a:lstStyle/>
                    <a:p>
                      <a:pPr algn="l" fontAlgn="b"/>
                      <a:r>
                        <a:rPr lang="zh-CN" altLang="en-US" sz="1000" b="1" i="0" u="none" strike="noStrike">
                          <a:solidFill>
                            <a:srgbClr val="000000"/>
                          </a:solidFill>
                          <a:effectLst/>
                          <a:latin typeface="Arial" panose="020B0604020202020204" pitchFamily="34" charset="0"/>
                        </a:rPr>
                        <a:t>  约雅斤 </a:t>
                      </a:r>
                      <a:r>
                        <a:rPr lang="en-US" sz="1000" b="1" i="0" u="none" strike="noStrike">
                          <a:solidFill>
                            <a:srgbClr val="000000"/>
                          </a:solidFill>
                          <a:effectLst/>
                          <a:latin typeface="Arial" panose="020B0604020202020204" pitchFamily="34" charset="0"/>
                        </a:rPr>
                        <a:t>Jehoiachin</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ctr" fontAlgn="b"/>
                      <a:r>
                        <a:rPr lang="en-US" sz="1000" b="0" i="0" u="none" strike="noStrike">
                          <a:solidFill>
                            <a:srgbClr val="000000"/>
                          </a:solidFill>
                          <a:effectLst/>
                          <a:latin typeface="Arial" panose="020B0604020202020204" pitchFamily="34" charset="0"/>
                        </a:rPr>
                        <a:t>598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l" fontAlgn="b"/>
                      <a:r>
                        <a:rPr lang="zh-CN" altLang="en-US" sz="1000" b="0" i="0" u="none" strike="noStrike">
                          <a:solidFill>
                            <a:srgbClr val="0000FF"/>
                          </a:solidFill>
                          <a:effectLst/>
                          <a:latin typeface="Arial" panose="020B0604020202020204" pitchFamily="34" charset="0"/>
                        </a:rPr>
                        <a:t>  王下</a:t>
                      </a:r>
                      <a:r>
                        <a:rPr lang="en-US" altLang="zh-CN" sz="1000" b="0" i="0" u="none" strike="noStrike">
                          <a:solidFill>
                            <a:srgbClr val="0000FF"/>
                          </a:solidFill>
                          <a:effectLst/>
                          <a:latin typeface="Arial" panose="020B0604020202020204" pitchFamily="34" charset="0"/>
                        </a:rPr>
                        <a:t>24:8-17; </a:t>
                      </a:r>
                      <a:r>
                        <a:rPr lang="zh-CN" altLang="en-US" sz="1000" b="0" i="0" u="none" strike="noStrike">
                          <a:solidFill>
                            <a:srgbClr val="0000FF"/>
                          </a:solidFill>
                          <a:effectLst/>
                          <a:latin typeface="Arial" panose="020B0604020202020204" pitchFamily="34" charset="0"/>
                        </a:rPr>
                        <a:t>代下</a:t>
                      </a:r>
                      <a:r>
                        <a:rPr lang="en-US" altLang="zh-CN" sz="1000" b="0" i="0" u="none" strike="noStrike">
                          <a:solidFill>
                            <a:srgbClr val="0000FF"/>
                          </a:solidFill>
                          <a:effectLst/>
                          <a:latin typeface="Arial" panose="020B0604020202020204" pitchFamily="34" charset="0"/>
                        </a:rPr>
                        <a:t>36:9-10;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extLst>
                  <a:ext uri="{0D108BD9-81ED-4DB2-BD59-A6C34878D82A}">
                    <a16:rowId xmlns:a16="http://schemas.microsoft.com/office/drawing/2014/main" val="211186174"/>
                  </a:ext>
                </a:extLst>
              </a:tr>
              <a:tr h="203601">
                <a:tc>
                  <a:txBody>
                    <a:bodyPr/>
                    <a:lstStyle/>
                    <a:p>
                      <a:pPr algn="l" fontAlgn="ctr"/>
                      <a:r>
                        <a:rPr lang="en-US" sz="10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ctr" fontAlgn="t"/>
                      <a:r>
                        <a:rPr lang="en-US" altLang="zh-CN" sz="1000" b="0" i="0" u="none" strike="noStrike">
                          <a:solidFill>
                            <a:srgbClr val="000000"/>
                          </a:solidFill>
                          <a:effectLst/>
                          <a:latin typeface="Arial" panose="020B0604020202020204" pitchFamily="34" charset="0"/>
                        </a:rPr>
                        <a:t>3</a:t>
                      </a:r>
                      <a:r>
                        <a:rPr lang="zh-CN" altLang="en-US" sz="1000" b="0" i="0" u="none" strike="noStrike">
                          <a:solidFill>
                            <a:srgbClr val="000000"/>
                          </a:solidFill>
                          <a:effectLst/>
                          <a:latin typeface="Arial" panose="020B0604020202020204" pitchFamily="34" charset="0"/>
                        </a:rPr>
                        <a:t>月</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tc>
                  <a:txBody>
                    <a:bodyPr/>
                    <a:lstStyle/>
                    <a:p>
                      <a:pPr algn="l" fontAlgn="t"/>
                      <a:r>
                        <a:rPr lang="zh-CN" altLang="en-US" sz="1000" b="0" i="0" u="none" strike="noStrike">
                          <a:solidFill>
                            <a:srgbClr val="0000FF"/>
                          </a:solidFill>
                          <a:effectLst/>
                          <a:latin typeface="Arial" panose="020B0604020202020204" pitchFamily="34" charset="0"/>
                        </a:rPr>
                        <a:t>  耶</a:t>
                      </a:r>
                      <a:r>
                        <a:rPr lang="en-US" altLang="zh-CN" sz="1000" b="0" i="0" u="none" strike="noStrike">
                          <a:solidFill>
                            <a:srgbClr val="0000FF"/>
                          </a:solidFill>
                          <a:effectLst/>
                          <a:latin typeface="Arial" panose="020B0604020202020204" pitchFamily="34" charset="0"/>
                        </a:rPr>
                        <a:t>22:24-30; 52:31-34</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80"/>
                    </a:solidFill>
                  </a:tcPr>
                </a:tc>
                <a:extLst>
                  <a:ext uri="{0D108BD9-81ED-4DB2-BD59-A6C34878D82A}">
                    <a16:rowId xmlns:a16="http://schemas.microsoft.com/office/drawing/2014/main" val="4001262161"/>
                  </a:ext>
                </a:extLst>
              </a:tr>
              <a:tr h="203601">
                <a:tc>
                  <a:txBody>
                    <a:bodyPr/>
                    <a:lstStyle/>
                    <a:p>
                      <a:pPr algn="l" fontAlgn="b"/>
                      <a:r>
                        <a:rPr lang="zh-CN" altLang="en-US" sz="1000" b="1" i="0" u="none" strike="noStrike">
                          <a:solidFill>
                            <a:srgbClr val="000000"/>
                          </a:solidFill>
                          <a:effectLst/>
                          <a:latin typeface="Arial" panose="020B0604020202020204" pitchFamily="34" charset="0"/>
                        </a:rPr>
                        <a:t>  西底家 </a:t>
                      </a:r>
                      <a:r>
                        <a:rPr lang="en-US" sz="1000" b="1" i="0" u="none" strike="noStrike">
                          <a:solidFill>
                            <a:srgbClr val="000000"/>
                          </a:solidFill>
                          <a:effectLst/>
                          <a:latin typeface="Arial" panose="020B0604020202020204" pitchFamily="34" charset="0"/>
                        </a:rPr>
                        <a:t>Zedekiah</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ctr" fontAlgn="b"/>
                      <a:r>
                        <a:rPr lang="en-US" sz="1000" b="0" i="0" u="none" strike="noStrike" dirty="0">
                          <a:solidFill>
                            <a:srgbClr val="000000"/>
                          </a:solidFill>
                          <a:effectLst/>
                          <a:latin typeface="Arial" panose="020B0604020202020204" pitchFamily="34" charset="0"/>
                        </a:rPr>
                        <a:t>597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tc>
                  <a:txBody>
                    <a:bodyPr/>
                    <a:lstStyle/>
                    <a:p>
                      <a:pPr algn="l" fontAlgn="b"/>
                      <a:r>
                        <a:rPr lang="zh-CN" altLang="en-US" sz="1000" b="0" i="0" u="none" strike="noStrike">
                          <a:solidFill>
                            <a:srgbClr val="0000FF"/>
                          </a:solidFill>
                          <a:effectLst/>
                          <a:latin typeface="Arial" panose="020B0604020202020204" pitchFamily="34" charset="0"/>
                        </a:rPr>
                        <a:t>  王下</a:t>
                      </a:r>
                      <a:r>
                        <a:rPr lang="en-US" altLang="zh-CN" sz="1000" b="0" i="0" u="none" strike="noStrike">
                          <a:solidFill>
                            <a:srgbClr val="0000FF"/>
                          </a:solidFill>
                          <a:effectLst/>
                          <a:latin typeface="Arial" panose="020B0604020202020204" pitchFamily="34" charset="0"/>
                        </a:rPr>
                        <a:t>24:17-25:7; </a:t>
                      </a:r>
                      <a:r>
                        <a:rPr lang="zh-CN" altLang="en-US" sz="1000" b="0" i="0" u="none" strike="noStrike">
                          <a:solidFill>
                            <a:srgbClr val="0000FF"/>
                          </a:solidFill>
                          <a:effectLst/>
                          <a:latin typeface="Arial" panose="020B0604020202020204" pitchFamily="34" charset="0"/>
                        </a:rPr>
                        <a:t>代下</a:t>
                      </a:r>
                      <a:r>
                        <a:rPr lang="en-US" altLang="zh-CN" sz="1000" b="0" i="0" u="none" strike="noStrike">
                          <a:solidFill>
                            <a:srgbClr val="0000FF"/>
                          </a:solidFill>
                          <a:effectLst/>
                          <a:latin typeface="Arial" panose="020B0604020202020204" pitchFamily="34" charset="0"/>
                        </a:rPr>
                        <a:t>36:11-21; </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80"/>
                    </a:solidFill>
                  </a:tcPr>
                </a:tc>
                <a:extLst>
                  <a:ext uri="{0D108BD9-81ED-4DB2-BD59-A6C34878D82A}">
                    <a16:rowId xmlns:a16="http://schemas.microsoft.com/office/drawing/2014/main" val="3222620886"/>
                  </a:ext>
                </a:extLst>
              </a:tr>
              <a:tr h="203601">
                <a:tc>
                  <a:txBody>
                    <a:bodyPr/>
                    <a:lstStyle/>
                    <a:p>
                      <a:pPr algn="l" fontAlgn="ctr"/>
                      <a:r>
                        <a:rPr lang="en-US" sz="10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80"/>
                    </a:solidFill>
                  </a:tcPr>
                </a:tc>
                <a:tc>
                  <a:txBody>
                    <a:bodyPr/>
                    <a:lstStyle/>
                    <a:p>
                      <a:pPr algn="ctr" fontAlgn="t"/>
                      <a:r>
                        <a:rPr lang="en-US" altLang="zh-CN" sz="1000" b="0" i="0" u="none" strike="noStrike">
                          <a:solidFill>
                            <a:srgbClr val="000000"/>
                          </a:solidFill>
                          <a:effectLst/>
                          <a:latin typeface="Arial" panose="020B0604020202020204" pitchFamily="34" charset="0"/>
                        </a:rPr>
                        <a:t>11</a:t>
                      </a:r>
                      <a:r>
                        <a:rPr lang="zh-CN" altLang="en-US" sz="1000" b="0" i="0" u="none" strike="noStrike">
                          <a:solidFill>
                            <a:srgbClr val="000000"/>
                          </a:solidFill>
                          <a:effectLst/>
                          <a:latin typeface="Arial" panose="020B0604020202020204" pitchFamily="34" charset="0"/>
                        </a:rPr>
                        <a:t>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80"/>
                    </a:solidFill>
                  </a:tcPr>
                </a:tc>
                <a:tc>
                  <a:txBody>
                    <a:bodyPr/>
                    <a:lstStyle/>
                    <a:p>
                      <a:pPr algn="l" fontAlgn="t"/>
                      <a:r>
                        <a:rPr lang="zh-CN" altLang="en-US" sz="1000" b="0" i="0" u="none" strike="noStrike" dirty="0">
                          <a:solidFill>
                            <a:srgbClr val="0000FF"/>
                          </a:solidFill>
                          <a:effectLst/>
                          <a:latin typeface="Arial" panose="020B0604020202020204" pitchFamily="34" charset="0"/>
                        </a:rPr>
                        <a:t>  耶</a:t>
                      </a:r>
                      <a:r>
                        <a:rPr lang="en-US" altLang="zh-CN" sz="1000" b="0" i="0" u="none" strike="noStrike" dirty="0">
                          <a:solidFill>
                            <a:srgbClr val="0000FF"/>
                          </a:solidFill>
                          <a:effectLst/>
                          <a:latin typeface="Arial" panose="020B0604020202020204" pitchFamily="34" charset="0"/>
                        </a:rPr>
                        <a:t>39:1-10; 52:1-11</a:t>
                      </a:r>
                    </a:p>
                  </a:txBody>
                  <a:tcPr marL="9525" marR="9525" marT="952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80"/>
                    </a:solidFill>
                  </a:tcPr>
                </a:tc>
                <a:extLst>
                  <a:ext uri="{0D108BD9-81ED-4DB2-BD59-A6C34878D82A}">
                    <a16:rowId xmlns:a16="http://schemas.microsoft.com/office/drawing/2014/main" val="1376053913"/>
                  </a:ext>
                </a:extLst>
              </a:tr>
            </a:tbl>
          </a:graphicData>
        </a:graphic>
      </p:graphicFrame>
      <p:graphicFrame>
        <p:nvGraphicFramePr>
          <p:cNvPr id="23" name="Table 22">
            <a:extLst>
              <a:ext uri="{FF2B5EF4-FFF2-40B4-BE49-F238E27FC236}">
                <a16:creationId xmlns:a16="http://schemas.microsoft.com/office/drawing/2014/main" id="{6C7A7FCE-66E3-414A-9F32-4F80B1D3CBD4}"/>
              </a:ext>
            </a:extLst>
          </p:cNvPr>
          <p:cNvGraphicFramePr>
            <a:graphicFrameLocks noGrp="1"/>
          </p:cNvGraphicFramePr>
          <p:nvPr/>
        </p:nvGraphicFramePr>
        <p:xfrm>
          <a:off x="917948" y="1866807"/>
          <a:ext cx="5546650" cy="693426"/>
        </p:xfrm>
        <a:graphic>
          <a:graphicData uri="http://schemas.openxmlformats.org/drawingml/2006/table">
            <a:tbl>
              <a:tblPr/>
              <a:tblGrid>
                <a:gridCol w="1511879">
                  <a:extLst>
                    <a:ext uri="{9D8B030D-6E8A-4147-A177-3AD203B41FA5}">
                      <a16:colId xmlns:a16="http://schemas.microsoft.com/office/drawing/2014/main" val="3152488819"/>
                    </a:ext>
                  </a:extLst>
                </a:gridCol>
                <a:gridCol w="1808690">
                  <a:extLst>
                    <a:ext uri="{9D8B030D-6E8A-4147-A177-3AD203B41FA5}">
                      <a16:colId xmlns:a16="http://schemas.microsoft.com/office/drawing/2014/main" val="302567245"/>
                    </a:ext>
                  </a:extLst>
                </a:gridCol>
                <a:gridCol w="2226081">
                  <a:extLst>
                    <a:ext uri="{9D8B030D-6E8A-4147-A177-3AD203B41FA5}">
                      <a16:colId xmlns:a16="http://schemas.microsoft.com/office/drawing/2014/main" val="4249010603"/>
                    </a:ext>
                  </a:extLst>
                </a:gridCol>
              </a:tblGrid>
              <a:tr h="346713">
                <a:tc>
                  <a:txBody>
                    <a:bodyPr/>
                    <a:lstStyle/>
                    <a:p>
                      <a:pPr algn="l" fontAlgn="b"/>
                      <a:r>
                        <a:rPr lang="zh-CN" altLang="en-US" sz="1000" b="1" i="0" u="none" strike="noStrike">
                          <a:solidFill>
                            <a:srgbClr val="000000"/>
                          </a:solidFill>
                          <a:effectLst/>
                          <a:latin typeface="Arial" panose="020B0604020202020204" pitchFamily="34" charset="0"/>
                        </a:rPr>
                        <a:t>  耶罗波安 </a:t>
                      </a:r>
                      <a:r>
                        <a:rPr lang="en-US" sz="1000" b="1" i="0" u="none" strike="noStrike">
                          <a:solidFill>
                            <a:srgbClr val="000000"/>
                          </a:solidFill>
                          <a:effectLst/>
                          <a:latin typeface="Arial" panose="020B0604020202020204" pitchFamily="34" charset="0"/>
                        </a:rPr>
                        <a:t>Jeroboam I</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80FFFF"/>
                    </a:solidFill>
                  </a:tcPr>
                </a:tc>
                <a:tc>
                  <a:txBody>
                    <a:bodyPr/>
                    <a:lstStyle/>
                    <a:p>
                      <a:pPr algn="ctr" fontAlgn="b"/>
                      <a:r>
                        <a:rPr lang="en-US" sz="1000" b="0" i="0" u="none" strike="noStrike">
                          <a:solidFill>
                            <a:srgbClr val="000000"/>
                          </a:solidFill>
                          <a:effectLst/>
                          <a:latin typeface="Arial" panose="020B0604020202020204" pitchFamily="34" charset="0"/>
                        </a:rPr>
                        <a:t>930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0FFFF"/>
                    </a:solidFill>
                  </a:tcPr>
                </a:tc>
                <a:tc>
                  <a:txBody>
                    <a:bodyPr/>
                    <a:lstStyle/>
                    <a:p>
                      <a:pPr algn="l" fontAlgn="b"/>
                      <a:r>
                        <a:rPr lang="zh-CN" altLang="en-US" sz="1000" b="0" i="0" u="none" strike="noStrike" dirty="0">
                          <a:solidFill>
                            <a:srgbClr val="0000FF"/>
                          </a:solidFill>
                          <a:effectLst/>
                          <a:latin typeface="Arial" panose="020B0604020202020204" pitchFamily="34" charset="0"/>
                        </a:rPr>
                        <a:t>  王上</a:t>
                      </a:r>
                      <a:r>
                        <a:rPr lang="en-US" altLang="zh-CN" sz="1000" b="0" i="0" u="none" strike="noStrike" dirty="0">
                          <a:solidFill>
                            <a:srgbClr val="0000FF"/>
                          </a:solidFill>
                          <a:effectLst/>
                          <a:latin typeface="Arial" panose="020B0604020202020204" pitchFamily="34" charset="0"/>
                        </a:rPr>
                        <a:t>11:26-40; 12:1-14:20; </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80FFFF"/>
                    </a:solidFill>
                  </a:tcPr>
                </a:tc>
                <a:extLst>
                  <a:ext uri="{0D108BD9-81ED-4DB2-BD59-A6C34878D82A}">
                    <a16:rowId xmlns:a16="http://schemas.microsoft.com/office/drawing/2014/main" val="3517523582"/>
                  </a:ext>
                </a:extLst>
              </a:tr>
              <a:tr h="346713">
                <a:tc>
                  <a:txBody>
                    <a:bodyPr/>
                    <a:lstStyle/>
                    <a:p>
                      <a:pPr algn="l" fontAlgn="ctr"/>
                      <a:r>
                        <a:rPr lang="en-US" sz="1000" b="1" i="0" u="none" strike="noStrike" dirty="0">
                          <a:solidFill>
                            <a:srgbClr val="000000"/>
                          </a:solidFill>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FFFF"/>
                    </a:solidFill>
                  </a:tcPr>
                </a:tc>
                <a:tc>
                  <a:txBody>
                    <a:bodyPr/>
                    <a:lstStyle/>
                    <a:p>
                      <a:pPr algn="ctr" fontAlgn="t"/>
                      <a:r>
                        <a:rPr lang="en-US" altLang="zh-CN" sz="1000" b="0" i="0" u="none" strike="noStrike" dirty="0">
                          <a:solidFill>
                            <a:srgbClr val="000000"/>
                          </a:solidFill>
                          <a:effectLst/>
                          <a:latin typeface="Arial" panose="020B0604020202020204" pitchFamily="34" charset="0"/>
                        </a:rPr>
                        <a:t>22</a:t>
                      </a:r>
                      <a:r>
                        <a:rPr lang="zh-CN" altLang="en-US" sz="1000" b="0" i="0" u="none" strike="noStrike" dirty="0">
                          <a:solidFill>
                            <a:srgbClr val="000000"/>
                          </a:solidFill>
                          <a:effectLst/>
                          <a:latin typeface="Arial" panose="020B0604020202020204" pitchFamily="34" charset="0"/>
                        </a:rPr>
                        <a:t>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FFFF"/>
                    </a:solidFill>
                  </a:tcPr>
                </a:tc>
                <a:tc>
                  <a:txBody>
                    <a:bodyPr/>
                    <a:lstStyle/>
                    <a:p>
                      <a:pPr algn="l" fontAlgn="t"/>
                      <a:r>
                        <a:rPr lang="zh-CN" altLang="en-US" sz="1000" b="0" i="0" u="none" strike="noStrike" dirty="0">
                          <a:solidFill>
                            <a:srgbClr val="0000FF"/>
                          </a:solidFill>
                          <a:effectLst/>
                          <a:latin typeface="Arial" panose="020B0604020202020204" pitchFamily="34" charset="0"/>
                        </a:rPr>
                        <a:t>  代下</a:t>
                      </a:r>
                      <a:r>
                        <a:rPr lang="en-US" altLang="zh-CN" sz="1000" b="0" i="0" u="none" strike="noStrike" dirty="0">
                          <a:solidFill>
                            <a:srgbClr val="0000FF"/>
                          </a:solidFill>
                          <a:effectLst/>
                          <a:latin typeface="Arial" panose="020B0604020202020204" pitchFamily="34" charset="0"/>
                        </a:rPr>
                        <a:t>10:1-11:4; 11:13-16; 13:2-20</a:t>
                      </a:r>
                    </a:p>
                  </a:txBody>
                  <a:tcPr marL="9525" marR="9525" marT="952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FFFF"/>
                    </a:solidFill>
                  </a:tcPr>
                </a:tc>
                <a:extLst>
                  <a:ext uri="{0D108BD9-81ED-4DB2-BD59-A6C34878D82A}">
                    <a16:rowId xmlns:a16="http://schemas.microsoft.com/office/drawing/2014/main" val="467287196"/>
                  </a:ext>
                </a:extLst>
              </a:tr>
            </a:tbl>
          </a:graphicData>
        </a:graphic>
      </p:graphicFrame>
      <p:graphicFrame>
        <p:nvGraphicFramePr>
          <p:cNvPr id="26" name="Content Placeholder 25">
            <a:extLst>
              <a:ext uri="{FF2B5EF4-FFF2-40B4-BE49-F238E27FC236}">
                <a16:creationId xmlns:a16="http://schemas.microsoft.com/office/drawing/2014/main" id="{383CC096-2A6D-49FF-8322-9DA86C3A2719}"/>
              </a:ext>
            </a:extLst>
          </p:cNvPr>
          <p:cNvGraphicFramePr>
            <a:graphicFrameLocks noGrp="1"/>
          </p:cNvGraphicFramePr>
          <p:nvPr>
            <p:ph idx="1"/>
          </p:nvPr>
        </p:nvGraphicFramePr>
        <p:xfrm>
          <a:off x="917948" y="2690037"/>
          <a:ext cx="5546650" cy="971550"/>
        </p:xfrm>
        <a:graphic>
          <a:graphicData uri="http://schemas.openxmlformats.org/drawingml/2006/table">
            <a:tbl>
              <a:tblPr/>
              <a:tblGrid>
                <a:gridCol w="1511879">
                  <a:extLst>
                    <a:ext uri="{9D8B030D-6E8A-4147-A177-3AD203B41FA5}">
                      <a16:colId xmlns:a16="http://schemas.microsoft.com/office/drawing/2014/main" val="604662187"/>
                    </a:ext>
                  </a:extLst>
                </a:gridCol>
                <a:gridCol w="1808690">
                  <a:extLst>
                    <a:ext uri="{9D8B030D-6E8A-4147-A177-3AD203B41FA5}">
                      <a16:colId xmlns:a16="http://schemas.microsoft.com/office/drawing/2014/main" val="854162225"/>
                    </a:ext>
                  </a:extLst>
                </a:gridCol>
                <a:gridCol w="2226081">
                  <a:extLst>
                    <a:ext uri="{9D8B030D-6E8A-4147-A177-3AD203B41FA5}">
                      <a16:colId xmlns:a16="http://schemas.microsoft.com/office/drawing/2014/main" val="1420240146"/>
                    </a:ext>
                  </a:extLst>
                </a:gridCol>
              </a:tblGrid>
              <a:tr h="152400">
                <a:tc>
                  <a:txBody>
                    <a:bodyPr/>
                    <a:lstStyle/>
                    <a:p>
                      <a:pPr algn="l" fontAlgn="b"/>
                      <a:r>
                        <a:rPr lang="zh-CN" altLang="en-US" sz="1000" b="1" i="0" u="none" strike="noStrike">
                          <a:solidFill>
                            <a:srgbClr val="000000"/>
                          </a:solidFill>
                          <a:effectLst/>
                          <a:latin typeface="Arial" panose="020B0604020202020204" pitchFamily="34" charset="0"/>
                        </a:rPr>
                        <a:t>  比加辖 </a:t>
                      </a:r>
                      <a:r>
                        <a:rPr lang="en-US" sz="1000" b="1" i="0" u="none" strike="noStrike">
                          <a:solidFill>
                            <a:srgbClr val="000000"/>
                          </a:solidFill>
                          <a:effectLst/>
                          <a:latin typeface="Arial" panose="020B0604020202020204" pitchFamily="34" charset="0"/>
                        </a:rPr>
                        <a:t>Pekahiah</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80FFFF"/>
                    </a:solidFill>
                  </a:tcPr>
                </a:tc>
                <a:tc>
                  <a:txBody>
                    <a:bodyPr/>
                    <a:lstStyle/>
                    <a:p>
                      <a:pPr algn="ctr" fontAlgn="b"/>
                      <a:r>
                        <a:rPr lang="en-US" sz="1000" b="0" i="0" u="none" strike="noStrike">
                          <a:solidFill>
                            <a:srgbClr val="000000"/>
                          </a:solidFill>
                          <a:effectLst/>
                          <a:latin typeface="Arial" panose="020B0604020202020204" pitchFamily="34" charset="0"/>
                        </a:rPr>
                        <a:t>742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0FFFF"/>
                    </a:solidFill>
                  </a:tcPr>
                </a:tc>
                <a:tc>
                  <a:txBody>
                    <a:bodyPr/>
                    <a:lstStyle/>
                    <a:p>
                      <a:pPr algn="l" fontAlgn="b"/>
                      <a:r>
                        <a:rPr lang="zh-CN" altLang="en-US" sz="1000" b="0" i="0" u="none" strike="noStrike">
                          <a:solidFill>
                            <a:srgbClr val="0000FF"/>
                          </a:solidFill>
                          <a:effectLst/>
                          <a:latin typeface="Arial" panose="020B0604020202020204" pitchFamily="34" charset="0"/>
                        </a:rPr>
                        <a:t>  王下</a:t>
                      </a:r>
                      <a:r>
                        <a:rPr lang="en-US" altLang="zh-CN" sz="1000" b="0" i="0" u="none" strike="noStrike">
                          <a:solidFill>
                            <a:srgbClr val="0000FF"/>
                          </a:solidFill>
                          <a:effectLst/>
                          <a:latin typeface="Arial" panose="020B0604020202020204" pitchFamily="34" charset="0"/>
                        </a:rPr>
                        <a:t>15:23-26</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80FFFF"/>
                    </a:solidFill>
                  </a:tcPr>
                </a:tc>
                <a:extLst>
                  <a:ext uri="{0D108BD9-81ED-4DB2-BD59-A6C34878D82A}">
                    <a16:rowId xmlns:a16="http://schemas.microsoft.com/office/drawing/2014/main" val="2282092977"/>
                  </a:ext>
                </a:extLst>
              </a:tr>
              <a:tr h="152400">
                <a:tc>
                  <a:txBody>
                    <a:bodyPr/>
                    <a:lstStyle/>
                    <a:p>
                      <a:pPr algn="l" fontAlgn="ctr"/>
                      <a:r>
                        <a:rPr lang="en-US" sz="1000" b="1"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FFFF"/>
                    </a:solidFill>
                  </a:tcPr>
                </a:tc>
                <a:tc>
                  <a:txBody>
                    <a:bodyPr/>
                    <a:lstStyle/>
                    <a:p>
                      <a:pPr algn="ctr" fontAlgn="t"/>
                      <a:r>
                        <a:rPr lang="en-US" altLang="zh-CN" sz="1000" b="0" i="0" u="none" strike="noStrike">
                          <a:solidFill>
                            <a:srgbClr val="000000"/>
                          </a:solidFill>
                          <a:effectLst/>
                          <a:latin typeface="Arial" panose="020B0604020202020204" pitchFamily="34" charset="0"/>
                        </a:rPr>
                        <a:t>2</a:t>
                      </a:r>
                      <a:r>
                        <a:rPr lang="zh-CN" altLang="en-US" sz="1000" b="0" i="0" u="none" strike="noStrike">
                          <a:solidFill>
                            <a:srgbClr val="000000"/>
                          </a:solidFill>
                          <a:effectLst/>
                          <a:latin typeface="Arial" panose="020B0604020202020204" pitchFamily="34" charset="0"/>
                        </a:rPr>
                        <a:t>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FFFF"/>
                    </a:solidFill>
                  </a:tcPr>
                </a:tc>
                <a:tc>
                  <a:txBody>
                    <a:bodyPr/>
                    <a:lstStyle/>
                    <a:p>
                      <a:pPr algn="l" fontAlgn="ctr"/>
                      <a:r>
                        <a:rPr lang="en-US" sz="1000" b="0" i="0" u="none" strike="noStrike">
                          <a:solidFill>
                            <a:srgbClr val="0000FF"/>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FFFF"/>
                    </a:solidFill>
                  </a:tcPr>
                </a:tc>
                <a:extLst>
                  <a:ext uri="{0D108BD9-81ED-4DB2-BD59-A6C34878D82A}">
                    <a16:rowId xmlns:a16="http://schemas.microsoft.com/office/drawing/2014/main" val="1467030281"/>
                  </a:ext>
                </a:extLst>
              </a:tr>
              <a:tr h="152400">
                <a:tc>
                  <a:txBody>
                    <a:bodyPr/>
                    <a:lstStyle/>
                    <a:p>
                      <a:pPr algn="l" fontAlgn="b"/>
                      <a:r>
                        <a:rPr lang="zh-CN" altLang="en-US" sz="1000" b="1" i="0" u="none" strike="noStrike">
                          <a:solidFill>
                            <a:srgbClr val="000000"/>
                          </a:solidFill>
                          <a:effectLst/>
                          <a:latin typeface="Arial" panose="020B0604020202020204" pitchFamily="34" charset="0"/>
                        </a:rPr>
                        <a:t>  比加 </a:t>
                      </a:r>
                      <a:r>
                        <a:rPr lang="en-US" sz="1000" b="1" i="0" u="none" strike="noStrike">
                          <a:solidFill>
                            <a:srgbClr val="000000"/>
                          </a:solidFill>
                          <a:effectLst/>
                          <a:latin typeface="Arial" panose="020B0604020202020204" pitchFamily="34" charset="0"/>
                        </a:rPr>
                        <a:t>Pekah</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0FFFF"/>
                    </a:solidFill>
                  </a:tcPr>
                </a:tc>
                <a:tc>
                  <a:txBody>
                    <a:bodyPr/>
                    <a:lstStyle/>
                    <a:p>
                      <a:pPr algn="ctr" fontAlgn="b"/>
                      <a:r>
                        <a:rPr lang="en-US" sz="1000" b="0" i="0" u="none" strike="noStrike">
                          <a:solidFill>
                            <a:srgbClr val="000000"/>
                          </a:solidFill>
                          <a:effectLst/>
                          <a:latin typeface="Arial" panose="020B0604020202020204" pitchFamily="34" charset="0"/>
                        </a:rPr>
                        <a:t>740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0FFFF"/>
                    </a:solidFill>
                  </a:tcPr>
                </a:tc>
                <a:tc>
                  <a:txBody>
                    <a:bodyPr/>
                    <a:lstStyle/>
                    <a:p>
                      <a:pPr algn="l" fontAlgn="b"/>
                      <a:r>
                        <a:rPr lang="zh-CN" altLang="en-US" sz="1000" b="0" i="0" u="none" strike="noStrike" dirty="0">
                          <a:solidFill>
                            <a:srgbClr val="0000FF"/>
                          </a:solidFill>
                          <a:effectLst/>
                          <a:latin typeface="Arial" panose="020B0604020202020204" pitchFamily="34" charset="0"/>
                        </a:rPr>
                        <a:t>  王下</a:t>
                      </a:r>
                      <a:r>
                        <a:rPr lang="en-US" altLang="zh-CN" sz="1000" b="0" i="0" u="none" strike="noStrike" dirty="0">
                          <a:solidFill>
                            <a:srgbClr val="0000FF"/>
                          </a:solidFill>
                          <a:effectLst/>
                          <a:latin typeface="Arial" panose="020B0604020202020204" pitchFamily="34" charset="0"/>
                        </a:rPr>
                        <a:t>15:25, 27-31; 16:5; </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0FFFF"/>
                    </a:solidFill>
                  </a:tcPr>
                </a:tc>
                <a:extLst>
                  <a:ext uri="{0D108BD9-81ED-4DB2-BD59-A6C34878D82A}">
                    <a16:rowId xmlns:a16="http://schemas.microsoft.com/office/drawing/2014/main" val="2947211105"/>
                  </a:ext>
                </a:extLst>
              </a:tr>
              <a:tr h="152400">
                <a:tc>
                  <a:txBody>
                    <a:bodyPr/>
                    <a:lstStyle/>
                    <a:p>
                      <a:pPr algn="l" fontAlgn="ctr"/>
                      <a:r>
                        <a:rPr lang="en-US" sz="1000" b="1"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FFFF"/>
                    </a:solidFill>
                  </a:tcPr>
                </a:tc>
                <a:tc>
                  <a:txBody>
                    <a:bodyPr/>
                    <a:lstStyle/>
                    <a:p>
                      <a:pPr algn="ctr" fontAlgn="t"/>
                      <a:r>
                        <a:rPr lang="en-US" altLang="zh-CN" sz="1000" b="0" i="0" u="none" strike="noStrike">
                          <a:solidFill>
                            <a:srgbClr val="000000"/>
                          </a:solidFill>
                          <a:effectLst/>
                          <a:latin typeface="Arial" panose="020B0604020202020204" pitchFamily="34" charset="0"/>
                        </a:rPr>
                        <a:t>8</a:t>
                      </a:r>
                      <a:r>
                        <a:rPr lang="zh-CN" altLang="en-US" sz="1000" b="0" i="0" u="none" strike="noStrike">
                          <a:solidFill>
                            <a:srgbClr val="000000"/>
                          </a:solidFill>
                          <a:effectLst/>
                          <a:latin typeface="Arial" panose="020B0604020202020204" pitchFamily="34" charset="0"/>
                        </a:rPr>
                        <a:t>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FFFF"/>
                    </a:solidFill>
                  </a:tcPr>
                </a:tc>
                <a:tc>
                  <a:txBody>
                    <a:bodyPr/>
                    <a:lstStyle/>
                    <a:p>
                      <a:pPr algn="l" fontAlgn="t"/>
                      <a:r>
                        <a:rPr lang="zh-CN" altLang="en-US" sz="1000" b="0" i="0" u="none" strike="noStrike">
                          <a:solidFill>
                            <a:srgbClr val="0000FF"/>
                          </a:solidFill>
                          <a:effectLst/>
                          <a:latin typeface="Arial" panose="020B0604020202020204" pitchFamily="34" charset="0"/>
                        </a:rPr>
                        <a:t>  代下</a:t>
                      </a:r>
                      <a:r>
                        <a:rPr lang="en-US" altLang="zh-CN" sz="1000" b="0" i="0" u="none" strike="noStrike">
                          <a:solidFill>
                            <a:srgbClr val="0000FF"/>
                          </a:solidFill>
                          <a:effectLst/>
                          <a:latin typeface="Arial" panose="020B0604020202020204" pitchFamily="34" charset="0"/>
                        </a:rPr>
                        <a:t>28:5,6; </a:t>
                      </a:r>
                      <a:r>
                        <a:rPr lang="zh-CN" altLang="en-US" sz="1000" b="0" i="0" u="none" strike="noStrike">
                          <a:solidFill>
                            <a:srgbClr val="0000FF"/>
                          </a:solidFill>
                          <a:effectLst/>
                          <a:latin typeface="Arial" panose="020B0604020202020204" pitchFamily="34" charset="0"/>
                        </a:rPr>
                        <a:t>赛</a:t>
                      </a:r>
                      <a:r>
                        <a:rPr lang="en-US" altLang="zh-CN" sz="1000" b="0" i="0" u="none" strike="noStrike">
                          <a:solidFill>
                            <a:srgbClr val="0000FF"/>
                          </a:solidFill>
                          <a:effectLst/>
                          <a:latin typeface="Arial" panose="020B0604020202020204" pitchFamily="34" charset="0"/>
                        </a:rPr>
                        <a:t>7:1</a:t>
                      </a:r>
                    </a:p>
                  </a:txBody>
                  <a:tcPr marL="9525" marR="9525" marT="9525"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FFFF"/>
                    </a:solidFill>
                  </a:tcPr>
                </a:tc>
                <a:extLst>
                  <a:ext uri="{0D108BD9-81ED-4DB2-BD59-A6C34878D82A}">
                    <a16:rowId xmlns:a16="http://schemas.microsoft.com/office/drawing/2014/main" val="3151704100"/>
                  </a:ext>
                </a:extLst>
              </a:tr>
              <a:tr h="152400">
                <a:tc>
                  <a:txBody>
                    <a:bodyPr/>
                    <a:lstStyle/>
                    <a:p>
                      <a:pPr algn="l" fontAlgn="b"/>
                      <a:r>
                        <a:rPr lang="zh-CN" altLang="en-US" sz="1000" b="1" i="0" u="none" strike="noStrike">
                          <a:solidFill>
                            <a:srgbClr val="000000"/>
                          </a:solidFill>
                          <a:effectLst/>
                          <a:latin typeface="Arial" panose="020B0604020202020204" pitchFamily="34" charset="0"/>
                        </a:rPr>
                        <a:t>  何细亚 </a:t>
                      </a:r>
                      <a:r>
                        <a:rPr lang="en-US" sz="1000" b="1" i="0" u="none" strike="noStrike">
                          <a:solidFill>
                            <a:srgbClr val="000000"/>
                          </a:solidFill>
                          <a:effectLst/>
                          <a:latin typeface="Arial" panose="020B0604020202020204" pitchFamily="34" charset="0"/>
                        </a:rPr>
                        <a:t>Hoshea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0FFFF"/>
                    </a:solidFill>
                  </a:tcPr>
                </a:tc>
                <a:tc>
                  <a:txBody>
                    <a:bodyPr/>
                    <a:lstStyle/>
                    <a:p>
                      <a:pPr algn="ctr" fontAlgn="b"/>
                      <a:r>
                        <a:rPr lang="en-US" sz="1000" b="0" i="0" u="none" strike="noStrike">
                          <a:solidFill>
                            <a:srgbClr val="000000"/>
                          </a:solidFill>
                          <a:effectLst/>
                          <a:latin typeface="Arial" panose="020B0604020202020204" pitchFamily="34" charset="0"/>
                        </a:rPr>
                        <a:t>732 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0FFFF"/>
                    </a:solidFill>
                  </a:tcPr>
                </a:tc>
                <a:tc>
                  <a:txBody>
                    <a:bodyPr/>
                    <a:lstStyle/>
                    <a:p>
                      <a:pPr algn="l" fontAlgn="b"/>
                      <a:r>
                        <a:rPr lang="zh-CN" altLang="en-US" sz="1000" b="0" i="0" u="none" strike="noStrike">
                          <a:solidFill>
                            <a:srgbClr val="0000FF"/>
                          </a:solidFill>
                          <a:effectLst/>
                          <a:latin typeface="Arial" panose="020B0604020202020204" pitchFamily="34" charset="0"/>
                        </a:rPr>
                        <a:t>  王下</a:t>
                      </a:r>
                      <a:r>
                        <a:rPr lang="en-US" altLang="zh-CN" sz="1000" b="0" i="0" u="none" strike="noStrike">
                          <a:solidFill>
                            <a:srgbClr val="0000FF"/>
                          </a:solidFill>
                          <a:effectLst/>
                          <a:latin typeface="Arial" panose="020B0604020202020204" pitchFamily="34" charset="0"/>
                        </a:rPr>
                        <a:t>15:30; 17:1-6; 18:9,10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0FFFF"/>
                    </a:solidFill>
                  </a:tcPr>
                </a:tc>
                <a:extLst>
                  <a:ext uri="{0D108BD9-81ED-4DB2-BD59-A6C34878D82A}">
                    <a16:rowId xmlns:a16="http://schemas.microsoft.com/office/drawing/2014/main" val="3008526460"/>
                  </a:ext>
                </a:extLst>
              </a:tr>
              <a:tr h="152400">
                <a:tc>
                  <a:txBody>
                    <a:bodyPr/>
                    <a:lstStyle/>
                    <a:p>
                      <a:pPr algn="l" fontAlgn="ctr"/>
                      <a:r>
                        <a:rPr lang="en-US" sz="1000" b="1"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80FFFF"/>
                    </a:solidFill>
                  </a:tcPr>
                </a:tc>
                <a:tc>
                  <a:txBody>
                    <a:bodyPr/>
                    <a:lstStyle/>
                    <a:p>
                      <a:pPr algn="ctr" fontAlgn="t"/>
                      <a:r>
                        <a:rPr lang="en-US" altLang="zh-CN" sz="1000" b="0" i="0" u="none" strike="noStrike">
                          <a:solidFill>
                            <a:srgbClr val="000000"/>
                          </a:solidFill>
                          <a:effectLst/>
                          <a:latin typeface="Arial" panose="020B0604020202020204" pitchFamily="34" charset="0"/>
                        </a:rPr>
                        <a:t>9</a:t>
                      </a:r>
                      <a:r>
                        <a:rPr lang="zh-CN" altLang="en-US" sz="1000" b="0" i="0" u="none" strike="noStrike">
                          <a:solidFill>
                            <a:srgbClr val="000000"/>
                          </a:solidFill>
                          <a:effectLst/>
                          <a:latin typeface="Arial" panose="020B0604020202020204" pitchFamily="34" charset="0"/>
                        </a:rPr>
                        <a:t>年</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80FFFF"/>
                    </a:solidFill>
                  </a:tcPr>
                </a:tc>
                <a:tc>
                  <a:txBody>
                    <a:bodyPr/>
                    <a:lstStyle/>
                    <a:p>
                      <a:pPr algn="l" fontAlgn="ctr"/>
                      <a:r>
                        <a:rPr lang="en-US" sz="1000" b="0" i="0" u="none" strike="noStrike" dirty="0">
                          <a:solidFill>
                            <a:srgbClr val="0000FF"/>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80FFFF"/>
                    </a:solidFill>
                  </a:tcPr>
                </a:tc>
                <a:extLst>
                  <a:ext uri="{0D108BD9-81ED-4DB2-BD59-A6C34878D82A}">
                    <a16:rowId xmlns:a16="http://schemas.microsoft.com/office/drawing/2014/main" val="3812739861"/>
                  </a:ext>
                </a:extLst>
              </a:tr>
            </a:tbl>
          </a:graphicData>
        </a:graphic>
      </p:graphicFrame>
      <p:graphicFrame>
        <p:nvGraphicFramePr>
          <p:cNvPr id="9" name="Table 8">
            <a:extLst>
              <a:ext uri="{FF2B5EF4-FFF2-40B4-BE49-F238E27FC236}">
                <a16:creationId xmlns:a16="http://schemas.microsoft.com/office/drawing/2014/main" id="{748D1A43-D1FF-4BB6-ABA8-BFF3D90750C4}"/>
              </a:ext>
            </a:extLst>
          </p:cNvPr>
          <p:cNvGraphicFramePr>
            <a:graphicFrameLocks noGrp="1"/>
          </p:cNvGraphicFramePr>
          <p:nvPr>
            <p:extLst>
              <p:ext uri="{D42A27DB-BD31-4B8C-83A1-F6EECF244321}">
                <p14:modId xmlns:p14="http://schemas.microsoft.com/office/powerpoint/2010/main" val="931652238"/>
              </p:ext>
            </p:extLst>
          </p:nvPr>
        </p:nvGraphicFramePr>
        <p:xfrm>
          <a:off x="1070346" y="4816549"/>
          <a:ext cx="5266659" cy="1956396"/>
        </p:xfrm>
        <a:graphic>
          <a:graphicData uri="http://schemas.openxmlformats.org/drawingml/2006/table">
            <a:tbl>
              <a:tblPr/>
              <a:tblGrid>
                <a:gridCol w="1435561">
                  <a:extLst>
                    <a:ext uri="{9D8B030D-6E8A-4147-A177-3AD203B41FA5}">
                      <a16:colId xmlns:a16="http://schemas.microsoft.com/office/drawing/2014/main" val="1817495386"/>
                    </a:ext>
                  </a:extLst>
                </a:gridCol>
                <a:gridCol w="1717388">
                  <a:extLst>
                    <a:ext uri="{9D8B030D-6E8A-4147-A177-3AD203B41FA5}">
                      <a16:colId xmlns:a16="http://schemas.microsoft.com/office/drawing/2014/main" val="1033006063"/>
                    </a:ext>
                  </a:extLst>
                </a:gridCol>
                <a:gridCol w="2113710">
                  <a:extLst>
                    <a:ext uri="{9D8B030D-6E8A-4147-A177-3AD203B41FA5}">
                      <a16:colId xmlns:a16="http://schemas.microsoft.com/office/drawing/2014/main" val="2511473624"/>
                    </a:ext>
                  </a:extLst>
                </a:gridCol>
              </a:tblGrid>
              <a:tr h="326066">
                <a:tc gridSpan="3">
                  <a:txBody>
                    <a:bodyPr/>
                    <a:lstStyle/>
                    <a:p>
                      <a:pPr algn="ctr" fontAlgn="ctr"/>
                      <a:r>
                        <a:rPr lang="zh-CN" altLang="en-US" sz="1200" b="1" i="0" u="none" strike="noStrike" dirty="0">
                          <a:solidFill>
                            <a:srgbClr val="FFFFFF"/>
                          </a:solidFill>
                          <a:effectLst/>
                          <a:latin typeface="Arial" panose="020B0604020202020204" pitchFamily="34" charset="0"/>
                        </a:rPr>
                        <a:t>第十三课：本课的历史年代 （列王下 </a:t>
                      </a:r>
                      <a:r>
                        <a:rPr lang="en-US" altLang="zh-CN" sz="1200" b="1" i="0" u="none" strike="noStrike" dirty="0">
                          <a:solidFill>
                            <a:srgbClr val="FFFFFF"/>
                          </a:solidFill>
                          <a:effectLst/>
                          <a:latin typeface="Arial" panose="020B0604020202020204" pitchFamily="34" charset="0"/>
                        </a:rPr>
                        <a:t>19-20</a:t>
                      </a:r>
                      <a:r>
                        <a:rPr lang="zh-CN" altLang="en-US" sz="1200" b="1" i="0" u="none" strike="noStrike" dirty="0">
                          <a:solidFill>
                            <a:srgbClr val="FFFFFF"/>
                          </a:solidFill>
                          <a:effectLst/>
                          <a:latin typeface="Arial" panose="020B0604020202020204" pitchFamily="34" charset="0"/>
                        </a:rPr>
                        <a:t>章）</a:t>
                      </a:r>
                      <a:endParaRPr lang="en-US" altLang="zh-CN" sz="1200" b="1" i="0" u="none" strike="noStrike" dirty="0">
                        <a:solidFill>
                          <a:srgbClr val="FFFFFF"/>
                        </a:solidFill>
                        <a:effectLst/>
                        <a:latin typeface="Arial" panose="020B0604020202020204" pitchFamily="34" charset="0"/>
                      </a:endParaRPr>
                    </a:p>
                  </a:txBody>
                  <a:tcPr marL="9525" marR="9525" marT="9525" marB="0" anchor="ctr">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2563970"/>
                  </a:ext>
                </a:extLst>
              </a:tr>
              <a:tr h="326066">
                <a:tc gridSpan="3">
                  <a:txBody>
                    <a:bodyPr/>
                    <a:lstStyle/>
                    <a:p>
                      <a:pPr algn="ctr" fontAlgn="ctr"/>
                      <a:r>
                        <a:rPr lang="zh-CN" altLang="en-US" sz="1200" b="1" i="0" u="none" strike="noStrike" dirty="0">
                          <a:solidFill>
                            <a:srgbClr val="FFFFFF"/>
                          </a:solidFill>
                          <a:effectLst/>
                          <a:latin typeface="Arial" panose="020B0604020202020204" pitchFamily="34" charset="0"/>
                        </a:rPr>
                        <a:t>中国：东周春秋战国</a:t>
                      </a:r>
                      <a:r>
                        <a:rPr lang="en-US" sz="1200" b="1" i="0" u="none" strike="noStrike" dirty="0">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5357271"/>
                  </a:ext>
                </a:extLst>
              </a:tr>
              <a:tr h="326066">
                <a:tc gridSpan="3">
                  <a:txBody>
                    <a:bodyPr/>
                    <a:lstStyle/>
                    <a:p>
                      <a:pPr algn="ctr" fontAlgn="ctr"/>
                      <a:r>
                        <a:rPr lang="zh-CN" altLang="en-US" sz="1200" b="1" i="0" u="none" strike="noStrike" dirty="0">
                          <a:solidFill>
                            <a:srgbClr val="FFFFFF"/>
                          </a:solidFill>
                          <a:effectLst/>
                          <a:latin typeface="Arial" panose="020B0604020202020204" pitchFamily="34" charset="0"/>
                        </a:rPr>
                        <a:t>北国： 何细亚</a:t>
                      </a:r>
                      <a:r>
                        <a:rPr lang="en-US" sz="1200" b="1" i="0" u="none" strike="noStrike" dirty="0">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7200864"/>
                  </a:ext>
                </a:extLst>
              </a:tr>
              <a:tr h="326066">
                <a:tc gridSpan="3">
                  <a:txBody>
                    <a:bodyPr/>
                    <a:lstStyle/>
                    <a:p>
                      <a:pPr algn="ctr" fontAlgn="ctr"/>
                      <a:r>
                        <a:rPr lang="zh-CN" altLang="en-US" sz="1200" b="1" i="0" u="none" strike="noStrike" dirty="0">
                          <a:solidFill>
                            <a:srgbClr val="FFFFFF"/>
                          </a:solidFill>
                          <a:effectLst/>
                          <a:latin typeface="Arial" panose="020B0604020202020204" pitchFamily="34" charset="0"/>
                        </a:rPr>
                        <a:t>南国： 希西家</a:t>
                      </a:r>
                      <a:endParaRPr lang="en-US" sz="1200" b="1" i="0" u="none" strike="noStrike" dirty="0">
                        <a:solidFill>
                          <a:srgbClr val="FFFFFF"/>
                        </a:solidFill>
                        <a:effectLst/>
                        <a:latin typeface="Arial" panose="020B0604020202020204" pitchFamily="34" charset="0"/>
                      </a:endParaRPr>
                    </a:p>
                  </a:txBody>
                  <a:tcPr marL="9525" marR="9525" marT="9525" marB="0" anchor="ctr">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3111960"/>
                  </a:ext>
                </a:extLst>
              </a:tr>
              <a:tr h="326066">
                <a:tc gridSpan="3">
                  <a:txBody>
                    <a:bodyPr/>
                    <a:lstStyle/>
                    <a:p>
                      <a:pPr algn="ctr" fontAlgn="ctr"/>
                      <a:r>
                        <a:rPr lang="en-US" sz="1200" b="1" i="0" u="none" strike="noStrike" dirty="0">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9751764"/>
                  </a:ext>
                </a:extLst>
              </a:tr>
              <a:tr h="326066">
                <a:tc>
                  <a:txBody>
                    <a:bodyPr/>
                    <a:lstStyle/>
                    <a:p>
                      <a:pPr algn="ctr" fontAlgn="ctr"/>
                      <a:r>
                        <a:rPr lang="en-US" sz="1200" b="1" i="0" u="none" strike="noStrike" dirty="0">
                          <a:solidFill>
                            <a:srgbClr val="FFFFFF"/>
                          </a:solidFill>
                          <a:effectLst/>
                          <a:latin typeface="Arial" panose="020B060402020202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200" b="1" i="0" u="none" strike="noStrike" dirty="0">
                          <a:solidFill>
                            <a:srgbClr val="FFFFFF"/>
                          </a:solidFill>
                          <a:effectLst/>
                          <a:latin typeface="Times New Roman" panose="02020603050405020304" pitchFamily="18" charset="0"/>
                        </a:rPr>
                        <a:t>(726</a:t>
                      </a:r>
                      <a:r>
                        <a:rPr lang="en-US" altLang="zh-CN" sz="1200" b="1" i="0" u="none" strike="noStrike" dirty="0">
                          <a:solidFill>
                            <a:srgbClr val="FFFFFF"/>
                          </a:solidFill>
                          <a:effectLst/>
                          <a:latin typeface="Times New Roman" panose="02020603050405020304" pitchFamily="18" charset="0"/>
                        </a:rPr>
                        <a:t>B.C. </a:t>
                      </a:r>
                      <a:r>
                        <a:rPr lang="en-US" sz="1200" b="1" i="0" u="none" strike="noStrike" dirty="0">
                          <a:solidFill>
                            <a:srgbClr val="FFFFFF"/>
                          </a:solidFill>
                          <a:effectLst/>
                          <a:latin typeface="Times New Roman" panose="02020603050405020304" pitchFamily="18" charset="0"/>
                        </a:rPr>
                        <a:t>- 697B.C.)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200" b="1" i="0" u="none" strike="noStrike" dirty="0">
                          <a:solidFill>
                            <a:srgbClr val="FFFFFF"/>
                          </a:solidFill>
                          <a:effectLst/>
                          <a:latin typeface="Arial" panose="020B0604020202020204" pitchFamily="34" charset="0"/>
                        </a:rPr>
                        <a:t> </a:t>
                      </a:r>
                    </a:p>
                  </a:txBody>
                  <a:tcPr marL="9525" marR="9525" marT="9525" marB="0" anchor="ctr">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207509221"/>
                  </a:ext>
                </a:extLst>
              </a:tr>
            </a:tbl>
          </a:graphicData>
        </a:graphic>
      </p:graphicFrame>
    </p:spTree>
    <p:extLst>
      <p:ext uri="{BB962C8B-B14F-4D97-AF65-F5344CB8AC3E}">
        <p14:creationId xmlns:p14="http://schemas.microsoft.com/office/powerpoint/2010/main" val="372548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528C-2FED-45B5-8696-883EA4BD4038}"/>
              </a:ext>
            </a:extLst>
          </p:cNvPr>
          <p:cNvSpPr>
            <a:spLocks noGrp="1"/>
          </p:cNvSpPr>
          <p:nvPr>
            <p:ph type="title"/>
          </p:nvPr>
        </p:nvSpPr>
        <p:spPr>
          <a:xfrm>
            <a:off x="1371599" y="180754"/>
            <a:ext cx="9793111" cy="648586"/>
          </a:xfrm>
        </p:spPr>
        <p:txBody>
          <a:bodyPr/>
          <a:lstStyle/>
          <a:p>
            <a:r>
              <a:rPr lang="zh-CN" altLang="en-US" b="1" dirty="0"/>
              <a:t>今天以色列及周围邻国地图（中文）</a:t>
            </a:r>
            <a:endParaRPr lang="en-US" dirty="0"/>
          </a:p>
        </p:txBody>
      </p:sp>
      <p:sp>
        <p:nvSpPr>
          <p:cNvPr id="4" name="Slide Number Placeholder 3">
            <a:extLst>
              <a:ext uri="{FF2B5EF4-FFF2-40B4-BE49-F238E27FC236}">
                <a16:creationId xmlns:a16="http://schemas.microsoft.com/office/drawing/2014/main" id="{72E66564-2306-49A0-8214-15DC523076E4}"/>
              </a:ext>
            </a:extLst>
          </p:cNvPr>
          <p:cNvSpPr>
            <a:spLocks noGrp="1"/>
          </p:cNvSpPr>
          <p:nvPr>
            <p:ph type="sldNum" sz="quarter" idx="12"/>
          </p:nvPr>
        </p:nvSpPr>
        <p:spPr/>
        <p:txBody>
          <a:bodyPr/>
          <a:lstStyle/>
          <a:p>
            <a:fld id="{EBABEB98-37D1-5C49-827F-EF87AC176EB7}" type="slidenum">
              <a:rPr lang="en-US" smtClean="0"/>
              <a:t>3</a:t>
            </a:fld>
            <a:endParaRPr lang="en-US" dirty="0"/>
          </a:p>
        </p:txBody>
      </p:sp>
      <p:pic>
        <p:nvPicPr>
          <p:cNvPr id="5" name="Content Placeholder 4">
            <a:extLst>
              <a:ext uri="{FF2B5EF4-FFF2-40B4-BE49-F238E27FC236}">
                <a16:creationId xmlns:a16="http://schemas.microsoft.com/office/drawing/2014/main" id="{FE35FD24-BC6E-404C-BA6E-792F8C00A14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2487" y="755590"/>
            <a:ext cx="8832113" cy="6028660"/>
          </a:xfrm>
          <a:prstGeom prst="rect">
            <a:avLst/>
          </a:prstGeom>
          <a:noFill/>
          <a:ln>
            <a:noFill/>
          </a:ln>
        </p:spPr>
      </p:pic>
    </p:spTree>
    <p:extLst>
      <p:ext uri="{BB962C8B-B14F-4D97-AF65-F5344CB8AC3E}">
        <p14:creationId xmlns:p14="http://schemas.microsoft.com/office/powerpoint/2010/main" val="226860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58F2-5DFE-4D17-8BEE-BF4C71AEAC11}"/>
              </a:ext>
            </a:extLst>
          </p:cNvPr>
          <p:cNvSpPr>
            <a:spLocks noGrp="1"/>
          </p:cNvSpPr>
          <p:nvPr>
            <p:ph type="title"/>
          </p:nvPr>
        </p:nvSpPr>
        <p:spPr>
          <a:xfrm>
            <a:off x="1371599" y="138223"/>
            <a:ext cx="9793111" cy="669851"/>
          </a:xfrm>
        </p:spPr>
        <p:txBody>
          <a:bodyPr>
            <a:normAutofit/>
          </a:bodyPr>
          <a:lstStyle/>
          <a:p>
            <a:r>
              <a:rPr lang="zh-CN" altLang="en-US" b="1" dirty="0"/>
              <a:t>以色列国和犹大国的示意地图</a:t>
            </a:r>
            <a:endParaRPr lang="en-US" dirty="0"/>
          </a:p>
        </p:txBody>
      </p:sp>
      <p:sp>
        <p:nvSpPr>
          <p:cNvPr id="4" name="Slide Number Placeholder 3">
            <a:extLst>
              <a:ext uri="{FF2B5EF4-FFF2-40B4-BE49-F238E27FC236}">
                <a16:creationId xmlns:a16="http://schemas.microsoft.com/office/drawing/2014/main" id="{6E19458E-C3C9-43BE-85C3-FC00E81A465F}"/>
              </a:ext>
            </a:extLst>
          </p:cNvPr>
          <p:cNvSpPr>
            <a:spLocks noGrp="1"/>
          </p:cNvSpPr>
          <p:nvPr>
            <p:ph type="sldNum" sz="quarter" idx="12"/>
          </p:nvPr>
        </p:nvSpPr>
        <p:spPr/>
        <p:txBody>
          <a:bodyPr/>
          <a:lstStyle/>
          <a:p>
            <a:fld id="{EBABEB98-37D1-5C49-827F-EF87AC176EB7}" type="slidenum">
              <a:rPr lang="en-US" smtClean="0"/>
              <a:t>4</a:t>
            </a:fld>
            <a:endParaRPr lang="en-US" dirty="0"/>
          </a:p>
        </p:txBody>
      </p:sp>
      <p:pic>
        <p:nvPicPr>
          <p:cNvPr id="5" name="Content Placeholder 4">
            <a:extLst>
              <a:ext uri="{FF2B5EF4-FFF2-40B4-BE49-F238E27FC236}">
                <a16:creationId xmlns:a16="http://schemas.microsoft.com/office/drawing/2014/main" id="{8FF0C73F-F163-4231-A4BF-BB0071EBFEF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8381" y="808075"/>
            <a:ext cx="6847368" cy="6049926"/>
          </a:xfrm>
          <a:prstGeom prst="rect">
            <a:avLst/>
          </a:prstGeom>
          <a:noFill/>
          <a:ln>
            <a:noFill/>
          </a:ln>
        </p:spPr>
      </p:pic>
    </p:spTree>
    <p:extLst>
      <p:ext uri="{BB962C8B-B14F-4D97-AF65-F5344CB8AC3E}">
        <p14:creationId xmlns:p14="http://schemas.microsoft.com/office/powerpoint/2010/main" val="225677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9C5F-43A4-4AA2-8A0A-08A1CB68C424}"/>
              </a:ext>
            </a:extLst>
          </p:cNvPr>
          <p:cNvSpPr>
            <a:spLocks noGrp="1"/>
          </p:cNvSpPr>
          <p:nvPr>
            <p:ph type="title"/>
          </p:nvPr>
        </p:nvSpPr>
        <p:spPr>
          <a:xfrm>
            <a:off x="1371599" y="304800"/>
            <a:ext cx="9697429" cy="895349"/>
          </a:xfrm>
        </p:spPr>
        <p:txBody>
          <a:bodyPr/>
          <a:lstStyle/>
          <a:p>
            <a:r>
              <a:rPr lang="zh-CN" altLang="en-US" b="1" dirty="0"/>
              <a:t>旧约时期以色列及周围邻国地图（中文）</a:t>
            </a:r>
            <a:endParaRPr lang="en-US" dirty="0"/>
          </a:p>
        </p:txBody>
      </p:sp>
      <p:sp>
        <p:nvSpPr>
          <p:cNvPr id="4" name="Slide Number Placeholder 3">
            <a:extLst>
              <a:ext uri="{FF2B5EF4-FFF2-40B4-BE49-F238E27FC236}">
                <a16:creationId xmlns:a16="http://schemas.microsoft.com/office/drawing/2014/main" id="{39C5010C-E794-4707-9AD6-A53D9AA97B01}"/>
              </a:ext>
            </a:extLst>
          </p:cNvPr>
          <p:cNvSpPr>
            <a:spLocks noGrp="1"/>
          </p:cNvSpPr>
          <p:nvPr>
            <p:ph type="sldNum" sz="quarter" idx="12"/>
          </p:nvPr>
        </p:nvSpPr>
        <p:spPr/>
        <p:txBody>
          <a:bodyPr/>
          <a:lstStyle/>
          <a:p>
            <a:fld id="{EBABEB98-37D1-5C49-827F-EF87AC176EB7}" type="slidenum">
              <a:rPr lang="en-US" smtClean="0"/>
              <a:t>5</a:t>
            </a:fld>
            <a:endParaRPr lang="en-US" dirty="0"/>
          </a:p>
        </p:txBody>
      </p:sp>
      <p:pic>
        <p:nvPicPr>
          <p:cNvPr id="1026" name="Picture 2">
            <a:extLst>
              <a:ext uri="{FF2B5EF4-FFF2-40B4-BE49-F238E27FC236}">
                <a16:creationId xmlns:a16="http://schemas.microsoft.com/office/drawing/2014/main" id="{8142A08E-19D7-4598-886E-97522750C4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5975" y="1200149"/>
            <a:ext cx="8029575" cy="545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7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F988-AC94-482D-9BCF-62B48DF7ED11}"/>
              </a:ext>
            </a:extLst>
          </p:cNvPr>
          <p:cNvSpPr>
            <a:spLocks noGrp="1"/>
          </p:cNvSpPr>
          <p:nvPr>
            <p:ph type="title"/>
          </p:nvPr>
        </p:nvSpPr>
        <p:spPr>
          <a:xfrm>
            <a:off x="1275917" y="309107"/>
            <a:ext cx="9793111" cy="675631"/>
          </a:xfrm>
        </p:spPr>
        <p:txBody>
          <a:bodyPr>
            <a:normAutofit/>
          </a:bodyPr>
          <a:lstStyle/>
          <a:p>
            <a:r>
              <a:rPr lang="zh-TW" altLang="en-US" b="1" dirty="0">
                <a:solidFill>
                  <a:schemeClr val="accent3">
                    <a:lumMod val="50000"/>
                  </a:schemeClr>
                </a:solidFill>
              </a:rPr>
              <a:t>列王記</a:t>
            </a:r>
            <a:r>
              <a:rPr lang="zh-CN" altLang="en-US" b="1" dirty="0">
                <a:solidFill>
                  <a:schemeClr val="accent3">
                    <a:lumMod val="50000"/>
                  </a:schemeClr>
                </a:solidFill>
              </a:rPr>
              <a:t>下</a:t>
            </a:r>
            <a:r>
              <a:rPr lang="en-US" altLang="zh-TW" b="1" dirty="0">
                <a:solidFill>
                  <a:schemeClr val="accent3">
                    <a:lumMod val="50000"/>
                  </a:schemeClr>
                </a:solidFill>
              </a:rPr>
              <a:t>19</a:t>
            </a:r>
            <a:r>
              <a:rPr lang="zh-CN" altLang="en-US" b="1" dirty="0">
                <a:solidFill>
                  <a:schemeClr val="accent3">
                    <a:lumMod val="50000"/>
                  </a:schemeClr>
                </a:solidFill>
              </a:rPr>
              <a:t>章</a:t>
            </a:r>
            <a:r>
              <a:rPr lang="en-US" altLang="zh-CN" b="1" dirty="0">
                <a:solidFill>
                  <a:schemeClr val="accent3">
                    <a:lumMod val="50000"/>
                  </a:schemeClr>
                </a:solidFill>
              </a:rPr>
              <a:t>	</a:t>
            </a:r>
            <a:r>
              <a:rPr lang="zh-CN" altLang="en-US" b="1" dirty="0">
                <a:solidFill>
                  <a:schemeClr val="accent3">
                    <a:lumMod val="50000"/>
                  </a:schemeClr>
                </a:solidFill>
              </a:rPr>
              <a:t>希西家 </a:t>
            </a:r>
            <a:r>
              <a:rPr lang="en-US" altLang="zh-CN" b="1" dirty="0">
                <a:solidFill>
                  <a:schemeClr val="accent3">
                    <a:lumMod val="50000"/>
                  </a:schemeClr>
                </a:solidFill>
              </a:rPr>
              <a:t>– </a:t>
            </a:r>
            <a:r>
              <a:rPr lang="zh-CN" altLang="en-US" b="1" dirty="0">
                <a:solidFill>
                  <a:schemeClr val="accent3">
                    <a:lumMod val="50000"/>
                  </a:schemeClr>
                </a:solidFill>
              </a:rPr>
              <a:t>国难当头的君王</a:t>
            </a:r>
            <a:endParaRPr lang="en-US" b="1" dirty="0">
              <a:solidFill>
                <a:schemeClr val="accent3">
                  <a:lumMod val="50000"/>
                </a:schemeClr>
              </a:solidFill>
            </a:endParaRPr>
          </a:p>
        </p:txBody>
      </p:sp>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6</a:t>
            </a:fld>
            <a:endParaRPr lang="en-US" dirty="0"/>
          </a:p>
        </p:txBody>
      </p:sp>
      <p:sp>
        <p:nvSpPr>
          <p:cNvPr id="6" name="Content Placeholder 5">
            <a:extLst>
              <a:ext uri="{FF2B5EF4-FFF2-40B4-BE49-F238E27FC236}">
                <a16:creationId xmlns:a16="http://schemas.microsoft.com/office/drawing/2014/main" id="{1CEC0ACC-1BD1-43C6-9EB9-9D96FB13F3AF}"/>
              </a:ext>
            </a:extLst>
          </p:cNvPr>
          <p:cNvSpPr>
            <a:spLocks noGrp="1"/>
          </p:cNvSpPr>
          <p:nvPr>
            <p:ph idx="1"/>
          </p:nvPr>
        </p:nvSpPr>
        <p:spPr>
          <a:xfrm>
            <a:off x="1275916" y="984737"/>
            <a:ext cx="10228511" cy="5692509"/>
          </a:xfrm>
        </p:spPr>
        <p:txBody>
          <a:bodyPr>
            <a:normAutofit fontScale="77500" lnSpcReduction="20000"/>
          </a:bodyPr>
          <a:lstStyle/>
          <a:p>
            <a:pPr marL="0" indent="0">
              <a:buNone/>
            </a:pPr>
            <a:r>
              <a:rPr lang="zh-CN" altLang="en-US" sz="2600" b="1" dirty="0">
                <a:solidFill>
                  <a:schemeClr val="accent3">
                    <a:lumMod val="50000"/>
                  </a:schemeClr>
                </a:solidFill>
              </a:rPr>
              <a:t>南国第十三个君王 </a:t>
            </a:r>
            <a:r>
              <a:rPr lang="en-US" altLang="zh-CN" sz="2600" b="1" dirty="0">
                <a:solidFill>
                  <a:schemeClr val="accent3">
                    <a:lumMod val="50000"/>
                  </a:schemeClr>
                </a:solidFill>
              </a:rPr>
              <a:t>– </a:t>
            </a:r>
            <a:r>
              <a:rPr lang="zh-CN" altLang="en-US" sz="2600" b="1" dirty="0">
                <a:solidFill>
                  <a:schemeClr val="accent3">
                    <a:lumMod val="50000"/>
                  </a:schemeClr>
                </a:solidFill>
              </a:rPr>
              <a:t>希西家</a:t>
            </a:r>
            <a:r>
              <a:rPr lang="en-US" altLang="zh-CN" sz="2600" b="1" dirty="0">
                <a:solidFill>
                  <a:schemeClr val="accent3">
                    <a:lumMod val="50000"/>
                  </a:schemeClr>
                </a:solidFill>
              </a:rPr>
              <a:t>: </a:t>
            </a:r>
          </a:p>
          <a:p>
            <a:r>
              <a:rPr lang="zh-CN" altLang="en-US" sz="2600" b="1" dirty="0">
                <a:solidFill>
                  <a:schemeClr val="accent3">
                    <a:lumMod val="50000"/>
                  </a:schemeClr>
                </a:solidFill>
              </a:rPr>
              <a:t>国难当头</a:t>
            </a:r>
            <a:r>
              <a:rPr lang="en-US" altLang="zh-CN" sz="2600" b="1" i="0" dirty="0">
                <a:solidFill>
                  <a:schemeClr val="accent3">
                    <a:lumMod val="50000"/>
                  </a:schemeClr>
                </a:solidFill>
                <a:effectLst/>
                <a:latin typeface="Verdana" panose="020B0604030504040204" pitchFamily="34" charset="0"/>
              </a:rPr>
              <a:t>:</a:t>
            </a:r>
            <a:r>
              <a:rPr lang="en-US" altLang="zh-CN" sz="2400" b="1" i="0" dirty="0">
                <a:solidFill>
                  <a:schemeClr val="accent3">
                    <a:lumMod val="50000"/>
                  </a:schemeClr>
                </a:solidFill>
                <a:effectLst/>
                <a:latin typeface="Verdana" panose="020B0604030504040204" pitchFamily="34" charset="0"/>
              </a:rPr>
              <a:t> </a:t>
            </a:r>
            <a:r>
              <a:rPr lang="zh-CN" sz="2400" spc="75" dirty="0">
                <a:solidFill>
                  <a:srgbClr val="000000"/>
                </a:solidFill>
                <a:effectLst/>
                <a:ea typeface="SimSun" panose="02010600030101010101" pitchFamily="2" charset="-122"/>
                <a:cs typeface="Times New Roman" panose="02020603050405020304" pitchFamily="18" charset="0"/>
              </a:rPr>
              <a:t>希西家在位的第四年，就是北国以色列何细亚统治第七年，亚述王撒缦以色上来围困撒玛利亚，三年内把北国灭了。后来希西家改投靠南边的埃及国，亚述的新王西拿基立就上来攻打并占据了犹大所有的设防城；亚述王罚了希西家</a:t>
            </a:r>
            <a:r>
              <a:rPr lang="en-US" altLang="zh-CN" sz="2400" spc="75" dirty="0">
                <a:solidFill>
                  <a:srgbClr val="000000"/>
                </a:solidFill>
                <a:effectLst/>
                <a:ea typeface="SimSun" panose="02010600030101010101" pitchFamily="2" charset="-122"/>
                <a:cs typeface="Times New Roman" panose="02020603050405020304" pitchFamily="18" charset="0"/>
              </a:rPr>
              <a:t>10</a:t>
            </a:r>
            <a:r>
              <a:rPr lang="zh-CN" altLang="en-US" sz="2400" spc="75" dirty="0">
                <a:solidFill>
                  <a:srgbClr val="000000"/>
                </a:solidFill>
                <a:effectLst/>
                <a:ea typeface="SimSun" panose="02010600030101010101" pitchFamily="2" charset="-122"/>
                <a:cs typeface="Times New Roman" panose="02020603050405020304" pitchFamily="18" charset="0"/>
              </a:rPr>
              <a:t>吨</a:t>
            </a:r>
            <a:r>
              <a:rPr lang="zh-CN" sz="2400" spc="75" dirty="0">
                <a:solidFill>
                  <a:srgbClr val="000000"/>
                </a:solidFill>
                <a:effectLst/>
                <a:ea typeface="SimSun" panose="02010600030101010101" pitchFamily="2" charset="-122"/>
                <a:cs typeface="Times New Roman" panose="02020603050405020304" pitchFamily="18" charset="0"/>
              </a:rPr>
              <a:t>的银子，</a:t>
            </a:r>
            <a:r>
              <a:rPr lang="zh-CN" altLang="en-US" sz="2400" spc="75" dirty="0">
                <a:solidFill>
                  <a:srgbClr val="000000"/>
                </a:solidFill>
                <a:effectLst/>
                <a:ea typeface="SimSun" panose="02010600030101010101" pitchFamily="2" charset="-122"/>
                <a:cs typeface="Times New Roman" panose="02020603050405020304" pitchFamily="18" charset="0"/>
              </a:rPr>
              <a:t>一千</a:t>
            </a:r>
            <a:r>
              <a:rPr lang="zh-CN" sz="2400" spc="75" dirty="0">
                <a:solidFill>
                  <a:srgbClr val="000000"/>
                </a:solidFill>
                <a:effectLst/>
                <a:ea typeface="SimSun" panose="02010600030101010101" pitchFamily="2" charset="-122"/>
                <a:cs typeface="Times New Roman" panose="02020603050405020304" pitchFamily="18" charset="0"/>
              </a:rPr>
              <a:t>公斤金子，希西家就把耶和华殿和王宫宝库内所有的金子给了他，连圣殿的门和柱上的金都刮下来给他。</a:t>
            </a:r>
            <a:r>
              <a:rPr lang="zh-CN" altLang="en-US" sz="2400" spc="75" dirty="0">
                <a:solidFill>
                  <a:srgbClr val="000000"/>
                </a:solidFill>
                <a:effectLst/>
                <a:ea typeface="SimSun" panose="02010600030101010101" pitchFamily="2" charset="-122"/>
                <a:cs typeface="Times New Roman" panose="02020603050405020304" pitchFamily="18" charset="0"/>
              </a:rPr>
              <a:t>但</a:t>
            </a:r>
            <a:r>
              <a:rPr lang="zh-CN" sz="2400" spc="75" dirty="0">
                <a:solidFill>
                  <a:srgbClr val="000000"/>
                </a:solidFill>
                <a:effectLst/>
                <a:ea typeface="SimSun" panose="02010600030101010101" pitchFamily="2" charset="-122"/>
                <a:cs typeface="Times New Roman" panose="02020603050405020304" pitchFamily="18" charset="0"/>
              </a:rPr>
              <a:t>亚述王还不肯罢休，继续举兵南下，直逼耶路撒冷。亚述大将军拉伯沙基吶喊羞辱犹大臣民：“你可以和我主亚述王打赌，我给你二千匹战马，看你能否派出骑兵来骑牠们？”又特地大声的用犹大语向城墙内的犹大人说：“不要听从希西家，因为亚述王这样说：你们要与我和好，出来向我投降，各人就可以吃自己的葡萄树和无花果树的果子。”</a:t>
            </a:r>
            <a:endParaRPr lang="en-US" altLang="zh-CN" sz="2400" spc="75" dirty="0">
              <a:solidFill>
                <a:srgbClr val="000000"/>
              </a:solidFill>
              <a:effectLst/>
              <a:ea typeface="SimSun" panose="02010600030101010101" pitchFamily="2" charset="-122"/>
              <a:cs typeface="Times New Roman" panose="02020603050405020304" pitchFamily="18" charset="0"/>
            </a:endParaRPr>
          </a:p>
          <a:p>
            <a:r>
              <a:rPr lang="zh-CN" altLang="en-US" sz="2400" b="1" dirty="0">
                <a:solidFill>
                  <a:schemeClr val="accent3">
                    <a:lumMod val="50000"/>
                  </a:schemeClr>
                </a:solidFill>
              </a:rPr>
              <a:t>祷告的君王</a:t>
            </a:r>
            <a:r>
              <a:rPr lang="en-US" altLang="zh-CN" sz="2400" b="1" i="0" dirty="0">
                <a:solidFill>
                  <a:schemeClr val="accent3">
                    <a:lumMod val="50000"/>
                  </a:schemeClr>
                </a:solidFill>
                <a:effectLst/>
                <a:latin typeface="Verdana" panose="020B0604030504040204" pitchFamily="34" charset="0"/>
              </a:rPr>
              <a:t>: </a:t>
            </a:r>
            <a:r>
              <a:rPr lang="zh-CN" sz="2600" spc="75" dirty="0">
                <a:solidFill>
                  <a:srgbClr val="000000"/>
                </a:solidFill>
                <a:effectLst/>
                <a:ea typeface="SimSun" panose="02010600030101010101" pitchFamily="2" charset="-122"/>
                <a:cs typeface="Times New Roman" panose="02020603050405020304" pitchFamily="18" charset="0"/>
              </a:rPr>
              <a:t>在这样的国难当前，身为一国之君的希西家，他采取甚么政策呢？ </a:t>
            </a:r>
            <a:r>
              <a:rPr lang="zh-CN" sz="2600" b="1" i="0" dirty="0">
                <a:solidFill>
                  <a:srgbClr val="000000"/>
                </a:solidFill>
                <a:effectLst/>
                <a:latin typeface="Times New Roman" panose="02020603050405020304" pitchFamily="18" charset="0"/>
                <a:ea typeface="SimSun" panose="02010600030101010101" pitchFamily="2" charset="-122"/>
              </a:rPr>
              <a:t>【王下十</a:t>
            </a:r>
            <a:r>
              <a:rPr lang="zh-CN" altLang="en-US" sz="2600" b="1" i="0" dirty="0">
                <a:solidFill>
                  <a:srgbClr val="000000"/>
                </a:solidFill>
                <a:effectLst/>
                <a:latin typeface="Times New Roman" panose="02020603050405020304" pitchFamily="18" charset="0"/>
                <a:ea typeface="SimSun" panose="02010600030101010101" pitchFamily="2" charset="-122"/>
              </a:rPr>
              <a:t>九</a:t>
            </a:r>
            <a:r>
              <a:rPr lang="en-US" altLang="zh-CN" sz="2600" b="1" i="0" dirty="0">
                <a:solidFill>
                  <a:srgbClr val="000000"/>
                </a:solidFill>
                <a:effectLst/>
                <a:latin typeface="Times New Roman" panose="02020603050405020304" pitchFamily="18" charset="0"/>
                <a:ea typeface="SimSun" panose="02010600030101010101" pitchFamily="2" charset="-122"/>
              </a:rPr>
              <a:t>1-</a:t>
            </a:r>
            <a:r>
              <a:rPr lang="en-US" sz="2600" b="1" i="0" dirty="0">
                <a:solidFill>
                  <a:srgbClr val="000000"/>
                </a:solidFill>
                <a:effectLst/>
                <a:latin typeface="新細明體" panose="02020500000000000000" pitchFamily="18" charset="-120"/>
              </a:rPr>
              <a:t>4</a:t>
            </a:r>
            <a:r>
              <a:rPr lang="zh-CN" sz="2600" b="1" i="0" dirty="0">
                <a:solidFill>
                  <a:srgbClr val="000000"/>
                </a:solidFill>
                <a:effectLst/>
                <a:latin typeface="Times New Roman" panose="02020603050405020304" pitchFamily="18" charset="0"/>
                <a:ea typeface="SimSun" panose="02010600030101010101" pitchFamily="2" charset="-122"/>
              </a:rPr>
              <a:t>】</a:t>
            </a:r>
            <a:r>
              <a:rPr lang="zh-CN" sz="2600" b="0" i="0" dirty="0">
                <a:solidFill>
                  <a:srgbClr val="000000"/>
                </a:solidFill>
                <a:effectLst/>
                <a:ea typeface="SimSun" panose="02010600030101010101" pitchFamily="2" charset="-122"/>
              </a:rPr>
              <a:t>「</a:t>
            </a:r>
            <a:r>
              <a:rPr lang="zh-CN" altLang="en-US" sz="2600" b="0" i="0" dirty="0">
                <a:solidFill>
                  <a:srgbClr val="000000"/>
                </a:solidFill>
                <a:effectLst/>
                <a:latin typeface="SimSun" panose="02010600030101010101" pitchFamily="2" charset="-122"/>
                <a:ea typeface="SimSun" panose="02010600030101010101" pitchFamily="2" charset="-122"/>
              </a:rPr>
              <a:t>希西家王听见，就撕裂衣服，披上麻布，进了耶和华的殿。使家宰以利亚敬和书记舍伯那，并祭司中的长老都披上麻布，去见亚摩斯的儿子先知以赛亚。 对他说：“希西家如此说：‘今日是急难、责罚、凌辱的日子，就如妇人将要生产婴孩，却没有力量生产。 或者耶和华你的　神听见拉伯沙基的一切话，就是他主人亚述王打发他来辱骂永生　神的话，耶和华你的　神听见这话，就发斥责。故此，求你为余剩的民扬声祷告。’” </a:t>
            </a:r>
            <a:r>
              <a:rPr lang="zh-CN" sz="2600" b="0" i="0" dirty="0">
                <a:solidFill>
                  <a:srgbClr val="000000"/>
                </a:solidFill>
                <a:effectLst/>
                <a:ea typeface="SimSun" panose="02010600030101010101" pitchFamily="2" charset="-122"/>
              </a:rPr>
              <a:t>」</a:t>
            </a:r>
            <a:r>
              <a:rPr lang="zh-CN" altLang="en-US" sz="2400" b="1" dirty="0">
                <a:solidFill>
                  <a:schemeClr val="accent3">
                    <a:lumMod val="50000"/>
                  </a:schemeClr>
                </a:solidFill>
              </a:rPr>
              <a:t>首先就是求先知向神祷告。</a:t>
            </a:r>
            <a:endParaRPr lang="en-US" altLang="zh-CN" b="1" i="0" dirty="0">
              <a:solidFill>
                <a:schemeClr val="accent3">
                  <a:lumMod val="50000"/>
                </a:schemeClr>
              </a:solidFill>
              <a:effectLst/>
              <a:latin typeface="Verdana" panose="020B0604030504040204" pitchFamily="34" charset="0"/>
            </a:endParaRPr>
          </a:p>
          <a:p>
            <a:r>
              <a:rPr lang="zh-CN" altLang="en-US" sz="2400" b="1" dirty="0">
                <a:solidFill>
                  <a:schemeClr val="accent3">
                    <a:lumMod val="50000"/>
                  </a:schemeClr>
                </a:solidFill>
              </a:rPr>
              <a:t>先知以赛亚向神祷告的回复</a:t>
            </a:r>
            <a:r>
              <a:rPr lang="zh-CN" altLang="en-US" sz="2400" b="1" i="0" dirty="0">
                <a:solidFill>
                  <a:schemeClr val="accent3">
                    <a:lumMod val="50000"/>
                  </a:schemeClr>
                </a:solidFill>
                <a:effectLst/>
                <a:latin typeface="Verdana" panose="020B0604030504040204" pitchFamily="34" charset="0"/>
              </a:rPr>
              <a:t>：</a:t>
            </a:r>
            <a:r>
              <a:rPr lang="zh-CN" b="1" i="0" dirty="0">
                <a:solidFill>
                  <a:srgbClr val="000000"/>
                </a:solidFill>
                <a:effectLst/>
                <a:latin typeface="Times New Roman" panose="02020603050405020304" pitchFamily="18" charset="0"/>
                <a:ea typeface="SimSun" panose="02010600030101010101" pitchFamily="2" charset="-122"/>
              </a:rPr>
              <a:t> </a:t>
            </a:r>
            <a:r>
              <a:rPr lang="zh-CN" sz="2600" b="1" i="0" dirty="0">
                <a:solidFill>
                  <a:srgbClr val="000000"/>
                </a:solidFill>
                <a:effectLst/>
                <a:latin typeface="Times New Roman" panose="02020603050405020304" pitchFamily="18" charset="0"/>
                <a:ea typeface="SimSun" panose="02010600030101010101" pitchFamily="2" charset="-122"/>
              </a:rPr>
              <a:t>【王下十九</a:t>
            </a:r>
            <a:r>
              <a:rPr lang="en-US" sz="2600" b="1" i="0" dirty="0">
                <a:solidFill>
                  <a:srgbClr val="000000"/>
                </a:solidFill>
                <a:effectLst/>
                <a:latin typeface="新細明體" panose="02020500000000000000" pitchFamily="18" charset="-120"/>
              </a:rPr>
              <a:t>6</a:t>
            </a:r>
            <a:r>
              <a:rPr lang="en-US" altLang="zh-CN" sz="2600" b="1" i="0" dirty="0">
                <a:solidFill>
                  <a:srgbClr val="000000"/>
                </a:solidFill>
                <a:effectLst/>
                <a:latin typeface="新細明體" panose="02020500000000000000" pitchFamily="18" charset="-120"/>
              </a:rPr>
              <a:t>-7</a:t>
            </a:r>
            <a:r>
              <a:rPr lang="zh-CN" sz="2600" b="1" i="0" dirty="0">
                <a:solidFill>
                  <a:srgbClr val="000000"/>
                </a:solidFill>
                <a:effectLst/>
                <a:latin typeface="Times New Roman" panose="02020603050405020304" pitchFamily="18" charset="0"/>
                <a:ea typeface="SimSun" panose="02010600030101010101" pitchFamily="2" charset="-122"/>
              </a:rPr>
              <a:t>】</a:t>
            </a:r>
            <a:r>
              <a:rPr lang="zh-CN" sz="2600" b="0" i="0" dirty="0">
                <a:solidFill>
                  <a:srgbClr val="000000"/>
                </a:solidFill>
                <a:effectLst/>
                <a:ea typeface="SimSun" panose="02010600030101010101" pitchFamily="2" charset="-122"/>
              </a:rPr>
              <a:t>「以赛亚对他们说：“要这样对你们的主人说：‘耶和华如此说，你听见亚述王的仆人亵渎我的话，不要惧怕。</a:t>
            </a:r>
            <a:r>
              <a:rPr lang="zh-CN" altLang="en-US" sz="2600" b="0" i="0" dirty="0">
                <a:solidFill>
                  <a:srgbClr val="000000"/>
                </a:solidFill>
                <a:effectLst/>
                <a:latin typeface="SimSun" panose="02010600030101010101" pitchFamily="2" charset="-122"/>
                <a:ea typeface="SimSun" panose="02010600030101010101" pitchFamily="2" charset="-122"/>
              </a:rPr>
              <a:t> 我必惊动（原文作“使灵进入”）他的心，他要听见风声，就归回本地。我必使他在那里倒在刀下。’”」</a:t>
            </a:r>
            <a:r>
              <a:rPr lang="zh-CN" altLang="en-US" sz="2400" b="1" i="0" dirty="0">
                <a:solidFill>
                  <a:schemeClr val="accent3">
                    <a:lumMod val="50000"/>
                  </a:schemeClr>
                </a:solidFill>
                <a:effectLst/>
                <a:latin typeface="Verdana" panose="020B0604030504040204" pitchFamily="34" charset="0"/>
              </a:rPr>
              <a:t>不是首先采取军事行动，而是祷告神。</a:t>
            </a:r>
            <a:endParaRPr lang="zh-TW" altLang="en-US" sz="2400" dirty="0"/>
          </a:p>
          <a:p>
            <a:endParaRPr lang="en-US" dirty="0"/>
          </a:p>
        </p:txBody>
      </p:sp>
    </p:spTree>
    <p:extLst>
      <p:ext uri="{BB962C8B-B14F-4D97-AF65-F5344CB8AC3E}">
        <p14:creationId xmlns:p14="http://schemas.microsoft.com/office/powerpoint/2010/main" val="295116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F988-AC94-482D-9BCF-62B48DF7ED11}"/>
              </a:ext>
            </a:extLst>
          </p:cNvPr>
          <p:cNvSpPr>
            <a:spLocks noGrp="1"/>
          </p:cNvSpPr>
          <p:nvPr>
            <p:ph type="title"/>
          </p:nvPr>
        </p:nvSpPr>
        <p:spPr>
          <a:xfrm>
            <a:off x="1275917" y="309107"/>
            <a:ext cx="9793111" cy="753386"/>
          </a:xfrm>
        </p:spPr>
        <p:txBody>
          <a:bodyPr>
            <a:normAutofit/>
          </a:bodyPr>
          <a:lstStyle/>
          <a:p>
            <a:r>
              <a:rPr lang="zh-CN" altLang="en-US" b="1" dirty="0">
                <a:solidFill>
                  <a:schemeClr val="accent3">
                    <a:lumMod val="50000"/>
                  </a:schemeClr>
                </a:solidFill>
              </a:rPr>
              <a:t>希西家的祷告词</a:t>
            </a:r>
            <a:endParaRPr lang="en-US" b="1" dirty="0">
              <a:solidFill>
                <a:schemeClr val="accent3">
                  <a:lumMod val="50000"/>
                </a:schemeClr>
              </a:solidFill>
            </a:endParaRPr>
          </a:p>
        </p:txBody>
      </p:sp>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7</a:t>
            </a:fld>
            <a:endParaRPr lang="en-US" dirty="0"/>
          </a:p>
        </p:txBody>
      </p:sp>
      <p:sp>
        <p:nvSpPr>
          <p:cNvPr id="6" name="Content Placeholder 5">
            <a:extLst>
              <a:ext uri="{FF2B5EF4-FFF2-40B4-BE49-F238E27FC236}">
                <a16:creationId xmlns:a16="http://schemas.microsoft.com/office/drawing/2014/main" id="{1CEC0ACC-1BD1-43C6-9EB9-9D96FB13F3AF}"/>
              </a:ext>
            </a:extLst>
          </p:cNvPr>
          <p:cNvSpPr>
            <a:spLocks noGrp="1"/>
          </p:cNvSpPr>
          <p:nvPr>
            <p:ph idx="1"/>
          </p:nvPr>
        </p:nvSpPr>
        <p:spPr>
          <a:xfrm>
            <a:off x="1275917" y="1062493"/>
            <a:ext cx="9617370" cy="5390893"/>
          </a:xfrm>
        </p:spPr>
        <p:txBody>
          <a:bodyPr>
            <a:normAutofit lnSpcReduction="10000"/>
          </a:bodyPr>
          <a:lstStyle/>
          <a:p>
            <a:r>
              <a:rPr lang="zh-CN" altLang="en-US" sz="2400" b="1" i="0" dirty="0">
                <a:solidFill>
                  <a:schemeClr val="accent3">
                    <a:lumMod val="50000"/>
                  </a:schemeClr>
                </a:solidFill>
                <a:effectLst/>
                <a:latin typeface="Verdana" panose="020B0604030504040204" pitchFamily="34" charset="0"/>
              </a:rPr>
              <a:t>不敬拜耶和华神的亚述王的态度</a:t>
            </a:r>
            <a:r>
              <a:rPr lang="en-US" altLang="zh-CN" sz="2400" b="1" i="0" dirty="0">
                <a:solidFill>
                  <a:schemeClr val="accent3">
                    <a:lumMod val="50000"/>
                  </a:schemeClr>
                </a:solidFill>
                <a:effectLst/>
                <a:latin typeface="Verdana" panose="020B0604030504040204" pitchFamily="34" charset="0"/>
              </a:rPr>
              <a:t>: </a:t>
            </a:r>
            <a:r>
              <a:rPr lang="zh-CN" sz="2000" b="1" i="0" dirty="0">
                <a:solidFill>
                  <a:srgbClr val="000000"/>
                </a:solidFill>
                <a:effectLst/>
                <a:latin typeface="Times New Roman" panose="02020603050405020304" pitchFamily="18" charset="0"/>
                <a:ea typeface="SimSun" panose="02010600030101010101" pitchFamily="2" charset="-122"/>
              </a:rPr>
              <a:t>【王下十九</a:t>
            </a:r>
            <a:r>
              <a:rPr lang="en-US" sz="2000" b="1" i="0" dirty="0">
                <a:solidFill>
                  <a:srgbClr val="000000"/>
                </a:solidFill>
                <a:effectLst/>
                <a:latin typeface="新細明體" panose="02020500000000000000" pitchFamily="18" charset="-120"/>
              </a:rPr>
              <a:t>9 </a:t>
            </a:r>
            <a:r>
              <a:rPr lang="en-US" altLang="zh-CN" sz="2000" b="1" i="0" dirty="0">
                <a:solidFill>
                  <a:srgbClr val="000000"/>
                </a:solidFill>
                <a:effectLst/>
                <a:latin typeface="新細明體" panose="02020500000000000000" pitchFamily="18" charset="-120"/>
              </a:rPr>
              <a:t>- 13</a:t>
            </a:r>
            <a:r>
              <a:rPr lang="zh-CN" sz="2000" b="1" i="0" dirty="0">
                <a:solidFill>
                  <a:srgbClr val="000000"/>
                </a:solidFill>
                <a:effectLst/>
                <a:latin typeface="Times New Roman" panose="02020603050405020304" pitchFamily="18" charset="0"/>
                <a:ea typeface="SimSun" panose="02010600030101010101" pitchFamily="2" charset="-122"/>
              </a:rPr>
              <a:t>】</a:t>
            </a:r>
            <a:r>
              <a:rPr lang="zh-CN" sz="2000" b="0" i="0" dirty="0">
                <a:solidFill>
                  <a:srgbClr val="000000"/>
                </a:solidFill>
                <a:effectLst/>
                <a:ea typeface="SimSun" panose="02010600030101010101" pitchFamily="2" charset="-122"/>
              </a:rPr>
              <a:t>「亚述王听见人论古实王特哈加说：“他出来要与你争战。”于是，亚述王又打发使者去见希西家，吩咐他们说</a:t>
            </a:r>
            <a:r>
              <a:rPr lang="zh-CN" altLang="en-US" b="0" i="0" dirty="0">
                <a:solidFill>
                  <a:srgbClr val="000000"/>
                </a:solidFill>
                <a:effectLst/>
                <a:latin typeface="SimSun" panose="02010600030101010101" pitchFamily="2" charset="-122"/>
                <a:ea typeface="SimSun" panose="02010600030101010101" pitchFamily="2" charset="-122"/>
              </a:rPr>
              <a:t>“你们对犹大王希西家如此说：‘不要听你所倚靠的　神欺哄你说耶路撒冷必不交在亚述王的手中。 你总听说亚述诸王向列国所行的，乃是尽行灭绝，难道你还能得救吗？ 我列祖所毁灭的，就是歌散、哈兰、利色，和属提拉撒的伊甸人，这些国的神何曾拯救这些国呢？ 哈马的王、亚珥拔的王、西法瓦音城的王、希拿和以瓦的王都在哪里呢？’”」</a:t>
            </a:r>
            <a:r>
              <a:rPr lang="zh-CN" altLang="en-US" sz="2000" b="1" i="0" dirty="0">
                <a:solidFill>
                  <a:schemeClr val="accent3">
                    <a:lumMod val="50000"/>
                  </a:schemeClr>
                </a:solidFill>
                <a:effectLst/>
                <a:latin typeface="Verdana" panose="020B0604030504040204" pitchFamily="34" charset="0"/>
              </a:rPr>
              <a:t>这就是不信神的人的态度，极其骄横。</a:t>
            </a:r>
            <a:endParaRPr lang="en-US" altLang="zh-CN" sz="2000" b="1" i="0" dirty="0">
              <a:solidFill>
                <a:schemeClr val="accent3">
                  <a:lumMod val="50000"/>
                </a:schemeClr>
              </a:solidFill>
              <a:effectLst/>
              <a:latin typeface="Verdana" panose="020B0604030504040204" pitchFamily="34" charset="0"/>
            </a:endParaRPr>
          </a:p>
          <a:p>
            <a:r>
              <a:rPr lang="zh-CN" altLang="en-US" sz="2400" b="1" i="0" dirty="0">
                <a:solidFill>
                  <a:schemeClr val="accent3">
                    <a:lumMod val="50000"/>
                  </a:schemeClr>
                </a:solidFill>
                <a:effectLst/>
                <a:latin typeface="Verdana" panose="020B0604030504040204" pitchFamily="34" charset="0"/>
              </a:rPr>
              <a:t>希西家的祷告：</a:t>
            </a:r>
            <a:r>
              <a:rPr lang="zh-CN" spc="75" dirty="0">
                <a:solidFill>
                  <a:srgbClr val="000000"/>
                </a:solidFill>
                <a:effectLst/>
                <a:ea typeface="SimSun" panose="02010600030101010101" pitchFamily="2" charset="-122"/>
                <a:cs typeface="Times New Roman" panose="02020603050405020304" pitchFamily="18" charset="0"/>
              </a:rPr>
              <a:t>当敌军兵临城下之时，希西家并没有安排任何与军事上或防御上有关的事或人去作准备，相反到圣殿去。 </a:t>
            </a:r>
            <a:r>
              <a:rPr lang="zh-CN" b="1" i="0" dirty="0">
                <a:solidFill>
                  <a:srgbClr val="000000"/>
                </a:solidFill>
                <a:effectLst/>
                <a:latin typeface="Times New Roman" panose="02020603050405020304" pitchFamily="18" charset="0"/>
                <a:ea typeface="SimSun" panose="02010600030101010101" pitchFamily="2" charset="-122"/>
              </a:rPr>
              <a:t>【王下十九</a:t>
            </a:r>
            <a:r>
              <a:rPr lang="en-US" b="1" i="0" dirty="0">
                <a:solidFill>
                  <a:srgbClr val="000000"/>
                </a:solidFill>
                <a:effectLst/>
                <a:latin typeface="新細明體" panose="02020500000000000000" pitchFamily="18" charset="-120"/>
              </a:rPr>
              <a:t>15 </a:t>
            </a:r>
            <a:r>
              <a:rPr lang="en-US" altLang="zh-CN" b="1" i="0" dirty="0">
                <a:solidFill>
                  <a:srgbClr val="000000"/>
                </a:solidFill>
                <a:effectLst/>
                <a:latin typeface="新細明體" panose="02020500000000000000" pitchFamily="18" charset="-120"/>
              </a:rPr>
              <a:t>- 19</a:t>
            </a:r>
            <a:r>
              <a:rPr lang="zh-CN" b="1" i="0" dirty="0">
                <a:solidFill>
                  <a:srgbClr val="000000"/>
                </a:solidFill>
                <a:effectLst/>
                <a:latin typeface="Times New Roman" panose="02020603050405020304" pitchFamily="18" charset="0"/>
                <a:ea typeface="SimSun" panose="02010600030101010101" pitchFamily="2" charset="-122"/>
              </a:rPr>
              <a:t>】</a:t>
            </a:r>
            <a:r>
              <a:rPr lang="zh-CN" b="0" i="0" dirty="0">
                <a:solidFill>
                  <a:srgbClr val="000000"/>
                </a:solidFill>
                <a:effectLst/>
                <a:ea typeface="SimSun" panose="02010600030101010101" pitchFamily="2" charset="-122"/>
              </a:rPr>
              <a:t>「希西家向耶和华祷告说：“坐在二基路伯上耶和华以色列的　神啊，你是天下万国的　神，你曾创造天地。</a:t>
            </a:r>
            <a:r>
              <a:rPr lang="zh-CN" altLang="en-US" b="0" i="0" dirty="0">
                <a:solidFill>
                  <a:srgbClr val="000000"/>
                </a:solidFill>
                <a:effectLst/>
                <a:latin typeface="SimSun" panose="02010600030101010101" pitchFamily="2" charset="-122"/>
                <a:ea typeface="SimSun" panose="02010600030101010101" pitchFamily="2" charset="-122"/>
              </a:rPr>
              <a:t> 耶和华啊，求你侧耳而听！耶和华啊，求你睁眼而看！要听西拿基立打发使者来辱骂永生　神的话。 耶和华啊，亚述诸王果然使列国和列国之地变为荒凉， 将列国的神像都扔在火里，因为它本不是神，乃是人手所造的，是木头石头的，所以灭绝它。 耶和华我们的　神啊，现在求你救我们脱离亚述王的手，使天下万国都知道惟独你耶和华是　神！”」</a:t>
            </a:r>
            <a:r>
              <a:rPr lang="zh-CN" sz="2000" b="0" i="0" dirty="0">
                <a:solidFill>
                  <a:srgbClr val="000000"/>
                </a:solidFill>
                <a:effectLst/>
                <a:ea typeface="SimSun" panose="02010600030101010101" pitchFamily="2" charset="-122"/>
              </a:rPr>
              <a:t> </a:t>
            </a:r>
            <a:r>
              <a:rPr lang="zh-CN" altLang="en-US" sz="2400" b="1" dirty="0">
                <a:solidFill>
                  <a:schemeClr val="accent3">
                    <a:lumMod val="50000"/>
                  </a:schemeClr>
                </a:solidFill>
                <a:latin typeface="Verdana" panose="020B0604030504040204" pitchFamily="34" charset="0"/>
              </a:rPr>
              <a:t>希西家点中各国被亚述王</a:t>
            </a:r>
            <a:r>
              <a:rPr lang="zh-CN" altLang="en-US" sz="2400" b="1" i="0" dirty="0">
                <a:solidFill>
                  <a:schemeClr val="accent3">
                    <a:lumMod val="50000"/>
                  </a:schemeClr>
                </a:solidFill>
                <a:effectLst/>
                <a:latin typeface="Verdana" panose="020B0604030504040204" pitchFamily="34" charset="0"/>
              </a:rPr>
              <a:t>灭亡的要害，他们拜偶像拜假神。</a:t>
            </a:r>
            <a:r>
              <a:rPr lang="zh-CN" altLang="en-US" dirty="0">
                <a:solidFill>
                  <a:srgbClr val="000000"/>
                </a:solidFill>
                <a:effectLst/>
                <a:ea typeface="SimSun" panose="02010600030101010101" pitchFamily="2" charset="-122"/>
                <a:cs typeface="Times New Roman" panose="02020603050405020304" pitchFamily="18" charset="0"/>
              </a:rPr>
              <a:t>故亚</a:t>
            </a:r>
            <a:r>
              <a:rPr lang="zh-CN" dirty="0">
                <a:solidFill>
                  <a:srgbClr val="000000"/>
                </a:solidFill>
                <a:effectLst/>
                <a:ea typeface="SimSun" panose="02010600030101010101" pitchFamily="2" charset="-122"/>
                <a:cs typeface="Times New Roman" panose="02020603050405020304" pitchFamily="18" charset="0"/>
              </a:rPr>
              <a:t>述王将</a:t>
            </a:r>
            <a:r>
              <a:rPr lang="zh-CN" altLang="en-US" dirty="0">
                <a:solidFill>
                  <a:srgbClr val="000000"/>
                </a:solidFill>
                <a:effectLst/>
                <a:ea typeface="SimSun" panose="02010600030101010101" pitchFamily="2" charset="-122"/>
                <a:cs typeface="Times New Roman" panose="02020603050405020304" pitchFamily="18" charset="0"/>
              </a:rPr>
              <a:t>这些王全部灭绝</a:t>
            </a:r>
            <a:r>
              <a:rPr lang="zh-CN" dirty="0">
                <a:solidFill>
                  <a:srgbClr val="000000"/>
                </a:solidFill>
                <a:effectLst/>
                <a:ea typeface="SimSun" panose="02010600030101010101" pitchFamily="2" charset="-122"/>
                <a:cs typeface="Times New Roman" panose="02020603050405020304" pitchFamily="18" charset="0"/>
              </a:rPr>
              <a:t>，</a:t>
            </a:r>
            <a:r>
              <a:rPr lang="zh-CN" altLang="en-US" dirty="0">
                <a:solidFill>
                  <a:srgbClr val="000000"/>
                </a:solidFill>
                <a:effectLst/>
                <a:ea typeface="SimSun" panose="02010600030101010101" pitchFamily="2" charset="-122"/>
                <a:cs typeface="Times New Roman" panose="02020603050405020304" pitchFamily="18" charset="0"/>
              </a:rPr>
              <a:t>但希西家与他们完全不同。</a:t>
            </a:r>
            <a:r>
              <a:rPr lang="zh-CN" altLang="en-US" spc="75" dirty="0">
                <a:solidFill>
                  <a:srgbClr val="000000"/>
                </a:solidFill>
                <a:effectLst/>
                <a:ea typeface="SimSun" panose="02010600030101010101" pitchFamily="2" charset="-122"/>
                <a:cs typeface="Times New Roman" panose="02020603050405020304" pitchFamily="18" charset="0"/>
              </a:rPr>
              <a:t>一般人</a:t>
            </a:r>
            <a:r>
              <a:rPr lang="zh-CN" spc="75" dirty="0">
                <a:solidFill>
                  <a:srgbClr val="000000"/>
                </a:solidFill>
                <a:effectLst/>
                <a:ea typeface="SimSun" panose="02010600030101010101" pitchFamily="2" charset="-122"/>
                <a:cs typeface="Times New Roman" panose="02020603050405020304" pitchFamily="18" charset="0"/>
              </a:rPr>
              <a:t>在危难之时，很可能第一个反应是找有关的人和事，到后来真没有办法了，才想起神的帮助。但希西家在危难之时，做对了事，找对对象，倚靠神而得到解救</a:t>
            </a:r>
            <a:r>
              <a:rPr lang="zh-CN" altLang="en-US" spc="75" dirty="0">
                <a:solidFill>
                  <a:srgbClr val="000000"/>
                </a:solidFill>
                <a:effectLst/>
                <a:ea typeface="SimSun" panose="02010600030101010101" pitchFamily="2" charset="-122"/>
                <a:cs typeface="Times New Roman" panose="02020603050405020304" pitchFamily="18" charset="0"/>
              </a:rPr>
              <a:t>。</a:t>
            </a:r>
            <a:endParaRPr lang="en-US" dirty="0"/>
          </a:p>
        </p:txBody>
      </p:sp>
    </p:spTree>
    <p:extLst>
      <p:ext uri="{BB962C8B-B14F-4D97-AF65-F5344CB8AC3E}">
        <p14:creationId xmlns:p14="http://schemas.microsoft.com/office/powerpoint/2010/main" val="427917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F988-AC94-482D-9BCF-62B48DF7ED11}"/>
              </a:ext>
            </a:extLst>
          </p:cNvPr>
          <p:cNvSpPr>
            <a:spLocks noGrp="1"/>
          </p:cNvSpPr>
          <p:nvPr>
            <p:ph type="title"/>
          </p:nvPr>
        </p:nvSpPr>
        <p:spPr>
          <a:xfrm>
            <a:off x="1275917" y="309107"/>
            <a:ext cx="9793111" cy="753386"/>
          </a:xfrm>
        </p:spPr>
        <p:txBody>
          <a:bodyPr>
            <a:normAutofit/>
          </a:bodyPr>
          <a:lstStyle/>
          <a:p>
            <a:r>
              <a:rPr lang="zh-CN" altLang="en-US" b="1" dirty="0">
                <a:solidFill>
                  <a:schemeClr val="accent3">
                    <a:lumMod val="50000"/>
                  </a:schemeClr>
                </a:solidFill>
              </a:rPr>
              <a:t>祷告的成效</a:t>
            </a:r>
            <a:endParaRPr lang="en-US" b="1" dirty="0">
              <a:solidFill>
                <a:schemeClr val="accent3">
                  <a:lumMod val="50000"/>
                </a:schemeClr>
              </a:solidFill>
            </a:endParaRPr>
          </a:p>
        </p:txBody>
      </p:sp>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8</a:t>
            </a:fld>
            <a:endParaRPr lang="en-US" dirty="0"/>
          </a:p>
        </p:txBody>
      </p:sp>
      <p:sp>
        <p:nvSpPr>
          <p:cNvPr id="6" name="Content Placeholder 5">
            <a:extLst>
              <a:ext uri="{FF2B5EF4-FFF2-40B4-BE49-F238E27FC236}">
                <a16:creationId xmlns:a16="http://schemas.microsoft.com/office/drawing/2014/main" id="{1CEC0ACC-1BD1-43C6-9EB9-9D96FB13F3AF}"/>
              </a:ext>
            </a:extLst>
          </p:cNvPr>
          <p:cNvSpPr>
            <a:spLocks noGrp="1"/>
          </p:cNvSpPr>
          <p:nvPr>
            <p:ph idx="1"/>
          </p:nvPr>
        </p:nvSpPr>
        <p:spPr>
          <a:xfrm>
            <a:off x="1275917" y="984738"/>
            <a:ext cx="9617370" cy="5468648"/>
          </a:xfrm>
        </p:spPr>
        <p:txBody>
          <a:bodyPr>
            <a:normAutofit fontScale="92500"/>
          </a:bodyPr>
          <a:lstStyle/>
          <a:p>
            <a:pPr marL="0" indent="0">
              <a:buNone/>
            </a:pPr>
            <a:r>
              <a:rPr lang="zh-CN" altLang="en-US" sz="2400" b="1" dirty="0">
                <a:solidFill>
                  <a:schemeClr val="accent3">
                    <a:lumMod val="50000"/>
                  </a:schemeClr>
                </a:solidFill>
              </a:rPr>
              <a:t>很多人包括基督徒，并不相信祷告的力量及结果</a:t>
            </a:r>
            <a:endParaRPr lang="en-US" altLang="zh-CN" sz="2400" b="1" dirty="0">
              <a:solidFill>
                <a:schemeClr val="accent3">
                  <a:lumMod val="50000"/>
                </a:schemeClr>
              </a:solidFill>
            </a:endParaRPr>
          </a:p>
          <a:p>
            <a:r>
              <a:rPr lang="zh-CN" altLang="en-US" sz="2400" b="1" i="0" dirty="0">
                <a:solidFill>
                  <a:schemeClr val="accent3">
                    <a:lumMod val="50000"/>
                  </a:schemeClr>
                </a:solidFill>
                <a:effectLst/>
                <a:latin typeface="Verdana" panose="020B0604030504040204" pitchFamily="34" charset="0"/>
              </a:rPr>
              <a:t>以赛亚的回复</a:t>
            </a:r>
            <a:r>
              <a:rPr lang="en-US" altLang="zh-CN" sz="2400" b="1" i="0" dirty="0">
                <a:solidFill>
                  <a:schemeClr val="accent3">
                    <a:lumMod val="50000"/>
                  </a:schemeClr>
                </a:solidFill>
                <a:effectLst/>
                <a:latin typeface="Verdana" panose="020B0604030504040204" pitchFamily="34" charset="0"/>
              </a:rPr>
              <a:t>: </a:t>
            </a:r>
            <a:r>
              <a:rPr lang="zh-CN" sz="2000" b="1" i="0" dirty="0">
                <a:solidFill>
                  <a:srgbClr val="000000"/>
                </a:solidFill>
                <a:effectLst/>
                <a:latin typeface="Times New Roman" panose="02020603050405020304" pitchFamily="18" charset="0"/>
                <a:ea typeface="SimSun" panose="02010600030101010101" pitchFamily="2" charset="-122"/>
              </a:rPr>
              <a:t>【</a:t>
            </a:r>
            <a:r>
              <a:rPr lang="zh-CN" b="1" i="0" dirty="0">
                <a:solidFill>
                  <a:srgbClr val="000000"/>
                </a:solidFill>
                <a:effectLst/>
                <a:latin typeface="Times New Roman" panose="02020603050405020304" pitchFamily="18" charset="0"/>
                <a:ea typeface="SimSun" panose="02010600030101010101" pitchFamily="2" charset="-122"/>
              </a:rPr>
              <a:t> 【王下十九</a:t>
            </a:r>
            <a:r>
              <a:rPr lang="en-US" b="1" i="0" dirty="0">
                <a:solidFill>
                  <a:srgbClr val="000000"/>
                </a:solidFill>
                <a:effectLst/>
                <a:latin typeface="新細明體" panose="02020500000000000000" pitchFamily="18" charset="-120"/>
              </a:rPr>
              <a:t>20 </a:t>
            </a:r>
            <a:r>
              <a:rPr lang="en-US" altLang="zh-CN" b="1" i="0" dirty="0">
                <a:solidFill>
                  <a:srgbClr val="000000"/>
                </a:solidFill>
                <a:effectLst/>
                <a:latin typeface="新細明體" panose="02020500000000000000" pitchFamily="18" charset="-120"/>
              </a:rPr>
              <a:t>- 34</a:t>
            </a:r>
            <a:r>
              <a:rPr lang="zh-CN" b="1" i="0" dirty="0">
                <a:solidFill>
                  <a:srgbClr val="000000"/>
                </a:solidFill>
                <a:effectLst/>
                <a:latin typeface="Times New Roman" panose="02020603050405020304" pitchFamily="18" charset="0"/>
                <a:ea typeface="SimSun" panose="02010600030101010101" pitchFamily="2" charset="-122"/>
              </a:rPr>
              <a:t>】</a:t>
            </a:r>
            <a:r>
              <a:rPr lang="zh-CN" b="0" i="0" dirty="0">
                <a:solidFill>
                  <a:srgbClr val="000000"/>
                </a:solidFill>
                <a:effectLst/>
                <a:ea typeface="SimSun" panose="02010600030101010101" pitchFamily="2" charset="-122"/>
              </a:rPr>
              <a:t>「亚摩斯的儿子以赛亚，就打发人去见希西家，说：“耶和华以色列的　神如此说：‘你既然求我攻击亚述王西拿基立，我已听见了。’</a:t>
            </a:r>
            <a:r>
              <a:rPr lang="zh-CN" altLang="en-US" sz="2000" b="0" i="0" dirty="0">
                <a:solidFill>
                  <a:srgbClr val="000000"/>
                </a:solidFill>
                <a:effectLst/>
                <a:latin typeface="SimSun" panose="02010600030101010101" pitchFamily="2" charset="-122"/>
                <a:ea typeface="SimSun" panose="02010600030101010101" pitchFamily="2" charset="-122"/>
              </a:rPr>
              <a:t> 耶和华论他这样说：‘锡安的处女藐视你、嗤笑你，耶路撒冷的女子向你摇头。 你辱骂谁？亵渎谁？扬起声来，高举眼目，攻击谁呢？乃是攻击以色列的圣者！ 你藉你的使者辱骂主，并说：我率领许多战车上山顶，到黎巴嫩极深之处；我要砍伐其中高大的香柏树和佳美的松树；我必上极高之处，进入肥田的树林。 我已经在外邦挖井喝水，我必用脚掌踏干埃及的一切河。’ “耶和华说：‘我早先所作的、古时所立的，就是现在藉你使坚固城荒废，变为乱堆，这事你岂没有听见吗？ 所以其中的居民力量甚小，惊惶羞愧。他们像野草、像青菜，如房顶上的草，又如未长成而枯干的禾稼。</a:t>
            </a:r>
            <a:r>
              <a:rPr lang="zh-CN" altLang="en-US" b="0" i="0" dirty="0">
                <a:solidFill>
                  <a:srgbClr val="000000"/>
                </a:solidFill>
                <a:effectLst/>
                <a:latin typeface="SimSun" panose="02010600030101010101" pitchFamily="2" charset="-122"/>
                <a:ea typeface="SimSun" panose="02010600030101010101" pitchFamily="2" charset="-122"/>
              </a:rPr>
              <a:t> 你坐下，你出去，你进来，你向我发烈怒，我都知道。</a:t>
            </a:r>
            <a:r>
              <a:rPr lang="zh-CN" altLang="en-US" sz="2000" b="0" i="0" dirty="0">
                <a:solidFill>
                  <a:srgbClr val="000000"/>
                </a:solidFill>
                <a:effectLst/>
                <a:latin typeface="SimSun" panose="02010600030101010101" pitchFamily="2" charset="-122"/>
                <a:ea typeface="SimSun" panose="02010600030101010101" pitchFamily="2" charset="-122"/>
              </a:rPr>
              <a:t> 因你向我发烈怒，又因你狂傲的话达到我耳中，我就要用钩子钩上你的鼻子，把嚼环放在你口里，使你从你来的路转回去。’</a:t>
            </a:r>
            <a:r>
              <a:rPr lang="zh-CN" altLang="en-US" sz="2400" b="1" dirty="0">
                <a:solidFill>
                  <a:schemeClr val="accent3">
                    <a:lumMod val="50000"/>
                  </a:schemeClr>
                </a:solidFill>
              </a:rPr>
              <a:t>先知代表神给希西家的答复。</a:t>
            </a:r>
            <a:endParaRPr lang="en-US" altLang="zh-CN" sz="2400" b="1" i="0" dirty="0">
              <a:solidFill>
                <a:schemeClr val="accent3">
                  <a:lumMod val="50000"/>
                </a:schemeClr>
              </a:solidFill>
              <a:effectLst/>
              <a:latin typeface="Verdana" panose="020B0604030504040204" pitchFamily="34" charset="0"/>
            </a:endParaRPr>
          </a:p>
          <a:p>
            <a:r>
              <a:rPr lang="zh-CN" altLang="en-US" sz="2400" b="1" i="0" dirty="0">
                <a:solidFill>
                  <a:schemeClr val="accent3">
                    <a:lumMod val="50000"/>
                  </a:schemeClr>
                </a:solidFill>
                <a:effectLst/>
                <a:latin typeface="Verdana" panose="020B0604030504040204" pitchFamily="34" charset="0"/>
              </a:rPr>
              <a:t>祷告的结果：</a:t>
            </a:r>
            <a:r>
              <a:rPr lang="zh-CN" sz="2000" b="1" i="0" dirty="0">
                <a:solidFill>
                  <a:srgbClr val="000000"/>
                </a:solidFill>
                <a:effectLst/>
                <a:latin typeface="Times New Roman" panose="02020603050405020304" pitchFamily="18" charset="0"/>
                <a:ea typeface="SimSun" panose="02010600030101010101" pitchFamily="2" charset="-122"/>
              </a:rPr>
              <a:t> </a:t>
            </a:r>
            <a:r>
              <a:rPr lang="zh-CN" b="1" i="0" dirty="0">
                <a:solidFill>
                  <a:srgbClr val="000000"/>
                </a:solidFill>
                <a:effectLst/>
                <a:latin typeface="Times New Roman" panose="02020603050405020304" pitchFamily="18" charset="0"/>
                <a:ea typeface="SimSun" panose="02010600030101010101" pitchFamily="2" charset="-122"/>
              </a:rPr>
              <a:t>【王下十九</a:t>
            </a:r>
            <a:r>
              <a:rPr lang="en-US" b="1" i="0" dirty="0">
                <a:solidFill>
                  <a:srgbClr val="000000"/>
                </a:solidFill>
                <a:effectLst/>
                <a:latin typeface="新細明體" panose="02020500000000000000" pitchFamily="18" charset="-120"/>
              </a:rPr>
              <a:t>35</a:t>
            </a:r>
            <a:r>
              <a:rPr lang="zh-CN" b="1" i="0" dirty="0">
                <a:solidFill>
                  <a:srgbClr val="000000"/>
                </a:solidFill>
                <a:effectLst/>
                <a:latin typeface="Times New Roman" panose="02020603050405020304" pitchFamily="18" charset="0"/>
                <a:ea typeface="SimSun" panose="02010600030101010101" pitchFamily="2" charset="-122"/>
              </a:rPr>
              <a:t>】</a:t>
            </a:r>
            <a:r>
              <a:rPr lang="zh-CN" b="0" i="0" dirty="0">
                <a:solidFill>
                  <a:srgbClr val="000000"/>
                </a:solidFill>
                <a:effectLst/>
                <a:ea typeface="SimSun" panose="02010600030101010101" pitchFamily="2" charset="-122"/>
              </a:rPr>
              <a:t>「当夜耶和华的使者出去，在亚述营中杀了十八万五千人。清早有人起来一看，都是死尸了。</a:t>
            </a:r>
            <a:r>
              <a:rPr lang="zh-CN" altLang="en-US" b="0" i="0" dirty="0">
                <a:solidFill>
                  <a:srgbClr val="000000"/>
                </a:solidFill>
                <a:effectLst/>
                <a:latin typeface="SimSun" panose="02010600030101010101" pitchFamily="2" charset="-122"/>
                <a:ea typeface="SimSun" panose="02010600030101010101" pitchFamily="2" charset="-122"/>
              </a:rPr>
              <a:t> 亚述王西拿基立就拔营回去，住在尼尼微。 一日在他的神尼斯洛庙里叩拜，他儿子亚得米勒和沙利色用刀杀了他，就逃到亚拉腊地。他儿子以撒哈顿接续他作王。</a:t>
            </a:r>
            <a:r>
              <a:rPr lang="zh-CN" dirty="0">
                <a:solidFill>
                  <a:srgbClr val="000000"/>
                </a:solidFill>
                <a:effectLst/>
                <a:ea typeface="SimSun" panose="02010600030101010101" pitchFamily="2" charset="-122"/>
                <a:cs typeface="Times New Roman" panose="02020603050405020304" pitchFamily="18" charset="0"/>
              </a:rPr>
              <a:t> </a:t>
            </a:r>
            <a:r>
              <a:rPr lang="zh-CN" b="0" i="0" dirty="0">
                <a:solidFill>
                  <a:srgbClr val="000000"/>
                </a:solidFill>
                <a:effectLst/>
                <a:ea typeface="SimSun" panose="02010600030101010101" pitchFamily="2" charset="-122"/>
              </a:rPr>
              <a:t>」</a:t>
            </a:r>
            <a:r>
              <a:rPr lang="zh-CN" altLang="en-US" sz="2400" b="1" dirty="0">
                <a:solidFill>
                  <a:schemeClr val="accent3">
                    <a:lumMod val="50000"/>
                  </a:schemeClr>
                </a:solidFill>
              </a:rPr>
              <a:t>应验了神的预言。可能是疫情泛滥</a:t>
            </a:r>
            <a:endParaRPr lang="en-US" altLang="zh-CN" b="1" dirty="0">
              <a:solidFill>
                <a:schemeClr val="accent3">
                  <a:lumMod val="50000"/>
                </a:schemeClr>
              </a:solidFill>
            </a:endParaRPr>
          </a:p>
          <a:p>
            <a:pPr marL="0" indent="0">
              <a:buNone/>
            </a:pPr>
            <a:endParaRPr lang="en-US" dirty="0"/>
          </a:p>
        </p:txBody>
      </p:sp>
    </p:spTree>
    <p:extLst>
      <p:ext uri="{BB962C8B-B14F-4D97-AF65-F5344CB8AC3E}">
        <p14:creationId xmlns:p14="http://schemas.microsoft.com/office/powerpoint/2010/main" val="128597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F988-AC94-482D-9BCF-62B48DF7ED11}"/>
              </a:ext>
            </a:extLst>
          </p:cNvPr>
          <p:cNvSpPr>
            <a:spLocks noGrp="1"/>
          </p:cNvSpPr>
          <p:nvPr>
            <p:ph type="title"/>
          </p:nvPr>
        </p:nvSpPr>
        <p:spPr>
          <a:xfrm>
            <a:off x="1275917" y="309107"/>
            <a:ext cx="9793111" cy="753386"/>
          </a:xfrm>
        </p:spPr>
        <p:txBody>
          <a:bodyPr>
            <a:normAutofit/>
          </a:bodyPr>
          <a:lstStyle/>
          <a:p>
            <a:r>
              <a:rPr lang="zh-TW" altLang="en-US" b="1" dirty="0">
                <a:solidFill>
                  <a:schemeClr val="accent3">
                    <a:lumMod val="50000"/>
                  </a:schemeClr>
                </a:solidFill>
              </a:rPr>
              <a:t>列王記</a:t>
            </a:r>
            <a:r>
              <a:rPr lang="zh-CN" altLang="en-US" b="1" dirty="0">
                <a:solidFill>
                  <a:schemeClr val="accent3">
                    <a:lumMod val="50000"/>
                  </a:schemeClr>
                </a:solidFill>
              </a:rPr>
              <a:t>下</a:t>
            </a:r>
            <a:r>
              <a:rPr lang="en-US" altLang="zh-TW" b="1" dirty="0">
                <a:solidFill>
                  <a:schemeClr val="accent3">
                    <a:lumMod val="50000"/>
                  </a:schemeClr>
                </a:solidFill>
              </a:rPr>
              <a:t>20</a:t>
            </a:r>
            <a:r>
              <a:rPr lang="zh-CN" altLang="en-US" b="1" dirty="0">
                <a:solidFill>
                  <a:schemeClr val="accent3">
                    <a:lumMod val="50000"/>
                  </a:schemeClr>
                </a:solidFill>
              </a:rPr>
              <a:t>章</a:t>
            </a:r>
            <a:r>
              <a:rPr lang="en-US" altLang="zh-CN" b="1" dirty="0">
                <a:solidFill>
                  <a:schemeClr val="accent3">
                    <a:lumMod val="50000"/>
                  </a:schemeClr>
                </a:solidFill>
              </a:rPr>
              <a:t>	</a:t>
            </a:r>
            <a:r>
              <a:rPr lang="zh-CN" altLang="en-US" b="1" dirty="0">
                <a:solidFill>
                  <a:schemeClr val="accent3">
                    <a:lumMod val="50000"/>
                  </a:schemeClr>
                </a:solidFill>
              </a:rPr>
              <a:t>希西家的重病医治及软弱</a:t>
            </a:r>
            <a:endParaRPr lang="en-US" b="1" dirty="0">
              <a:solidFill>
                <a:schemeClr val="accent3">
                  <a:lumMod val="50000"/>
                </a:schemeClr>
              </a:solidFill>
            </a:endParaRPr>
          </a:p>
        </p:txBody>
      </p:sp>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9</a:t>
            </a:fld>
            <a:endParaRPr lang="en-US" dirty="0"/>
          </a:p>
        </p:txBody>
      </p:sp>
      <p:sp>
        <p:nvSpPr>
          <p:cNvPr id="6" name="Content Placeholder 5">
            <a:extLst>
              <a:ext uri="{FF2B5EF4-FFF2-40B4-BE49-F238E27FC236}">
                <a16:creationId xmlns:a16="http://schemas.microsoft.com/office/drawing/2014/main" id="{1CEC0ACC-1BD1-43C6-9EB9-9D96FB13F3AF}"/>
              </a:ext>
            </a:extLst>
          </p:cNvPr>
          <p:cNvSpPr>
            <a:spLocks noGrp="1"/>
          </p:cNvSpPr>
          <p:nvPr>
            <p:ph idx="1"/>
          </p:nvPr>
        </p:nvSpPr>
        <p:spPr>
          <a:xfrm>
            <a:off x="1275917" y="984738"/>
            <a:ext cx="9617370" cy="5468648"/>
          </a:xfrm>
        </p:spPr>
        <p:txBody>
          <a:bodyPr>
            <a:normAutofit/>
          </a:bodyPr>
          <a:lstStyle/>
          <a:p>
            <a:pPr marL="0" indent="0">
              <a:buNone/>
            </a:pPr>
            <a:r>
              <a:rPr lang="zh-CN" altLang="en-US" sz="2400" b="1" dirty="0">
                <a:solidFill>
                  <a:schemeClr val="accent3">
                    <a:lumMod val="50000"/>
                  </a:schemeClr>
                </a:solidFill>
              </a:rPr>
              <a:t>虽然希西家是南国的八个好君王之一，他也有软弱之处：</a:t>
            </a:r>
            <a:r>
              <a:rPr lang="zh-CN" altLang="en-US" b="0" i="0" dirty="0">
                <a:solidFill>
                  <a:srgbClr val="000000"/>
                </a:solidFill>
                <a:effectLst/>
                <a:latin typeface="標楷體"/>
                <a:ea typeface="SimSun" panose="02010600030101010101" pitchFamily="2" charset="-122"/>
              </a:rPr>
              <a:t>本章也叙述他</a:t>
            </a:r>
            <a:r>
              <a:rPr lang="zh-CN" b="0" i="0" dirty="0">
                <a:solidFill>
                  <a:srgbClr val="000000"/>
                </a:solidFill>
                <a:effectLst/>
                <a:latin typeface="標楷體"/>
                <a:ea typeface="SimSun" panose="02010600030101010101" pitchFamily="2" charset="-122"/>
              </a:rPr>
              <a:t>的</a:t>
            </a:r>
            <a:r>
              <a:rPr lang="zh-CN" altLang="en-US" b="0" i="0" dirty="0">
                <a:solidFill>
                  <a:srgbClr val="000000"/>
                </a:solidFill>
                <a:effectLst/>
                <a:latin typeface="標楷體"/>
                <a:ea typeface="SimSun" panose="02010600030101010101" pitchFamily="2" charset="-122"/>
              </a:rPr>
              <a:t>软弱及炫耀。这是圣经不同于其它传记的一个例证。绝不因为是神中的好王，就拔高、掩盖其弱点。</a:t>
            </a:r>
            <a:endParaRPr lang="en-US" altLang="zh-CN" b="1" dirty="0">
              <a:solidFill>
                <a:schemeClr val="accent3">
                  <a:lumMod val="50000"/>
                </a:schemeClr>
              </a:solidFill>
            </a:endParaRPr>
          </a:p>
          <a:p>
            <a:r>
              <a:rPr lang="zh-CN" altLang="en-US" sz="2400" b="1" dirty="0">
                <a:solidFill>
                  <a:schemeClr val="accent3">
                    <a:lumMod val="50000"/>
                  </a:schemeClr>
                </a:solidFill>
              </a:rPr>
              <a:t>希西家的重病及神的医治</a:t>
            </a:r>
            <a:r>
              <a:rPr lang="en-US" altLang="zh-CN" sz="2400" b="1" i="0" dirty="0">
                <a:solidFill>
                  <a:schemeClr val="accent3">
                    <a:lumMod val="50000"/>
                  </a:schemeClr>
                </a:solidFill>
                <a:effectLst/>
                <a:latin typeface="Verdana" panose="020B0604030504040204" pitchFamily="34" charset="0"/>
              </a:rPr>
              <a:t>:</a:t>
            </a:r>
            <a:r>
              <a:rPr lang="zh-CN" sz="2000" b="1" i="0" dirty="0">
                <a:solidFill>
                  <a:srgbClr val="000000"/>
                </a:solidFill>
                <a:effectLst/>
                <a:latin typeface="Times New Roman" panose="02020603050405020304" pitchFamily="18" charset="0"/>
                <a:ea typeface="SimSun" panose="02010600030101010101" pitchFamily="2" charset="-122"/>
              </a:rPr>
              <a:t> 【王下二十</a:t>
            </a:r>
            <a:r>
              <a:rPr lang="en-US" altLang="zh-CN" sz="2000" b="1" i="0" dirty="0">
                <a:solidFill>
                  <a:srgbClr val="000000"/>
                </a:solidFill>
                <a:effectLst/>
                <a:latin typeface="Times New Roman" panose="02020603050405020304" pitchFamily="18" charset="0"/>
                <a:ea typeface="SimSun" panose="02010600030101010101" pitchFamily="2" charset="-122"/>
              </a:rPr>
              <a:t> </a:t>
            </a:r>
            <a:r>
              <a:rPr lang="en-US" sz="2000" b="1" i="0" dirty="0">
                <a:solidFill>
                  <a:srgbClr val="000000"/>
                </a:solidFill>
                <a:effectLst/>
                <a:latin typeface="新細明體" panose="02020500000000000000" pitchFamily="18" charset="-120"/>
              </a:rPr>
              <a:t>1 </a:t>
            </a:r>
            <a:r>
              <a:rPr lang="en-US" altLang="zh-CN" sz="2000" b="1" i="0" dirty="0">
                <a:solidFill>
                  <a:srgbClr val="000000"/>
                </a:solidFill>
                <a:effectLst/>
                <a:latin typeface="新細明體" panose="02020500000000000000" pitchFamily="18" charset="-120"/>
              </a:rPr>
              <a:t>- 7</a:t>
            </a:r>
            <a:r>
              <a:rPr lang="zh-CN" sz="2000" b="1" i="0" dirty="0">
                <a:solidFill>
                  <a:srgbClr val="000000"/>
                </a:solidFill>
                <a:effectLst/>
                <a:latin typeface="Times New Roman" panose="02020603050405020304" pitchFamily="18" charset="0"/>
                <a:ea typeface="SimSun" panose="02010600030101010101" pitchFamily="2" charset="-122"/>
              </a:rPr>
              <a:t>】</a:t>
            </a:r>
            <a:r>
              <a:rPr lang="zh-CN" sz="2000" b="0" i="0" dirty="0">
                <a:solidFill>
                  <a:srgbClr val="000000"/>
                </a:solidFill>
                <a:effectLst/>
                <a:ea typeface="SimSun" panose="02010600030101010101" pitchFamily="2" charset="-122"/>
              </a:rPr>
              <a:t>「那时希西家病得要死。亚摩斯的儿子先知以赛亚去见他，对他说：“耶和华如此说：‘你当留遗命与你的家，因为你必死，不能活了。’”</a:t>
            </a:r>
            <a:r>
              <a:rPr lang="zh-CN" altLang="en-US" sz="2000" b="0" i="0" dirty="0">
                <a:solidFill>
                  <a:srgbClr val="000000"/>
                </a:solidFill>
                <a:effectLst/>
                <a:latin typeface="SimSun" panose="02010600030101010101" pitchFamily="2" charset="-122"/>
                <a:ea typeface="SimSun" panose="02010600030101010101" pitchFamily="2" charset="-122"/>
              </a:rPr>
              <a:t> 希西家就转脸朝墙，祷告耶和华说： “耶和华啊，求你纪念我在你面前怎样存完全的心，按诚实行事，又作你眼中所看为善的。”希西家就痛哭了。 以赛亚出来，还没有到中院（“院”或作“城”），耶和华的话就临到他，说： “你回去，告诉我民的君希西家说：‘耶和华你祖大卫的　神如此说：我听见了你的祷告，看见了你的眼泪，我必医治你。到第三日，你必上到耶和华的殿。</a:t>
            </a:r>
            <a:r>
              <a:rPr lang="zh-CN" altLang="en-US" b="0" i="0" dirty="0">
                <a:solidFill>
                  <a:srgbClr val="000000"/>
                </a:solidFill>
                <a:effectLst/>
                <a:latin typeface="SimSun" panose="02010600030101010101" pitchFamily="2" charset="-122"/>
                <a:ea typeface="SimSun" panose="02010600030101010101" pitchFamily="2" charset="-122"/>
              </a:rPr>
              <a:t> 我必加增你十五年的寿数，并且我要救你和这城脱离亚述王的手。我为自己和我仆人大卫的缘故，必保护这城。’” 以赛亚说：“当取一块无花果饼来。”人就取了来，贴在疮上，王便痊愈了。 </a:t>
            </a:r>
            <a:r>
              <a:rPr lang="zh-CN" altLang="en-US" sz="2000" b="0" i="0" dirty="0">
                <a:solidFill>
                  <a:srgbClr val="000000"/>
                </a:solidFill>
                <a:effectLst/>
                <a:latin typeface="SimSun" panose="02010600030101010101" pitchFamily="2" charset="-122"/>
                <a:ea typeface="SimSun" panose="02010600030101010101" pitchFamily="2" charset="-122"/>
              </a:rPr>
              <a:t>」</a:t>
            </a:r>
            <a:r>
              <a:rPr lang="zh-CN" altLang="en-US" sz="2400" b="1" dirty="0">
                <a:solidFill>
                  <a:schemeClr val="accent3">
                    <a:lumMod val="50000"/>
                  </a:schemeClr>
                </a:solidFill>
              </a:rPr>
              <a:t>希西家也是人，也怕死，于是他深切的祷告求神。</a:t>
            </a:r>
            <a:r>
              <a:rPr lang="zh-CN" sz="2000" b="0" i="0" dirty="0">
                <a:solidFill>
                  <a:srgbClr val="000000"/>
                </a:solidFill>
                <a:effectLst/>
                <a:latin typeface="標楷體"/>
                <a:ea typeface="SimSun" panose="02010600030101010101" pitchFamily="2" charset="-122"/>
              </a:rPr>
              <a:t>希西家为</a:t>
            </a:r>
            <a:r>
              <a:rPr lang="zh-CN" altLang="en-US" sz="2000" b="0" i="0" dirty="0">
                <a:solidFill>
                  <a:srgbClr val="000000"/>
                </a:solidFill>
                <a:effectLst/>
                <a:latin typeface="新細明體" panose="02020500000000000000" pitchFamily="18" charset="-120"/>
              </a:rPr>
              <a:t>了</a:t>
            </a:r>
            <a:r>
              <a:rPr lang="zh-CN" sz="2000" b="0" i="0" dirty="0">
                <a:solidFill>
                  <a:srgbClr val="000000"/>
                </a:solidFill>
                <a:effectLst/>
                <a:latin typeface="標楷體"/>
                <a:ea typeface="SimSun" panose="02010600030101010101" pitchFamily="2" charset="-122"/>
              </a:rPr>
              <a:t>他的寿数祷告神，又流泪，神就答应了他</a:t>
            </a:r>
            <a:r>
              <a:rPr lang="zh-CN" altLang="en-US" sz="2000" b="0" i="0" dirty="0">
                <a:solidFill>
                  <a:srgbClr val="000000"/>
                </a:solidFill>
                <a:effectLst/>
                <a:latin typeface="標楷體"/>
                <a:ea typeface="SimSun" panose="02010600030101010101" pitchFamily="2" charset="-122"/>
              </a:rPr>
              <a:t>。</a:t>
            </a:r>
            <a:r>
              <a:rPr lang="zh-CN" sz="2000" b="0" i="0" dirty="0">
                <a:solidFill>
                  <a:srgbClr val="000000"/>
                </a:solidFill>
                <a:effectLst/>
                <a:latin typeface="標楷體"/>
                <a:ea typeface="SimSun" panose="02010600030101010101" pitchFamily="2" charset="-122"/>
              </a:rPr>
              <a:t>这</a:t>
            </a:r>
            <a:r>
              <a:rPr lang="zh-CN" altLang="en-US" sz="2000" b="0" i="0" dirty="0">
                <a:solidFill>
                  <a:srgbClr val="000000"/>
                </a:solidFill>
                <a:effectLst/>
                <a:latin typeface="標楷體"/>
                <a:ea typeface="SimSun" panose="02010600030101010101" pitchFamily="2" charset="-122"/>
              </a:rPr>
              <a:t>就</a:t>
            </a:r>
            <a:r>
              <a:rPr lang="zh-CN" sz="2000" b="0" i="0" dirty="0">
                <a:solidFill>
                  <a:srgbClr val="000000"/>
                </a:solidFill>
                <a:effectLst/>
                <a:latin typeface="標楷體"/>
                <a:ea typeface="SimSun" panose="02010600030101010101" pitchFamily="2" charset="-122"/>
              </a:rPr>
              <a:t>是说，神喜欢我们流泪的祷告，我们流泪的祷告能打动神的心。所以，凡是一件事，不会动你的心至于流泪的，这一件事也不会动神的心。</a:t>
            </a:r>
            <a:r>
              <a:rPr lang="zh-CN" altLang="en-US" sz="2400" b="1" dirty="0">
                <a:solidFill>
                  <a:schemeClr val="accent3">
                    <a:lumMod val="50000"/>
                  </a:schemeClr>
                </a:solidFill>
              </a:rPr>
              <a:t>祷告一定要发自内心才会有效</a:t>
            </a:r>
            <a:endParaRPr lang="en-US" dirty="0"/>
          </a:p>
        </p:txBody>
      </p:sp>
    </p:spTree>
    <p:extLst>
      <p:ext uri="{BB962C8B-B14F-4D97-AF65-F5344CB8AC3E}">
        <p14:creationId xmlns:p14="http://schemas.microsoft.com/office/powerpoint/2010/main" val="3698552571"/>
      </p:ext>
    </p:extLst>
  </p:cSld>
  <p:clrMapOvr>
    <a:masterClrMapping/>
  </p:clrMapOvr>
</p:sld>
</file>

<file path=ppt/theme/theme1.xml><?xml version="1.0" encoding="utf-8"?>
<a:theme xmlns:a="http://schemas.openxmlformats.org/drawingml/2006/main" name="Cro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18522</TotalTime>
  <Words>5497</Words>
  <Application>Microsoft Office PowerPoint</Application>
  <PresentationFormat>Widescreen</PresentationFormat>
  <Paragraphs>186</Paragraphs>
  <Slides>13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標楷體</vt:lpstr>
      <vt:lpstr>helvetica neue</vt:lpstr>
      <vt:lpstr>LiSong Pro Light</vt:lpstr>
      <vt:lpstr>新細明體</vt:lpstr>
      <vt:lpstr>宋体</vt:lpstr>
      <vt:lpstr>宋体</vt:lpstr>
      <vt:lpstr>arial</vt:lpstr>
      <vt:lpstr>arial</vt:lpstr>
      <vt:lpstr>Calibri</vt:lpstr>
      <vt:lpstr>Franklin Gothic Book</vt:lpstr>
      <vt:lpstr>Times New Roman</vt:lpstr>
      <vt:lpstr>Verdana</vt:lpstr>
      <vt:lpstr>Crop</vt:lpstr>
      <vt:lpstr>列王記下19 – 20 章 本课主要内容</vt:lpstr>
      <vt:lpstr>本课南国和北国的年代示意图 （年代有争议 – 975年？）</vt:lpstr>
      <vt:lpstr>今天以色列及周围邻国地图（中文）</vt:lpstr>
      <vt:lpstr>以色列国和犹大国的示意地图</vt:lpstr>
      <vt:lpstr>旧约时期以色列及周围邻国地图（中文）</vt:lpstr>
      <vt:lpstr>列王記下19章 希西家 – 国难当头的君王</vt:lpstr>
      <vt:lpstr>希西家的祷告词</vt:lpstr>
      <vt:lpstr>祷告的成效</vt:lpstr>
      <vt:lpstr>列王記下20章 希西家的重病医治及软弱</vt:lpstr>
      <vt:lpstr>日影后退的启示</vt:lpstr>
      <vt:lpstr>希西家的虚荣、骄傲与炫耀</vt:lpstr>
      <vt:lpstr>希西家给我们的启示</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列王記上               第四課  王朝的興衰</dc:title>
  <dc:creator>yinan an</dc:creator>
  <cp:lastModifiedBy>yinan an</cp:lastModifiedBy>
  <cp:revision>111</cp:revision>
  <dcterms:created xsi:type="dcterms:W3CDTF">2020-12-24T02:52:04Z</dcterms:created>
  <dcterms:modified xsi:type="dcterms:W3CDTF">2021-04-18T15:22:29Z</dcterms:modified>
</cp:coreProperties>
</file>