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fa74f36f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fa74f36f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fa74f36f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fa74f36f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fa74f36f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fa74f36f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fa74f36f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fa74f36f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fa74f36f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1fa74f36f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fa74f36f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fa74f36f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fa74f36f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fa74f36f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fa74f36f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fa74f36f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fa74f36f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fa74f36f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57fe03e584e6eb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57fe03e584e6eb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fa74f36f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fa74f36f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fa74f36f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fa74f36f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fa74f36f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fa74f36f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fa74f36f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fa74f36f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121" y="258887"/>
            <a:ext cx="5791750" cy="345672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type="title"/>
          </p:nvPr>
        </p:nvSpPr>
        <p:spPr>
          <a:xfrm>
            <a:off x="460950" y="3899318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                        第七課 使徒行傳 11:19-12:25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南區証道堂成人主日學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CCF 提供參考資料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-591250" y="-184875"/>
            <a:ext cx="9735300" cy="4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希律王殺雅各囚彼得（使徒行傳12:1-6）</a:t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希律王外表上看似有權，其實他因著要討人的喜歡，就作了『眾人喜歡』的奴僕，這樣的人在真理上一點也沒有自由。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我們信徒要討神的喜歡，而不可討人的喜歡；我們若仍舊討人的喜歡，就不是基督的僕人了(加一10)。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這是彼得第三次被關在監獄裡。以前兩次不過是被恐嚇或被打一番就釋放了。這次希律不會放過他，要在逾越節後審判他，置他於死地。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「除酵節的日子」，猶太人本應齋戒沐浴，潔除罪污，以紀念他們的祖先從埃及地出來，得著自由(申十六3~8)。但他們卻徒守外表的儀文，內心充滿了惡毒兇殺的計謀。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對於當時耶路撒冷的教會來說，實在是相當大的打擊。信徒們不敢去聖殿禱告他們便聚在馬利亞的家中一起禱告。是寫馬可福音馬可的母親。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禱告是我們屬靈的兵器。這兵器的能力浩大無比，但必須是在信心裏。神在地上所要的，並不是一些偉人，乃是一些敢證明神的偉大的人。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你會如何禱告？求神改變希律的心意？求神安慰彼得，賜他力量使他有能力面對即將來臨的苦難？ </a:t>
            </a:r>
            <a:endParaRPr b="1" sz="1450">
              <a:solidFill>
                <a:srgbClr val="7F3300"/>
              </a:solidFill>
              <a:highlight>
                <a:srgbClr val="FFFFFF"/>
              </a:highlight>
              <a:latin typeface="Heiti TC"/>
              <a:ea typeface="Heiti TC"/>
              <a:cs typeface="Heiti TC"/>
              <a:sym typeface="Heiti TC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b="1" lang="en" sz="1200">
                <a:solidFill>
                  <a:srgbClr val="808080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3 </a:t>
            </a:r>
            <a:r>
              <a:rPr b="1"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願頌讚歸與我們的主耶穌基督的父神，就是發慈悲的父，賜各樣安慰的神。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 </a:t>
            </a:r>
            <a:r>
              <a:rPr b="1" lang="en" sz="12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4 </a:t>
            </a:r>
            <a:r>
              <a:rPr b="1"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我們在一切患難中，他就安慰我們，叫我們能用神所賜的安慰去安慰那遭各樣患難的人。</a:t>
            </a:r>
            <a:r>
              <a:rPr b="1" lang="en" sz="1200">
                <a:solidFill>
                  <a:srgbClr val="222222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 </a:t>
            </a:r>
            <a:r>
              <a:rPr b="1" lang="en" sz="1200">
                <a:solidFill>
                  <a:srgbClr val="808080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5 </a:t>
            </a:r>
            <a:r>
              <a:rPr b="1"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我們既多受基督的苦楚，就靠基督多得安慰。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 </a:t>
            </a:r>
            <a:r>
              <a:rPr b="1" lang="en" sz="1200">
                <a:solidFill>
                  <a:srgbClr val="808080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6 </a:t>
            </a:r>
            <a:r>
              <a:rPr b="1"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我們受患難呢，是為叫你們得安慰，得拯救；我們得安慰呢，也是為叫你們得安慰；這安慰能叫你們忍受我們所受的那樣苦楚。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 </a:t>
            </a:r>
            <a:r>
              <a:rPr b="1" lang="en" sz="1200">
                <a:solidFill>
                  <a:srgbClr val="808080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7 </a:t>
            </a:r>
            <a:r>
              <a:rPr b="1"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我們為你們所存的盼望是確定的，因為知道你們既是同受苦楚，也必同得安慰。 (哥林多後書1:3-7)</a:t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1312"/>
            <a:ext cx="3636624" cy="462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 flipH="1">
            <a:off x="3636625" y="-43600"/>
            <a:ext cx="5431200" cy="58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天使救彼得出監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（使徒行傳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12:7-19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）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 忽然有主的一個使者站在旁邊，屋裏有光照耀。天使拍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的肋旁，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拍醒了他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，說：「快快起來！」那鐵鏈就從他手上脫落下來。 8 天使對他說：「束上帶子，穿上鞋！」他就那樣做。天使又說：「披上外衣，跟着我來。」 9 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就出來跟着他，不知道天使所做是真的，只當見了異象。 10 過了第一層、第二層監牢，就來到臨街的鐵門，那門自己開了。他們出來，走過一條街，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天使便離開他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去了。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11 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</a:rPr>
              <a:t>醒悟過來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，說：「我現在真知道主差遣他的使者，救我脫離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</a:rPr>
              <a:t>希律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的手和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</a:rPr>
              <a:t>猶太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百姓一切所盼望的。」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 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想了一想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，就往那稱呼</a:t>
            </a:r>
            <a:r>
              <a:rPr lang="en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馬可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</a:t>
            </a:r>
            <a:r>
              <a:rPr lang="en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約翰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他母親</a:t>
            </a:r>
            <a:r>
              <a:rPr lang="en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馬利亞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家去，在那裏有好些人聚集禱告。13 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敲外門，有一個使女名叫</a:t>
            </a:r>
            <a:r>
              <a:rPr lang="en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羅大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，出來探聽， 14 聽得是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的聲音，就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歡喜得顧不得開門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，跑進去告訴眾人說：「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站在門外！」 15 他們說：「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你是瘋了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！」使女極力地說：「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真是他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！」他們說：「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必是他的天使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。」 16 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不住地敲門。他們開了門，看見他，就甚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驚奇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 17 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擺手，不要他們做聲，就告訴他們主怎樣領他出監，又說：「你們把這事告訴</a:t>
            </a:r>
            <a:r>
              <a:rPr lang="en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雅各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和眾弟兄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。」於是出去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往別處去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了。 18 到了天亮，兵丁擾亂得很，不知道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往哪裏去了。 19 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希律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找他，找不着，就審問看守的人，吩咐把他們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拉去殺了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。後來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希律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離開</a:t>
            </a:r>
            <a:r>
              <a:rPr lang="en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猶太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，下</a:t>
            </a:r>
            <a:r>
              <a:rPr lang="en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凱撒利亞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去，住在那裏。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/>
        </p:nvSpPr>
        <p:spPr>
          <a:xfrm>
            <a:off x="0" y="181400"/>
            <a:ext cx="9090600" cy="5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天使救彼得出監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（使徒行傳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12:7-19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）</a:t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以前的彼得想用自己的力量忠心的愛主。卻徹底的失敗。但此時聖靈充滿的他，就算處境是這麼的危險他在監獄裏還能安然地入睡。 這是表明他知道神就在他的眼前，就在他的右邊；神若不許可，他的頭髮一根也不會掉。「所以我心裏歡喜，我的靈快樂，並且我的肉身要安居在指望中。因你必不將我的靈魂撇在陰間，也不叫你的聖者見朽壞。你已將生命的道路指示我，必叫我因見你的面，得著滿足的快樂。 (詩16:：8-11， 徒2:25-28）</a:t>
            </a:r>
            <a:endParaRPr sz="1000">
              <a:solidFill>
                <a:srgbClr val="808080"/>
              </a:solidFill>
              <a:highlight>
                <a:srgbClr val="FFFFFF"/>
              </a:highlight>
              <a:latin typeface="Heiti TC"/>
              <a:ea typeface="Heiti TC"/>
              <a:cs typeface="Heiti TC"/>
              <a:sym typeface="Heiti T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我實實在在地告訴你：你年少的時候，自己束上帶子，隨意往來；但年老的時候，你要伸出手來，別人要把你束上，帶你到不願意去的地方。」 </a:t>
            </a:r>
            <a:r>
              <a:rPr b="1" lang="en" sz="1300">
                <a:solidFill>
                  <a:srgbClr val="808080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19 </a:t>
            </a: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耶穌說這話，是指着</a:t>
            </a:r>
            <a:r>
              <a:rPr b="1" lang="en" sz="1300" u="sng">
                <a:solidFill>
                  <a:srgbClr val="222222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彼得</a:t>
            </a: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要怎樣死，榮耀神。說了這話，就對他說：「你跟從我吧！」 (</a:t>
            </a:r>
            <a:r>
              <a:rPr b="1" lang="en" sz="1300">
                <a:solidFill>
                  <a:srgbClr val="808080"/>
                </a:solidFill>
                <a:highlight>
                  <a:srgbClr val="FFFFFF"/>
                </a:highlight>
              </a:rPr>
              <a:t>約翰福音21:18-19)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我們若活，是為主而活；我們若死，是為主而死。所以，我們或死或活總是主的人。(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  <a:latin typeface="Microsoft Yahei"/>
                <a:ea typeface="Microsoft Yahei"/>
                <a:cs typeface="Microsoft Yahei"/>
                <a:sym typeface="Microsoft Yahei"/>
              </a:rPr>
              <a:t>羅馬書14:8)</a:t>
            </a:r>
            <a:endParaRPr sz="13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我們不知道為什么上帝允許希律殺害使徒雅各，卻差派使者拯救彼得，留他在世多寄居約二十年，然后才被釘在十字架上？這是上帝的主權，可能不是我們被造的人可以過問的。</a:t>
            </a:r>
            <a:endParaRPr sz="13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你這個人哪，你是誰，竟敢向神強嘴呢？受造之物豈能對造他的說：「你為甚麼這樣造我呢？ （羅馬書9:20）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我們不知道神一切的計劃，也看不到神所能夠看見的一切。他允許讓罪惡暫時留在世界一段時間。一定有祂的原因。但是我們可以儆醒禱告等待神自己的作為成就。 相信神既然能夠搭救彼得，也一定有能力可以救雅各。神沒有這樣做，都在他的主權和旨意當中。</a:t>
            </a:r>
            <a:endParaRPr sz="13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這屋子俗稱『馬可樓』，據推測，主耶穌便是在這裏和門徒們吃最後的晚餐(路廿二7~11)；主升天後一百二十個門徒聚集禱告的樓房(徒一13~15)，也可能就是此屋。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路加似乎在此埋下伏筆，有意開始把『那稱呼馬可的約翰』的事，也介紹到《使徒行傳》裏面來(參25節；徒十三5，13；十五37~39)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馬可是馬可福音書的作者。按西四：10 的記載，他是巴拿巴的表弟。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0" y="29650"/>
            <a:ext cx="9095700" cy="50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希律受罰被蟲咬死（使徒行傳12:20-25）</a:t>
            </a:r>
            <a:endParaRPr b="1" sz="2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20 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希律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惱怒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推羅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、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西頓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的人。他們那一帶地方是從王的地土得糧，因此就託了王的內侍臣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伯拉斯都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的情，一心來求和。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21 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希律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在所定的日子，穿上朝服，坐在位上，對他們講論一番。 22 百姓喊着說：「這是神的聲音，不是人的聲音。」 23 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希律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不歸榮耀給神，所以主的使者立刻罰他，他被蟲所咬，氣就絕了。</a:t>
            </a:r>
            <a:endParaRPr sz="1500">
              <a:solidFill>
                <a:srgbClr val="222222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24 神的道日見興旺，越發廣傳。</a:t>
            </a:r>
            <a:endParaRPr sz="15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25 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</a:rPr>
              <a:t>巴拿巴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和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</a:rPr>
              <a:t>掃羅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辦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完了他們供給的事，就從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耶路撒冷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回來，帶着稱呼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</a:rPr>
              <a:t>馬可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的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約翰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同去。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推羅（Tyre)和西頓（Sidon)是腓尼基（Phoenicia)的商業貿易港口，歸屬于敘利亞，不在希律王的管轄范圍。我們不知道他們之間的爭執是什么，很可能是有關商業利益的事。推羅和西頓的糧食平日都靠巴勒斯坦供應，現在希律可能切斷了供應，所以就托了王的內侍臣伯拉斯都（Blastus)來求情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按史學家約瑟夫的記載，這一天是五年一次紀念該撒利亞開埠的日子，不過也有人說這一天是慶祝革老丟皇帝的生日。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按約瑟夫的記載，當天希律所穿的銀色朝服，在陽光的照射下閃閃發光，民眾把他當作是太陽神看待。希律也洋洋得意，自視為神，過后患了怪病，腹部極其疼痛，几天后就死了。路加在這里的記載，干淨利落，說他是被上帝擊殺，為要凸顯希律的褻瀆和上帝審判之間的直接關連。這時是主后44年，以后猶大（Judaea)就歸還給羅馬巡撫（procurator)來管理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神的審判臨到希律。神要照他所做的報應他。希律死得很痛苦也很可怕。事實上他是活生生的被蟲子咬死的。這是被視為最羞辱的死法。傲慢自大是很嚴重的罪，神必定會審判。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盡管領袖如雅各殉道或彼得被監禁，門徒被逼迫四散，但上帝的道是不能被捆綁，反而“日見興旺，越發廣傳。”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巴拿巴和保羅應該是在希律王死后才到耶路撒冷（主后44年后半期或45年初）。現在他們回去安提阿，開始《使徒行傳》的新篇章。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-270350" y="-22650"/>
            <a:ext cx="9367200" cy="52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</a:rPr>
              <a:t>【</a:t>
            </a: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</a:rPr>
              <a:t>結論】</a:t>
            </a:r>
            <a:endParaRPr b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使徒彼得</a:t>
            </a:r>
            <a:endParaRPr b="1" sz="18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查考完這一章之後, 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將在《使徒行傳》餘下的篇幅裡只再出現兩次。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15章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在耶路撒冷大會和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在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加拉太書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2:11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在安提阿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看到了他。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耶穌曾經這樣為彼得禱告：“我已經為你祈求，叫你不至于失了信心。你回頭以后，要堅固你的弟兄。”(路22:32) 他為我們留下了兩封書信 - 《彼得前書》和《彼得后書》- 加上他在《使徒行傳》所行的一切，主耶穌為他的禱告一點都沒有落空。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彼得前書4:7-19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7F3300"/>
                </a:solidFill>
                <a:latin typeface="Heiti TC"/>
                <a:ea typeface="Heiti TC"/>
                <a:cs typeface="Heiti TC"/>
                <a:sym typeface="Heiti TC"/>
              </a:rPr>
              <a:t>愛能遮罪</a:t>
            </a:r>
            <a:endParaRPr b="1" sz="1450">
              <a:solidFill>
                <a:srgbClr val="7F3300"/>
              </a:solidFill>
              <a:latin typeface="Heiti TC"/>
              <a:ea typeface="Heiti TC"/>
              <a:cs typeface="Heiti TC"/>
              <a:sym typeface="Heiti T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7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萬物的結局近了，所以你們要謹慎自守，警醒禱告。 </a:t>
            </a:r>
            <a:r>
              <a:rPr lang="en" sz="10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8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最要緊的是彼此切實相愛，因為愛能遮掩許多的罪。 </a:t>
            </a:r>
            <a:r>
              <a:rPr lang="en" sz="10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9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你們要互相款待，不發怨言。 </a:t>
            </a:r>
            <a:r>
              <a:rPr lang="en" sz="10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10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各人要照所得的恩賜彼此服事，作神百般恩賜的好管家。</a:t>
            </a:r>
            <a:r>
              <a:rPr lang="en" sz="1200">
                <a:latin typeface="Heiti TC"/>
                <a:ea typeface="Heiti TC"/>
                <a:cs typeface="Heiti TC"/>
                <a:sym typeface="Heiti TC"/>
              </a:rPr>
              <a:t> </a:t>
            </a:r>
            <a:r>
              <a:rPr lang="en" sz="1000">
                <a:solidFill>
                  <a:srgbClr val="808080"/>
                </a:solidFill>
                <a:latin typeface="Heiti TC"/>
                <a:ea typeface="Heiti TC"/>
                <a:cs typeface="Heiti TC"/>
                <a:sym typeface="Heiti TC"/>
              </a:rPr>
              <a:t>11 </a:t>
            </a:r>
            <a:r>
              <a:rPr lang="en" sz="1200">
                <a:latin typeface="Heiti TC"/>
                <a:ea typeface="Heiti TC"/>
                <a:cs typeface="Heiti TC"/>
                <a:sym typeface="Heiti TC"/>
              </a:rPr>
              <a:t>若有講道的，要按着神的聖言講；若有服事人的，要按着神所賜的力量服事，叫神在凡事上因耶穌基督得榮耀。原來榮耀、權能都是他的，直到永永遠遠。阿們！</a:t>
            </a:r>
            <a:endParaRPr sz="1200">
              <a:latin typeface="Heiti TC"/>
              <a:ea typeface="Heiti TC"/>
              <a:cs typeface="Heiti TC"/>
              <a:sym typeface="Heiti T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50">
              <a:solidFill>
                <a:srgbClr val="7F3300"/>
              </a:solidFill>
              <a:latin typeface="Heiti TC"/>
              <a:ea typeface="Heiti TC"/>
              <a:cs typeface="Heiti TC"/>
              <a:sym typeface="Heiti T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50">
                <a:solidFill>
                  <a:srgbClr val="7F3300"/>
                </a:solidFill>
                <a:latin typeface="Heiti TC"/>
                <a:ea typeface="Heiti TC"/>
                <a:cs typeface="Heiti TC"/>
                <a:sym typeface="Heiti TC"/>
              </a:rPr>
              <a:t>為基督受苦是有福的</a:t>
            </a:r>
            <a:endParaRPr b="1" sz="1450">
              <a:solidFill>
                <a:srgbClr val="7F3300"/>
              </a:solidFill>
              <a:latin typeface="Heiti TC"/>
              <a:ea typeface="Heiti TC"/>
              <a:cs typeface="Heiti TC"/>
              <a:sym typeface="Heiti T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12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親愛的弟兄啊，有火煉的試驗臨到你們，不要以為奇怪（似乎是遭遇非常的事）， </a:t>
            </a:r>
            <a:r>
              <a:rPr lang="en" sz="10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13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倒要歡喜。因為你們是與基督一同受苦，使你們在他榮耀顯現的時候，也可以歡喜快樂。 </a:t>
            </a:r>
            <a:r>
              <a:rPr lang="en" sz="1000">
                <a:solidFill>
                  <a:srgbClr val="808080"/>
                </a:solidFill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14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你們若為基督的名受辱罵，便是有福的，因為神榮耀的靈常住在你們身上。 </a:t>
            </a:r>
            <a:r>
              <a:rPr lang="en" sz="1000">
                <a:solidFill>
                  <a:srgbClr val="808080"/>
                </a:solidFill>
                <a:latin typeface="Heiti TC"/>
                <a:ea typeface="Heiti TC"/>
                <a:cs typeface="Heiti TC"/>
                <a:sym typeface="Heiti TC"/>
              </a:rPr>
              <a:t>15 </a:t>
            </a:r>
            <a:r>
              <a:rPr lang="en" sz="1200">
                <a:latin typeface="Heiti TC"/>
                <a:ea typeface="Heiti TC"/>
                <a:cs typeface="Heiti TC"/>
                <a:sym typeface="Heiti TC"/>
              </a:rPr>
              <a:t>你們中間卻不可有人因為殺人、偷竊、作惡、好管閒事而受苦； </a:t>
            </a:r>
            <a:r>
              <a:rPr lang="en" sz="1000">
                <a:solidFill>
                  <a:srgbClr val="808080"/>
                </a:solidFill>
                <a:latin typeface="Heiti TC"/>
                <a:ea typeface="Heiti TC"/>
                <a:cs typeface="Heiti TC"/>
                <a:sym typeface="Heiti TC"/>
              </a:rPr>
              <a:t>16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若為作基督徒受苦，卻不要羞恥，倒要因這名歸榮耀給神。</a:t>
            </a:r>
            <a:r>
              <a:rPr lang="en" sz="1200">
                <a:latin typeface="Heiti TC"/>
                <a:ea typeface="Heiti TC"/>
                <a:cs typeface="Heiti TC"/>
                <a:sym typeface="Heiti TC"/>
              </a:rPr>
              <a:t> </a:t>
            </a:r>
            <a:r>
              <a:rPr lang="en" sz="1000">
                <a:solidFill>
                  <a:srgbClr val="808080"/>
                </a:solidFill>
                <a:latin typeface="Heiti TC"/>
                <a:ea typeface="Heiti TC"/>
                <a:cs typeface="Heiti TC"/>
                <a:sym typeface="Heiti TC"/>
              </a:rPr>
              <a:t>17 </a:t>
            </a:r>
            <a:r>
              <a:rPr lang="en" sz="1200">
                <a:latin typeface="Heiti TC"/>
                <a:ea typeface="Heiti TC"/>
                <a:cs typeface="Heiti TC"/>
                <a:sym typeface="Heiti TC"/>
              </a:rPr>
              <a:t>因為時候到了，審判要從神的家起首。若是先從我們起首，那不信從神福音的人將有何等的結局呢？ </a:t>
            </a:r>
            <a:endParaRPr sz="1200">
              <a:latin typeface="Heiti TC"/>
              <a:ea typeface="Heiti TC"/>
              <a:cs typeface="Heiti TC"/>
              <a:sym typeface="Heiti T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808080"/>
                </a:solidFill>
                <a:latin typeface="Heiti TC"/>
                <a:ea typeface="Heiti TC"/>
                <a:cs typeface="Heiti TC"/>
                <a:sym typeface="Heiti TC"/>
              </a:rPr>
              <a:t>18 </a:t>
            </a:r>
            <a:r>
              <a:rPr lang="en" sz="1200">
                <a:latin typeface="Heiti TC"/>
                <a:ea typeface="Heiti TC"/>
                <a:cs typeface="Heiti TC"/>
                <a:sym typeface="Heiti TC"/>
              </a:rPr>
              <a:t>「若是義人僅僅得救，那不虔敬和犯罪的人將有何地可站呢？」</a:t>
            </a:r>
            <a:r>
              <a:rPr lang="en" sz="1000">
                <a:solidFill>
                  <a:srgbClr val="808080"/>
                </a:solidFill>
                <a:latin typeface="Heiti TC"/>
                <a:ea typeface="Heiti TC"/>
                <a:cs typeface="Heiti TC"/>
                <a:sym typeface="Heiti TC"/>
              </a:rPr>
              <a:t>19 </a:t>
            </a:r>
            <a:r>
              <a:rPr lang="en" sz="1200">
                <a:highlight>
                  <a:srgbClr val="FFFF00"/>
                </a:highlight>
                <a:latin typeface="Heiti TC"/>
                <a:ea typeface="Heiti TC"/>
                <a:cs typeface="Heiti TC"/>
                <a:sym typeface="Heiti TC"/>
              </a:rPr>
              <a:t>所以，那照神旨意受苦的人要一心為善，將自己靈魂交與那信實的造化之主。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0" y="-48825"/>
            <a:ext cx="9144000" cy="3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</a:rPr>
              <a:t>【結論】</a:t>
            </a:r>
            <a:endParaRPr b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</a:rPr>
              <a:t>教會的中心權柄已經慢慢從耶路撒冷移到了安提阿，成為宣教的教會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查考完這一章之後，耶路撒冷教會將在《使徒行傳》餘下的篇幅裡只再出現兩次。一次是在第15章，第一次教會大公會議在耶路撒冷舉行，決定了外邦人不必履行猶太教的行割禮等律法的規條﹔另一次是在第21章，保羅上耶路撒冷過逾越節，被捕受審。</a:t>
            </a:r>
            <a:endParaRPr b="1"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當時耶路撒冷的教會接受彼得的見證，認為外邦人也可以接受福音。基督教開始迅速地傳到外邦人的地區。並且有許多外邦人成為信徒。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但是耶路撒冷教會因著有些人仍然過度堅守猶太教遺傳，在主的福音上失去了見證。妨礙了福音傳向外邦人的自由。安提阿教會不像耶路撒冷教會受傳統的束縛，而是顯出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自由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</a:rPr>
              <a:t>活潑、新鮮的屬靈生命。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年輕的安提阿教會把猶太人和外邦人聚集在一起。他們的共同點就是基督。不是種族，文化或是語言。基督能越過一切的障礙，把所有的人聯合在一起。得救的人快速成長。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主後70年耶路撒冷和聖殿被毀。神選擇了安提阿成為初期教會傳福音的新據點。</a:t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0" y="0"/>
            <a:ext cx="8923200" cy="29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『使徒行傳』的焦點：</a:t>
            </a:r>
            <a:endParaRPr b="1" sz="2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就是主耶穌對福音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遍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傳的命令 - “但聖靈降臨在你們身上，你們就必得著能力，並要在耶路撒冷、猶太全地，和撒馬利亞，直到地極，作我的見証。”（徒1：8）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50" y="1236075"/>
            <a:ext cx="7535800" cy="38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80225" y="29650"/>
            <a:ext cx="9188100" cy="57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</a:rPr>
              <a:t>歷史上的古城</a:t>
            </a: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</a:rPr>
              <a:t>安提阿 - </a:t>
            </a: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</a:rPr>
              <a:t>希臘帝國在公元前大約</a:t>
            </a: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 300 </a:t>
            </a:r>
            <a:r>
              <a:rPr b="1" lang="en" sz="1800">
                <a:solidFill>
                  <a:srgbClr val="222222"/>
                </a:solidFill>
                <a:highlight>
                  <a:srgbClr val="FFFFFF"/>
                </a:highlight>
              </a:rPr>
              <a:t>年建立的。</a:t>
            </a:r>
            <a:endParaRPr b="1"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希臘興起，亞歷山大大帝征服埃及、亞述、巴比倫、波斯，而稱霸當時的世界，置猶大地於其帝國轄下。亞歷山大大帝死後，帝國被手下四個大將瓜分。其中，西流基統治敘利亞，多利買佔據埃及，彼此連年爭戰。猶大地因位於敘利亞和埃及之間，成了他們的戰場，猶太人真是苦不堪言。</a:t>
            </a:r>
            <a:r>
              <a:rPr lang="en">
                <a:solidFill>
                  <a:srgbClr val="222222"/>
                </a:solidFill>
                <a:highlight>
                  <a:srgbClr val="FFFF00"/>
                </a:highlight>
              </a:rPr>
              <a:t>安提阿原來就是一個居民混雜的城市，因此西流基王朝鼓勵猶太人移居安提阿，並給予他們完整的公民權，使這個城市有許多猶太人。</a:t>
            </a:r>
            <a:endParaRPr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敘利亞的安提阿古王，於主前一百九十八年征服巴勒斯坦(即猶大地)。安提阿古四世對猶太人極其暴虐，毀壞耶路撒冷，污穢聖殿，在祭壇上獻豬，在聖殿中為宙斯設立祭壇，用各種嚴刑迫使猶太人希臘化放棄信仰，結果引起了馬克比反抗戰爭。這戰爭是猶太歷史中最壯烈英勇的奇蹟，祭司馬他提亞和他的五個兒子們，領導一些忠貞的猶太人，屢次擊敗佔絕對優勢的敵軍，最後於主前一百六十五年攻克耶路撒冷，潔淨並重新獻殿，這就是主耶穌在世時「修殿節」(約十22)的起源。於是馬他提亞家世襲的祭司們，集猶大宗教與政權於一身，統治獨立的猶太國約有一百年之久，史稱馬克比時代。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00"/>
                </a:highlight>
              </a:rPr>
              <a:t>主前64年羅馬元帥龐培攻克此城。立為敍利亞省的省會。及貿易，宗教，政治和文化為一體。是一個富裕的城市但非常腐敗。 有許多希臘神的寺廟。猶太人很不喜歡這個地方。 </a:t>
            </a:r>
            <a:endParaRPr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Times New Roman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它位於耶路撒冷以北約300英里處，距離地中海港口僅16英里的地方，地位重要是羅馬帝國的第三大城市 - 僅次於羅馬和亞歷山大。</a:t>
            </a:r>
            <a:endParaRPr>
              <a:solidFill>
                <a:srgbClr val="222222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Times New Roman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聖經中有兩個城市都被稱為安提阿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(Antioch)</a:t>
            </a: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，為了區別起見，一個被寫為「彼西底的安提阿」，使徒行傳十三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14 </a:t>
            </a: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保羅第一次的傳道旅行就到了那裡，這個城市位於小亞細亞，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今天土耳其的中部，羅馬帝國時代屬於加拉太省彼西底這個區域。 今天經文所說的安提阿，位於羅馬時代的敘利亞省，今天屬於土耳其東方，被稱為安他克亞（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Antakya)</a:t>
            </a: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0" y="26800"/>
            <a:ext cx="6307772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 flipH="1">
            <a:off x="6469000" y="76750"/>
            <a:ext cx="2652900" cy="4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22222"/>
                </a:solidFill>
                <a:highlight>
                  <a:srgbClr val="FFFFFF"/>
                </a:highlight>
              </a:rPr>
              <a:t>安提阿教會約在主後40年左右建立</a:t>
            </a:r>
            <a:endParaRPr b="1" sz="2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土耳其東南部與敘利亞交界處今年2月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日發生規模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7.8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強震和規模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7.5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餘震，土敘兩國死亡人數經聯合國人道主義2月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日表示，兩國死亡人數預計將超過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萬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千人。</a:t>
            </a:r>
            <a:endParaRPr b="1"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此次大地震也導致土耳其南部的安塔基亞（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Antakya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）古城大規模受損。安塔基亞即是基督教古城安提阿（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Antioch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）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，是早期基督信仰中心，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也是絲路上的重要轉運站，在基督教歷史上占據著重要地位。</a:t>
            </a:r>
            <a:endParaRPr b="1"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6276200" y="153200"/>
            <a:ext cx="28968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教會興盛在安提阿</a:t>
            </a:r>
            <a:r>
              <a:rPr b="1" lang="en" sz="165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b="1" sz="16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（使</a:t>
            </a:r>
            <a:r>
              <a:rPr b="1" lang="en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徒行傳</a:t>
            </a:r>
            <a:r>
              <a:rPr b="1" lang="en" sz="1650">
                <a:solidFill>
                  <a:srgbClr val="222222"/>
                </a:solidFill>
                <a:highlight>
                  <a:srgbClr val="FFFFFF"/>
                </a:highlight>
              </a:rPr>
              <a:t>11</a:t>
            </a:r>
            <a:r>
              <a:rPr b="1" lang="en" sz="1650">
                <a:solidFill>
                  <a:srgbClr val="222222"/>
                </a:solidFill>
                <a:highlight>
                  <a:srgbClr val="FFFFFF"/>
                </a:highlight>
              </a:rPr>
              <a:t>:19-24</a:t>
            </a:r>
            <a:r>
              <a:rPr b="1" lang="en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）</a:t>
            </a:r>
            <a:endParaRPr b="1"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那些因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司提反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的事遭患難四散的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門徒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，直走到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腓尼基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和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塞浦路斯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並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安提阿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。他們不向別人講道，只向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猶太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人講。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20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但內中有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塞浦路斯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和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古利奈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人，他們到了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安提阿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，也向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希臘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人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傳講主耶穌。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21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主與他們同在，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信而歸主的人就很多了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22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這風聲傳到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耶路撒冷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教會人的耳中，他們就打發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巴拿巴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出去，走到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安提阿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為止。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23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他到了那裏，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看見神所賜的恩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就歡喜，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勸勉眾人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，立定心志，恆久靠主。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24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這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巴拿巴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原是個好人，被聖靈充滿，大有信心。於是，有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許多人歸服了主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b="1" sz="13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1" name="Google Shape;91;p17"/>
          <p:cNvGrpSpPr/>
          <p:nvPr/>
        </p:nvGrpSpPr>
        <p:grpSpPr>
          <a:xfrm>
            <a:off x="-6" y="257184"/>
            <a:ext cx="6276217" cy="4513626"/>
            <a:chOff x="-2062400" y="158775"/>
            <a:chExt cx="7465465" cy="5094386"/>
          </a:xfrm>
        </p:grpSpPr>
        <p:pic>
          <p:nvPicPr>
            <p:cNvPr id="92" name="Google Shape;9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062400" y="158787"/>
              <a:ext cx="3805724" cy="5094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3325" y="158775"/>
              <a:ext cx="3659740" cy="50395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0" y="0"/>
            <a:ext cx="9090600" cy="59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教會興盛在安提阿 （使徒行傳11:19-24）</a:t>
            </a:r>
            <a:endParaRPr b="1" sz="20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Times New Roman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雖然五旬節后的耶路撒冷教會很興旺，人數不斷加添，但他們并沒有履行主耶穌賦予他們的大使命，把福音從耶路撒冷傳開。上帝不得不允許逼迫落在他們身上，“催逼”他們走向世界。所以，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今天的教會不要以為人數眾多，就一定是合神心意的教會。有差傳的教會才是。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Times New Roman"/>
              <a:buChar char="●"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路加將記述跳回到第八章的 1 - 4節：“1從這日起，耶路撒冷的教會大遭逼迫。除了使徒以外，門徒都分散在猶太和撒馬利亞各處。 … 4</a:t>
            </a:r>
            <a:r>
              <a:rPr lang="en" sz="13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那些分散的人往各處去傳道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。”</a:t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信徒被迫四散，實際上帶來一個偉大的宣教運動。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「腓尼基」即今黎巴嫩，是在加利利西北部，沿海岸的一條狹長平地，包括推羅和西頓二城。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「居比路」是小亞西亞南面，地中海的一個大島，今叫塞浦路斯。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「安提阿」在今日土耳其境內，交通發達。希臘化的城市。城中猶太人不少，是在巴勒斯坦之外第一個主要猶太人中心。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只向猶太人講，路加在這里特別強調門徒的觀念上，認為福音是給猶太人，不是給外邦人。這都是因為狹隘的猶太民族主義在作祟。顕然腓力和彼得向外邦人傳福音的影響力不大。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安提阿教會最早是平信徒不是使徒所建立的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，而是因司提反受逼迫的事四散到安提阿的門徒所建立的，起初都是猶太人，後來他們也傳福音給外邦人。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風聲：像過去腓利在撒馬利亞傳福音一樣（徒八：14），母會耶路撒冷的人不“放心”，要派人去探望是否屬實。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沒有差派一個嚴守律法傳統的猶太信徒。卻派遣了心胸寬大滿有恩慈的巴拿巴。加上他又是居比路人（徒四：36），所以是最佳的人選。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巴拿巴看到了神恩典的証據。因福音傳開而歡喜。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不像耶路撒冷的有些門徒，受制於律法的約束或因為個人的偏見限制神的作為。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巴拿巴不愧是個勸慰子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。(</a:t>
            </a:r>
            <a:r>
              <a:rPr lang="en" sz="1200">
                <a:solidFill>
                  <a:srgbClr val="202020"/>
                </a:solidFill>
                <a:highlight>
                  <a:srgbClr val="FFFFFF"/>
                </a:highlight>
              </a:rPr>
              <a:t>有一個利未人、生在居比路、名叫約瑟、使徒稱他為巴拿巴。巴拿巴繙出來、就是勸慰子 </a:t>
            </a:r>
            <a:r>
              <a:rPr lang="en" sz="1200">
                <a:solidFill>
                  <a:srgbClr val="202020"/>
                </a:solidFill>
                <a:highlight>
                  <a:srgbClr val="FAFAFA"/>
                </a:highlight>
              </a:rPr>
              <a:t>Son of Encouragement),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他的見證帶領了許多人信主。勸他們在所信的事上忠心到底。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-369750" y="-38375"/>
            <a:ext cx="9429000" cy="56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基督徒稱呼首起</a:t>
            </a: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於安提阿（使徒行傳11:25-30）</a:t>
            </a:r>
            <a:endParaRPr b="1" sz="2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1" sz="2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25 他又往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大數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去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找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掃羅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， 26 找着了，就帶他到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安提阿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去。他們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足有一年的工夫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和教會一同聚集，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教訓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了許多人。門徒稱為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</a:rPr>
              <a:t>基督徒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是從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</a:rPr>
              <a:t>安提阿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</a:rPr>
              <a:t>起首。</a:t>
            </a:r>
            <a:endParaRPr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掃羅剛信主三年之後，曾上耶路撒冷，想與信徒結交，但大家都怕他，不信他也是個基督徒。惟有巴拿巴接待掃羅，領他去見使徒，因此使掃羅得以與耶路撒冷的信徒們出入來往(徒9:26~28)。巴拿巴深知掃羅才能高於自己，為著建造安提阿教會，去尋找他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雖然和保羅分手多日，巴拿巴竟然沒有忘記掃羅，趁這次到安提阿的機會，不惜到大數去找他，找著了，還帶他回安提阿教會，和他在教會事奉整整一年。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保羅有雙重背景：是猶太人懂得猶太人的傳統及信仰。但是生長在外邦之地，所以可以和外邦人相處，明白他們的習慣和想法。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巴拿巴和掃羅以『教導』的方式來建造教會；當時一般教會都注重佈道，可說她是最早從事教導信徒的教會。這裏也表明剛信主的人需要予以適當的教導聖經，認識所信的基督和基督徒生活的原則，使他們能在真理上有良好的根基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在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安提阿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的教會中有幾位先知和教師，就是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巴拿巴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和稱呼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尼結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的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西面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，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古利奈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人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路求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，與分封之王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希律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同養的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馬念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，並</a:t>
            </a:r>
            <a:r>
              <a:rPr lang="en" sz="1200" u="sng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掃羅</a:t>
            </a:r>
            <a:r>
              <a:rPr lang="en" sz="1200">
                <a:highlight>
                  <a:srgbClr val="FFFFFF"/>
                </a:highlight>
                <a:latin typeface="Heiti TC"/>
                <a:ea typeface="Heiti TC"/>
                <a:cs typeface="Heiti TC"/>
                <a:sym typeface="Heiti TC"/>
              </a:rPr>
              <a:t>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有巴拿巴和掃羅這樣的領袖帶領教導以及許多不知名、但對外邦人有傳福音熱誠的門徒所組成。福音要從這里向外擴展。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安提阿在當時是一個充斥著偶像和廟妓等邪淫行徑的地方，人們的道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德觀念低落，行為敗壞。當有一班基督的信徒，在真理上訓練有素，在生活行為上有良好的見證，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他們出現在如此的社會環境中，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乃是一個非常明顯的對比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，因此會被人們當作一群『奇特』的人看待。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『基督徒』是外邦人給的。意義不是指基督的門徒，乃是指『基督人』或『基督族』；這原是一個輕蔑的綽號，但是後來逐漸演變成受人尊重的稱呼。時至今日，所有主耶穌的信徒也以此名稱為榮。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安提阿的教外人可能因信徒的生活方式和他們有異，又和猶太人不同；而這些信徒的口裏又時常講論『基督』，因此就給他們取了這個半希臘、半拉丁的稱呼，用來和一般世人分別。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0" y="-33150"/>
            <a:ext cx="9144000" cy="4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基督徒稱呼首起於安提阿（使徒行傳11:25-30）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27 當那些日子，有幾位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先知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從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耶路撒冷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下到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安提阿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 28 內中有一位名叫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亞迦布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，站起來，藉着聖靈指明天下將有大饑荒。這事到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革老丟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年間果然有了。 29 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於是門徒定意照各人的力量捐錢，送去供給住在</a:t>
            </a:r>
            <a:r>
              <a:rPr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猶太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的弟兄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 30 他們就這樣行，把捐項託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巴拿巴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和</a:t>
            </a:r>
            <a:r>
              <a:rPr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掃羅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送到</a:t>
            </a:r>
            <a:r>
              <a:rPr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眾長老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那裏。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這些是基督教的先知，有別于猶太教的先知﹔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他們著重傳講基督的真理, 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建造教會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。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根據史學家約瑟夫的記載，在革老丟年間（Claudius AD 41 - 44)，巴勒斯坦的確發生了一場大飢荒。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捐獻一般是母會支持分會，而這是分會自發捐獻給母會。外邦信徒以捐款回應耶路撒冷的需要。視他們為主裡受苦難的肢體，活出主身體合一的實際。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這是《新約聖經》中首次提到教會的長老。長老這一個職分，主要是為著治理教會(提前三5；五17)，所以長老又稱監督(徒廿17，28)。，所以一個正常的地方教會，決不可以一人負一切的責任，一人包辦一切的服事。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</a:rPr>
              <a:t>並且這裏提到『眾長老』，表示在一個地方教會裏面，長老是『複數』的</a:t>
            </a:r>
            <a:endParaRPr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根據聖經，長老們不只負責照管教會的事務，並且也負責牧養並教導神的群羊(徒廿28；多一9；彼前五2)。不過，並非每一位長老都有話語的恩賜，所以長老們的主要職分，仍為『管理』、『照管』神的教會。教會裏面的一切行政、事務、人物、如何主張、如何進行、如何注意，都是由長老們負責照管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0" y="0"/>
            <a:ext cx="9144000" cy="54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rgbClr val="222222"/>
                </a:solidFill>
                <a:highlight>
                  <a:srgbClr val="FFFFFF"/>
                </a:highlight>
              </a:rPr>
              <a:t>希律王殺雅各囚彼得（使徒行傳12:1-6）</a:t>
            </a:r>
            <a:endParaRPr b="1" sz="2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那時，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希律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王下手苦害教會中幾個人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用刀殺了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約翰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的哥哥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雅各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他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見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猶太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人喜歡這事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，又去捉拿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。那時正是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除酵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的日子。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希律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拿了</a:t>
            </a:r>
            <a:r>
              <a:rPr b="1" lang="en" sz="1500" u="sng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，收在監裏，交付四班兵丁看守，每班四個人，意思要在逾越節後，把他提出來，當着百姓辦他。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5 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於是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被囚在監裏，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教會卻為他切切地禱告神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r>
              <a:rPr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6 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希律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將要提他出來的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前一夜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</a:t>
            </a:r>
            <a:r>
              <a:rPr b="1" lang="en" sz="1500" u="sng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彼得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被</a:t>
            </a:r>
            <a:r>
              <a:rPr b="1" lang="en" sz="15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兩條鐵鏈鎖着，睡在兩個兵丁當中</a:t>
            </a: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。看守的人也在門外看守。</a:t>
            </a:r>
            <a:endParaRPr b="1" sz="15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馬太福音二章的大希律, 在耶穌降生時，濫殺無辜的嬰兒﹔這里的希律王是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大希律的孫子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，名叫希律亞基帕一世, 他是在羅馬長大，很得羅馬皇帝加利古勒的歡心，是個羅馬通的政客。他大部分的時間住在耶路撒冷。</a:t>
            </a:r>
            <a:r>
              <a:rPr lang="en" sz="1200">
                <a:solidFill>
                  <a:srgbClr val="222222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他為了他的政治，討好宗教領袖，取悅猶太人。當他知道猶太領袖和基督教會之間的紛爭時，他開始下手苦害教會中的人。</a:t>
            </a:r>
            <a:endParaRPr sz="1200">
              <a:solidFill>
                <a:srgbClr val="222222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撒但常利用兩大權勢，宗教和政治來壓制神的兒女，並且這兩大權勢常是互相勾結、彼此利用的。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『苦害』包括監禁、磨難、責打、戲弄、沒收財產和殺戮等。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他是基督最早呼招的人，也是親眼見證基督登山變相，以及主在客西馬尼園中痛苦的禱告。主曾對要求在他的國度裡有位分的雅各和他的兄弟約翰說，我所喝的杯（苦杯）你們必要喝 …</a:t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b="1" lang="en" sz="1200">
                <a:solidFill>
                  <a:srgbClr val="222222"/>
                </a:solidFill>
                <a:highlight>
                  <a:srgbClr val="FFFF00"/>
                </a:highlight>
              </a:rPr>
              <a:t>使徒雅各是在十二使徒中，最先為主殉道，也是惟一在《使徒行傳》中記載其死的。這說出雅各的職事乃在於見證被殺的羔羊-耶穌。</a:t>
            </a: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這是一切職事的根基。</a:t>
            </a:r>
            <a:endParaRPr b="1"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b="1" lang="en" sz="1200">
                <a:solidFill>
                  <a:srgbClr val="222222"/>
                </a:solidFill>
                <a:highlight>
                  <a:srgbClr val="FFFFFF"/>
                </a:highlight>
              </a:rPr>
              <a:t>他是主的三大門徒之一。彼得的工作是轟轟烈烈的，約翰的著述是豐豐富富的；惟獨雅各似乎是沒沒無聞，聖經中未曾記載他所作的任何一件明顯事蹟，也未曾留下他所寫的任何一本書信。然而</a:t>
            </a:r>
            <a:r>
              <a:rPr b="1" lang="en" sz="1200">
                <a:solidFill>
                  <a:srgbClr val="222222"/>
                </a:solidFill>
                <a:highlight>
                  <a:srgbClr val="FFFF00"/>
                </a:highlight>
              </a:rPr>
              <a:t>雅各首先為主殉道這事，使他在眾使徒中見證了他在主心中的份量。 </a:t>
            </a:r>
            <a:endParaRPr b="1" sz="1200">
              <a:solidFill>
                <a:srgbClr val="222222"/>
              </a:solidFill>
              <a:highlight>
                <a:srgbClr val="FFFF00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雅各喝下了主給他的苦杯。至于約翰，主耶穌要用他給我們留下一本福音書、三封書信和一本啟示錄，一切都有上帝的美意。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