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96" r:id="rId1"/>
  </p:sldMasterIdLst>
  <p:notesMasterIdLst>
    <p:notesMasterId r:id="rId39"/>
  </p:notesMasterIdLst>
  <p:sldIdLst>
    <p:sldId id="461" r:id="rId2"/>
    <p:sldId id="488" r:id="rId3"/>
    <p:sldId id="419" r:id="rId4"/>
    <p:sldId id="482" r:id="rId5"/>
    <p:sldId id="465" r:id="rId6"/>
    <p:sldId id="483" r:id="rId7"/>
    <p:sldId id="479" r:id="rId8"/>
    <p:sldId id="476" r:id="rId9"/>
    <p:sldId id="466" r:id="rId10"/>
    <p:sldId id="505" r:id="rId11"/>
    <p:sldId id="462" r:id="rId12"/>
    <p:sldId id="441" r:id="rId13"/>
    <p:sldId id="472" r:id="rId14"/>
    <p:sldId id="494" r:id="rId15"/>
    <p:sldId id="473" r:id="rId16"/>
    <p:sldId id="495" r:id="rId17"/>
    <p:sldId id="496" r:id="rId18"/>
    <p:sldId id="497" r:id="rId19"/>
    <p:sldId id="498" r:id="rId20"/>
    <p:sldId id="492" r:id="rId21"/>
    <p:sldId id="501" r:id="rId22"/>
    <p:sldId id="440" r:id="rId23"/>
    <p:sldId id="500" r:id="rId24"/>
    <p:sldId id="449" r:id="rId25"/>
    <p:sldId id="439" r:id="rId26"/>
    <p:sldId id="450" r:id="rId27"/>
    <p:sldId id="474" r:id="rId28"/>
    <p:sldId id="392" r:id="rId29"/>
    <p:sldId id="452" r:id="rId30"/>
    <p:sldId id="453" r:id="rId31"/>
    <p:sldId id="503" r:id="rId32"/>
    <p:sldId id="455" r:id="rId33"/>
    <p:sldId id="504" r:id="rId34"/>
    <p:sldId id="458" r:id="rId35"/>
    <p:sldId id="459" r:id="rId36"/>
    <p:sldId id="486" r:id="rId37"/>
    <p:sldId id="507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72" y="176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C29419F-B235-1227-9272-9D8CD8C4B4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B8B244C-2975-46A5-FF28-624E4566A7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D6ABCBB-1112-A310-07F5-7FAA33C6209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C036952-5311-98CD-9570-6CDA00E2F9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0A827B3-C60E-377C-336F-A3231C28B4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60B6BBE7-FDDE-0FBC-DDFE-DAC8F3927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ECB401-8956-B146-A9B1-CF54568C83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9FCFD-B3F0-765F-2475-FB29436E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CA6B0-3ECD-2471-20C6-A41A2078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DE5F1-9F28-D546-2143-80BA15BE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CCFE-BE7C-7948-A388-44FBE8D6C2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564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2FAEE-F331-2DFF-FC5B-CC9431EC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C6ED-85BC-F79E-67DE-A7B5F0EA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27AB0-0FDF-BCFC-723C-6429EB77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6D4F-523B-8A4C-B506-1FC611652D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609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BEB13-E39A-2330-2DED-83CD0634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6B7BA-4739-AE5B-66C4-A2C1B5F7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A8A23-7DC3-6F8F-3A8E-4B870461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C42D5-CB2E-634D-8154-098DBF20FA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017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498F-8386-24BC-3B95-88858699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DE897-BE55-75A6-CB93-419839B3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67B72-4757-DC16-48B9-91D36D63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AAFF-E72D-1F4D-8FA4-D781FFE30F7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280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61E4-D957-D2CB-3E12-684DB3DF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E8DA-86BC-2FEE-BC8D-12D3DF44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BFA3-F13D-8C03-27C5-7BC7D7DC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BCC5-C290-5C4D-8FC9-6585055BC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220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A29391-4166-8D58-493A-6F4B53AC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C24434-477A-C0BC-D176-DA77BA8A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0A4006-0799-E25C-4552-5C676F0C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60A6-9882-5D47-96EF-279734C542F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209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D3336E-031C-9668-4995-E0BBC69D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996F12-012B-E518-BECC-AE38EC9D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637385-88DC-213C-FE3A-63DB16129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BF9C-FDC9-8A43-9C73-461A1A4E92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193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2335CBA-7CE4-4D56-28A9-53EBCBF8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8AF069-A009-266D-55B4-4CB7E55E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A7AB15-32FF-D59C-7E19-34380B44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240A-30CD-884D-AD7B-BCDA4806A3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128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0ADD3D-77AE-222B-82EF-43813BBAA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80BAA5-C621-3151-2450-D74991BB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C328E25-8FC3-8023-AED4-B54A4215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FD50-0D70-064A-86D7-753C4E33F0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392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790337-F1E5-2E34-8DB7-4379FAA6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38CDC2-9F85-9AD7-55F5-201F98883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E0E2E8-6086-E664-A205-6472C808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804D-08EC-574E-8598-77069DF86F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186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463733-11F9-4CDF-4B2B-3E9E3413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52A05D-C428-C2A1-D167-F0948581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A86E95-875E-595B-6047-3BDE19C9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706A-DD46-2348-9010-B976B2A9D9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991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22A5C3-EAF9-E770-8326-ECA1F8AE1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F620F-D8D6-4D7C-2E05-191DE3B2C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331FA-F276-E3E0-4DDB-EC8310913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7876D-9EE7-0916-9AC6-3E234D7BF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CA737-36F7-593A-FF90-ACAB37814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2550B-C06A-F64F-94C3-E05978E413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2BA6C284-8C30-420E-4AE4-17542068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8945563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6" name="Text Box 4">
            <a:extLst>
              <a:ext uri="{FF2B5EF4-FFF2-40B4-BE49-F238E27FC236}">
                <a16:creationId xmlns:a16="http://schemas.microsoft.com/office/drawing/2014/main" id="{98447EFF-B315-A985-434E-78C95A387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2247900"/>
            <a:ext cx="3111500" cy="2019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ct val="15000"/>
              </a:spcAft>
              <a:defRPr/>
            </a:pPr>
            <a:r>
              <a:rPr lang="zh-CN" altLang="en-US" sz="4400" b="1" dirty="0">
                <a:solidFill>
                  <a:srgbClr val="663300"/>
                </a:solidFill>
                <a:latin typeface="+mn-ea"/>
              </a:rPr>
              <a:t>保罗第一次</a:t>
            </a:r>
          </a:p>
          <a:p>
            <a:pPr algn="ctr" eaLnBrk="1" fontAlgn="auto" hangingPunct="1">
              <a:spcBef>
                <a:spcPts val="0"/>
              </a:spcBef>
              <a:spcAft>
                <a:spcPct val="15000"/>
              </a:spcAft>
              <a:defRPr/>
            </a:pPr>
            <a:r>
              <a:rPr lang="zh-CN" altLang="en-US" sz="4400" b="1" dirty="0">
                <a:solidFill>
                  <a:srgbClr val="663300"/>
                </a:solidFill>
                <a:latin typeface="+mn-ea"/>
              </a:rPr>
              <a:t>旅行传道</a:t>
            </a:r>
            <a:endParaRPr lang="en-US" altLang="zh-CN" sz="4400" b="1" dirty="0">
              <a:solidFill>
                <a:srgbClr val="663300"/>
              </a:solidFill>
              <a:latin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ct val="15000"/>
              </a:spcAft>
              <a:defRPr/>
            </a:pPr>
            <a:r>
              <a:rPr lang="zh-CN" altLang="en-US" sz="2400" b="1" i="1" dirty="0">
                <a:solidFill>
                  <a:srgbClr val="663300"/>
                </a:solidFill>
                <a:latin typeface="+mn-ea"/>
              </a:rPr>
              <a:t>使徒行传</a:t>
            </a:r>
            <a:r>
              <a:rPr lang="en-US" altLang="zh-CN" sz="2400" b="1" i="1" dirty="0">
                <a:solidFill>
                  <a:srgbClr val="663300"/>
                </a:solidFill>
                <a:latin typeface="+mn-ea"/>
              </a:rPr>
              <a:t>13-14</a:t>
            </a:r>
            <a:endParaRPr lang="zh-TW" altLang="en-US" sz="2400" b="1" i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33E7E3-BE9C-798A-D999-798F26B77ECC}"/>
              </a:ext>
            </a:extLst>
          </p:cNvPr>
          <p:cNvSpPr txBox="1"/>
          <p:nvPr/>
        </p:nvSpPr>
        <p:spPr>
          <a:xfrm>
            <a:off x="536575" y="6226175"/>
            <a:ext cx="22367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+mn-ea"/>
              </a:rPr>
              <a:t>南区证道堂主日学</a:t>
            </a:r>
            <a:endParaRPr lang="en-US" sz="2000" b="1" dirty="0">
              <a:latin typeface="+mn-ea"/>
            </a:endParaRP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DD906F6C-503D-9F6E-C640-24AA8964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6170613"/>
            <a:ext cx="3776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000" b="1" i="1"/>
              <a:t>部分幻灯片图片摘自圣经简报站</a:t>
            </a:r>
            <a:endParaRPr lang="en-US" altLang="en-US" sz="2000" b="1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57E9-77A7-9F85-AAFE-A836EB55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17463"/>
            <a:ext cx="78867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b="1" dirty="0">
                <a:latin typeface="+mn-ea"/>
                <a:ea typeface="+mn-ea"/>
              </a:rPr>
              <a:t>去彼西底的安提阿</a:t>
            </a:r>
            <a:endParaRPr lang="en-US" b="1" dirty="0">
              <a:latin typeface="+mn-ea"/>
              <a:ea typeface="+mn-ea"/>
            </a:endParaRP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3E2C84A1-D1B7-933F-7BDE-B5D603BD8E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198563"/>
            <a:ext cx="7378700" cy="5532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15188CA-E871-19D4-C218-69780B9D99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27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reeform 3">
            <a:extLst>
              <a:ext uri="{FF2B5EF4-FFF2-40B4-BE49-F238E27FC236}">
                <a16:creationId xmlns:a16="http://schemas.microsoft.com/office/drawing/2014/main" id="{1E13A7C9-6EE7-F649-5098-3D6CCBF84E2E}"/>
              </a:ext>
            </a:extLst>
          </p:cNvPr>
          <p:cNvSpPr>
            <a:spLocks/>
          </p:cNvSpPr>
          <p:nvPr/>
        </p:nvSpPr>
        <p:spPr bwMode="auto">
          <a:xfrm>
            <a:off x="3322638" y="3770313"/>
            <a:ext cx="1406525" cy="785812"/>
          </a:xfrm>
          <a:custGeom>
            <a:avLst/>
            <a:gdLst>
              <a:gd name="T0" fmla="*/ 33338 w 886"/>
              <a:gd name="T1" fmla="*/ 295275 h 495"/>
              <a:gd name="T2" fmla="*/ 104775 w 886"/>
              <a:gd name="T3" fmla="*/ 71437 h 495"/>
              <a:gd name="T4" fmla="*/ 277813 w 886"/>
              <a:gd name="T5" fmla="*/ 0 h 495"/>
              <a:gd name="T6" fmla="*/ 501650 w 886"/>
              <a:gd name="T7" fmla="*/ 44450 h 495"/>
              <a:gd name="T8" fmla="*/ 608013 w 886"/>
              <a:gd name="T9" fmla="*/ 87312 h 495"/>
              <a:gd name="T10" fmla="*/ 915988 w 886"/>
              <a:gd name="T11" fmla="*/ 228600 h 495"/>
              <a:gd name="T12" fmla="*/ 1103313 w 886"/>
              <a:gd name="T13" fmla="*/ 257175 h 495"/>
              <a:gd name="T14" fmla="*/ 1319213 w 886"/>
              <a:gd name="T15" fmla="*/ 312737 h 495"/>
              <a:gd name="T16" fmla="*/ 1406525 w 886"/>
              <a:gd name="T17" fmla="*/ 471487 h 495"/>
              <a:gd name="T18" fmla="*/ 1406525 w 886"/>
              <a:gd name="T19" fmla="*/ 620712 h 495"/>
              <a:gd name="T20" fmla="*/ 1343025 w 886"/>
              <a:gd name="T21" fmla="*/ 727075 h 495"/>
              <a:gd name="T22" fmla="*/ 1230313 w 886"/>
              <a:gd name="T23" fmla="*/ 785812 h 495"/>
              <a:gd name="T24" fmla="*/ 1144588 w 886"/>
              <a:gd name="T25" fmla="*/ 676275 h 495"/>
              <a:gd name="T26" fmla="*/ 1031875 w 886"/>
              <a:gd name="T27" fmla="*/ 661987 h 495"/>
              <a:gd name="T28" fmla="*/ 920750 w 886"/>
              <a:gd name="T29" fmla="*/ 603250 h 495"/>
              <a:gd name="T30" fmla="*/ 642938 w 886"/>
              <a:gd name="T31" fmla="*/ 574675 h 495"/>
              <a:gd name="T32" fmla="*/ 531813 w 886"/>
              <a:gd name="T33" fmla="*/ 533400 h 495"/>
              <a:gd name="T34" fmla="*/ 263525 w 886"/>
              <a:gd name="T35" fmla="*/ 522287 h 495"/>
              <a:gd name="T36" fmla="*/ 193675 w 886"/>
              <a:gd name="T37" fmla="*/ 517525 h 495"/>
              <a:gd name="T38" fmla="*/ 152400 w 886"/>
              <a:gd name="T39" fmla="*/ 620712 h 495"/>
              <a:gd name="T40" fmla="*/ 53975 w 886"/>
              <a:gd name="T41" fmla="*/ 560387 h 495"/>
              <a:gd name="T42" fmla="*/ 0 w 886"/>
              <a:gd name="T43" fmla="*/ 338137 h 495"/>
              <a:gd name="T44" fmla="*/ 33338 w 886"/>
              <a:gd name="T45" fmla="*/ 295275 h 4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86" h="495">
                <a:moveTo>
                  <a:pt x="21" y="186"/>
                </a:moveTo>
                <a:lnTo>
                  <a:pt x="66" y="45"/>
                </a:lnTo>
                <a:lnTo>
                  <a:pt x="175" y="0"/>
                </a:lnTo>
                <a:lnTo>
                  <a:pt x="316" y="28"/>
                </a:lnTo>
                <a:lnTo>
                  <a:pt x="383" y="55"/>
                </a:lnTo>
                <a:lnTo>
                  <a:pt x="577" y="144"/>
                </a:lnTo>
                <a:lnTo>
                  <a:pt x="695" y="162"/>
                </a:lnTo>
                <a:lnTo>
                  <a:pt x="831" y="197"/>
                </a:lnTo>
                <a:lnTo>
                  <a:pt x="886" y="297"/>
                </a:lnTo>
                <a:lnTo>
                  <a:pt x="886" y="391"/>
                </a:lnTo>
                <a:lnTo>
                  <a:pt x="846" y="458"/>
                </a:lnTo>
                <a:lnTo>
                  <a:pt x="775" y="495"/>
                </a:lnTo>
                <a:lnTo>
                  <a:pt x="721" y="426"/>
                </a:lnTo>
                <a:lnTo>
                  <a:pt x="650" y="417"/>
                </a:lnTo>
                <a:lnTo>
                  <a:pt x="580" y="380"/>
                </a:lnTo>
                <a:lnTo>
                  <a:pt x="405" y="362"/>
                </a:lnTo>
                <a:lnTo>
                  <a:pt x="335" y="336"/>
                </a:lnTo>
                <a:lnTo>
                  <a:pt x="166" y="329"/>
                </a:lnTo>
                <a:lnTo>
                  <a:pt x="122" y="326"/>
                </a:lnTo>
                <a:lnTo>
                  <a:pt x="96" y="391"/>
                </a:lnTo>
                <a:lnTo>
                  <a:pt x="34" y="353"/>
                </a:lnTo>
                <a:lnTo>
                  <a:pt x="0" y="213"/>
                </a:lnTo>
                <a:lnTo>
                  <a:pt x="21" y="186"/>
                </a:lnTo>
                <a:close/>
              </a:path>
            </a:pathLst>
          </a:custGeom>
          <a:solidFill>
            <a:srgbClr val="FF0000">
              <a:alpha val="30196"/>
            </a:srgbClr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0" name="Freeform 4">
            <a:extLst>
              <a:ext uri="{FF2B5EF4-FFF2-40B4-BE49-F238E27FC236}">
                <a16:creationId xmlns:a16="http://schemas.microsoft.com/office/drawing/2014/main" id="{8FFE63ED-5DBE-3F3A-09D8-659105686FF1}"/>
              </a:ext>
            </a:extLst>
          </p:cNvPr>
          <p:cNvSpPr>
            <a:spLocks/>
          </p:cNvSpPr>
          <p:nvPr/>
        </p:nvSpPr>
        <p:spPr bwMode="auto">
          <a:xfrm>
            <a:off x="3038475" y="3263900"/>
            <a:ext cx="1200150" cy="879475"/>
          </a:xfrm>
          <a:custGeom>
            <a:avLst/>
            <a:gdLst>
              <a:gd name="T0" fmla="*/ 0 w 756"/>
              <a:gd name="T1" fmla="*/ 777875 h 554"/>
              <a:gd name="T2" fmla="*/ 169863 w 756"/>
              <a:gd name="T3" fmla="*/ 879475 h 554"/>
              <a:gd name="T4" fmla="*/ 280988 w 756"/>
              <a:gd name="T5" fmla="*/ 839788 h 554"/>
              <a:gd name="T6" fmla="*/ 322263 w 756"/>
              <a:gd name="T7" fmla="*/ 800100 h 554"/>
              <a:gd name="T8" fmla="*/ 390525 w 756"/>
              <a:gd name="T9" fmla="*/ 577850 h 554"/>
              <a:gd name="T10" fmla="*/ 574675 w 756"/>
              <a:gd name="T11" fmla="*/ 500063 h 554"/>
              <a:gd name="T12" fmla="*/ 796925 w 756"/>
              <a:gd name="T13" fmla="*/ 550863 h 554"/>
              <a:gd name="T14" fmla="*/ 1200150 w 756"/>
              <a:gd name="T15" fmla="*/ 736600 h 554"/>
              <a:gd name="T16" fmla="*/ 1166813 w 756"/>
              <a:gd name="T17" fmla="*/ 358775 h 554"/>
              <a:gd name="T18" fmla="*/ 993775 w 756"/>
              <a:gd name="T19" fmla="*/ 114300 h 554"/>
              <a:gd name="T20" fmla="*/ 869950 w 756"/>
              <a:gd name="T21" fmla="*/ 0 h 554"/>
              <a:gd name="T22" fmla="*/ 566738 w 756"/>
              <a:gd name="T23" fmla="*/ 53975 h 554"/>
              <a:gd name="T24" fmla="*/ 381000 w 756"/>
              <a:gd name="T25" fmla="*/ 171450 h 554"/>
              <a:gd name="T26" fmla="*/ 255588 w 756"/>
              <a:gd name="T27" fmla="*/ 285750 h 554"/>
              <a:gd name="T28" fmla="*/ 233363 w 756"/>
              <a:gd name="T29" fmla="*/ 347663 h 554"/>
              <a:gd name="T30" fmla="*/ 163513 w 756"/>
              <a:gd name="T31" fmla="*/ 503238 h 554"/>
              <a:gd name="T32" fmla="*/ 104775 w 756"/>
              <a:gd name="T33" fmla="*/ 679450 h 554"/>
              <a:gd name="T34" fmla="*/ 0 w 756"/>
              <a:gd name="T35" fmla="*/ 777875 h 55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56" h="554">
                <a:moveTo>
                  <a:pt x="0" y="490"/>
                </a:moveTo>
                <a:lnTo>
                  <a:pt x="107" y="554"/>
                </a:lnTo>
                <a:lnTo>
                  <a:pt x="177" y="529"/>
                </a:lnTo>
                <a:lnTo>
                  <a:pt x="203" y="504"/>
                </a:lnTo>
                <a:lnTo>
                  <a:pt x="246" y="364"/>
                </a:lnTo>
                <a:lnTo>
                  <a:pt x="362" y="315"/>
                </a:lnTo>
                <a:lnTo>
                  <a:pt x="502" y="347"/>
                </a:lnTo>
                <a:lnTo>
                  <a:pt x="756" y="464"/>
                </a:lnTo>
                <a:lnTo>
                  <a:pt x="735" y="226"/>
                </a:lnTo>
                <a:lnTo>
                  <a:pt x="626" y="72"/>
                </a:lnTo>
                <a:lnTo>
                  <a:pt x="548" y="0"/>
                </a:lnTo>
                <a:lnTo>
                  <a:pt x="357" y="34"/>
                </a:lnTo>
                <a:lnTo>
                  <a:pt x="240" y="108"/>
                </a:lnTo>
                <a:lnTo>
                  <a:pt x="161" y="180"/>
                </a:lnTo>
                <a:lnTo>
                  <a:pt x="147" y="219"/>
                </a:lnTo>
                <a:lnTo>
                  <a:pt x="103" y="317"/>
                </a:lnTo>
                <a:lnTo>
                  <a:pt x="66" y="428"/>
                </a:lnTo>
                <a:lnTo>
                  <a:pt x="0" y="490"/>
                </a:lnTo>
                <a:close/>
              </a:path>
            </a:pathLst>
          </a:custGeom>
          <a:solidFill>
            <a:srgbClr val="6633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1" name="Freeform 5">
            <a:extLst>
              <a:ext uri="{FF2B5EF4-FFF2-40B4-BE49-F238E27FC236}">
                <a16:creationId xmlns:a16="http://schemas.microsoft.com/office/drawing/2014/main" id="{8C22ACBE-DCF4-455A-6A7B-3344A609322D}"/>
              </a:ext>
            </a:extLst>
          </p:cNvPr>
          <p:cNvSpPr>
            <a:spLocks/>
          </p:cNvSpPr>
          <p:nvPr/>
        </p:nvSpPr>
        <p:spPr bwMode="auto">
          <a:xfrm>
            <a:off x="3908425" y="2654300"/>
            <a:ext cx="1677988" cy="1781175"/>
          </a:xfrm>
          <a:custGeom>
            <a:avLst/>
            <a:gdLst>
              <a:gd name="T0" fmla="*/ 0 w 1057"/>
              <a:gd name="T1" fmla="*/ 604838 h 1122"/>
              <a:gd name="T2" fmla="*/ 119063 w 1057"/>
              <a:gd name="T3" fmla="*/ 590550 h 1122"/>
              <a:gd name="T4" fmla="*/ 296863 w 1057"/>
              <a:gd name="T5" fmla="*/ 609600 h 1122"/>
              <a:gd name="T6" fmla="*/ 387350 w 1057"/>
              <a:gd name="T7" fmla="*/ 482600 h 1122"/>
              <a:gd name="T8" fmla="*/ 350838 w 1057"/>
              <a:gd name="T9" fmla="*/ 342900 h 1122"/>
              <a:gd name="T10" fmla="*/ 296863 w 1057"/>
              <a:gd name="T11" fmla="*/ 134938 h 1122"/>
              <a:gd name="T12" fmla="*/ 239713 w 1057"/>
              <a:gd name="T13" fmla="*/ 25400 h 1122"/>
              <a:gd name="T14" fmla="*/ 809625 w 1057"/>
              <a:gd name="T15" fmla="*/ 0 h 1122"/>
              <a:gd name="T16" fmla="*/ 1273175 w 1057"/>
              <a:gd name="T17" fmla="*/ 136525 h 1122"/>
              <a:gd name="T18" fmla="*/ 1660525 w 1057"/>
              <a:gd name="T19" fmla="*/ 774700 h 1122"/>
              <a:gd name="T20" fmla="*/ 1677988 w 1057"/>
              <a:gd name="T21" fmla="*/ 1149350 h 1122"/>
              <a:gd name="T22" fmla="*/ 1565275 w 1057"/>
              <a:gd name="T23" fmla="*/ 1462088 h 1122"/>
              <a:gd name="T24" fmla="*/ 1169988 w 1057"/>
              <a:gd name="T25" fmla="*/ 1666875 h 1122"/>
              <a:gd name="T26" fmla="*/ 968375 w 1057"/>
              <a:gd name="T27" fmla="*/ 1781175 h 1122"/>
              <a:gd name="T28" fmla="*/ 831850 w 1057"/>
              <a:gd name="T29" fmla="*/ 1731963 h 1122"/>
              <a:gd name="T30" fmla="*/ 809625 w 1057"/>
              <a:gd name="T31" fmla="*/ 1568450 h 1122"/>
              <a:gd name="T32" fmla="*/ 727075 w 1057"/>
              <a:gd name="T33" fmla="*/ 1427163 h 1122"/>
              <a:gd name="T34" fmla="*/ 541338 w 1057"/>
              <a:gd name="T35" fmla="*/ 1376363 h 1122"/>
              <a:gd name="T36" fmla="*/ 323850 w 1057"/>
              <a:gd name="T37" fmla="*/ 1344613 h 1122"/>
              <a:gd name="T38" fmla="*/ 296863 w 1057"/>
              <a:gd name="T39" fmla="*/ 977900 h 1122"/>
              <a:gd name="T40" fmla="*/ 131763 w 1057"/>
              <a:gd name="T41" fmla="*/ 730250 h 1122"/>
              <a:gd name="T42" fmla="*/ 0 w 1057"/>
              <a:gd name="T43" fmla="*/ 604838 h 11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057" h="1122">
                <a:moveTo>
                  <a:pt x="0" y="381"/>
                </a:moveTo>
                <a:lnTo>
                  <a:pt x="75" y="372"/>
                </a:lnTo>
                <a:lnTo>
                  <a:pt x="187" y="384"/>
                </a:lnTo>
                <a:lnTo>
                  <a:pt x="244" y="304"/>
                </a:lnTo>
                <a:lnTo>
                  <a:pt x="221" y="216"/>
                </a:lnTo>
                <a:lnTo>
                  <a:pt x="187" y="85"/>
                </a:lnTo>
                <a:lnTo>
                  <a:pt x="151" y="16"/>
                </a:lnTo>
                <a:lnTo>
                  <a:pt x="510" y="0"/>
                </a:lnTo>
                <a:lnTo>
                  <a:pt x="802" y="86"/>
                </a:lnTo>
                <a:lnTo>
                  <a:pt x="1046" y="488"/>
                </a:lnTo>
                <a:lnTo>
                  <a:pt x="1057" y="724"/>
                </a:lnTo>
                <a:lnTo>
                  <a:pt x="986" y="921"/>
                </a:lnTo>
                <a:lnTo>
                  <a:pt x="737" y="1050"/>
                </a:lnTo>
                <a:lnTo>
                  <a:pt x="610" y="1122"/>
                </a:lnTo>
                <a:lnTo>
                  <a:pt x="524" y="1091"/>
                </a:lnTo>
                <a:lnTo>
                  <a:pt x="510" y="988"/>
                </a:lnTo>
                <a:lnTo>
                  <a:pt x="458" y="899"/>
                </a:lnTo>
                <a:lnTo>
                  <a:pt x="341" y="867"/>
                </a:lnTo>
                <a:lnTo>
                  <a:pt x="204" y="847"/>
                </a:lnTo>
                <a:lnTo>
                  <a:pt x="187" y="616"/>
                </a:lnTo>
                <a:lnTo>
                  <a:pt x="83" y="460"/>
                </a:lnTo>
                <a:lnTo>
                  <a:pt x="0" y="381"/>
                </a:lnTo>
                <a:close/>
              </a:path>
            </a:pathLst>
          </a:custGeom>
          <a:solidFill>
            <a:srgbClr val="0066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2" name="Freeform 6">
            <a:extLst>
              <a:ext uri="{FF2B5EF4-FFF2-40B4-BE49-F238E27FC236}">
                <a16:creationId xmlns:a16="http://schemas.microsoft.com/office/drawing/2014/main" id="{C37D70B9-520C-C6E3-2D9E-58A0E8EE6ABA}"/>
              </a:ext>
            </a:extLst>
          </p:cNvPr>
          <p:cNvSpPr>
            <a:spLocks/>
          </p:cNvSpPr>
          <p:nvPr/>
        </p:nvSpPr>
        <p:spPr bwMode="auto">
          <a:xfrm>
            <a:off x="3327400" y="706438"/>
            <a:ext cx="5842000" cy="2085975"/>
          </a:xfrm>
          <a:custGeom>
            <a:avLst/>
            <a:gdLst>
              <a:gd name="T0" fmla="*/ 0 w 3680"/>
              <a:gd name="T1" fmla="*/ 1150938 h 1314"/>
              <a:gd name="T2" fmla="*/ 69850 w 3680"/>
              <a:gd name="T3" fmla="*/ 1601788 h 1314"/>
              <a:gd name="T4" fmla="*/ 622300 w 3680"/>
              <a:gd name="T5" fmla="*/ 1963738 h 1314"/>
              <a:gd name="T6" fmla="*/ 811213 w 3680"/>
              <a:gd name="T7" fmla="*/ 1973263 h 1314"/>
              <a:gd name="T8" fmla="*/ 1370013 w 3680"/>
              <a:gd name="T9" fmla="*/ 1951038 h 1314"/>
              <a:gd name="T10" fmla="*/ 1860550 w 3680"/>
              <a:gd name="T11" fmla="*/ 2085975 h 1314"/>
              <a:gd name="T12" fmla="*/ 1952625 w 3680"/>
              <a:gd name="T13" fmla="*/ 1828800 h 1314"/>
              <a:gd name="T14" fmla="*/ 2457450 w 3680"/>
              <a:gd name="T15" fmla="*/ 1563688 h 1314"/>
              <a:gd name="T16" fmla="*/ 3297238 w 3680"/>
              <a:gd name="T17" fmla="*/ 1390650 h 1314"/>
              <a:gd name="T18" fmla="*/ 3567113 w 3680"/>
              <a:gd name="T19" fmla="*/ 1473200 h 1314"/>
              <a:gd name="T20" fmla="*/ 4313238 w 3680"/>
              <a:gd name="T21" fmla="*/ 1195388 h 1314"/>
              <a:gd name="T22" fmla="*/ 4684713 w 3680"/>
              <a:gd name="T23" fmla="*/ 1317625 h 1314"/>
              <a:gd name="T24" fmla="*/ 5240338 w 3680"/>
              <a:gd name="T25" fmla="*/ 1216025 h 1314"/>
              <a:gd name="T26" fmla="*/ 5711825 w 3680"/>
              <a:gd name="T27" fmla="*/ 1135063 h 1314"/>
              <a:gd name="T28" fmla="*/ 5842000 w 3680"/>
              <a:gd name="T29" fmla="*/ 1044575 h 1314"/>
              <a:gd name="T30" fmla="*/ 5835650 w 3680"/>
              <a:gd name="T31" fmla="*/ 333375 h 1314"/>
              <a:gd name="T32" fmla="*/ 5549900 w 3680"/>
              <a:gd name="T33" fmla="*/ 171450 h 1314"/>
              <a:gd name="T34" fmla="*/ 5218113 w 3680"/>
              <a:gd name="T35" fmla="*/ 180975 h 1314"/>
              <a:gd name="T36" fmla="*/ 4992688 w 3680"/>
              <a:gd name="T37" fmla="*/ 254000 h 1314"/>
              <a:gd name="T38" fmla="*/ 4906963 w 3680"/>
              <a:gd name="T39" fmla="*/ 357188 h 1314"/>
              <a:gd name="T40" fmla="*/ 4538663 w 3680"/>
              <a:gd name="T41" fmla="*/ 350838 h 1314"/>
              <a:gd name="T42" fmla="*/ 4624388 w 3680"/>
              <a:gd name="T43" fmla="*/ 268288 h 1314"/>
              <a:gd name="T44" fmla="*/ 4610100 w 3680"/>
              <a:gd name="T45" fmla="*/ 200025 h 1314"/>
              <a:gd name="T46" fmla="*/ 4527550 w 3680"/>
              <a:gd name="T47" fmla="*/ 206375 h 1314"/>
              <a:gd name="T48" fmla="*/ 4476750 w 3680"/>
              <a:gd name="T49" fmla="*/ 254000 h 1314"/>
              <a:gd name="T50" fmla="*/ 4106863 w 3680"/>
              <a:gd name="T51" fmla="*/ 271463 h 1314"/>
              <a:gd name="T52" fmla="*/ 4013200 w 3680"/>
              <a:gd name="T53" fmla="*/ 169863 h 1314"/>
              <a:gd name="T54" fmla="*/ 3898900 w 3680"/>
              <a:gd name="T55" fmla="*/ 292100 h 1314"/>
              <a:gd name="T56" fmla="*/ 3536950 w 3680"/>
              <a:gd name="T57" fmla="*/ 311150 h 1314"/>
              <a:gd name="T58" fmla="*/ 3152775 w 3680"/>
              <a:gd name="T59" fmla="*/ 147638 h 1314"/>
              <a:gd name="T60" fmla="*/ 2786063 w 3680"/>
              <a:gd name="T61" fmla="*/ 0 h 1314"/>
              <a:gd name="T62" fmla="*/ 2479675 w 3680"/>
              <a:gd name="T63" fmla="*/ 219075 h 1314"/>
              <a:gd name="T64" fmla="*/ 2638425 w 3680"/>
              <a:gd name="T65" fmla="*/ 328613 h 1314"/>
              <a:gd name="T66" fmla="*/ 2581275 w 3680"/>
              <a:gd name="T67" fmla="*/ 515938 h 1314"/>
              <a:gd name="T68" fmla="*/ 2132013 w 3680"/>
              <a:gd name="T69" fmla="*/ 688975 h 1314"/>
              <a:gd name="T70" fmla="*/ 1914525 w 3680"/>
              <a:gd name="T71" fmla="*/ 742950 h 1314"/>
              <a:gd name="T72" fmla="*/ 1560513 w 3680"/>
              <a:gd name="T73" fmla="*/ 842963 h 1314"/>
              <a:gd name="T74" fmla="*/ 1428750 w 3680"/>
              <a:gd name="T75" fmla="*/ 871538 h 1314"/>
              <a:gd name="T76" fmla="*/ 1030288 w 3680"/>
              <a:gd name="T77" fmla="*/ 1055688 h 1314"/>
              <a:gd name="T78" fmla="*/ 773113 w 3680"/>
              <a:gd name="T79" fmla="*/ 1206500 h 1314"/>
              <a:gd name="T80" fmla="*/ 661988 w 3680"/>
              <a:gd name="T81" fmla="*/ 1349375 h 1314"/>
              <a:gd name="T82" fmla="*/ 504825 w 3680"/>
              <a:gd name="T83" fmla="*/ 1192213 h 1314"/>
              <a:gd name="T84" fmla="*/ 268288 w 3680"/>
              <a:gd name="T85" fmla="*/ 1152525 h 1314"/>
              <a:gd name="T86" fmla="*/ 0 w 3680"/>
              <a:gd name="T87" fmla="*/ 1150938 h 131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680" h="1314">
                <a:moveTo>
                  <a:pt x="0" y="725"/>
                </a:moveTo>
                <a:lnTo>
                  <a:pt x="44" y="1009"/>
                </a:lnTo>
                <a:lnTo>
                  <a:pt x="392" y="1237"/>
                </a:lnTo>
                <a:lnTo>
                  <a:pt x="511" y="1243"/>
                </a:lnTo>
                <a:lnTo>
                  <a:pt x="863" y="1229"/>
                </a:lnTo>
                <a:lnTo>
                  <a:pt x="1172" y="1314"/>
                </a:lnTo>
                <a:lnTo>
                  <a:pt x="1230" y="1152"/>
                </a:lnTo>
                <a:lnTo>
                  <a:pt x="1548" y="985"/>
                </a:lnTo>
                <a:lnTo>
                  <a:pt x="2077" y="876"/>
                </a:lnTo>
                <a:lnTo>
                  <a:pt x="2247" y="928"/>
                </a:lnTo>
                <a:lnTo>
                  <a:pt x="2717" y="753"/>
                </a:lnTo>
                <a:lnTo>
                  <a:pt x="2951" y="830"/>
                </a:lnTo>
                <a:lnTo>
                  <a:pt x="3301" y="766"/>
                </a:lnTo>
                <a:lnTo>
                  <a:pt x="3598" y="715"/>
                </a:lnTo>
                <a:lnTo>
                  <a:pt x="3680" y="658"/>
                </a:lnTo>
                <a:lnTo>
                  <a:pt x="3676" y="210"/>
                </a:lnTo>
                <a:lnTo>
                  <a:pt x="3496" y="108"/>
                </a:lnTo>
                <a:lnTo>
                  <a:pt x="3287" y="114"/>
                </a:lnTo>
                <a:lnTo>
                  <a:pt x="3145" y="160"/>
                </a:lnTo>
                <a:lnTo>
                  <a:pt x="3091" y="225"/>
                </a:lnTo>
                <a:lnTo>
                  <a:pt x="2859" y="221"/>
                </a:lnTo>
                <a:lnTo>
                  <a:pt x="2913" y="169"/>
                </a:lnTo>
                <a:lnTo>
                  <a:pt x="2904" y="126"/>
                </a:lnTo>
                <a:lnTo>
                  <a:pt x="2852" y="130"/>
                </a:lnTo>
                <a:lnTo>
                  <a:pt x="2820" y="160"/>
                </a:lnTo>
                <a:lnTo>
                  <a:pt x="2587" y="171"/>
                </a:lnTo>
                <a:lnTo>
                  <a:pt x="2528" y="107"/>
                </a:lnTo>
                <a:lnTo>
                  <a:pt x="2456" y="184"/>
                </a:lnTo>
                <a:lnTo>
                  <a:pt x="2228" y="196"/>
                </a:lnTo>
                <a:lnTo>
                  <a:pt x="1986" y="93"/>
                </a:lnTo>
                <a:lnTo>
                  <a:pt x="1755" y="0"/>
                </a:lnTo>
                <a:lnTo>
                  <a:pt x="1562" y="138"/>
                </a:lnTo>
                <a:lnTo>
                  <a:pt x="1662" y="207"/>
                </a:lnTo>
                <a:lnTo>
                  <a:pt x="1626" y="325"/>
                </a:lnTo>
                <a:lnTo>
                  <a:pt x="1343" y="434"/>
                </a:lnTo>
                <a:lnTo>
                  <a:pt x="1206" y="468"/>
                </a:lnTo>
                <a:lnTo>
                  <a:pt x="983" y="531"/>
                </a:lnTo>
                <a:lnTo>
                  <a:pt x="900" y="549"/>
                </a:lnTo>
                <a:lnTo>
                  <a:pt x="649" y="665"/>
                </a:lnTo>
                <a:lnTo>
                  <a:pt x="487" y="760"/>
                </a:lnTo>
                <a:lnTo>
                  <a:pt x="417" y="850"/>
                </a:lnTo>
                <a:lnTo>
                  <a:pt x="318" y="751"/>
                </a:lnTo>
                <a:lnTo>
                  <a:pt x="169" y="726"/>
                </a:lnTo>
                <a:lnTo>
                  <a:pt x="0" y="725"/>
                </a:lnTo>
                <a:close/>
              </a:path>
            </a:pathLst>
          </a:custGeom>
          <a:solidFill>
            <a:srgbClr val="3333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3" name="Freeform 7">
            <a:extLst>
              <a:ext uri="{FF2B5EF4-FFF2-40B4-BE49-F238E27FC236}">
                <a16:creationId xmlns:a16="http://schemas.microsoft.com/office/drawing/2014/main" id="{8601E223-C408-1553-AC3F-6D99812575F4}"/>
              </a:ext>
            </a:extLst>
          </p:cNvPr>
          <p:cNvSpPr>
            <a:spLocks/>
          </p:cNvSpPr>
          <p:nvPr/>
        </p:nvSpPr>
        <p:spPr bwMode="auto">
          <a:xfrm>
            <a:off x="3046413" y="704850"/>
            <a:ext cx="6119812" cy="3722688"/>
          </a:xfrm>
          <a:custGeom>
            <a:avLst/>
            <a:gdLst>
              <a:gd name="T0" fmla="*/ 2768600 w 3855"/>
              <a:gd name="T1" fmla="*/ 217488 h 2345"/>
              <a:gd name="T2" fmla="*/ 2867025 w 3855"/>
              <a:gd name="T3" fmla="*/ 517525 h 2345"/>
              <a:gd name="T4" fmla="*/ 1728787 w 3855"/>
              <a:gd name="T5" fmla="*/ 876300 h 2345"/>
              <a:gd name="T6" fmla="*/ 1063625 w 3855"/>
              <a:gd name="T7" fmla="*/ 1211263 h 2345"/>
              <a:gd name="T8" fmla="*/ 788987 w 3855"/>
              <a:gd name="T9" fmla="*/ 1190625 h 2345"/>
              <a:gd name="T10" fmla="*/ 288925 w 3855"/>
              <a:gd name="T11" fmla="*/ 1149350 h 2345"/>
              <a:gd name="T12" fmla="*/ 909637 w 3855"/>
              <a:gd name="T13" fmla="*/ 1958975 h 2345"/>
              <a:gd name="T14" fmla="*/ 1173162 w 3855"/>
              <a:gd name="T15" fmla="*/ 2106613 h 2345"/>
              <a:gd name="T16" fmla="*/ 1169987 w 3855"/>
              <a:gd name="T17" fmla="*/ 2557463 h 2345"/>
              <a:gd name="T18" fmla="*/ 817562 w 3855"/>
              <a:gd name="T19" fmla="*/ 2565400 h 2345"/>
              <a:gd name="T20" fmla="*/ 254000 w 3855"/>
              <a:gd name="T21" fmla="*/ 2847975 h 2345"/>
              <a:gd name="T22" fmla="*/ 0 w 3855"/>
              <a:gd name="T23" fmla="*/ 3324225 h 2345"/>
              <a:gd name="T24" fmla="*/ 280987 w 3855"/>
              <a:gd name="T25" fmla="*/ 3400425 h 2345"/>
              <a:gd name="T26" fmla="*/ 388937 w 3855"/>
              <a:gd name="T27" fmla="*/ 3136900 h 2345"/>
              <a:gd name="T28" fmla="*/ 887412 w 3855"/>
              <a:gd name="T29" fmla="*/ 3141663 h 2345"/>
              <a:gd name="T30" fmla="*/ 1409700 w 3855"/>
              <a:gd name="T31" fmla="*/ 3322638 h 2345"/>
              <a:gd name="T32" fmla="*/ 1690687 w 3855"/>
              <a:gd name="T33" fmla="*/ 3544888 h 2345"/>
              <a:gd name="T34" fmla="*/ 1844675 w 3855"/>
              <a:gd name="T35" fmla="*/ 3722688 h 2345"/>
              <a:gd name="T36" fmla="*/ 2543175 w 3855"/>
              <a:gd name="T37" fmla="*/ 3117850 h 2345"/>
              <a:gd name="T38" fmla="*/ 2143125 w 3855"/>
              <a:gd name="T39" fmla="*/ 2078038 h 2345"/>
              <a:gd name="T40" fmla="*/ 2760662 w 3855"/>
              <a:gd name="T41" fmla="*/ 1563688 h 2345"/>
              <a:gd name="T42" fmla="*/ 3868737 w 3855"/>
              <a:gd name="T43" fmla="*/ 1473200 h 2345"/>
              <a:gd name="T44" fmla="*/ 4987925 w 3855"/>
              <a:gd name="T45" fmla="*/ 1316038 h 2345"/>
              <a:gd name="T46" fmla="*/ 6002337 w 3855"/>
              <a:gd name="T47" fmla="*/ 1133475 h 2345"/>
              <a:gd name="T48" fmla="*/ 6119812 w 3855"/>
              <a:gd name="T49" fmla="*/ 333375 h 2345"/>
              <a:gd name="T50" fmla="*/ 5510212 w 3855"/>
              <a:gd name="T51" fmla="*/ 182563 h 2345"/>
              <a:gd name="T52" fmla="*/ 5186362 w 3855"/>
              <a:gd name="T53" fmla="*/ 358775 h 2345"/>
              <a:gd name="T54" fmla="*/ 4916487 w 3855"/>
              <a:gd name="T55" fmla="*/ 268288 h 2345"/>
              <a:gd name="T56" fmla="*/ 4819650 w 3855"/>
              <a:gd name="T57" fmla="*/ 204788 h 2345"/>
              <a:gd name="T58" fmla="*/ 4397375 w 3855"/>
              <a:gd name="T59" fmla="*/ 268288 h 2345"/>
              <a:gd name="T60" fmla="*/ 4186237 w 3855"/>
              <a:gd name="T61" fmla="*/ 295275 h 2345"/>
              <a:gd name="T62" fmla="*/ 3078162 w 3855"/>
              <a:gd name="T63" fmla="*/ 0 h 23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855" h="2345">
                <a:moveTo>
                  <a:pt x="1939" y="0"/>
                </a:moveTo>
                <a:lnTo>
                  <a:pt x="1744" y="137"/>
                </a:lnTo>
                <a:lnTo>
                  <a:pt x="1846" y="208"/>
                </a:lnTo>
                <a:lnTo>
                  <a:pt x="1806" y="326"/>
                </a:lnTo>
                <a:lnTo>
                  <a:pt x="1500" y="444"/>
                </a:lnTo>
                <a:lnTo>
                  <a:pt x="1089" y="552"/>
                </a:lnTo>
                <a:lnTo>
                  <a:pt x="828" y="673"/>
                </a:lnTo>
                <a:lnTo>
                  <a:pt x="670" y="763"/>
                </a:lnTo>
                <a:lnTo>
                  <a:pt x="599" y="851"/>
                </a:lnTo>
                <a:lnTo>
                  <a:pt x="497" y="750"/>
                </a:lnTo>
                <a:lnTo>
                  <a:pt x="363" y="724"/>
                </a:lnTo>
                <a:lnTo>
                  <a:pt x="182" y="724"/>
                </a:lnTo>
                <a:lnTo>
                  <a:pt x="222" y="1007"/>
                </a:lnTo>
                <a:lnTo>
                  <a:pt x="573" y="1234"/>
                </a:lnTo>
                <a:lnTo>
                  <a:pt x="706" y="1247"/>
                </a:lnTo>
                <a:lnTo>
                  <a:pt x="739" y="1327"/>
                </a:lnTo>
                <a:lnTo>
                  <a:pt x="789" y="1535"/>
                </a:lnTo>
                <a:lnTo>
                  <a:pt x="737" y="1611"/>
                </a:lnTo>
                <a:lnTo>
                  <a:pt x="623" y="1598"/>
                </a:lnTo>
                <a:lnTo>
                  <a:pt x="515" y="1616"/>
                </a:lnTo>
                <a:lnTo>
                  <a:pt x="355" y="1646"/>
                </a:lnTo>
                <a:lnTo>
                  <a:pt x="160" y="1794"/>
                </a:lnTo>
                <a:lnTo>
                  <a:pt x="67" y="2041"/>
                </a:lnTo>
                <a:lnTo>
                  <a:pt x="0" y="2094"/>
                </a:lnTo>
                <a:lnTo>
                  <a:pt x="107" y="2170"/>
                </a:lnTo>
                <a:lnTo>
                  <a:pt x="177" y="2142"/>
                </a:lnTo>
                <a:lnTo>
                  <a:pt x="204" y="2112"/>
                </a:lnTo>
                <a:lnTo>
                  <a:pt x="245" y="1976"/>
                </a:lnTo>
                <a:lnTo>
                  <a:pt x="362" y="1931"/>
                </a:lnTo>
                <a:lnTo>
                  <a:pt x="559" y="1979"/>
                </a:lnTo>
                <a:lnTo>
                  <a:pt x="752" y="2077"/>
                </a:lnTo>
                <a:lnTo>
                  <a:pt x="888" y="2093"/>
                </a:lnTo>
                <a:lnTo>
                  <a:pt x="1007" y="2126"/>
                </a:lnTo>
                <a:lnTo>
                  <a:pt x="1065" y="2233"/>
                </a:lnTo>
                <a:lnTo>
                  <a:pt x="1065" y="2321"/>
                </a:lnTo>
                <a:lnTo>
                  <a:pt x="1162" y="2345"/>
                </a:lnTo>
                <a:lnTo>
                  <a:pt x="1531" y="2148"/>
                </a:lnTo>
                <a:lnTo>
                  <a:pt x="1602" y="1964"/>
                </a:lnTo>
                <a:lnTo>
                  <a:pt x="1594" y="1713"/>
                </a:lnTo>
                <a:lnTo>
                  <a:pt x="1350" y="1309"/>
                </a:lnTo>
                <a:lnTo>
                  <a:pt x="1418" y="1151"/>
                </a:lnTo>
                <a:lnTo>
                  <a:pt x="1739" y="985"/>
                </a:lnTo>
                <a:lnTo>
                  <a:pt x="2268" y="874"/>
                </a:lnTo>
                <a:lnTo>
                  <a:pt x="2437" y="928"/>
                </a:lnTo>
                <a:lnTo>
                  <a:pt x="2907" y="754"/>
                </a:lnTo>
                <a:lnTo>
                  <a:pt x="3142" y="829"/>
                </a:lnTo>
                <a:lnTo>
                  <a:pt x="3458" y="772"/>
                </a:lnTo>
                <a:lnTo>
                  <a:pt x="3781" y="714"/>
                </a:lnTo>
                <a:lnTo>
                  <a:pt x="3855" y="660"/>
                </a:lnTo>
                <a:lnTo>
                  <a:pt x="3855" y="210"/>
                </a:lnTo>
                <a:lnTo>
                  <a:pt x="3677" y="108"/>
                </a:lnTo>
                <a:lnTo>
                  <a:pt x="3471" y="115"/>
                </a:lnTo>
                <a:lnTo>
                  <a:pt x="3329" y="158"/>
                </a:lnTo>
                <a:lnTo>
                  <a:pt x="3267" y="226"/>
                </a:lnTo>
                <a:lnTo>
                  <a:pt x="3036" y="222"/>
                </a:lnTo>
                <a:lnTo>
                  <a:pt x="3097" y="169"/>
                </a:lnTo>
                <a:lnTo>
                  <a:pt x="3086" y="125"/>
                </a:lnTo>
                <a:lnTo>
                  <a:pt x="3036" y="129"/>
                </a:lnTo>
                <a:lnTo>
                  <a:pt x="2998" y="162"/>
                </a:lnTo>
                <a:lnTo>
                  <a:pt x="2770" y="169"/>
                </a:lnTo>
                <a:lnTo>
                  <a:pt x="2712" y="107"/>
                </a:lnTo>
                <a:lnTo>
                  <a:pt x="2637" y="186"/>
                </a:lnTo>
                <a:lnTo>
                  <a:pt x="2409" y="196"/>
                </a:lnTo>
                <a:lnTo>
                  <a:pt x="1939" y="0"/>
                </a:lnTo>
                <a:close/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4" name="Text Box 8">
            <a:extLst>
              <a:ext uri="{FF2B5EF4-FFF2-40B4-BE49-F238E27FC236}">
                <a16:creationId xmlns:a16="http://schemas.microsoft.com/office/drawing/2014/main" id="{BBE2FB63-C987-1D71-45BC-F74C91B6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16065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加拉太</a:t>
            </a:r>
          </a:p>
        </p:txBody>
      </p:sp>
      <p:sp>
        <p:nvSpPr>
          <p:cNvPr id="301065" name="Text Box 9">
            <a:extLst>
              <a:ext uri="{FF2B5EF4-FFF2-40B4-BE49-F238E27FC236}">
                <a16:creationId xmlns:a16="http://schemas.microsoft.com/office/drawing/2014/main" id="{4A847206-9E1B-52BF-960E-CA31533D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40360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彼西底</a:t>
            </a:r>
          </a:p>
        </p:txBody>
      </p:sp>
      <p:sp>
        <p:nvSpPr>
          <p:cNvPr id="301066" name="AutoShape 10">
            <a:extLst>
              <a:ext uri="{FF2B5EF4-FFF2-40B4-BE49-F238E27FC236}">
                <a16:creationId xmlns:a16="http://schemas.microsoft.com/office/drawing/2014/main" id="{E55906ED-88B8-0D5D-59F5-DB19E26A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2930525"/>
            <a:ext cx="1487487" cy="498475"/>
          </a:xfrm>
          <a:prstGeom prst="wedgeRectCallout">
            <a:avLst>
              <a:gd name="adj1" fmla="val -70384"/>
              <a:gd name="adj2" fmla="val -286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加拉太省</a:t>
            </a:r>
          </a:p>
        </p:txBody>
      </p:sp>
      <p:sp>
        <p:nvSpPr>
          <p:cNvPr id="301067" name="Text Box 11">
            <a:extLst>
              <a:ext uri="{FF2B5EF4-FFF2-40B4-BE49-F238E27FC236}">
                <a16:creationId xmlns:a16="http://schemas.microsoft.com/office/drawing/2014/main" id="{981E3F59-9AFE-B056-3286-FC36106A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888" y="32448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4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吕高尼</a:t>
            </a:r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4441AFCB-CB42-0F23-CC07-8386B7D2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4141788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1070" name="Oval 14">
            <a:extLst>
              <a:ext uri="{FF2B5EF4-FFF2-40B4-BE49-F238E27FC236}">
                <a16:creationId xmlns:a16="http://schemas.microsoft.com/office/drawing/2014/main" id="{9E46FC9B-F898-F045-FA96-ADD4684A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88" y="3259138"/>
            <a:ext cx="123825" cy="12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AutoShape 15">
            <a:extLst>
              <a:ext uri="{FF2B5EF4-FFF2-40B4-BE49-F238E27FC236}">
                <a16:creationId xmlns:a16="http://schemas.microsoft.com/office/drawing/2014/main" id="{ACAB6F72-DD43-EA6F-18F4-F8B331C7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4433888"/>
            <a:ext cx="663575" cy="374650"/>
          </a:xfrm>
          <a:prstGeom prst="wedgeRectCallout">
            <a:avLst>
              <a:gd name="adj1" fmla="val -35884"/>
              <a:gd name="adj2" fmla="val -9745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301072" name="AutoShape 16">
            <a:extLst>
              <a:ext uri="{FF2B5EF4-FFF2-40B4-BE49-F238E27FC236}">
                <a16:creationId xmlns:a16="http://schemas.microsoft.com/office/drawing/2014/main" id="{0E22ADE8-731D-44C1-7FA1-695DB3F30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2636838"/>
            <a:ext cx="1112838" cy="679450"/>
          </a:xfrm>
          <a:prstGeom prst="wedgeRectCallout">
            <a:avLst>
              <a:gd name="adj1" fmla="val 69829"/>
              <a:gd name="adj2" fmla="val 4322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301073" name="Rectangle 17">
            <a:extLst>
              <a:ext uri="{FF2B5EF4-FFF2-40B4-BE49-F238E27FC236}">
                <a16:creationId xmlns:a16="http://schemas.microsoft.com/office/drawing/2014/main" id="{46E7180E-C537-7025-EAAA-3841C71DF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67363"/>
            <a:ext cx="9144000" cy="1290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1074" name="Rectangle 18">
            <a:extLst>
              <a:ext uri="{FF2B5EF4-FFF2-40B4-BE49-F238E27FC236}">
                <a16:creationId xmlns:a16="http://schemas.microsoft.com/office/drawing/2014/main" id="{9777A9BB-B1FE-2919-1152-025D5C40C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638" y="5676900"/>
            <a:ext cx="783431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他们离了别加往前行，来到彼西底的安提阿，在安息日进会堂坐下。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13:14) 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330" name="Rectangle 19">
            <a:extLst>
              <a:ext uri="{FF2B5EF4-FFF2-40B4-BE49-F238E27FC236}">
                <a16:creationId xmlns:a16="http://schemas.microsoft.com/office/drawing/2014/main" id="{AA5311E5-F05C-601F-0E9A-C9370944B0C7}"/>
              </a:ext>
            </a:extLst>
          </p:cNvPr>
          <p:cNvSpPr>
            <a:spLocks noChangeArrowheads="1"/>
          </p:cNvSpPr>
          <p:nvPr/>
        </p:nvSpPr>
        <p:spPr bwMode="auto">
          <a:xfrm rot="1104638">
            <a:off x="3541713" y="391953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旁非利亚</a:t>
            </a:r>
          </a:p>
        </p:txBody>
      </p:sp>
      <p:sp>
        <p:nvSpPr>
          <p:cNvPr id="301076" name="AutoShape 20">
            <a:extLst>
              <a:ext uri="{FF2B5EF4-FFF2-40B4-BE49-F238E27FC236}">
                <a16:creationId xmlns:a16="http://schemas.microsoft.com/office/drawing/2014/main" id="{35941706-9573-883E-BC8A-ABE5704A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444875"/>
            <a:ext cx="1460500" cy="1100138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ct val="10000"/>
              </a:spcAft>
            </a:pP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加拉太书</a:t>
            </a:r>
          </a:p>
          <a:p>
            <a:pPr algn="ctr" eaLnBrk="1" hangingPunct="1">
              <a:spcAft>
                <a:spcPct val="10000"/>
              </a:spcAft>
            </a:pP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的受信者</a:t>
            </a:r>
            <a:endParaRPr lang="zh-TW" altLang="en-US" sz="20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4" grpId="0"/>
      <p:bldP spid="301065" grpId="0"/>
      <p:bldP spid="301066" grpId="0" animBg="1"/>
      <p:bldP spid="301067" grpId="0"/>
      <p:bldP spid="301072" grpId="0" animBg="1"/>
      <p:bldP spid="301074" grpId="0"/>
      <p:bldP spid="3010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093FDE8-DCF0-4F36-C774-C391F185F6E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9315" b="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6" name="Freeform 4">
            <a:extLst>
              <a:ext uri="{FF2B5EF4-FFF2-40B4-BE49-F238E27FC236}">
                <a16:creationId xmlns:a16="http://schemas.microsoft.com/office/drawing/2014/main" id="{3F2D2CE1-6CF1-F9DF-7FE7-F8C88786B674}"/>
              </a:ext>
            </a:extLst>
          </p:cNvPr>
          <p:cNvSpPr>
            <a:spLocks/>
          </p:cNvSpPr>
          <p:nvPr/>
        </p:nvSpPr>
        <p:spPr bwMode="auto">
          <a:xfrm>
            <a:off x="1520825" y="1023938"/>
            <a:ext cx="965200" cy="3521075"/>
          </a:xfrm>
          <a:custGeom>
            <a:avLst/>
            <a:gdLst>
              <a:gd name="T0" fmla="*/ 445477 w 481"/>
              <a:gd name="T1" fmla="*/ 3521075 h 1752"/>
              <a:gd name="T2" fmla="*/ 331098 w 481"/>
              <a:gd name="T3" fmla="*/ 3261818 h 1752"/>
              <a:gd name="T4" fmla="*/ 214712 w 481"/>
              <a:gd name="T5" fmla="*/ 2875947 h 1752"/>
              <a:gd name="T6" fmla="*/ 262872 w 481"/>
              <a:gd name="T7" fmla="*/ 2353413 h 1752"/>
              <a:gd name="T8" fmla="*/ 176585 w 481"/>
              <a:gd name="T9" fmla="*/ 1987639 h 1752"/>
              <a:gd name="T10" fmla="*/ 98326 w 481"/>
              <a:gd name="T11" fmla="*/ 1746469 h 1752"/>
              <a:gd name="T12" fmla="*/ 12040 w 481"/>
              <a:gd name="T13" fmla="*/ 1380696 h 1752"/>
              <a:gd name="T14" fmla="*/ 166552 w 481"/>
              <a:gd name="T15" fmla="*/ 1109380 h 1752"/>
              <a:gd name="T16" fmla="*/ 417384 w 481"/>
              <a:gd name="T17" fmla="*/ 1195799 h 1752"/>
              <a:gd name="T18" fmla="*/ 513703 w 481"/>
              <a:gd name="T19" fmla="*/ 964678 h 1752"/>
              <a:gd name="T20" fmla="*/ 599989 w 481"/>
              <a:gd name="T21" fmla="*/ 733557 h 1752"/>
              <a:gd name="T22" fmla="*/ 589956 w 481"/>
              <a:gd name="T23" fmla="*/ 560719 h 1752"/>
              <a:gd name="T24" fmla="*/ 764535 w 481"/>
              <a:gd name="T25" fmla="*/ 289403 h 1752"/>
              <a:gd name="T26" fmla="*/ 965200 w 481"/>
              <a:gd name="T27" fmla="*/ 0 h 17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1" h="1752">
                <a:moveTo>
                  <a:pt x="222" y="1752"/>
                </a:moveTo>
                <a:cubicBezTo>
                  <a:pt x="203" y="1714"/>
                  <a:pt x="184" y="1677"/>
                  <a:pt x="165" y="1623"/>
                </a:cubicBezTo>
                <a:cubicBezTo>
                  <a:pt x="146" y="1569"/>
                  <a:pt x="113" y="1506"/>
                  <a:pt x="107" y="1431"/>
                </a:cubicBezTo>
                <a:cubicBezTo>
                  <a:pt x="101" y="1356"/>
                  <a:pt x="134" y="1245"/>
                  <a:pt x="131" y="1171"/>
                </a:cubicBezTo>
                <a:cubicBezTo>
                  <a:pt x="128" y="1097"/>
                  <a:pt x="102" y="1039"/>
                  <a:pt x="88" y="989"/>
                </a:cubicBezTo>
                <a:cubicBezTo>
                  <a:pt x="74" y="939"/>
                  <a:pt x="63" y="919"/>
                  <a:pt x="49" y="869"/>
                </a:cubicBezTo>
                <a:cubicBezTo>
                  <a:pt x="35" y="819"/>
                  <a:pt x="0" y="740"/>
                  <a:pt x="6" y="687"/>
                </a:cubicBezTo>
                <a:cubicBezTo>
                  <a:pt x="12" y="634"/>
                  <a:pt x="49" y="567"/>
                  <a:pt x="83" y="552"/>
                </a:cubicBezTo>
                <a:cubicBezTo>
                  <a:pt x="117" y="537"/>
                  <a:pt x="179" y="607"/>
                  <a:pt x="208" y="595"/>
                </a:cubicBezTo>
                <a:cubicBezTo>
                  <a:pt x="237" y="583"/>
                  <a:pt x="241" y="518"/>
                  <a:pt x="256" y="480"/>
                </a:cubicBezTo>
                <a:cubicBezTo>
                  <a:pt x="271" y="442"/>
                  <a:pt x="293" y="398"/>
                  <a:pt x="299" y="365"/>
                </a:cubicBezTo>
                <a:cubicBezTo>
                  <a:pt x="305" y="332"/>
                  <a:pt x="280" y="316"/>
                  <a:pt x="294" y="279"/>
                </a:cubicBezTo>
                <a:cubicBezTo>
                  <a:pt x="308" y="242"/>
                  <a:pt x="350" y="190"/>
                  <a:pt x="381" y="144"/>
                </a:cubicBezTo>
                <a:cubicBezTo>
                  <a:pt x="412" y="98"/>
                  <a:pt x="459" y="31"/>
                  <a:pt x="481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53B0FCCA-83A1-530E-5796-CE0187FE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882650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AutoShape 9">
            <a:extLst>
              <a:ext uri="{FF2B5EF4-FFF2-40B4-BE49-F238E27FC236}">
                <a16:creationId xmlns:a16="http://schemas.microsoft.com/office/drawing/2014/main" id="{EBDD0675-5F7A-7C5B-B692-C7F684A7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630738"/>
            <a:ext cx="674688" cy="407987"/>
          </a:xfrm>
          <a:prstGeom prst="wedgeRectCallout">
            <a:avLst>
              <a:gd name="adj1" fmla="val -87884"/>
              <a:gd name="adj2" fmla="val -6362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14342" name="AutoShape 10">
            <a:extLst>
              <a:ext uri="{FF2B5EF4-FFF2-40B4-BE49-F238E27FC236}">
                <a16:creationId xmlns:a16="http://schemas.microsoft.com/office/drawing/2014/main" id="{680524E0-5F96-2C98-8A4B-01BAE5A4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23850"/>
            <a:ext cx="1112838" cy="679450"/>
          </a:xfrm>
          <a:prstGeom prst="wedgeRectCallout">
            <a:avLst>
              <a:gd name="adj1" fmla="val 71255"/>
              <a:gd name="adj2" fmla="val 366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14343" name="Oval 14">
            <a:extLst>
              <a:ext uri="{FF2B5EF4-FFF2-40B4-BE49-F238E27FC236}">
                <a16:creationId xmlns:a16="http://schemas.microsoft.com/office/drawing/2014/main" id="{CEA173A4-0707-B77E-820F-CD5C19BE0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41825"/>
            <a:ext cx="15081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9567" name="Rectangle 15">
            <a:extLst>
              <a:ext uri="{FF2B5EF4-FFF2-40B4-BE49-F238E27FC236}">
                <a16:creationId xmlns:a16="http://schemas.microsoft.com/office/drawing/2014/main" id="{DF898F48-1EE9-7E09-50EA-A1D426651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0"/>
            <a:ext cx="516255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9568" name="Text Box 16">
            <a:extLst>
              <a:ext uri="{FF2B5EF4-FFF2-40B4-BE49-F238E27FC236}">
                <a16:creationId xmlns:a16="http://schemas.microsoft.com/office/drawing/2014/main" id="{1712C4BC-ED0D-7501-46A0-002C4BFE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604838"/>
            <a:ext cx="4438650" cy="55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这条山路从海边到海拔</a:t>
            </a:r>
            <a:r>
              <a:rPr lang="en-US" altLang="zh-CN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1200m</a:t>
            </a:r>
            <a:r>
              <a:rPr lang="zh-CN" altLang="en-US" sz="220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的高原，崎岖险峻，马车和拖车都不能通过，且多有盗贼和尚未开化的野蛮部落民族，使徒们必须与商旅结队同行。入夜后，他们围着营火躺下休息，还必须派人轮流守望。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endParaRPr lang="zh-CN" altLang="en-US" sz="220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又屡次行远路，遭江河的危险、盗贼的危险、</a:t>
            </a:r>
            <a:r>
              <a:rPr lang="en-US" altLang="zh-CN" sz="22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… </a:t>
            </a: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城里的危险、旷野的危险、</a:t>
            </a:r>
            <a:r>
              <a:rPr lang="en-US" altLang="zh-CN" sz="22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… </a:t>
            </a: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受劳碌、受困苦，多次不得睡，又饥又渴，多次不得食，受寒冷，赤身露体。</a:t>
            </a:r>
            <a:r>
              <a:rPr lang="en-US" altLang="zh-CN" sz="22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2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林后</a:t>
            </a:r>
            <a:r>
              <a:rPr lang="en-US" altLang="zh-CN" sz="22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11:26-27)</a:t>
            </a:r>
            <a:endParaRPr lang="en-US" altLang="zh-TW" sz="22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9569" name="Line 17">
            <a:extLst>
              <a:ext uri="{FF2B5EF4-FFF2-40B4-BE49-F238E27FC236}">
                <a16:creationId xmlns:a16="http://schemas.microsoft.com/office/drawing/2014/main" id="{16C14F8D-25C9-D861-0533-75FCA38C2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419475"/>
            <a:ext cx="4352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63D916A-059B-76E5-D860-B67F57F8F1D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9315" b="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Freeform 3">
            <a:extLst>
              <a:ext uri="{FF2B5EF4-FFF2-40B4-BE49-F238E27FC236}">
                <a16:creationId xmlns:a16="http://schemas.microsoft.com/office/drawing/2014/main" id="{CE5EC9D0-E6CD-7698-BEAD-06010007AB76}"/>
              </a:ext>
            </a:extLst>
          </p:cNvPr>
          <p:cNvSpPr>
            <a:spLocks/>
          </p:cNvSpPr>
          <p:nvPr/>
        </p:nvSpPr>
        <p:spPr bwMode="auto">
          <a:xfrm>
            <a:off x="5100638" y="2066925"/>
            <a:ext cx="85725" cy="608013"/>
          </a:xfrm>
          <a:custGeom>
            <a:avLst/>
            <a:gdLst>
              <a:gd name="T0" fmla="*/ 85725 w 43"/>
              <a:gd name="T1" fmla="*/ 0 h 302"/>
              <a:gd name="T2" fmla="*/ 0 w 43"/>
              <a:gd name="T3" fmla="*/ 608013 h 3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" h="302">
                <a:moveTo>
                  <a:pt x="43" y="0"/>
                </a:moveTo>
                <a:cubicBezTo>
                  <a:pt x="25" y="92"/>
                  <a:pt x="8" y="185"/>
                  <a:pt x="0" y="302"/>
                </a:cubicBezTo>
              </a:path>
            </a:pathLst>
          </a:custGeom>
          <a:noFill/>
          <a:ln w="28575" cmpd="sng">
            <a:solidFill>
              <a:srgbClr val="66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Freeform 4">
            <a:extLst>
              <a:ext uri="{FF2B5EF4-FFF2-40B4-BE49-F238E27FC236}">
                <a16:creationId xmlns:a16="http://schemas.microsoft.com/office/drawing/2014/main" id="{E6717F65-DF07-2205-2B4D-737FC7888991}"/>
              </a:ext>
            </a:extLst>
          </p:cNvPr>
          <p:cNvSpPr>
            <a:spLocks/>
          </p:cNvSpPr>
          <p:nvPr/>
        </p:nvSpPr>
        <p:spPr bwMode="auto">
          <a:xfrm>
            <a:off x="2535238" y="966788"/>
            <a:ext cx="2625725" cy="1100137"/>
          </a:xfrm>
          <a:custGeom>
            <a:avLst/>
            <a:gdLst>
              <a:gd name="T0" fmla="*/ 0 w 1654"/>
              <a:gd name="T1" fmla="*/ 0 h 693"/>
              <a:gd name="T2" fmla="*/ 347663 w 1654"/>
              <a:gd name="T3" fmla="*/ 530225 h 693"/>
              <a:gd name="T4" fmla="*/ 754063 w 1654"/>
              <a:gd name="T5" fmla="*/ 898525 h 693"/>
              <a:gd name="T6" fmla="*/ 1563688 w 1654"/>
              <a:gd name="T7" fmla="*/ 955675 h 693"/>
              <a:gd name="T8" fmla="*/ 2625725 w 1654"/>
              <a:gd name="T9" fmla="*/ 1100137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54" h="693">
                <a:moveTo>
                  <a:pt x="0" y="0"/>
                </a:moveTo>
                <a:cubicBezTo>
                  <a:pt x="37" y="56"/>
                  <a:pt x="140" y="240"/>
                  <a:pt x="219" y="334"/>
                </a:cubicBezTo>
                <a:cubicBezTo>
                  <a:pt x="297" y="428"/>
                  <a:pt x="347" y="521"/>
                  <a:pt x="475" y="566"/>
                </a:cubicBezTo>
                <a:cubicBezTo>
                  <a:pt x="602" y="610"/>
                  <a:pt x="789" y="581"/>
                  <a:pt x="985" y="602"/>
                </a:cubicBezTo>
                <a:cubicBezTo>
                  <a:pt x="1181" y="623"/>
                  <a:pt x="1515" y="674"/>
                  <a:pt x="1654" y="693"/>
                </a:cubicBezTo>
              </a:path>
            </a:pathLst>
          </a:custGeom>
          <a:noFill/>
          <a:ln w="28575" cmpd="sng">
            <a:solidFill>
              <a:srgbClr val="66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5">
            <a:extLst>
              <a:ext uri="{FF2B5EF4-FFF2-40B4-BE49-F238E27FC236}">
                <a16:creationId xmlns:a16="http://schemas.microsoft.com/office/drawing/2014/main" id="{A7353362-7A06-DF9A-44B0-F13F475EBD37}"/>
              </a:ext>
            </a:extLst>
          </p:cNvPr>
          <p:cNvSpPr>
            <a:spLocks/>
          </p:cNvSpPr>
          <p:nvPr/>
        </p:nvSpPr>
        <p:spPr bwMode="auto">
          <a:xfrm>
            <a:off x="1520825" y="993775"/>
            <a:ext cx="990600" cy="3551238"/>
          </a:xfrm>
          <a:custGeom>
            <a:avLst/>
            <a:gdLst>
              <a:gd name="T0" fmla="*/ 446088 w 624"/>
              <a:gd name="T1" fmla="*/ 3551238 h 2237"/>
              <a:gd name="T2" fmla="*/ 331788 w 624"/>
              <a:gd name="T3" fmla="*/ 3292475 h 2237"/>
              <a:gd name="T4" fmla="*/ 214313 w 624"/>
              <a:gd name="T5" fmla="*/ 2906713 h 2237"/>
              <a:gd name="T6" fmla="*/ 263525 w 624"/>
              <a:gd name="T7" fmla="*/ 2382838 h 2237"/>
              <a:gd name="T8" fmla="*/ 176213 w 624"/>
              <a:gd name="T9" fmla="*/ 2017713 h 2237"/>
              <a:gd name="T10" fmla="*/ 98425 w 624"/>
              <a:gd name="T11" fmla="*/ 1776413 h 2237"/>
              <a:gd name="T12" fmla="*/ 12700 w 624"/>
              <a:gd name="T13" fmla="*/ 1411288 h 2237"/>
              <a:gd name="T14" fmla="*/ 166688 w 624"/>
              <a:gd name="T15" fmla="*/ 1139825 h 2237"/>
              <a:gd name="T16" fmla="*/ 417513 w 624"/>
              <a:gd name="T17" fmla="*/ 1225550 h 2237"/>
              <a:gd name="T18" fmla="*/ 514350 w 624"/>
              <a:gd name="T19" fmla="*/ 995363 h 2237"/>
              <a:gd name="T20" fmla="*/ 600075 w 624"/>
              <a:gd name="T21" fmla="*/ 763588 h 2237"/>
              <a:gd name="T22" fmla="*/ 590550 w 624"/>
              <a:gd name="T23" fmla="*/ 590550 h 2237"/>
              <a:gd name="T24" fmla="*/ 765175 w 624"/>
              <a:gd name="T25" fmla="*/ 319088 h 2237"/>
              <a:gd name="T26" fmla="*/ 990600 w 624"/>
              <a:gd name="T27" fmla="*/ 0 h 22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24" h="2237">
                <a:moveTo>
                  <a:pt x="281" y="2237"/>
                </a:moveTo>
                <a:cubicBezTo>
                  <a:pt x="257" y="2189"/>
                  <a:pt x="233" y="2142"/>
                  <a:pt x="209" y="2074"/>
                </a:cubicBezTo>
                <a:cubicBezTo>
                  <a:pt x="185" y="2005"/>
                  <a:pt x="143" y="1926"/>
                  <a:pt x="135" y="1831"/>
                </a:cubicBezTo>
                <a:cubicBezTo>
                  <a:pt x="128" y="1736"/>
                  <a:pt x="169" y="1595"/>
                  <a:pt x="166" y="1501"/>
                </a:cubicBezTo>
                <a:cubicBezTo>
                  <a:pt x="162" y="1408"/>
                  <a:pt x="129" y="1334"/>
                  <a:pt x="111" y="1271"/>
                </a:cubicBezTo>
                <a:cubicBezTo>
                  <a:pt x="94" y="1208"/>
                  <a:pt x="80" y="1182"/>
                  <a:pt x="62" y="1119"/>
                </a:cubicBezTo>
                <a:cubicBezTo>
                  <a:pt x="44" y="1056"/>
                  <a:pt x="0" y="956"/>
                  <a:pt x="8" y="889"/>
                </a:cubicBezTo>
                <a:cubicBezTo>
                  <a:pt x="15" y="822"/>
                  <a:pt x="62" y="737"/>
                  <a:pt x="105" y="718"/>
                </a:cubicBezTo>
                <a:cubicBezTo>
                  <a:pt x="148" y="699"/>
                  <a:pt x="226" y="787"/>
                  <a:pt x="263" y="772"/>
                </a:cubicBezTo>
                <a:cubicBezTo>
                  <a:pt x="300" y="757"/>
                  <a:pt x="305" y="675"/>
                  <a:pt x="324" y="627"/>
                </a:cubicBezTo>
                <a:cubicBezTo>
                  <a:pt x="343" y="579"/>
                  <a:pt x="370" y="523"/>
                  <a:pt x="378" y="481"/>
                </a:cubicBezTo>
                <a:cubicBezTo>
                  <a:pt x="386" y="439"/>
                  <a:pt x="354" y="419"/>
                  <a:pt x="372" y="372"/>
                </a:cubicBezTo>
                <a:cubicBezTo>
                  <a:pt x="389" y="325"/>
                  <a:pt x="440" y="263"/>
                  <a:pt x="482" y="201"/>
                </a:cubicBezTo>
                <a:cubicBezTo>
                  <a:pt x="524" y="139"/>
                  <a:pt x="594" y="42"/>
                  <a:pt x="624" y="0"/>
                </a:cubicBezTo>
              </a:path>
            </a:pathLst>
          </a:custGeom>
          <a:noFill/>
          <a:ln w="28575" cmpd="sng">
            <a:solidFill>
              <a:srgbClr val="66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7924C5D8-2CD6-8FD2-16F1-0061B0E57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005013"/>
            <a:ext cx="15081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6CB2FD54-3820-5814-36DF-AACE9F9C9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882650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3EA3E295-2250-D452-0830-EB88BB5B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2668588"/>
            <a:ext cx="15081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10">
            <a:extLst>
              <a:ext uri="{FF2B5EF4-FFF2-40B4-BE49-F238E27FC236}">
                <a16:creationId xmlns:a16="http://schemas.microsoft.com/office/drawing/2014/main" id="{FC780E9F-E14C-81B3-DF7A-312D9348D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630738"/>
            <a:ext cx="674688" cy="407987"/>
          </a:xfrm>
          <a:prstGeom prst="wedgeRectCallout">
            <a:avLst>
              <a:gd name="adj1" fmla="val -87884"/>
              <a:gd name="adj2" fmla="val -6362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15370" name="AutoShape 11">
            <a:extLst>
              <a:ext uri="{FF2B5EF4-FFF2-40B4-BE49-F238E27FC236}">
                <a16:creationId xmlns:a16="http://schemas.microsoft.com/office/drawing/2014/main" id="{3A0537C4-DD57-8191-7E3B-C9466073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23850"/>
            <a:ext cx="1112838" cy="679450"/>
          </a:xfrm>
          <a:prstGeom prst="wedgeRectCallout">
            <a:avLst>
              <a:gd name="adj1" fmla="val 71255"/>
              <a:gd name="adj2" fmla="val 366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15371" name="AutoShape 12">
            <a:extLst>
              <a:ext uri="{FF2B5EF4-FFF2-40B4-BE49-F238E27FC236}">
                <a16:creationId xmlns:a16="http://schemas.microsoft.com/office/drawing/2014/main" id="{580FC28D-73FB-48BC-A5A7-3D9441C5D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247775"/>
            <a:ext cx="889000" cy="407988"/>
          </a:xfrm>
          <a:prstGeom prst="wedgeRectCallout">
            <a:avLst>
              <a:gd name="adj1" fmla="val -25056"/>
              <a:gd name="adj2" fmla="val 120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15372" name="AutoShape 13">
            <a:extLst>
              <a:ext uri="{FF2B5EF4-FFF2-40B4-BE49-F238E27FC236}">
                <a16:creationId xmlns:a16="http://schemas.microsoft.com/office/drawing/2014/main" id="{F34C45B2-8777-8AD6-D8F0-C9E005772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341563"/>
            <a:ext cx="887412" cy="406400"/>
          </a:xfrm>
          <a:prstGeom prst="wedgeRectCallout">
            <a:avLst>
              <a:gd name="adj1" fmla="val -73972"/>
              <a:gd name="adj2" fmla="val 4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15373" name="Oval 15">
            <a:extLst>
              <a:ext uri="{FF2B5EF4-FFF2-40B4-BE49-F238E27FC236}">
                <a16:creationId xmlns:a16="http://schemas.microsoft.com/office/drawing/2014/main" id="{A9F3B47A-A602-C1FB-7F3C-DF57F0ED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41825"/>
            <a:ext cx="15081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312" name="Rectangle 16">
            <a:extLst>
              <a:ext uri="{FF2B5EF4-FFF2-40B4-BE49-F238E27FC236}">
                <a16:creationId xmlns:a16="http://schemas.microsoft.com/office/drawing/2014/main" id="{8A4292F1-9A52-73FF-C82A-D5E9CE61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300038"/>
            <a:ext cx="3325812" cy="4064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塞巴斯特大道 </a:t>
            </a:r>
            <a:r>
              <a:rPr lang="en-US" altLang="zh-TW" sz="2000">
                <a:solidFill>
                  <a:schemeClr val="bg1"/>
                </a:solidFill>
                <a:ea typeface="SimHei" panose="02010609060101010101" pitchFamily="49" charset="-122"/>
              </a:rPr>
              <a:t>(Via Sebaste)</a:t>
            </a:r>
          </a:p>
        </p:txBody>
      </p:sp>
      <p:sp>
        <p:nvSpPr>
          <p:cNvPr id="311314" name="Rectangle 18">
            <a:extLst>
              <a:ext uri="{FF2B5EF4-FFF2-40B4-BE49-F238E27FC236}">
                <a16:creationId xmlns:a16="http://schemas.microsoft.com/office/drawing/2014/main" id="{BB32C6DF-3A69-D44B-3533-BF1F20B4A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990600"/>
            <a:ext cx="2697162" cy="563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313" name="Rectangle 17">
            <a:extLst>
              <a:ext uri="{FF2B5EF4-FFF2-40B4-BE49-F238E27FC236}">
                <a16:creationId xmlns:a16="http://schemas.microsoft.com/office/drawing/2014/main" id="{BF2D9DA2-F4F2-A190-52BD-B1AB0FC18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1020763"/>
            <a:ext cx="25177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该撒亚古士督建筑塞巴斯特大道</a:t>
            </a:r>
            <a:r>
              <a:rPr lang="en-US" altLang="zh-CN" sz="22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希腊文的塞巴斯特相当于拉丁文的亚古士督</a:t>
            </a:r>
            <a:r>
              <a:rPr lang="en-US" altLang="zh-CN" sz="22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，将各驻防城</a:t>
            </a:r>
            <a:r>
              <a:rPr lang="en-US" altLang="zh-CN" sz="22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殖民地</a:t>
            </a:r>
            <a:r>
              <a:rPr lang="en-US" altLang="zh-CN" sz="22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串联，以防御南方山地部族的入侵。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彼西底的安提阿、以哥念与路司得，均为当时塞巴斯特大道沿线所设的驻防城。 </a:t>
            </a:r>
            <a:endParaRPr lang="zh-TW" altLang="en-US" sz="22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12" grpId="0" animBg="1"/>
      <p:bldP spid="3113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2821-6291-E97A-E2DC-C7811699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000" b="1" dirty="0">
                <a:latin typeface="+mn-ea"/>
                <a:ea typeface="+mn-ea"/>
              </a:rPr>
              <a:t>安提阿</a:t>
            </a:r>
            <a:endParaRPr lang="en-US" sz="4000" b="1" dirty="0">
              <a:latin typeface="+mn-ea"/>
              <a:ea typeface="+mn-ea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3BC9101-3162-8D29-3394-B4EBCA011C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安提阿： 在别加之北约一百哩是彼西底的安提阿，此城位于海拔三千六百尺山上的平原，是加拉太省之大都市，主前二八一年，西流古一世将城建立，故名。加拉太于主前二五年归属罗马，在主前六年已成为罗马殖民地。在西流基统治时有甚多犹太人聚居此地。</a:t>
            </a:r>
            <a:endParaRPr lang="en-US" altLang="zh-CN"/>
          </a:p>
          <a:p>
            <a:r>
              <a:rPr lang="zh-CN" altLang="en-US"/>
              <a:t>向西可以到以弗所，向东可以到叙利亚和远东。由于这是东西商贸的主要通衢，商业发达，人种混杂，也是文化之熔炉。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5E5AE31-5943-6CF3-3C93-7C331EF2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B78D9BB6-D32A-0B92-139A-21C29A38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304800"/>
            <a:ext cx="3316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TW" altLang="en-US" sz="2000">
                <a:ea typeface="SimHei" panose="02010609060101010101" pitchFamily="49" charset="-122"/>
              </a:rPr>
              <a:t>塞巴斯特大道 </a:t>
            </a:r>
            <a:r>
              <a:rPr lang="en-US" altLang="zh-TW" sz="2000">
                <a:ea typeface="SimHei" panose="02010609060101010101" pitchFamily="49" charset="-122"/>
              </a:rPr>
              <a:t>(Via Sebaste)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7A48-6FCF-FA2E-B38B-47FEA294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b="1" dirty="0">
                <a:latin typeface="+mn-ea"/>
                <a:ea typeface="+mn-ea"/>
              </a:rPr>
              <a:t>第一个安息日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725718B-0EC7-DE9A-1DA1-AC9F482A0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/>
              <a:t>在会堂内，非人人可讲论神的话，但若能显示「教师证件」便据习俗被请为临时讲员。保罗可能介绍自己为迦玛列门人（参</a:t>
            </a:r>
            <a:r>
              <a:rPr lang="en-US" altLang="zh-CN" sz="2800"/>
              <a:t>22:3</a:t>
            </a:r>
            <a:r>
              <a:rPr lang="zh-CN" altLang="en-US" sz="2800"/>
              <a:t>），故被管会堂的邀请说劝勉之言（徒</a:t>
            </a:r>
            <a:r>
              <a:rPr lang="en-US" altLang="zh-CN" sz="2800"/>
              <a:t>13:15</a:t>
            </a:r>
            <a:r>
              <a:rPr lang="zh-CN" altLang="en-US" sz="2800"/>
              <a:t>）。传统程序是选读经文两段，一段在五经，一段在先知书，讲道则自由决定。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对象为犹太人或归犹太教的外邦人</a:t>
            </a:r>
            <a:endParaRPr lang="en-US" altLang="en-US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53B4-0FF7-7EC8-DE29-DCDAF1EE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360363"/>
            <a:ext cx="8963025" cy="5313362"/>
          </a:xfrm>
        </p:spPr>
        <p:txBody>
          <a:bodyPr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4400" b="1" dirty="0"/>
              <a:t>保罗的讲道</a:t>
            </a:r>
            <a:endParaRPr lang="en-US" altLang="zh-CN" sz="14400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8000" b="1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8000" b="1" dirty="0"/>
              <a:t>他由旧约历史讲起，以神的心意为中心，讲题为神恩待选民史，共分三段（徒</a:t>
            </a:r>
            <a:r>
              <a:rPr lang="en-US" altLang="zh-CN" sz="8000" b="1" dirty="0"/>
              <a:t>13:17-41</a:t>
            </a:r>
            <a:r>
              <a:rPr lang="zh-CN" altLang="en-US" sz="8000" b="1" dirty="0"/>
              <a:t>）</a:t>
            </a:r>
            <a:r>
              <a:rPr lang="zh-CN" altLang="en-US" sz="7200" dirty="0"/>
              <a:t>：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  <a:p>
            <a:pPr indent="-18288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/>
              <a:t>神的带领：徒</a:t>
            </a:r>
            <a:r>
              <a:rPr lang="en-US" altLang="zh-CN" sz="7200" b="1" dirty="0"/>
              <a:t>13:17-23</a:t>
            </a:r>
            <a:r>
              <a:rPr lang="zh-CN" altLang="en-US" sz="7200" b="1" dirty="0"/>
              <a:t>）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6400" dirty="0"/>
              <a:t>1. </a:t>
            </a:r>
            <a:r>
              <a:rPr lang="zh-CN" altLang="en-US" sz="6400" dirty="0"/>
              <a:t>我们祖宗」是神所拣选及抬举的（徒</a:t>
            </a:r>
            <a:r>
              <a:rPr lang="en-US" altLang="zh-CN" sz="6400" dirty="0"/>
              <a:t>13:17</a:t>
            </a:r>
            <a:r>
              <a:rPr lang="zh-CN" altLang="en-US" sz="6400" dirty="0"/>
              <a:t>）</a:t>
            </a:r>
            <a:r>
              <a:rPr lang="en-US" altLang="zh-CN" sz="6400" dirty="0"/>
              <a:t>2. </a:t>
            </a:r>
            <a:r>
              <a:rPr lang="zh-CN" altLang="en-US" sz="6400" dirty="0"/>
              <a:t>神在旷野时容忍我们祖宗的罪行（徒</a:t>
            </a:r>
            <a:r>
              <a:rPr lang="en-US" altLang="zh-CN" sz="6400" dirty="0"/>
              <a:t>13:18</a:t>
            </a:r>
            <a:r>
              <a:rPr lang="zh-CN" altLang="en-US" sz="6400" dirty="0"/>
              <a:t>）。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6400" dirty="0"/>
              <a:t>3. </a:t>
            </a:r>
            <a:r>
              <a:rPr lang="zh-CN" altLang="en-US" sz="6400" dirty="0"/>
              <a:t>神歼灭迦南七族，又分赐应许地（徒</a:t>
            </a:r>
            <a:r>
              <a:rPr lang="en-US" altLang="zh-CN" sz="6400" dirty="0"/>
              <a:t>13:19</a:t>
            </a:r>
            <a:r>
              <a:rPr lang="zh-CN" altLang="en-US" sz="6400" dirty="0"/>
              <a:t>） </a:t>
            </a:r>
            <a:r>
              <a:rPr lang="en-US" altLang="zh-CN" sz="6400" dirty="0"/>
              <a:t>4. </a:t>
            </a:r>
            <a:r>
              <a:rPr lang="zh-CN" altLang="en-US" sz="6400" dirty="0"/>
              <a:t>之后又设立士师治理他们（徒</a:t>
            </a:r>
            <a:r>
              <a:rPr lang="en-US" altLang="zh-CN" sz="6400" dirty="0"/>
              <a:t>13:20</a:t>
            </a:r>
            <a:r>
              <a:rPr lang="zh-CN" altLang="en-US" sz="6400" dirty="0"/>
              <a:t>）。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6400" dirty="0"/>
              <a:t>5. </a:t>
            </a:r>
            <a:r>
              <a:rPr lang="zh-CN" altLang="en-US" sz="6400" dirty="0"/>
              <a:t>又为他们选立大卫（徒</a:t>
            </a:r>
            <a:r>
              <a:rPr lang="en-US" altLang="zh-CN" sz="6400" dirty="0"/>
              <a:t>13:21-22</a:t>
            </a:r>
            <a:r>
              <a:rPr lang="zh-CN" altLang="en-US" sz="6400" dirty="0"/>
              <a:t>）</a:t>
            </a:r>
            <a:r>
              <a:rPr lang="en-US" altLang="zh-CN" sz="6400" dirty="0"/>
              <a:t>6. </a:t>
            </a:r>
            <a:r>
              <a:rPr lang="zh-CN" altLang="en-US" sz="6400" dirty="0"/>
              <a:t>又从大卫后裔中选立救主耶稣基督解救他们的罪行（徒</a:t>
            </a:r>
            <a:r>
              <a:rPr lang="en-US" altLang="zh-CN" sz="6400" dirty="0"/>
              <a:t>13:23</a:t>
            </a:r>
            <a:r>
              <a:rPr lang="zh-CN" altLang="en-US" sz="6400" dirty="0"/>
              <a:t>）。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4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dirty="0"/>
              <a:t>神的应许</a:t>
            </a:r>
            <a:r>
              <a:rPr lang="zh-CN" altLang="en-US" sz="6400" dirty="0"/>
              <a:t>：给选民的救恩 “弟兄们，亚伯拉罕的子孙和你们中间敬畏神的人哪，这救世的道是传给我们的”（徒</a:t>
            </a:r>
            <a:r>
              <a:rPr lang="en-US" altLang="zh-CN" sz="6400" dirty="0"/>
              <a:t>13:24-37</a:t>
            </a:r>
            <a:r>
              <a:rPr lang="zh-CN" altLang="en-US" sz="6400" dirty="0"/>
              <a:t>）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6400" dirty="0"/>
              <a:t>1. </a:t>
            </a:r>
            <a:r>
              <a:rPr lang="zh-CN" altLang="en-US" sz="6400" dirty="0"/>
              <a:t>施洗约翰的见证（徒</a:t>
            </a:r>
            <a:r>
              <a:rPr lang="en-US" altLang="zh-CN" sz="6400" dirty="0"/>
              <a:t>13:24-25</a:t>
            </a:r>
            <a:r>
              <a:rPr lang="zh-CN" altLang="en-US" sz="6400" dirty="0"/>
              <a:t>）</a:t>
            </a:r>
            <a:r>
              <a:rPr lang="en-US" altLang="zh-CN" sz="6400" dirty="0"/>
              <a:t>——</a:t>
            </a:r>
            <a:r>
              <a:rPr lang="zh-CN" altLang="en-US" sz="6400" dirty="0"/>
              <a:t>耶稣就是应许的弥赛亚，施洗约翰的工作虽然重要，但他只是基督的开路先锋而已。</a:t>
            </a:r>
            <a:r>
              <a:rPr lang="en-US" altLang="zh-CN" sz="6400" dirty="0"/>
              <a:t>2. </a:t>
            </a:r>
            <a:r>
              <a:rPr lang="zh-CN" altLang="en-US" sz="6400" dirty="0"/>
              <a:t>主耶稣被钉乃应验预言（徒</a:t>
            </a:r>
            <a:r>
              <a:rPr lang="en-US" altLang="zh-CN" sz="6400" dirty="0"/>
              <a:t>13:26-29</a:t>
            </a:r>
            <a:r>
              <a:rPr lang="zh-CN" altLang="en-US" sz="6400" dirty="0"/>
              <a:t>）。</a:t>
            </a:r>
            <a:r>
              <a:rPr lang="en-US" altLang="zh-CN" sz="6400" dirty="0"/>
              <a:t>3. </a:t>
            </a:r>
            <a:r>
              <a:rPr lang="zh-CN" altLang="en-US" sz="6400" dirty="0"/>
              <a:t>主耶稣复活的见证（徒</a:t>
            </a:r>
            <a:r>
              <a:rPr lang="en-US" altLang="zh-CN" sz="6400" dirty="0"/>
              <a:t>13:30-33</a:t>
            </a:r>
            <a:r>
              <a:rPr lang="zh-CN" altLang="en-US" sz="6400" dirty="0"/>
              <a:t>上）</a:t>
            </a:r>
            <a:r>
              <a:rPr lang="en-US" altLang="zh-CN" sz="6400" dirty="0"/>
              <a:t>——</a:t>
            </a:r>
            <a:r>
              <a:rPr lang="zh-CN" altLang="en-US" sz="6400" dirty="0"/>
              <a:t>神叫耶稣复活，这是门徒可以作证的，也是圣经预先宣告的。</a:t>
            </a:r>
            <a:r>
              <a:rPr lang="en-US" altLang="zh-CN" sz="6400" dirty="0"/>
              <a:t>4. </a:t>
            </a:r>
            <a:r>
              <a:rPr lang="zh-CN" altLang="en-US" sz="6400" dirty="0"/>
              <a:t>旧约的见证（徒</a:t>
            </a:r>
            <a:r>
              <a:rPr lang="en-US" altLang="zh-CN" sz="6400" dirty="0"/>
              <a:t>13:33</a:t>
            </a:r>
            <a:r>
              <a:rPr lang="zh-CN" altLang="en-US" sz="6400" dirty="0"/>
              <a:t>下</a:t>
            </a:r>
            <a:r>
              <a:rPr lang="en-US" altLang="zh-CN" sz="6400" dirty="0"/>
              <a:t>-35</a:t>
            </a:r>
            <a:r>
              <a:rPr lang="zh-CN" altLang="en-US" sz="6400" dirty="0"/>
              <a:t>）</a:t>
            </a:r>
            <a:r>
              <a:rPr lang="en-US" altLang="zh-CN" sz="6400" dirty="0"/>
              <a:t>——</a:t>
            </a:r>
            <a:r>
              <a:rPr lang="zh-CN" altLang="en-US" sz="6400" dirty="0"/>
              <a:t>运用诗篇</a:t>
            </a:r>
            <a:r>
              <a:rPr lang="en-US" altLang="zh-CN" sz="6400" dirty="0"/>
              <a:t>2</a:t>
            </a:r>
            <a:r>
              <a:rPr lang="zh-CN" altLang="en-US" sz="6400" dirty="0"/>
              <a:t>篇</a:t>
            </a:r>
            <a:r>
              <a:rPr lang="en-US" altLang="zh-CN" sz="6400" dirty="0"/>
              <a:t>7</a:t>
            </a:r>
            <a:r>
              <a:rPr lang="zh-CN" altLang="en-US" sz="6400" dirty="0"/>
              <a:t>节（徒</a:t>
            </a:r>
            <a:r>
              <a:rPr lang="en-US" altLang="zh-CN" sz="6400" dirty="0"/>
              <a:t>13:33</a:t>
            </a:r>
            <a:r>
              <a:rPr lang="zh-CN" altLang="en-US" sz="6400" dirty="0"/>
              <a:t>下），以赛亚</a:t>
            </a:r>
            <a:r>
              <a:rPr lang="en-US" altLang="zh-CN" sz="6400" dirty="0"/>
              <a:t>55</a:t>
            </a:r>
            <a:r>
              <a:rPr lang="zh-CN" altLang="en-US" sz="6400" dirty="0"/>
              <a:t>章</a:t>
            </a:r>
            <a:r>
              <a:rPr lang="en-US" altLang="zh-CN" sz="6400" dirty="0"/>
              <a:t>3</a:t>
            </a:r>
            <a:r>
              <a:rPr lang="zh-CN" altLang="en-US" sz="6400" dirty="0"/>
              <a:t>节（徒</a:t>
            </a:r>
            <a:r>
              <a:rPr lang="en-US" altLang="zh-CN" sz="6400" dirty="0"/>
              <a:t>13:34</a:t>
            </a:r>
            <a:r>
              <a:rPr lang="zh-CN" altLang="en-US" sz="6400" dirty="0"/>
              <a:t>）及诗篇</a:t>
            </a:r>
            <a:r>
              <a:rPr lang="en-US" altLang="zh-CN" sz="6400" dirty="0"/>
              <a:t>16</a:t>
            </a:r>
            <a:r>
              <a:rPr lang="zh-CN" altLang="en-US" sz="6400" dirty="0"/>
              <a:t>章</a:t>
            </a:r>
            <a:r>
              <a:rPr lang="en-US" altLang="zh-CN" sz="6400" dirty="0"/>
              <a:t>10</a:t>
            </a:r>
            <a:r>
              <a:rPr lang="zh-CN" altLang="en-US" sz="6400" dirty="0"/>
              <a:t>节（徒</a:t>
            </a:r>
            <a:r>
              <a:rPr lang="en-US" altLang="zh-CN" sz="6400" dirty="0"/>
              <a:t>13:35</a:t>
            </a:r>
            <a:r>
              <a:rPr lang="zh-CN" altLang="en-US" sz="6400" dirty="0"/>
              <a:t>）引证救恩是神的应许。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4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400" b="1" dirty="0"/>
              <a:t>救恩的实现：</a:t>
            </a:r>
            <a:r>
              <a:rPr lang="zh-CN" altLang="en-US" sz="6400" dirty="0"/>
              <a:t>是因信称义（徒</a:t>
            </a:r>
            <a:r>
              <a:rPr lang="en-US" altLang="zh-CN" sz="6400" dirty="0"/>
              <a:t>13:38-41</a:t>
            </a:r>
            <a:r>
              <a:rPr lang="zh-CN" altLang="en-US" sz="6400" dirty="0"/>
              <a:t>）。</a:t>
            </a:r>
            <a:endParaRPr lang="en-US" altLang="zh-CN" sz="64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400" dirty="0"/>
              <a:t>“弟兄们，你们当晓得：赦罪的道是由这人传给你们的。你们靠摩西的律法，在一切不得称义的事上信靠这人，就都得称义了。”。</a:t>
            </a:r>
            <a:endParaRPr lang="en-US" altLang="zh-CN" sz="6400" dirty="0"/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400" dirty="0"/>
              <a:t>并呼吁会众要悔改信靠耶稣，并警告不信者会有可怕的结局。</a:t>
            </a:r>
            <a:endParaRPr lang="en-US" sz="6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CA70-70E5-C98B-91FA-B6FF8E6F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709613"/>
            <a:ext cx="7543800" cy="10271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讲道的结果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11CF-97E7-9A4E-4406-F0734ADA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/>
              <a:t>♦ 众人请他们到下安息日再讲这话给他们听。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dirty="0"/>
              <a:t>♦ 犹太人和敬虔进犹太教的人多有跟从保罗、巴拿巴的。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DB4C-13F4-1C46-A125-516984BD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b="1" dirty="0">
                <a:latin typeface="+mn-ea"/>
                <a:ea typeface="+mn-ea"/>
              </a:rPr>
              <a:t>第二个安息日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1E8B-BC33-5827-B955-79862983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825625"/>
            <a:ext cx="8432800" cy="4351338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人数众多：几乎全城的人</a:t>
            </a:r>
            <a:endParaRPr lang="en-US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犹太人满心嫉妒：</a:t>
            </a:r>
            <a:endParaRPr lang="en-US" altLang="zh-CN" dirty="0"/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dirty="0"/>
              <a:t>硬驳保罗所说的话</a:t>
            </a:r>
            <a:endParaRPr lang="en-US" altLang="zh-CN" dirty="0"/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dirty="0"/>
              <a:t>诽谤</a:t>
            </a:r>
            <a:endParaRPr lang="en-US" altLang="zh-CN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dirty="0"/>
              <a:t>保罗和巴拿巴放胆说：「神的道先讲给你们原是应当的；只因你们弃绝这道，断定自己不配得永生，我们就转向外邦人去。因为主曾这样吩咐我们说：</a:t>
            </a:r>
            <a:r>
              <a:rPr lang="en-US" altLang="zh-CN" dirty="0"/>
              <a:t>『</a:t>
            </a:r>
            <a:r>
              <a:rPr lang="zh-CN" altLang="en-US" dirty="0"/>
              <a:t>我已经立你作外邦人的光，叫你施行救恩，直到地极。</a:t>
            </a:r>
            <a:r>
              <a:rPr lang="en-US" altLang="zh-CN" dirty="0"/>
              <a:t>』</a:t>
            </a:r>
            <a:r>
              <a:rPr lang="zh-CN" altLang="en-US" dirty="0"/>
              <a:t>」</a:t>
            </a:r>
            <a:r>
              <a:rPr lang="en-US" altLang="zh-CN" dirty="0"/>
              <a:t>(</a:t>
            </a:r>
            <a:r>
              <a:rPr lang="zh-CN" altLang="en-US" dirty="0"/>
              <a:t>徒</a:t>
            </a:r>
            <a:r>
              <a:rPr lang="en-US" altLang="zh-CN" dirty="0"/>
              <a:t>13:42-47)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/>
              <a:t>①神的道是先传给以色列。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/>
              <a:t>②但以色列弃绝神的道，是犹太人逼神将橄榄树之枝子砍下来。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/>
              <a:t>③故此神的道现今转给外邦人，正应验了以赛亚书</a:t>
            </a:r>
            <a:r>
              <a:rPr lang="en-US" altLang="zh-CN" dirty="0"/>
              <a:t>49</a:t>
            </a:r>
            <a:r>
              <a:rPr lang="zh-CN" altLang="en-US" dirty="0"/>
              <a:t>章</a:t>
            </a:r>
            <a:r>
              <a:rPr lang="en-US" altLang="zh-CN" dirty="0"/>
              <a:t>6</a:t>
            </a:r>
            <a:r>
              <a:rPr lang="zh-CN" altLang="en-US" dirty="0"/>
              <a:t>节的预言。</a:t>
            </a:r>
            <a:endParaRPr lang="en-US" altLang="zh-CN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dirty="0"/>
              <a:t>人心的善变 （欢迎耶稣进城的，和钉死耶稣的同一帮人）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8399-B8F6-B7EF-6611-8B269C4FF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994775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</a:rPr>
              <a:t>保罗 （原名扫罗，希伯来语）</a:t>
            </a:r>
            <a:endParaRPr lang="en-US" sz="3200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0A69-7046-15A9-3F7F-218E2091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613" y="898525"/>
            <a:ext cx="5241926" cy="4816475"/>
          </a:xfrm>
        </p:spPr>
        <p:txBody>
          <a:bodyPr>
            <a:no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出生</a:t>
            </a:r>
            <a:r>
              <a:rPr lang="zh-CN" altLang="en-US" sz="16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于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大</a:t>
            </a:r>
            <a:r>
              <a:rPr lang="zh-CN" altLang="en-US" sz="16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数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，第 </a:t>
            </a:r>
            <a:r>
              <a:rPr lang="en-US" altLang="zh-TW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 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天受割</a:t>
            </a:r>
            <a:r>
              <a:rPr lang="zh-CN" altLang="en-US" sz="16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礼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；便雅</a:t>
            </a:r>
            <a:r>
              <a:rPr lang="zh-CN" altLang="en-US" sz="16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悯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支派，父母</a:t>
            </a:r>
            <a:r>
              <a:rPr lang="zh-CN" altLang="en-US" sz="16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却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具有</a:t>
            </a:r>
            <a:r>
              <a:rPr lang="zh-CN" altLang="en-US" sz="1600" b="1" dirty="0">
                <a:latin typeface="DengXian" panose="02010600030101010101" pitchFamily="2" charset="-122"/>
                <a:cs typeface="Times New Roman" panose="02020603050405020304" pitchFamily="18" charset="0"/>
              </a:rPr>
              <a:t>罗马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公民身份 </a:t>
            </a:r>
            <a:r>
              <a:rPr lang="en-US" altLang="zh-TW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22:3, 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腓 </a:t>
            </a:r>
            <a:r>
              <a:rPr lang="en-US" altLang="zh-TW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3:5, </a:t>
            </a:r>
            <a:r>
              <a:rPr lang="zh-TW" altLang="en-US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22:27-28)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开始在耶路撒冷受训，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是一代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名师迦马列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学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生，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后成为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法利賽人及拉比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22:3, 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26:5, 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腓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3:5)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观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看司提反在耶路撒冷殉道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7:54-8:1)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，开始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在耶路撒冷迫害教會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8:3, 22:4)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蒙召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信主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：原本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计划到大马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士革捉拿基督徒，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后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在路上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有主的显现而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信主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9:1-22)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在大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马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士革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与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阿伯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传讲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福音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加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1:17)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， 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被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犹太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人及官兵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追杀逃离大马士革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9:23-25; 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林後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11:32-33)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，到耶路撒冷</a:t>
            </a:r>
            <a:endParaRPr lang="en-US" altLang="zh-TW" sz="1600" b="1" dirty="0">
              <a:latin typeface="+mn-ea"/>
              <a:cs typeface="Times New Roman" panose="02020603050405020304" pitchFamily="18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首次以基督徒身份到耶路撒冷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9:26-29; 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加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1:18-24)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受说希腊话的犹太人追杀，逃离耶路撒冷，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返回大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数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9:30; 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加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1:21)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安提阿教會事奉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: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经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巴拿巴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鼓励后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，由大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数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到安提阿一起教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导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信徒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11:25-26)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； 与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巴拿巴一起帶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赈灾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捐款上耶路撒冷，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后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回安提阿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。同时带回称为马可的约翰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+mn-ea"/>
                <a:cs typeface="Times New Roman" panose="02020603050405020304" pitchFamily="18" charset="0"/>
              </a:rPr>
              <a:t>徒 </a:t>
            </a:r>
            <a:r>
              <a:rPr lang="en-US" altLang="zh-TW" sz="1600" b="1" dirty="0">
                <a:latin typeface="+mn-ea"/>
                <a:cs typeface="Times New Roman" panose="02020603050405020304" pitchFamily="18" charset="0"/>
              </a:rPr>
              <a:t>11:29-30)</a:t>
            </a:r>
          </a:p>
        </p:txBody>
      </p:sp>
      <p:pic>
        <p:nvPicPr>
          <p:cNvPr id="4100" name="Picture 19">
            <a:extLst>
              <a:ext uri="{FF2B5EF4-FFF2-40B4-BE49-F238E27FC236}">
                <a16:creationId xmlns:a16="http://schemas.microsoft.com/office/drawing/2014/main" id="{8EF40E63-E26E-9276-9E96-6BE37434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143000"/>
            <a:ext cx="3976687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CEF7E06-3843-FF4B-39C7-8AF762711FF6}"/>
              </a:ext>
            </a:extLst>
          </p:cNvPr>
          <p:cNvSpPr txBox="1"/>
          <p:nvPr/>
        </p:nvSpPr>
        <p:spPr>
          <a:xfrm>
            <a:off x="8598300" y="4987637"/>
            <a:ext cx="139930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highlight>
                  <a:srgbClr val="000080"/>
                </a:highlight>
                <a:latin typeface="+mn-lt"/>
              </a:rPr>
              <a:t>大马士革</a:t>
            </a:r>
            <a:endParaRPr lang="en-US" dirty="0">
              <a:solidFill>
                <a:schemeClr val="bg1"/>
              </a:solidFill>
              <a:highlight>
                <a:srgbClr val="000080"/>
              </a:highlight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F838-5FD1-46BE-87BC-9BC5A9F4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ea typeface="+mn-ea"/>
              </a:rPr>
              <a:t>以色列人的骄傲和嫉妒成就神的计划</a:t>
            </a:r>
            <a:endParaRPr lang="en-US" sz="3600" b="1" dirty="0">
              <a:latin typeface="+mn-ea"/>
              <a:ea typeface="+mn-ea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DEDB6B7-AE34-95DD-AFD1-B90B23302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8288" y="1736725"/>
            <a:ext cx="8966200" cy="45132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  <a:p>
            <a:pPr>
              <a:lnSpc>
                <a:spcPct val="100000"/>
              </a:lnSpc>
            </a:pPr>
            <a:r>
              <a:rPr lang="zh-CN" altLang="en-US"/>
              <a:t>保罗和巴拿巴都是犹太人，他们海外布道传福音的对象首先也是犹太人，所以在安息日去犹太人的会堂。就像主耶稣说：救恩是从犹太人出来的（约</a:t>
            </a:r>
            <a:r>
              <a:rPr lang="en-US" altLang="zh-CN"/>
              <a:t>4</a:t>
            </a:r>
            <a:r>
              <a:rPr lang="zh-CN" altLang="en-US"/>
              <a:t>：</a:t>
            </a:r>
            <a:r>
              <a:rPr lang="en-US" altLang="zh-CN"/>
              <a:t>22</a:t>
            </a:r>
            <a:r>
              <a:rPr lang="zh-CN" altLang="en-US"/>
              <a:t>）。 他们是上帝的选民，有亚伯拉罕做他们的祖先，有十诫命，会幕，献祭礼仪，制度，有先知，旧约圣经。按理他们因该最认识上帝，明白上帝的救赎计划。但是他们的心被帕子蒙住，只有想以色列国复兴，无法接受上帝要用耶稣牺牲的爱来赢得人心。保罗讲以色列历史，他们都明白，然而，生命却不愿意改变。</a:t>
            </a:r>
            <a:endParaRPr lang="en-US" altLang="zh-CN"/>
          </a:p>
          <a:p>
            <a:pPr>
              <a:lnSpc>
                <a:spcPct val="100000"/>
              </a:lnSpc>
            </a:pPr>
            <a:r>
              <a:rPr lang="zh-CN" altLang="en-US"/>
              <a:t>他们是因骄傲和嫉妒而反对的，然而，人的刚硬也要成就上帝的大能。“你们原是应当的，只因你们弃绝这道，断定自己不配得永生，我们就转向外邦人去”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31EED-8FD1-920D-A881-E9D2CC6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3025"/>
            <a:ext cx="78867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b="1" dirty="0">
                <a:latin typeface="+mn-ea"/>
                <a:ea typeface="+mn-ea"/>
              </a:rPr>
              <a:t>在安提阿传道的结果</a:t>
            </a:r>
            <a:endParaRPr lang="en-US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EF9E-2DCF-8E80-FC25-9B9B4770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4600"/>
            <a:ext cx="7886700" cy="4351338"/>
          </a:xfrm>
        </p:spPr>
        <p:txBody>
          <a:bodyPr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600" dirty="0"/>
              <a:t>外邦人的反应</a:t>
            </a:r>
            <a:r>
              <a:rPr lang="en-US" altLang="zh-CN" sz="1600" dirty="0"/>
              <a:t>:  </a:t>
            </a:r>
            <a:r>
              <a:rPr lang="zh-CN" altLang="en-US" sz="1600" dirty="0"/>
              <a:t>欢喜、赞美、相信。</a:t>
            </a:r>
            <a:r>
              <a:rPr lang="en-US" altLang="zh-CN" sz="1600" dirty="0"/>
              <a:t>”</a:t>
            </a:r>
            <a:r>
              <a:rPr lang="zh-CN" altLang="en-US" sz="1600" dirty="0"/>
              <a:t>外邦人听见这话，就欢喜了，赞美神的道；凡预定永生的人都信了。于是主的道传遍了那一带地方。</a:t>
            </a:r>
            <a:r>
              <a:rPr lang="en-US" altLang="zh-CN" sz="1600" dirty="0"/>
              <a:t>”</a:t>
            </a:r>
            <a:r>
              <a:rPr lang="zh-CN" altLang="en-US" sz="1600" dirty="0"/>
              <a:t>（徒</a:t>
            </a:r>
            <a:r>
              <a:rPr lang="en-US" altLang="zh-CN" sz="1600" dirty="0"/>
              <a:t>13</a:t>
            </a:r>
            <a:r>
              <a:rPr lang="zh-CN" altLang="en-US" sz="1600" dirty="0"/>
              <a:t>：</a:t>
            </a:r>
            <a:r>
              <a:rPr lang="en-US" altLang="zh-CN" sz="1600" dirty="0"/>
              <a:t>46-49</a:t>
            </a:r>
            <a:r>
              <a:rPr lang="zh-CN" altLang="en-US" sz="1600" dirty="0"/>
              <a:t>）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600" dirty="0"/>
              <a:t>	13</a:t>
            </a:r>
            <a:r>
              <a:rPr lang="zh-CN" altLang="en-US" sz="1600" dirty="0"/>
              <a:t>章</a:t>
            </a:r>
            <a:r>
              <a:rPr lang="en-US" altLang="zh-CN" sz="1600" dirty="0"/>
              <a:t>48</a:t>
            </a:r>
            <a:r>
              <a:rPr lang="zh-CN" altLang="en-US" sz="1600" dirty="0"/>
              <a:t>节下可译作：「凡信的人，就是预定得永生的人。」本句指信的人都预定得永生，非预定信或不信。因为人得救恩享永生不是靠自己的功劳，乃是神的恩典。「预定」不是说有些人被预定得救，有的被预定灭亡；神愿意人人都得救，但认罪相信是人自己的抉择。凡愿意凭信心接受福音，遵行神旨的，都可蒙救赎。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1600" dirty="0"/>
              <a:t>主的道传遍那一带地方（徒</a:t>
            </a:r>
            <a:r>
              <a:rPr lang="en-US" altLang="zh-CN" sz="1600" dirty="0"/>
              <a:t>13:49</a:t>
            </a:r>
            <a:r>
              <a:rPr lang="zh-CN" altLang="en-US" sz="1600" dirty="0"/>
              <a:t>）。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1600" dirty="0"/>
              <a:t>福音同工被赶出城（徒</a:t>
            </a:r>
            <a:r>
              <a:rPr lang="en-US" altLang="zh-CN" sz="1600" dirty="0"/>
              <a:t>13:50-51</a:t>
            </a:r>
            <a:r>
              <a:rPr lang="zh-CN" altLang="en-US" sz="1600" dirty="0"/>
              <a:t>）。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sz="16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1600" dirty="0"/>
              <a:t>当地有些显赫人士的妻子是「犹太教的虔诚人」，她们受了不信主的犹太人影响，游说丈夫把保罗等人赶出城外，保罗与同工跺下脚上尘土（象征放弃）便往以哥念去。为何犹太人要从妇女入手</a:t>
            </a:r>
            <a:r>
              <a:rPr lang="en-US" altLang="zh-CN" sz="1600" dirty="0"/>
              <a:t>?</a:t>
            </a:r>
            <a:r>
              <a:rPr lang="zh-CN" altLang="en-US" sz="1600" dirty="0"/>
              <a:t>目的是要透过她们来影响有名望的人，假若要先挑唆有名望的男人，可能不易成功。</a:t>
            </a:r>
          </a:p>
          <a:p>
            <a:pPr fontAlgn="auto">
              <a:spcAft>
                <a:spcPts val="0"/>
              </a:spcAft>
              <a:defRPr/>
            </a:pPr>
            <a:endParaRPr lang="zh-CN" alt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1600" dirty="0"/>
              <a:t>门徒满有救恩的喜乐，又被圣灵充满，不怕为主吃苦及作见证（徒</a:t>
            </a:r>
            <a:r>
              <a:rPr lang="en-US" altLang="zh-CN" sz="1600" dirty="0"/>
              <a:t>13:52</a:t>
            </a:r>
            <a:r>
              <a:rPr lang="zh-CN" altLang="en-US" sz="1600" dirty="0"/>
              <a:t>）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>
            <a:extLst>
              <a:ext uri="{FF2B5EF4-FFF2-40B4-BE49-F238E27FC236}">
                <a16:creationId xmlns:a16="http://schemas.microsoft.com/office/drawing/2014/main" id="{81721466-F56A-C8C6-AF99-23A36E6FDEF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9315" b="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Oval 19">
            <a:extLst>
              <a:ext uri="{FF2B5EF4-FFF2-40B4-BE49-F238E27FC236}">
                <a16:creationId xmlns:a16="http://schemas.microsoft.com/office/drawing/2014/main" id="{9DBFF935-E72B-50CA-E324-00A0040F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3425825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AutoShape 20">
            <a:extLst>
              <a:ext uri="{FF2B5EF4-FFF2-40B4-BE49-F238E27FC236}">
                <a16:creationId xmlns:a16="http://schemas.microsoft.com/office/drawing/2014/main" id="{B3C7DE7F-4C15-FFAC-D667-DB0B0E9F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24213"/>
            <a:ext cx="673100" cy="407987"/>
          </a:xfrm>
          <a:prstGeom prst="wedgeRectCallout">
            <a:avLst>
              <a:gd name="adj1" fmla="val -73819"/>
              <a:gd name="adj2" fmla="val 1731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278532" name="Freeform 4">
            <a:extLst>
              <a:ext uri="{FF2B5EF4-FFF2-40B4-BE49-F238E27FC236}">
                <a16:creationId xmlns:a16="http://schemas.microsoft.com/office/drawing/2014/main" id="{E6E1D3E1-972D-FC36-0109-FCB65C436E70}"/>
              </a:ext>
            </a:extLst>
          </p:cNvPr>
          <p:cNvSpPr>
            <a:spLocks/>
          </p:cNvSpPr>
          <p:nvPr/>
        </p:nvSpPr>
        <p:spPr bwMode="auto">
          <a:xfrm>
            <a:off x="2535238" y="966788"/>
            <a:ext cx="2565400" cy="1090612"/>
          </a:xfrm>
          <a:custGeom>
            <a:avLst/>
            <a:gdLst>
              <a:gd name="T0" fmla="*/ 0 w 1277"/>
              <a:gd name="T1" fmla="*/ 0 h 543"/>
              <a:gd name="T2" fmla="*/ 347544 w 1277"/>
              <a:gd name="T3" fmla="*/ 530242 h 543"/>
              <a:gd name="T4" fmla="*/ 753348 w 1277"/>
              <a:gd name="T5" fmla="*/ 897797 h 543"/>
              <a:gd name="T6" fmla="*/ 1562945 w 1277"/>
              <a:gd name="T7" fmla="*/ 956043 h 543"/>
              <a:gd name="T8" fmla="*/ 2565400 w 1277"/>
              <a:gd name="T9" fmla="*/ 1090612 h 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7" h="543">
                <a:moveTo>
                  <a:pt x="0" y="0"/>
                </a:moveTo>
                <a:cubicBezTo>
                  <a:pt x="29" y="44"/>
                  <a:pt x="111" y="190"/>
                  <a:pt x="173" y="264"/>
                </a:cubicBezTo>
                <a:cubicBezTo>
                  <a:pt x="235" y="338"/>
                  <a:pt x="274" y="412"/>
                  <a:pt x="375" y="447"/>
                </a:cubicBezTo>
                <a:cubicBezTo>
                  <a:pt x="476" y="482"/>
                  <a:pt x="628" y="460"/>
                  <a:pt x="778" y="476"/>
                </a:cubicBezTo>
                <a:cubicBezTo>
                  <a:pt x="928" y="492"/>
                  <a:pt x="1173" y="529"/>
                  <a:pt x="1277" y="543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Freeform 5">
            <a:extLst>
              <a:ext uri="{FF2B5EF4-FFF2-40B4-BE49-F238E27FC236}">
                <a16:creationId xmlns:a16="http://schemas.microsoft.com/office/drawing/2014/main" id="{30EDAF7E-71BB-7355-D815-AF12541D3D2E}"/>
              </a:ext>
            </a:extLst>
          </p:cNvPr>
          <p:cNvSpPr>
            <a:spLocks/>
          </p:cNvSpPr>
          <p:nvPr/>
        </p:nvSpPr>
        <p:spPr bwMode="auto">
          <a:xfrm>
            <a:off x="1520825" y="1023938"/>
            <a:ext cx="965200" cy="3521075"/>
          </a:xfrm>
          <a:custGeom>
            <a:avLst/>
            <a:gdLst>
              <a:gd name="T0" fmla="*/ 445477 w 481"/>
              <a:gd name="T1" fmla="*/ 3521075 h 1752"/>
              <a:gd name="T2" fmla="*/ 331098 w 481"/>
              <a:gd name="T3" fmla="*/ 3261818 h 1752"/>
              <a:gd name="T4" fmla="*/ 214712 w 481"/>
              <a:gd name="T5" fmla="*/ 2875947 h 1752"/>
              <a:gd name="T6" fmla="*/ 262872 w 481"/>
              <a:gd name="T7" fmla="*/ 2353413 h 1752"/>
              <a:gd name="T8" fmla="*/ 176585 w 481"/>
              <a:gd name="T9" fmla="*/ 1987639 h 1752"/>
              <a:gd name="T10" fmla="*/ 98326 w 481"/>
              <a:gd name="T11" fmla="*/ 1746469 h 1752"/>
              <a:gd name="T12" fmla="*/ 12040 w 481"/>
              <a:gd name="T13" fmla="*/ 1380696 h 1752"/>
              <a:gd name="T14" fmla="*/ 166552 w 481"/>
              <a:gd name="T15" fmla="*/ 1109380 h 1752"/>
              <a:gd name="T16" fmla="*/ 417384 w 481"/>
              <a:gd name="T17" fmla="*/ 1195799 h 1752"/>
              <a:gd name="T18" fmla="*/ 513703 w 481"/>
              <a:gd name="T19" fmla="*/ 964678 h 1752"/>
              <a:gd name="T20" fmla="*/ 599989 w 481"/>
              <a:gd name="T21" fmla="*/ 733557 h 1752"/>
              <a:gd name="T22" fmla="*/ 589956 w 481"/>
              <a:gd name="T23" fmla="*/ 560719 h 1752"/>
              <a:gd name="T24" fmla="*/ 764535 w 481"/>
              <a:gd name="T25" fmla="*/ 289403 h 1752"/>
              <a:gd name="T26" fmla="*/ 965200 w 481"/>
              <a:gd name="T27" fmla="*/ 0 h 17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1" h="1752">
                <a:moveTo>
                  <a:pt x="222" y="1752"/>
                </a:moveTo>
                <a:cubicBezTo>
                  <a:pt x="203" y="1714"/>
                  <a:pt x="184" y="1677"/>
                  <a:pt x="165" y="1623"/>
                </a:cubicBezTo>
                <a:cubicBezTo>
                  <a:pt x="146" y="1569"/>
                  <a:pt x="113" y="1506"/>
                  <a:pt x="107" y="1431"/>
                </a:cubicBezTo>
                <a:cubicBezTo>
                  <a:pt x="101" y="1356"/>
                  <a:pt x="134" y="1245"/>
                  <a:pt x="131" y="1171"/>
                </a:cubicBezTo>
                <a:cubicBezTo>
                  <a:pt x="128" y="1097"/>
                  <a:pt x="102" y="1039"/>
                  <a:pt x="88" y="989"/>
                </a:cubicBezTo>
                <a:cubicBezTo>
                  <a:pt x="74" y="939"/>
                  <a:pt x="63" y="919"/>
                  <a:pt x="49" y="869"/>
                </a:cubicBezTo>
                <a:cubicBezTo>
                  <a:pt x="35" y="819"/>
                  <a:pt x="0" y="740"/>
                  <a:pt x="6" y="687"/>
                </a:cubicBezTo>
                <a:cubicBezTo>
                  <a:pt x="12" y="634"/>
                  <a:pt x="49" y="567"/>
                  <a:pt x="83" y="552"/>
                </a:cubicBezTo>
                <a:cubicBezTo>
                  <a:pt x="117" y="537"/>
                  <a:pt x="179" y="607"/>
                  <a:pt x="208" y="595"/>
                </a:cubicBezTo>
                <a:cubicBezTo>
                  <a:pt x="237" y="583"/>
                  <a:pt x="241" y="518"/>
                  <a:pt x="256" y="480"/>
                </a:cubicBezTo>
                <a:cubicBezTo>
                  <a:pt x="271" y="442"/>
                  <a:pt x="293" y="398"/>
                  <a:pt x="299" y="365"/>
                </a:cubicBezTo>
                <a:cubicBezTo>
                  <a:pt x="305" y="332"/>
                  <a:pt x="280" y="316"/>
                  <a:pt x="294" y="279"/>
                </a:cubicBezTo>
                <a:cubicBezTo>
                  <a:pt x="308" y="242"/>
                  <a:pt x="350" y="190"/>
                  <a:pt x="381" y="144"/>
                </a:cubicBezTo>
                <a:cubicBezTo>
                  <a:pt x="412" y="98"/>
                  <a:pt x="459" y="31"/>
                  <a:pt x="481" y="0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Oval 6">
            <a:extLst>
              <a:ext uri="{FF2B5EF4-FFF2-40B4-BE49-F238E27FC236}">
                <a16:creationId xmlns:a16="http://schemas.microsoft.com/office/drawing/2014/main" id="{4F110E67-068E-F9DB-5A25-BFB0B941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005013"/>
            <a:ext cx="15081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4" name="Oval 7">
            <a:extLst>
              <a:ext uri="{FF2B5EF4-FFF2-40B4-BE49-F238E27FC236}">
                <a16:creationId xmlns:a16="http://schemas.microsoft.com/office/drawing/2014/main" id="{70906621-6940-DD9D-F348-B375373A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882650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5" name="Oval 8">
            <a:extLst>
              <a:ext uri="{FF2B5EF4-FFF2-40B4-BE49-F238E27FC236}">
                <a16:creationId xmlns:a16="http://schemas.microsoft.com/office/drawing/2014/main" id="{E74147E0-B113-C0D8-DF60-2D0FC64E7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2668588"/>
            <a:ext cx="15081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6" name="AutoShape 10">
            <a:extLst>
              <a:ext uri="{FF2B5EF4-FFF2-40B4-BE49-F238E27FC236}">
                <a16:creationId xmlns:a16="http://schemas.microsoft.com/office/drawing/2014/main" id="{0957E644-E2E7-0CA6-2911-EAE8287B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630738"/>
            <a:ext cx="674688" cy="407987"/>
          </a:xfrm>
          <a:prstGeom prst="wedgeRectCallout">
            <a:avLst>
              <a:gd name="adj1" fmla="val -87884"/>
              <a:gd name="adj2" fmla="val -6362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24587" name="AutoShape 11">
            <a:extLst>
              <a:ext uri="{FF2B5EF4-FFF2-40B4-BE49-F238E27FC236}">
                <a16:creationId xmlns:a16="http://schemas.microsoft.com/office/drawing/2014/main" id="{B54E849E-EBB1-130F-E870-549FC66D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23850"/>
            <a:ext cx="1112838" cy="679450"/>
          </a:xfrm>
          <a:prstGeom prst="wedgeRectCallout">
            <a:avLst>
              <a:gd name="adj1" fmla="val 71255"/>
              <a:gd name="adj2" fmla="val 366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F0A48D95-AB63-F916-E86C-9357FDA30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247775"/>
            <a:ext cx="889000" cy="407988"/>
          </a:xfrm>
          <a:prstGeom prst="wedgeRectCallout">
            <a:avLst>
              <a:gd name="adj1" fmla="val -25056"/>
              <a:gd name="adj2" fmla="val 120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24589" name="AutoShape 13">
            <a:extLst>
              <a:ext uri="{FF2B5EF4-FFF2-40B4-BE49-F238E27FC236}">
                <a16:creationId xmlns:a16="http://schemas.microsoft.com/office/drawing/2014/main" id="{E62CBE7A-C0C4-9114-75B3-C2829635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341563"/>
            <a:ext cx="887412" cy="406400"/>
          </a:xfrm>
          <a:prstGeom prst="wedgeRectCallout">
            <a:avLst>
              <a:gd name="adj1" fmla="val -73972"/>
              <a:gd name="adj2" fmla="val 4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24590" name="Oval 15">
            <a:extLst>
              <a:ext uri="{FF2B5EF4-FFF2-40B4-BE49-F238E27FC236}">
                <a16:creationId xmlns:a16="http://schemas.microsoft.com/office/drawing/2014/main" id="{CF15D30D-97C3-E65B-07E8-75F21976B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41825"/>
            <a:ext cx="15081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8545" name="Picture 17">
            <a:extLst>
              <a:ext uri="{FF2B5EF4-FFF2-40B4-BE49-F238E27FC236}">
                <a16:creationId xmlns:a16="http://schemas.microsoft.com/office/drawing/2014/main" id="{0EA9C9D1-92C6-0ECA-C3C8-4B8E476C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371725"/>
            <a:ext cx="6018212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546" name="Rectangle 18">
            <a:extLst>
              <a:ext uri="{FF2B5EF4-FFF2-40B4-BE49-F238E27FC236}">
                <a16:creationId xmlns:a16="http://schemas.microsoft.com/office/drawing/2014/main" id="{95DF8AD0-C66F-3296-C328-01F2FDF8E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2500313"/>
            <a:ext cx="24130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以哥念 </a:t>
            </a:r>
            <a:r>
              <a:rPr lang="en-US" altLang="zh-TW" sz="2000">
                <a:ea typeface="SimHei" panose="02010609060101010101" pitchFamily="49" charset="-122"/>
              </a:rPr>
              <a:t>(</a:t>
            </a:r>
            <a:r>
              <a:rPr lang="zh-TW" altLang="en-US" sz="2000">
                <a:ea typeface="SimHei" panose="02010609060101010101" pitchFamily="49" charset="-122"/>
              </a:rPr>
              <a:t>今之</a:t>
            </a:r>
            <a:r>
              <a:rPr lang="en-US" altLang="zh-TW" sz="2000">
                <a:ea typeface="SimHei" panose="02010609060101010101" pitchFamily="49" charset="-122"/>
              </a:rPr>
              <a:t>Konya)</a:t>
            </a:r>
          </a:p>
          <a:p>
            <a:pPr eaLnBrk="1" hangingPunct="1">
              <a:spcAft>
                <a:spcPct val="30000"/>
              </a:spcAft>
            </a:pPr>
            <a:r>
              <a:rPr lang="zh-TW" altLang="en-US" sz="2000">
                <a:ea typeface="SimHei" panose="02010609060101010101" pitchFamily="49" charset="-122"/>
              </a:rPr>
              <a:t>吕高尼的首府</a:t>
            </a:r>
            <a:endParaRPr lang="en-US" altLang="zh-TW" sz="2000"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93069D0-01D7-F129-56B4-8EB8D826E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以哥念（现在</a:t>
            </a:r>
            <a:r>
              <a:rPr lang="en-US" altLang="zh-CN"/>
              <a:t>Konya)</a:t>
            </a:r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DA915D0-9B56-6594-C635-2AA875BDD1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以哥念（意「石灰」）在安提阿之东约六十哩。此城的定名有一个古老的传说，谓一次大洪水淹没这城后，天神用这城的湿泥做成甚多小泥像，称</a:t>
            </a:r>
            <a:r>
              <a:rPr lang="en-US" altLang="zh-CN"/>
              <a:t>icon</a:t>
            </a:r>
            <a:r>
              <a:rPr lang="zh-CN" altLang="en-US"/>
              <a:t>，这些小</a:t>
            </a:r>
            <a:r>
              <a:rPr lang="en-US" altLang="zh-CN"/>
              <a:t>. </a:t>
            </a:r>
            <a:r>
              <a:rPr lang="zh-CN" altLang="en-US"/>
              <a:t>泥像后来成为城中的居民，故城称</a:t>
            </a:r>
            <a:r>
              <a:rPr lang="en-US" altLang="zh-CN"/>
              <a:t>Iconium</a:t>
            </a:r>
            <a:r>
              <a:rPr lang="zh-CN" altLang="en-US"/>
              <a:t>，可意译为「</a:t>
            </a:r>
            <a:r>
              <a:rPr lang="en-US" altLang="zh-CN"/>
              <a:t>Icon</a:t>
            </a:r>
            <a:r>
              <a:rPr lang="zh-CN" altLang="en-US"/>
              <a:t>之地」。此时，以哥念名叫「革老丢哥念」（</a:t>
            </a:r>
            <a:r>
              <a:rPr lang="en-US" altLang="zh-CN"/>
              <a:t>C1audiconium</a:t>
            </a:r>
            <a:r>
              <a:rPr lang="zh-CN" altLang="en-US"/>
              <a:t>），是皇帝宠爱之城。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希腊古城，农业和商业发达。</a:t>
            </a:r>
            <a:endParaRPr lang="en-US" altLang="zh-CN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>
            <a:extLst>
              <a:ext uri="{FF2B5EF4-FFF2-40B4-BE49-F238E27FC236}">
                <a16:creationId xmlns:a16="http://schemas.microsoft.com/office/drawing/2014/main" id="{DD1EE9D6-4319-7FF3-DAF4-973E265B6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65138"/>
            <a:ext cx="8326437" cy="61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3200" b="1">
                <a:latin typeface="等线" panose="02010600030101010101" pitchFamily="2" charset="-122"/>
              </a:rPr>
              <a:t>在以哥念传道，遭凌辱，石头打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>
                <a:ea typeface="SimHei" panose="02010609060101010101" pitchFamily="49" charset="-122"/>
                <a:cs typeface="Calibri" panose="020F0502020204030204" pitchFamily="34" charset="0"/>
              </a:rPr>
              <a:t>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二人在以哥念同进犹太人的会堂，在那里讲的，叫犹太人和希利尼人信的很多。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但那不顺从的犹太人耸动外邦人，叫他们心里恼恨弟兄。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二人在那里住了多日，倚靠主放胆讲道；主藉他们的手施行神迹奇事，证明他的恩道。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城里的众人就分了党，有附从犹太人的，有附从使徒的。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那时，外邦人和犹太人，并他们的官长，一齐拥上来，要凌辱使徒，用石头打他们。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♦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使徒知道了，就逃往吕高尼的路司得、特庇两个城和周围地方去，在那里传福音。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14:1-7)</a:t>
            </a:r>
            <a:r>
              <a:rPr lang="zh-CN" altLang="en-US" sz="2400">
                <a:ea typeface="SimHei" panose="02010609060101010101" pitchFamily="49" charset="-122"/>
              </a:rPr>
              <a:t> </a:t>
            </a:r>
            <a:endParaRPr lang="en-US" altLang="zh-TW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>
            <a:extLst>
              <a:ext uri="{FF2B5EF4-FFF2-40B4-BE49-F238E27FC236}">
                <a16:creationId xmlns:a16="http://schemas.microsoft.com/office/drawing/2014/main" id="{0BD4FDAB-EBA7-3522-B6A8-DA3A20F922D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9315" b="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Oval 20">
            <a:extLst>
              <a:ext uri="{FF2B5EF4-FFF2-40B4-BE49-F238E27FC236}">
                <a16:creationId xmlns:a16="http://schemas.microsoft.com/office/drawing/2014/main" id="{327C4FC8-1101-418E-8711-EBF6D459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3425825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2" name="AutoShape 21">
            <a:extLst>
              <a:ext uri="{FF2B5EF4-FFF2-40B4-BE49-F238E27FC236}">
                <a16:creationId xmlns:a16="http://schemas.microsoft.com/office/drawing/2014/main" id="{6A92A6E7-FABA-7B18-EEB5-D38C02DA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24213"/>
            <a:ext cx="673100" cy="407987"/>
          </a:xfrm>
          <a:prstGeom prst="wedgeRectCallout">
            <a:avLst>
              <a:gd name="adj1" fmla="val -73819"/>
              <a:gd name="adj2" fmla="val 1731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277508" name="Freeform 4">
            <a:extLst>
              <a:ext uri="{FF2B5EF4-FFF2-40B4-BE49-F238E27FC236}">
                <a16:creationId xmlns:a16="http://schemas.microsoft.com/office/drawing/2014/main" id="{00AA6C49-790F-8C80-94C6-6D1F6B3D2555}"/>
              </a:ext>
            </a:extLst>
          </p:cNvPr>
          <p:cNvSpPr>
            <a:spLocks/>
          </p:cNvSpPr>
          <p:nvPr/>
        </p:nvSpPr>
        <p:spPr bwMode="auto">
          <a:xfrm>
            <a:off x="5100638" y="2066925"/>
            <a:ext cx="85725" cy="608013"/>
          </a:xfrm>
          <a:custGeom>
            <a:avLst/>
            <a:gdLst>
              <a:gd name="T0" fmla="*/ 85725 w 43"/>
              <a:gd name="T1" fmla="*/ 0 h 302"/>
              <a:gd name="T2" fmla="*/ 0 w 43"/>
              <a:gd name="T3" fmla="*/ 608013 h 3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" h="302">
                <a:moveTo>
                  <a:pt x="43" y="0"/>
                </a:moveTo>
                <a:cubicBezTo>
                  <a:pt x="25" y="92"/>
                  <a:pt x="8" y="185"/>
                  <a:pt x="0" y="30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Freeform 5">
            <a:extLst>
              <a:ext uri="{FF2B5EF4-FFF2-40B4-BE49-F238E27FC236}">
                <a16:creationId xmlns:a16="http://schemas.microsoft.com/office/drawing/2014/main" id="{B5B825CC-E9ED-C5F0-BA8B-B84CD9226812}"/>
              </a:ext>
            </a:extLst>
          </p:cNvPr>
          <p:cNvSpPr>
            <a:spLocks/>
          </p:cNvSpPr>
          <p:nvPr/>
        </p:nvSpPr>
        <p:spPr bwMode="auto">
          <a:xfrm>
            <a:off x="2535238" y="966788"/>
            <a:ext cx="2565400" cy="1090612"/>
          </a:xfrm>
          <a:custGeom>
            <a:avLst/>
            <a:gdLst>
              <a:gd name="T0" fmla="*/ 0 w 1277"/>
              <a:gd name="T1" fmla="*/ 0 h 543"/>
              <a:gd name="T2" fmla="*/ 347544 w 1277"/>
              <a:gd name="T3" fmla="*/ 530242 h 543"/>
              <a:gd name="T4" fmla="*/ 753348 w 1277"/>
              <a:gd name="T5" fmla="*/ 897797 h 543"/>
              <a:gd name="T6" fmla="*/ 1562945 w 1277"/>
              <a:gd name="T7" fmla="*/ 956043 h 543"/>
              <a:gd name="T8" fmla="*/ 2565400 w 1277"/>
              <a:gd name="T9" fmla="*/ 1090612 h 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7" h="543">
                <a:moveTo>
                  <a:pt x="0" y="0"/>
                </a:moveTo>
                <a:cubicBezTo>
                  <a:pt x="29" y="44"/>
                  <a:pt x="111" y="190"/>
                  <a:pt x="173" y="264"/>
                </a:cubicBezTo>
                <a:cubicBezTo>
                  <a:pt x="235" y="338"/>
                  <a:pt x="274" y="412"/>
                  <a:pt x="375" y="447"/>
                </a:cubicBezTo>
                <a:cubicBezTo>
                  <a:pt x="476" y="482"/>
                  <a:pt x="628" y="460"/>
                  <a:pt x="778" y="476"/>
                </a:cubicBezTo>
                <a:cubicBezTo>
                  <a:pt x="928" y="492"/>
                  <a:pt x="1173" y="529"/>
                  <a:pt x="1277" y="543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6">
            <a:extLst>
              <a:ext uri="{FF2B5EF4-FFF2-40B4-BE49-F238E27FC236}">
                <a16:creationId xmlns:a16="http://schemas.microsoft.com/office/drawing/2014/main" id="{880D8E0D-29DF-E578-A1CA-691866650A5D}"/>
              </a:ext>
            </a:extLst>
          </p:cNvPr>
          <p:cNvSpPr>
            <a:spLocks/>
          </p:cNvSpPr>
          <p:nvPr/>
        </p:nvSpPr>
        <p:spPr bwMode="auto">
          <a:xfrm>
            <a:off x="1520825" y="1023938"/>
            <a:ext cx="965200" cy="3521075"/>
          </a:xfrm>
          <a:custGeom>
            <a:avLst/>
            <a:gdLst>
              <a:gd name="T0" fmla="*/ 445477 w 481"/>
              <a:gd name="T1" fmla="*/ 3521075 h 1752"/>
              <a:gd name="T2" fmla="*/ 331098 w 481"/>
              <a:gd name="T3" fmla="*/ 3261818 h 1752"/>
              <a:gd name="T4" fmla="*/ 214712 w 481"/>
              <a:gd name="T5" fmla="*/ 2875947 h 1752"/>
              <a:gd name="T6" fmla="*/ 262872 w 481"/>
              <a:gd name="T7" fmla="*/ 2353413 h 1752"/>
              <a:gd name="T8" fmla="*/ 176585 w 481"/>
              <a:gd name="T9" fmla="*/ 1987639 h 1752"/>
              <a:gd name="T10" fmla="*/ 98326 w 481"/>
              <a:gd name="T11" fmla="*/ 1746469 h 1752"/>
              <a:gd name="T12" fmla="*/ 12040 w 481"/>
              <a:gd name="T13" fmla="*/ 1380696 h 1752"/>
              <a:gd name="T14" fmla="*/ 166552 w 481"/>
              <a:gd name="T15" fmla="*/ 1109380 h 1752"/>
              <a:gd name="T16" fmla="*/ 417384 w 481"/>
              <a:gd name="T17" fmla="*/ 1195799 h 1752"/>
              <a:gd name="T18" fmla="*/ 513703 w 481"/>
              <a:gd name="T19" fmla="*/ 964678 h 1752"/>
              <a:gd name="T20" fmla="*/ 599989 w 481"/>
              <a:gd name="T21" fmla="*/ 733557 h 1752"/>
              <a:gd name="T22" fmla="*/ 589956 w 481"/>
              <a:gd name="T23" fmla="*/ 560719 h 1752"/>
              <a:gd name="T24" fmla="*/ 764535 w 481"/>
              <a:gd name="T25" fmla="*/ 289403 h 1752"/>
              <a:gd name="T26" fmla="*/ 965200 w 481"/>
              <a:gd name="T27" fmla="*/ 0 h 17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1" h="1752">
                <a:moveTo>
                  <a:pt x="222" y="1752"/>
                </a:moveTo>
                <a:cubicBezTo>
                  <a:pt x="203" y="1714"/>
                  <a:pt x="184" y="1677"/>
                  <a:pt x="165" y="1623"/>
                </a:cubicBezTo>
                <a:cubicBezTo>
                  <a:pt x="146" y="1569"/>
                  <a:pt x="113" y="1506"/>
                  <a:pt x="107" y="1431"/>
                </a:cubicBezTo>
                <a:cubicBezTo>
                  <a:pt x="101" y="1356"/>
                  <a:pt x="134" y="1245"/>
                  <a:pt x="131" y="1171"/>
                </a:cubicBezTo>
                <a:cubicBezTo>
                  <a:pt x="128" y="1097"/>
                  <a:pt x="102" y="1039"/>
                  <a:pt x="88" y="989"/>
                </a:cubicBezTo>
                <a:cubicBezTo>
                  <a:pt x="74" y="939"/>
                  <a:pt x="63" y="919"/>
                  <a:pt x="49" y="869"/>
                </a:cubicBezTo>
                <a:cubicBezTo>
                  <a:pt x="35" y="819"/>
                  <a:pt x="0" y="740"/>
                  <a:pt x="6" y="687"/>
                </a:cubicBezTo>
                <a:cubicBezTo>
                  <a:pt x="12" y="634"/>
                  <a:pt x="49" y="567"/>
                  <a:pt x="83" y="552"/>
                </a:cubicBezTo>
                <a:cubicBezTo>
                  <a:pt x="117" y="537"/>
                  <a:pt x="179" y="607"/>
                  <a:pt x="208" y="595"/>
                </a:cubicBezTo>
                <a:cubicBezTo>
                  <a:pt x="237" y="583"/>
                  <a:pt x="241" y="518"/>
                  <a:pt x="256" y="480"/>
                </a:cubicBezTo>
                <a:cubicBezTo>
                  <a:pt x="271" y="442"/>
                  <a:pt x="293" y="398"/>
                  <a:pt x="299" y="365"/>
                </a:cubicBezTo>
                <a:cubicBezTo>
                  <a:pt x="305" y="332"/>
                  <a:pt x="280" y="316"/>
                  <a:pt x="294" y="279"/>
                </a:cubicBezTo>
                <a:cubicBezTo>
                  <a:pt x="308" y="242"/>
                  <a:pt x="350" y="190"/>
                  <a:pt x="381" y="144"/>
                </a:cubicBezTo>
                <a:cubicBezTo>
                  <a:pt x="412" y="98"/>
                  <a:pt x="459" y="31"/>
                  <a:pt x="481" y="0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Oval 7">
            <a:extLst>
              <a:ext uri="{FF2B5EF4-FFF2-40B4-BE49-F238E27FC236}">
                <a16:creationId xmlns:a16="http://schemas.microsoft.com/office/drawing/2014/main" id="{92F3B8E5-8A20-B8BF-F3FE-4B1814BD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005013"/>
            <a:ext cx="15081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7" name="Oval 8">
            <a:extLst>
              <a:ext uri="{FF2B5EF4-FFF2-40B4-BE49-F238E27FC236}">
                <a16:creationId xmlns:a16="http://schemas.microsoft.com/office/drawing/2014/main" id="{C5BF1620-98CE-4F2A-92D3-56D646461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882650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8" name="Oval 9">
            <a:extLst>
              <a:ext uri="{FF2B5EF4-FFF2-40B4-BE49-F238E27FC236}">
                <a16:creationId xmlns:a16="http://schemas.microsoft.com/office/drawing/2014/main" id="{267FCE14-6205-D19D-6BE0-3C0EF6C8B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2668588"/>
            <a:ext cx="15081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9" name="AutoShape 11">
            <a:extLst>
              <a:ext uri="{FF2B5EF4-FFF2-40B4-BE49-F238E27FC236}">
                <a16:creationId xmlns:a16="http://schemas.microsoft.com/office/drawing/2014/main" id="{45B45961-0FF2-A8A3-B141-39879F497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630738"/>
            <a:ext cx="674688" cy="407987"/>
          </a:xfrm>
          <a:prstGeom prst="wedgeRectCallout">
            <a:avLst>
              <a:gd name="adj1" fmla="val -87884"/>
              <a:gd name="adj2" fmla="val -6362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27660" name="AutoShape 12">
            <a:extLst>
              <a:ext uri="{FF2B5EF4-FFF2-40B4-BE49-F238E27FC236}">
                <a16:creationId xmlns:a16="http://schemas.microsoft.com/office/drawing/2014/main" id="{2F948D01-D9A4-FF40-9C38-7D8FDC3BA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23850"/>
            <a:ext cx="1112838" cy="679450"/>
          </a:xfrm>
          <a:prstGeom prst="wedgeRectCallout">
            <a:avLst>
              <a:gd name="adj1" fmla="val 71255"/>
              <a:gd name="adj2" fmla="val 366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27661" name="AutoShape 13">
            <a:extLst>
              <a:ext uri="{FF2B5EF4-FFF2-40B4-BE49-F238E27FC236}">
                <a16:creationId xmlns:a16="http://schemas.microsoft.com/office/drawing/2014/main" id="{7E162904-4A57-88B8-34E4-56C4E9A8E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247775"/>
            <a:ext cx="889000" cy="407988"/>
          </a:xfrm>
          <a:prstGeom prst="wedgeRectCallout">
            <a:avLst>
              <a:gd name="adj1" fmla="val -25056"/>
              <a:gd name="adj2" fmla="val 120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id="{FF5688AB-B89D-666C-BDCC-0A71641A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341563"/>
            <a:ext cx="887412" cy="406400"/>
          </a:xfrm>
          <a:prstGeom prst="wedgeRectCallout">
            <a:avLst>
              <a:gd name="adj1" fmla="val -73972"/>
              <a:gd name="adj2" fmla="val 4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27663" name="Oval 16">
            <a:extLst>
              <a:ext uri="{FF2B5EF4-FFF2-40B4-BE49-F238E27FC236}">
                <a16:creationId xmlns:a16="http://schemas.microsoft.com/office/drawing/2014/main" id="{8B825DA4-2C34-EF2B-D45A-10EB85C4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41825"/>
            <a:ext cx="15081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77522" name="Picture 18">
            <a:extLst>
              <a:ext uri="{FF2B5EF4-FFF2-40B4-BE49-F238E27FC236}">
                <a16:creationId xmlns:a16="http://schemas.microsoft.com/office/drawing/2014/main" id="{D6B47A07-E10D-C12F-0B95-BD956F76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23" name="Rectangle 19">
            <a:extLst>
              <a:ext uri="{FF2B5EF4-FFF2-40B4-BE49-F238E27FC236}">
                <a16:creationId xmlns:a16="http://schemas.microsoft.com/office/drawing/2014/main" id="{53AB6AA6-337B-E800-4DFE-9F80746C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3528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zh-CN" altLang="en-US">
                <a:latin typeface="SimHei" panose="02010609060101010101" pitchFamily="49" charset="-122"/>
                <a:ea typeface="SimHei" panose="02010609060101010101" pitchFamily="49" charset="-122"/>
              </a:rPr>
              <a:t>路司得遗址的土丘 </a:t>
            </a:r>
            <a:endParaRPr lang="zh-TW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7526" name="Text Box 22">
            <a:extLst>
              <a:ext uri="{FF2B5EF4-FFF2-40B4-BE49-F238E27FC236}">
                <a16:creationId xmlns:a16="http://schemas.microsoft.com/office/drawing/2014/main" id="{BFF0E7B6-3BC9-9013-BB79-02D06A21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339975"/>
            <a:ext cx="1692275" cy="406400"/>
          </a:xfrm>
          <a:prstGeom prst="rect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CN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提摩太的家乡</a:t>
            </a:r>
            <a:endParaRPr lang="zh-TW" altLang="en-US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3" grpId="0"/>
      <p:bldP spid="2775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>
            <a:extLst>
              <a:ext uri="{FF2B5EF4-FFF2-40B4-BE49-F238E27FC236}">
                <a16:creationId xmlns:a16="http://schemas.microsoft.com/office/drawing/2014/main" id="{CA77EAA6-3A48-D51D-E601-15DA251C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25" y="914400"/>
            <a:ext cx="4876800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路司得城里坐着一个两脚无力的人，生来是瘸腿的，从来没有走过。他听保罗讲道，保罗定睛看他，</a:t>
            </a:r>
            <a:r>
              <a:rPr lang="zh-CN" altLang="en-US" sz="2400" u="sng">
                <a:latin typeface="SimHei" panose="02010609060101010101" pitchFamily="49" charset="-122"/>
                <a:ea typeface="SimHei" panose="02010609060101010101" pitchFamily="49" charset="-122"/>
              </a:rPr>
              <a:t>见他有信心，可得痊愈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，就大声说：「你起来，两脚站直！」那人就跳起来，而且行走。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众人看见保罗所做的事，就用吕高尼的话大声说：「有神藉着人形降临在我们中间了。」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于是称巴拿巴为「丢斯」，称保罗为「希耳米」，因为他说话领首。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14:8-12)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AFC37A37-16D0-4145-5DCD-58219043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7592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F13CBC80-E934-CCAF-8AAB-F4034BD4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79375"/>
            <a:ext cx="521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800" b="1"/>
              <a:t>在路司得医治瘸腿，被当作神人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6">
            <a:extLst>
              <a:ext uri="{FF2B5EF4-FFF2-40B4-BE49-F238E27FC236}">
                <a16:creationId xmlns:a16="http://schemas.microsoft.com/office/drawing/2014/main" id="{B2026FFC-D437-5A37-E212-B61FA448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566738"/>
            <a:ext cx="3679825" cy="6953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CN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吕高尼的希腊神话</a:t>
            </a:r>
            <a:endParaRPr lang="zh-TW" altLang="en-US" sz="24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313349" name="Text Box 5">
            <a:extLst>
              <a:ext uri="{FF2B5EF4-FFF2-40B4-BE49-F238E27FC236}">
                <a16:creationId xmlns:a16="http://schemas.microsoft.com/office/drawing/2014/main" id="{C6EDE0B0-17F7-C100-3584-9BF7458F9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470025"/>
            <a:ext cx="736282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ea typeface="SimHei" panose="02010609060101010101" pitchFamily="49" charset="-122"/>
              </a:rPr>
              <a:t>最高之神丢斯和他的先锋希耳米曾经化身为穷旅客，向吕高尼的富人和穷人家请求借宿，却都被拒绝了。最后，他们来到一对老农夫妇家敲门。这对穷夫妇接待了两位旅客，而且尽情款待。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ea typeface="SimHei" panose="02010609060101010101" pitchFamily="49" charset="-122"/>
              </a:rPr>
              <a:t>后来这两位天神表明身分，把那些拒绝他们的人通通变为青蛙，又将这对夫妇的小屋变成用黄金和大理石建造的辉煌神庙，就是如今矗立在路司得的丢斯神庙。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ea typeface="SimHei" panose="02010609060101010101" pitchFamily="49" charset="-122"/>
              </a:rPr>
              <a:t>吕高尼人一直希望有一天，这两位神会再来，那时他们会以贵宾之礼相待。</a:t>
            </a:r>
            <a:endParaRPr lang="zh-TW" altLang="en-US" sz="2400"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DD6C7728-D350-6BCF-5156-BF87C6F4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5584825"/>
            <a:ext cx="77914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被当神人：有城外丢斯庙的祭司牵着牛，拿着花圈，来到门前，要同众人向使徒献祭。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14:13) 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0723" name="Picture 8">
            <a:extLst>
              <a:ext uri="{FF2B5EF4-FFF2-40B4-BE49-F238E27FC236}">
                <a16:creationId xmlns:a16="http://schemas.microsoft.com/office/drawing/2014/main" id="{23DBA0FE-E771-62C6-B288-2EA411FB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0"/>
            <a:ext cx="6858000" cy="544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D09EAC92-A2D5-73C7-8CC8-E61EB627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3609975" cy="434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F1DE58-8540-76B2-10E7-CFE049130335}"/>
              </a:ext>
            </a:extLst>
          </p:cNvPr>
          <p:cNvSpPr txBox="1"/>
          <p:nvPr/>
        </p:nvSpPr>
        <p:spPr>
          <a:xfrm>
            <a:off x="1433513" y="287338"/>
            <a:ext cx="7110412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</a:rPr>
              <a:t>巴拿巴、保罗把称颂，荣耀归于神</a:t>
            </a:r>
            <a:endParaRPr lang="en-US" sz="3600" b="1" dirty="0">
              <a:latin typeface="+mn-ea"/>
            </a:endParaRP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7F9CBEEF-06AB-8808-72E1-A8859F9CA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725" y="1858963"/>
            <a:ext cx="52038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000"/>
              <a:t>城外有丢斯古庙，祭司们用牲畜花圈向保罗二人拜祭，奉作神明（徒</a:t>
            </a:r>
            <a:r>
              <a:rPr lang="en-US" altLang="zh-CN" sz="2000"/>
              <a:t>14:13</a:t>
            </a:r>
            <a:r>
              <a:rPr lang="zh-CN" altLang="en-US" sz="2000"/>
              <a:t>），保罗坚拒不受，随藉机为神证道。保罗之证道纯粹是对外邦人，故未引用旧约之言（徒</a:t>
            </a:r>
            <a:r>
              <a:rPr lang="en-US" altLang="zh-CN" sz="2000"/>
              <a:t>17:22-31</a:t>
            </a:r>
            <a:r>
              <a:rPr lang="zh-CN" altLang="en-US" sz="2000"/>
              <a:t>），</a:t>
            </a:r>
            <a:endParaRPr lang="en-US" altLang="zh-CN" sz="2000"/>
          </a:p>
          <a:p>
            <a:pPr eaLnBrk="1" hangingPunct="1"/>
            <a:endParaRPr lang="zh-CN" altLang="en-US" sz="2000"/>
          </a:p>
          <a:p>
            <a:pPr eaLnBrk="1" hangingPunct="1"/>
            <a:r>
              <a:rPr lang="zh-CN" altLang="en-US" sz="2000"/>
              <a:t>他的信息可分为三个重点：</a:t>
            </a:r>
          </a:p>
          <a:p>
            <a:pPr eaLnBrk="1" hangingPunct="1"/>
            <a:r>
              <a:rPr lang="en-US" altLang="zh-CN" sz="2000"/>
              <a:t>(1)</a:t>
            </a:r>
            <a:r>
              <a:rPr lang="zh-CN" altLang="en-US" sz="2000"/>
              <a:t>传道人也是人，不是神，要敬拜的是真神（徒</a:t>
            </a:r>
            <a:r>
              <a:rPr lang="en-US" altLang="zh-CN" sz="2000"/>
              <a:t>14:15</a:t>
            </a:r>
            <a:r>
              <a:rPr lang="zh-CN" altLang="en-US" sz="2000"/>
              <a:t>上）。</a:t>
            </a:r>
          </a:p>
          <a:p>
            <a:pPr eaLnBrk="1" hangingPunct="1"/>
            <a:r>
              <a:rPr lang="en-US" altLang="zh-CN" sz="2000"/>
              <a:t>(2)</a:t>
            </a:r>
            <a:r>
              <a:rPr lang="zh-CN" altLang="en-US" sz="2000"/>
              <a:t>传福音给你们是转离偶像，离假归真，偶像是死的，真神是活的（徒</a:t>
            </a:r>
            <a:r>
              <a:rPr lang="en-US" altLang="zh-CN" sz="2000"/>
              <a:t>14:15</a:t>
            </a:r>
            <a:r>
              <a:rPr lang="zh-CN" altLang="en-US" sz="2000"/>
              <a:t>下）。</a:t>
            </a:r>
          </a:p>
          <a:p>
            <a:pPr eaLnBrk="1" hangingPunct="1"/>
            <a:r>
              <a:rPr lang="en-US" altLang="zh-CN" sz="2000"/>
              <a:t>(3)</a:t>
            </a:r>
            <a:r>
              <a:rPr lang="zh-CN" altLang="en-US" sz="2000"/>
              <a:t>神是赐恩给万族的神，如赐风调雨顺给万民（徒</a:t>
            </a:r>
            <a:r>
              <a:rPr lang="en-US" altLang="zh-CN" sz="2000"/>
              <a:t>14:16-17)</a:t>
            </a:r>
            <a:endParaRPr lang="en-US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87E045-8699-6317-E1FB-75BBD03E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1812925"/>
            <a:ext cx="363537" cy="316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C1BCF04-9E46-E01F-EF64-827A25F0A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912938"/>
            <a:ext cx="895350" cy="30321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TW" altLang="en-US" sz="16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eaLnBrk="1" hangingPunct="1"/>
            <a:endParaRPr lang="zh-TW" altLang="en-US" sz="16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1583641-94CD-27E9-3F6A-86555776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357313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B9C35A5-FC13-7615-9550-B3FB8877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813300"/>
            <a:ext cx="731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346627C8-31D6-CD66-2F8D-DF4E49D4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5035550"/>
            <a:ext cx="793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提庇留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45D0329B-A672-2CB4-E6DA-9F6E95ED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35550"/>
            <a:ext cx="9969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加利古拉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EDA06606-3106-8CB5-2862-16AFFA2FD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35550"/>
            <a:ext cx="793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革老丢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3E6BB635-2F5E-82CA-CE26-AF0B8080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35550"/>
            <a:ext cx="590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尼禄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6CD26389-8755-21B0-CC68-FBD83D3B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035550"/>
            <a:ext cx="9969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维斯帕先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1B7EE5D7-44A6-21CD-9851-EBC0B65DE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4973638"/>
            <a:ext cx="422275" cy="120015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马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皇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帝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6A1B844F-C22D-88D4-89A3-16C5A48D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68938"/>
            <a:ext cx="868363" cy="109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89A56E03-6D53-826C-EB66-7444B766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468938"/>
            <a:ext cx="831850" cy="109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2BC39D19-06CD-AC1F-2167-98E5BC2A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68938"/>
            <a:ext cx="895350" cy="109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E75AB726-43D5-4F0E-4C2C-E3AE45F5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468938"/>
            <a:ext cx="804863" cy="109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8DE4E59A-16E2-34F3-58DF-4FB9BDEA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5468938"/>
            <a:ext cx="812800" cy="109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Text Box 17">
            <a:extLst>
              <a:ext uri="{FF2B5EF4-FFF2-40B4-BE49-F238E27FC236}">
                <a16:creationId xmlns:a16="http://schemas.microsoft.com/office/drawing/2014/main" id="{E78AC1FD-C14F-A068-E3B9-4D7275E7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831850"/>
            <a:ext cx="8953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ct val="10000"/>
              </a:spcAft>
            </a:pPr>
            <a:r>
              <a:rPr lang="zh-CN" altLang="en-US" sz="140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以土利亚</a:t>
            </a:r>
          </a:p>
          <a:p>
            <a:pPr algn="r" eaLnBrk="1" hangingPunct="1">
              <a:spcAft>
                <a:spcPct val="10000"/>
              </a:spcAft>
            </a:pPr>
            <a:r>
              <a:rPr lang="zh-CN" altLang="en-US" sz="140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特拉可尼</a:t>
            </a:r>
            <a:endParaRPr lang="zh-TW" altLang="en-US" sz="140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D2BA2084-469D-AE5F-CBB8-032A81281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77950"/>
            <a:ext cx="7175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ct val="10000"/>
              </a:spcAft>
            </a:pPr>
            <a:r>
              <a:rPr lang="zh-CN" altLang="en-US" sz="1400">
                <a:solidFill>
                  <a:srgbClr val="FF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加利利</a:t>
            </a:r>
          </a:p>
          <a:p>
            <a:pPr algn="r" eaLnBrk="1" hangingPunct="1">
              <a:spcAft>
                <a:spcPct val="10000"/>
              </a:spcAft>
            </a:pPr>
            <a:r>
              <a:rPr lang="zh-CN" altLang="en-US" sz="1400">
                <a:solidFill>
                  <a:srgbClr val="FF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比利亚</a:t>
            </a:r>
            <a:endParaRPr lang="zh-TW" altLang="en-US" sz="1400">
              <a:solidFill>
                <a:srgbClr val="FF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8F5E70F2-E401-DCF4-6712-16A454862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924050"/>
            <a:ext cx="8953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ct val="10000"/>
              </a:spcAft>
            </a:pPr>
            <a:r>
              <a:rPr lang="zh-CN" altLang="en-US" sz="140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犹太</a:t>
            </a:r>
          </a:p>
          <a:p>
            <a:pPr algn="r" eaLnBrk="1" hangingPunct="1">
              <a:spcAft>
                <a:spcPct val="10000"/>
              </a:spcAft>
            </a:pPr>
            <a:r>
              <a:rPr lang="zh-CN" altLang="en-US" sz="140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撒玛利亚</a:t>
            </a:r>
            <a:endParaRPr lang="zh-TW" altLang="en-US" sz="1400">
              <a:solidFill>
                <a:srgbClr val="CC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40" name="Line 20">
            <a:extLst>
              <a:ext uri="{FF2B5EF4-FFF2-40B4-BE49-F238E27FC236}">
                <a16:creationId xmlns:a16="http://schemas.microsoft.com/office/drawing/2014/main" id="{0593CA69-0E9E-A0D3-A953-83984C09E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588" y="1274763"/>
            <a:ext cx="193675" cy="18891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1">
            <a:extLst>
              <a:ext uri="{FF2B5EF4-FFF2-40B4-BE49-F238E27FC236}">
                <a16:creationId xmlns:a16="http://schemas.microsoft.com/office/drawing/2014/main" id="{FA009AF5-04A4-7426-373E-8F502037E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9650" y="1660525"/>
            <a:ext cx="201613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2">
            <a:extLst>
              <a:ext uri="{FF2B5EF4-FFF2-40B4-BE49-F238E27FC236}">
                <a16:creationId xmlns:a16="http://schemas.microsoft.com/office/drawing/2014/main" id="{BC9696E4-B766-6A7D-704C-7667B9B182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1713" y="1858963"/>
            <a:ext cx="206375" cy="1793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3">
            <a:extLst>
              <a:ext uri="{FF2B5EF4-FFF2-40B4-BE49-F238E27FC236}">
                <a16:creationId xmlns:a16="http://schemas.microsoft.com/office/drawing/2014/main" id="{73388F48-FB76-4591-498F-A698A9E7B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803275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id="{78FAD315-3443-745A-32B5-8624E427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4556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腓力</a:t>
            </a:r>
          </a:p>
        </p:txBody>
      </p:sp>
      <p:sp>
        <p:nvSpPr>
          <p:cNvPr id="5145" name="Line 25">
            <a:extLst>
              <a:ext uri="{FF2B5EF4-FFF2-40B4-BE49-F238E27FC236}">
                <a16:creationId xmlns:a16="http://schemas.microsoft.com/office/drawing/2014/main" id="{4F80E27B-68B2-0F2A-3691-A1D4266A5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8513" y="1223963"/>
            <a:ext cx="0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ACB74303-41A6-DFDD-AAC4-30CAA796D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873125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希律安提帕</a:t>
            </a:r>
          </a:p>
        </p:txBody>
      </p:sp>
      <p:sp>
        <p:nvSpPr>
          <p:cNvPr id="5147" name="Line 27">
            <a:extLst>
              <a:ext uri="{FF2B5EF4-FFF2-40B4-BE49-F238E27FC236}">
                <a16:creationId xmlns:a16="http://schemas.microsoft.com/office/drawing/2014/main" id="{AF8CCD7E-E19E-FE32-D0DE-D0F9F3E6FE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90700" y="1943100"/>
            <a:ext cx="0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FA939033-5A58-8334-7FD2-0696E8A5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1844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彼拉多</a:t>
            </a: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C482A24F-6BD1-622B-AE2A-B66496CD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45720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希律亚基帕一世</a:t>
            </a:r>
            <a:endParaRPr lang="zh-TW" altLang="en-US" sz="16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50" name="Line 30">
            <a:extLst>
              <a:ext uri="{FF2B5EF4-FFF2-40B4-BE49-F238E27FC236}">
                <a16:creationId xmlns:a16="http://schemas.microsoft.com/office/drawing/2014/main" id="{9B93871F-0EFF-E5C5-60FA-E19A6996B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2313" y="804863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1">
            <a:extLst>
              <a:ext uri="{FF2B5EF4-FFF2-40B4-BE49-F238E27FC236}">
                <a16:creationId xmlns:a16="http://schemas.microsoft.com/office/drawing/2014/main" id="{56D7E9DB-CB73-BFE1-A986-35340B647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282700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BBF6EEF4-E288-1D32-DFB4-FE2486789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9318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腓力斯</a:t>
            </a:r>
          </a:p>
        </p:txBody>
      </p:sp>
      <p:sp>
        <p:nvSpPr>
          <p:cNvPr id="5153" name="Line 33">
            <a:extLst>
              <a:ext uri="{FF2B5EF4-FFF2-40B4-BE49-F238E27FC236}">
                <a16:creationId xmlns:a16="http://schemas.microsoft.com/office/drawing/2014/main" id="{2FF66DF6-8DFD-4CF9-B03A-4057B6587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7650" y="1284288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8BA8A317-53CA-0A74-2B72-7E5D4651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9334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非斯都</a:t>
            </a:r>
          </a:p>
        </p:txBody>
      </p:sp>
      <p:sp>
        <p:nvSpPr>
          <p:cNvPr id="5155" name="Text Box 35">
            <a:extLst>
              <a:ext uri="{FF2B5EF4-FFF2-40B4-BE49-F238E27FC236}">
                <a16:creationId xmlns:a16="http://schemas.microsoft.com/office/drawing/2014/main" id="{E3A3B264-7769-570C-ED0B-0D7DB044E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913" y="327501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殉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道</a:t>
            </a:r>
          </a:p>
        </p:txBody>
      </p:sp>
      <p:sp>
        <p:nvSpPr>
          <p:cNvPr id="5156" name="Line 37">
            <a:extLst>
              <a:ext uri="{FF2B5EF4-FFF2-40B4-BE49-F238E27FC236}">
                <a16:creationId xmlns:a16="http://schemas.microsoft.com/office/drawing/2014/main" id="{3922C8B7-FFA8-C6EC-A381-41F846CDA9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7600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8">
            <a:extLst>
              <a:ext uri="{FF2B5EF4-FFF2-40B4-BE49-F238E27FC236}">
                <a16:creationId xmlns:a16="http://schemas.microsoft.com/office/drawing/2014/main" id="{C2B74FDA-6105-8581-CFEA-4DEDD4A646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64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39">
            <a:extLst>
              <a:ext uri="{FF2B5EF4-FFF2-40B4-BE49-F238E27FC236}">
                <a16:creationId xmlns:a16="http://schemas.microsoft.com/office/drawing/2014/main" id="{1A9EC6C4-5B3D-407F-B979-122921D7D6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7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40">
            <a:extLst>
              <a:ext uri="{FF2B5EF4-FFF2-40B4-BE49-F238E27FC236}">
                <a16:creationId xmlns:a16="http://schemas.microsoft.com/office/drawing/2014/main" id="{EB8FF790-AEAA-4428-2D92-89331DF32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963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Line 41">
            <a:extLst>
              <a:ext uri="{FF2B5EF4-FFF2-40B4-BE49-F238E27FC236}">
                <a16:creationId xmlns:a16="http://schemas.microsoft.com/office/drawing/2014/main" id="{36F21D45-3EE5-252F-B099-A41CBC225E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51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Line 42">
            <a:extLst>
              <a:ext uri="{FF2B5EF4-FFF2-40B4-BE49-F238E27FC236}">
                <a16:creationId xmlns:a16="http://schemas.microsoft.com/office/drawing/2014/main" id="{1A7C0034-DFCE-DB3C-8D5F-0A8FB7D1F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6163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Line 43">
            <a:extLst>
              <a:ext uri="{FF2B5EF4-FFF2-40B4-BE49-F238E27FC236}">
                <a16:creationId xmlns:a16="http://schemas.microsoft.com/office/drawing/2014/main" id="{6895D4E1-DC2C-B0F0-D5CB-100945D3E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167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Line 48">
            <a:extLst>
              <a:ext uri="{FF2B5EF4-FFF2-40B4-BE49-F238E27FC236}">
                <a16:creationId xmlns:a16="http://schemas.microsoft.com/office/drawing/2014/main" id="{B2DA89C3-5299-FFED-64FA-68DB8926D0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78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Line 49">
            <a:extLst>
              <a:ext uri="{FF2B5EF4-FFF2-40B4-BE49-F238E27FC236}">
                <a16:creationId xmlns:a16="http://schemas.microsoft.com/office/drawing/2014/main" id="{4D10C0D1-306D-AFB7-27E3-953EE2B130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48688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Text Box 50">
            <a:extLst>
              <a:ext uri="{FF2B5EF4-FFF2-40B4-BE49-F238E27FC236}">
                <a16:creationId xmlns:a16="http://schemas.microsoft.com/office/drawing/2014/main" id="{F093C744-6455-A155-03F2-13DA243D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188" y="3275013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圣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殿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被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毁</a:t>
            </a:r>
          </a:p>
        </p:txBody>
      </p:sp>
      <p:sp>
        <p:nvSpPr>
          <p:cNvPr id="5166" name="Text Box 53">
            <a:extLst>
              <a:ext uri="{FF2B5EF4-FFF2-40B4-BE49-F238E27FC236}">
                <a16:creationId xmlns:a16="http://schemas.microsoft.com/office/drawing/2014/main" id="{74D0A4E0-2BD6-FA68-F462-D4482621D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32750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第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三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次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旅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5167" name="Text Box 54">
            <a:extLst>
              <a:ext uri="{FF2B5EF4-FFF2-40B4-BE49-F238E27FC236}">
                <a16:creationId xmlns:a16="http://schemas.microsoft.com/office/drawing/2014/main" id="{F36C8E12-2976-911D-EBCF-4FA01995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32750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第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二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次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旅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5168" name="Text Box 55">
            <a:extLst>
              <a:ext uri="{FF2B5EF4-FFF2-40B4-BE49-F238E27FC236}">
                <a16:creationId xmlns:a16="http://schemas.microsoft.com/office/drawing/2014/main" id="{6A5F20D4-A8CD-2E62-6944-2714C820A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2750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第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一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次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旅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5169" name="Text Box 57">
            <a:extLst>
              <a:ext uri="{FF2B5EF4-FFF2-40B4-BE49-F238E27FC236}">
                <a16:creationId xmlns:a16="http://schemas.microsoft.com/office/drawing/2014/main" id="{AA05D0A2-15FB-9364-5780-0F956AB02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3275013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安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提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阿</a:t>
            </a:r>
          </a:p>
        </p:txBody>
      </p:sp>
      <p:sp>
        <p:nvSpPr>
          <p:cNvPr id="5170" name="Text Box 58">
            <a:extLst>
              <a:ext uri="{FF2B5EF4-FFF2-40B4-BE49-F238E27FC236}">
                <a16:creationId xmlns:a16="http://schemas.microsoft.com/office/drawing/2014/main" id="{29DB1C4C-DA40-B089-F095-234F5C263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327501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大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数</a:t>
            </a:r>
          </a:p>
        </p:txBody>
      </p:sp>
      <p:sp>
        <p:nvSpPr>
          <p:cNvPr id="5171" name="Text Box 59">
            <a:extLst>
              <a:ext uri="{FF2B5EF4-FFF2-40B4-BE49-F238E27FC236}">
                <a16:creationId xmlns:a16="http://schemas.microsoft.com/office/drawing/2014/main" id="{E1F59B19-5A24-A8FD-425A-7C7661699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3275013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亚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拉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伯</a:t>
            </a:r>
          </a:p>
        </p:txBody>
      </p:sp>
      <p:sp>
        <p:nvSpPr>
          <p:cNvPr id="5172" name="Text Box 60">
            <a:extLst>
              <a:ext uri="{FF2B5EF4-FFF2-40B4-BE49-F238E27FC236}">
                <a16:creationId xmlns:a16="http://schemas.microsoft.com/office/drawing/2014/main" id="{F213BC04-12BE-1897-35B8-5E70DAD7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27501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信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主</a:t>
            </a:r>
          </a:p>
        </p:txBody>
      </p:sp>
      <p:sp>
        <p:nvSpPr>
          <p:cNvPr id="5173" name="Text Box 61">
            <a:extLst>
              <a:ext uri="{FF2B5EF4-FFF2-40B4-BE49-F238E27FC236}">
                <a16:creationId xmlns:a16="http://schemas.microsoft.com/office/drawing/2014/main" id="{52371B0B-B393-9D43-ED6A-634FF66E9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009900"/>
            <a:ext cx="422275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保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平</a:t>
            </a:r>
          </a:p>
        </p:txBody>
      </p:sp>
      <p:sp>
        <p:nvSpPr>
          <p:cNvPr id="5174" name="Line 62">
            <a:extLst>
              <a:ext uri="{FF2B5EF4-FFF2-40B4-BE49-F238E27FC236}">
                <a16:creationId xmlns:a16="http://schemas.microsoft.com/office/drawing/2014/main" id="{E109AD78-119E-14C6-CD53-719CFE2F56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3600" y="30734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Text Box 63">
            <a:extLst>
              <a:ext uri="{FF2B5EF4-FFF2-40B4-BE49-F238E27FC236}">
                <a16:creationId xmlns:a16="http://schemas.microsoft.com/office/drawing/2014/main" id="{7E6AF84B-1F09-594C-5844-93AA029F7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2750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</a:t>
            </a:r>
          </a:p>
          <a:p>
            <a:pPr algn="ctr" eaLnBrk="1" hangingPunct="1"/>
            <a:r>
              <a:rPr lang="zh-CN" altLang="en-US" sz="16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提</a:t>
            </a:r>
          </a:p>
          <a:p>
            <a:pPr algn="ctr" eaLnBrk="1" hangingPunct="1"/>
            <a:r>
              <a:rPr lang="zh-CN" altLang="en-US" sz="16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三</a:t>
            </a:r>
          </a:p>
          <a:p>
            <a:pPr algn="ctr" eaLnBrk="1" hangingPunct="1"/>
            <a:r>
              <a:rPr lang="zh-CN" altLang="en-US" sz="16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层</a:t>
            </a:r>
          </a:p>
          <a:p>
            <a:pPr algn="ctr" eaLnBrk="1" hangingPunct="1"/>
            <a:r>
              <a:rPr lang="zh-CN" altLang="en-US" sz="16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天</a:t>
            </a:r>
            <a:endParaRPr lang="zh-TW" altLang="en-US" sz="1600">
              <a:solidFill>
                <a:schemeClr val="accent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176" name="Text Box 64">
            <a:extLst>
              <a:ext uri="{FF2B5EF4-FFF2-40B4-BE49-F238E27FC236}">
                <a16:creationId xmlns:a16="http://schemas.microsoft.com/office/drawing/2014/main" id="{1312D0BE-5B05-7379-F2B0-C10BBB1C4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3275013"/>
            <a:ext cx="3873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大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马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色</a:t>
            </a:r>
          </a:p>
        </p:txBody>
      </p:sp>
      <p:sp>
        <p:nvSpPr>
          <p:cNvPr id="5177" name="Rectangle 65">
            <a:extLst>
              <a:ext uri="{FF2B5EF4-FFF2-40B4-BE49-F238E27FC236}">
                <a16:creationId xmlns:a16="http://schemas.microsoft.com/office/drawing/2014/main" id="{61FB6367-8715-A945-12B8-4BD1211A9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213201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solidFill>
                  <a:schemeClr val="accent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逼迫暂息</a:t>
            </a:r>
          </a:p>
        </p:txBody>
      </p:sp>
      <p:sp>
        <p:nvSpPr>
          <p:cNvPr id="5178" name="Rectangle 66">
            <a:extLst>
              <a:ext uri="{FF2B5EF4-FFF2-40B4-BE49-F238E27FC236}">
                <a16:creationId xmlns:a16="http://schemas.microsoft.com/office/drawing/2014/main" id="{8E36468E-BD34-CBE6-1B20-3143A0626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058988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饥</a:t>
            </a:r>
          </a:p>
          <a:p>
            <a:pPr algn="ctr" eaLnBrk="1" hangingPunct="1"/>
            <a:r>
              <a:rPr lang="zh-TW" altLang="en-US" sz="160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荒</a:t>
            </a:r>
          </a:p>
        </p:txBody>
      </p:sp>
      <p:sp>
        <p:nvSpPr>
          <p:cNvPr id="257091" name="Oval 67">
            <a:extLst>
              <a:ext uri="{FF2B5EF4-FFF2-40B4-BE49-F238E27FC236}">
                <a16:creationId xmlns:a16="http://schemas.microsoft.com/office/drawing/2014/main" id="{F0248AD4-6637-4F5D-3F0A-57313114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276600"/>
            <a:ext cx="457200" cy="914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80" name="Picture 68">
            <a:extLst>
              <a:ext uri="{FF2B5EF4-FFF2-40B4-BE49-F238E27FC236}">
                <a16:creationId xmlns:a16="http://schemas.microsoft.com/office/drawing/2014/main" id="{4D18675E-230B-AD61-D62D-42EE21962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43213"/>
            <a:ext cx="731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1" name="Text Box 69">
            <a:extLst>
              <a:ext uri="{FF2B5EF4-FFF2-40B4-BE49-F238E27FC236}">
                <a16:creationId xmlns:a16="http://schemas.microsoft.com/office/drawing/2014/main" id="{2D4FCC6F-022F-D74A-3887-DE76B86C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2560638"/>
            <a:ext cx="677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AD 30</a:t>
            </a:r>
          </a:p>
        </p:txBody>
      </p:sp>
      <p:sp>
        <p:nvSpPr>
          <p:cNvPr id="5182" name="Text Box 70">
            <a:extLst>
              <a:ext uri="{FF2B5EF4-FFF2-40B4-BE49-F238E27FC236}">
                <a16:creationId xmlns:a16="http://schemas.microsoft.com/office/drawing/2014/main" id="{D1EBC4AE-215C-1E89-DC6E-5D04D8A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25606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40</a:t>
            </a:r>
          </a:p>
        </p:txBody>
      </p:sp>
      <p:sp>
        <p:nvSpPr>
          <p:cNvPr id="5183" name="Text Box 71">
            <a:extLst>
              <a:ext uri="{FF2B5EF4-FFF2-40B4-BE49-F238E27FC236}">
                <a16:creationId xmlns:a16="http://schemas.microsoft.com/office/drawing/2014/main" id="{950B4F61-910E-CB45-8C0F-5FD73C38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25606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50</a:t>
            </a:r>
          </a:p>
        </p:txBody>
      </p:sp>
      <p:sp>
        <p:nvSpPr>
          <p:cNvPr id="5184" name="Text Box 72">
            <a:extLst>
              <a:ext uri="{FF2B5EF4-FFF2-40B4-BE49-F238E27FC236}">
                <a16:creationId xmlns:a16="http://schemas.microsoft.com/office/drawing/2014/main" id="{6F13192E-98BF-85C5-9D34-27F67D3C8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25606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60</a:t>
            </a:r>
          </a:p>
        </p:txBody>
      </p:sp>
      <p:sp>
        <p:nvSpPr>
          <p:cNvPr id="5185" name="Text Box 73">
            <a:extLst>
              <a:ext uri="{FF2B5EF4-FFF2-40B4-BE49-F238E27FC236}">
                <a16:creationId xmlns:a16="http://schemas.microsoft.com/office/drawing/2014/main" id="{BFAA12C8-1D4D-8158-2E85-4DF83474D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25606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70</a:t>
            </a:r>
          </a:p>
        </p:txBody>
      </p:sp>
      <p:sp>
        <p:nvSpPr>
          <p:cNvPr id="5186" name="Text Box 74">
            <a:extLst>
              <a:ext uri="{FF2B5EF4-FFF2-40B4-BE49-F238E27FC236}">
                <a16:creationId xmlns:a16="http://schemas.microsoft.com/office/drawing/2014/main" id="{B186B07C-4203-BCA6-94EF-3C28C41B2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255905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45</a:t>
            </a:r>
          </a:p>
        </p:txBody>
      </p:sp>
      <p:sp>
        <p:nvSpPr>
          <p:cNvPr id="5187" name="Text Box 75">
            <a:extLst>
              <a:ext uri="{FF2B5EF4-FFF2-40B4-BE49-F238E27FC236}">
                <a16:creationId xmlns:a16="http://schemas.microsoft.com/office/drawing/2014/main" id="{21C111AB-8457-E29A-7D8C-F63ACC3D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55905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zh-TW" sz="1400">
                <a:ea typeface="SimHei" panose="02010609060101010101" pitchFamily="49" charset="-122"/>
              </a:rPr>
              <a:t>35</a:t>
            </a:r>
          </a:p>
        </p:txBody>
      </p:sp>
      <p:sp>
        <p:nvSpPr>
          <p:cNvPr id="5188" name="Text Box 76">
            <a:extLst>
              <a:ext uri="{FF2B5EF4-FFF2-40B4-BE49-F238E27FC236}">
                <a16:creationId xmlns:a16="http://schemas.microsoft.com/office/drawing/2014/main" id="{FF079CCB-F9B6-D43C-C0A8-8DAAC8CA8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327501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获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释</a:t>
            </a:r>
          </a:p>
        </p:txBody>
      </p:sp>
      <p:sp>
        <p:nvSpPr>
          <p:cNvPr id="5189" name="Line 77">
            <a:extLst>
              <a:ext uri="{FF2B5EF4-FFF2-40B4-BE49-F238E27FC236}">
                <a16:creationId xmlns:a16="http://schemas.microsoft.com/office/drawing/2014/main" id="{F41CED9F-60D8-3F54-3C54-9B23185629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587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0" name="Line 78">
            <a:extLst>
              <a:ext uri="{FF2B5EF4-FFF2-40B4-BE49-F238E27FC236}">
                <a16:creationId xmlns:a16="http://schemas.microsoft.com/office/drawing/2014/main" id="{D5B93CC2-7DA2-A911-7153-DFE36686EB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1" name="Line 79">
            <a:extLst>
              <a:ext uri="{FF2B5EF4-FFF2-40B4-BE49-F238E27FC236}">
                <a16:creationId xmlns:a16="http://schemas.microsoft.com/office/drawing/2014/main" id="{155C3094-9857-7D17-226A-07EC6FC31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4350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" name="Line 80">
            <a:extLst>
              <a:ext uri="{FF2B5EF4-FFF2-40B4-BE49-F238E27FC236}">
                <a16:creationId xmlns:a16="http://schemas.microsoft.com/office/drawing/2014/main" id="{E05FD620-A3DE-52B1-3833-B86B819941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977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Text Box 81">
            <a:extLst>
              <a:ext uri="{FF2B5EF4-FFF2-40B4-BE49-F238E27FC236}">
                <a16:creationId xmlns:a16="http://schemas.microsoft.com/office/drawing/2014/main" id="{E96D8F0A-649A-8E7E-C801-07D359EB3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27501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马</a:t>
            </a:r>
          </a:p>
        </p:txBody>
      </p:sp>
      <p:sp>
        <p:nvSpPr>
          <p:cNvPr id="5194" name="Text Box 82">
            <a:extLst>
              <a:ext uri="{FF2B5EF4-FFF2-40B4-BE49-F238E27FC236}">
                <a16:creationId xmlns:a16="http://schemas.microsoft.com/office/drawing/2014/main" id="{23F0C6E7-9C7C-FE6F-1719-28520F026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3275013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第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四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次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旅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行</a:t>
            </a:r>
          </a:p>
        </p:txBody>
      </p:sp>
      <p:sp>
        <p:nvSpPr>
          <p:cNvPr id="5195" name="Text Box 83">
            <a:extLst>
              <a:ext uri="{FF2B5EF4-FFF2-40B4-BE49-F238E27FC236}">
                <a16:creationId xmlns:a16="http://schemas.microsoft.com/office/drawing/2014/main" id="{209D385B-B264-1CA6-F6E3-67EDEE6BC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5013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被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囚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受</a:t>
            </a:r>
          </a:p>
          <a:p>
            <a:pPr algn="ctr" eaLnBrk="1" hangingPunct="1"/>
            <a:r>
              <a:rPr lang="zh-TW" altLang="en-US" sz="1600">
                <a:latin typeface="SimHei" panose="02010609060101010101" pitchFamily="49" charset="-122"/>
                <a:ea typeface="SimHei" panose="02010609060101010101" pitchFamily="49" charset="-122"/>
              </a:rPr>
              <a:t>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ext Box 2">
            <a:extLst>
              <a:ext uri="{FF2B5EF4-FFF2-40B4-BE49-F238E27FC236}">
                <a16:creationId xmlns:a16="http://schemas.microsoft.com/office/drawing/2014/main" id="{B88AC0FF-F7CF-7652-3BFB-DAFDF6DB0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1866900"/>
            <a:ext cx="37211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二人说了这些话，仅仅的拦住众人不献祭与他们。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但有些犹太人从安提阿和以哥念来，挑唆众人，就用石头打保罗，以为他是死了，便拖到城外。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门徒正围着他，他就起来，走进城去。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14:18-20)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8DBF35B3-5464-2394-653C-28B8C8A46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"/>
          <a:stretch>
            <a:fillRect/>
          </a:stretch>
        </p:blipFill>
        <p:spPr bwMode="auto">
          <a:xfrm>
            <a:off x="0" y="1638300"/>
            <a:ext cx="3749675" cy="455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TextBox 3">
            <a:extLst>
              <a:ext uri="{FF2B5EF4-FFF2-40B4-BE49-F238E27FC236}">
                <a16:creationId xmlns:a16="http://schemas.microsoft.com/office/drawing/2014/main" id="{552E6AD5-0BE3-C4BA-97A5-B19695C3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5" y="374650"/>
            <a:ext cx="499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3200" b="1"/>
              <a:t>犹太人继续逼迫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6D1B-1BA1-15E4-445B-45F31AE6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ea typeface="+mn-ea"/>
              </a:rPr>
              <a:t>在特庇传道</a:t>
            </a:r>
            <a:endParaRPr lang="en-US" sz="3600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14F0-6E45-AA9D-2AA4-E1512BA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dirty="0"/>
              <a:t>翌日，保罗等离开路司得前往邻近的特庇，特庇在路司得之东三十六哩，是加拉太省最东之地。</a:t>
            </a:r>
            <a:endParaRPr lang="en-US" altLang="zh-CN" sz="2400" dirty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dirty="0"/>
              <a:t>在此处他们作二件事：「传福音」与「使人作门徒」（参太</a:t>
            </a:r>
            <a:r>
              <a:rPr lang="en-US" altLang="zh-CN" sz="2400" dirty="0"/>
              <a:t>28:19</a:t>
            </a:r>
            <a:r>
              <a:rPr lang="zh-CN" altLang="en-US" sz="2400" dirty="0"/>
              <a:t>），其中有一门徒叫该犹（徒</a:t>
            </a:r>
            <a:r>
              <a:rPr lang="en-US" altLang="zh-CN" sz="2400" dirty="0"/>
              <a:t>20:4</a:t>
            </a:r>
            <a:r>
              <a:rPr lang="zh-CN" altLang="en-US" sz="2400" dirty="0"/>
              <a:t>）。保罗似乎在此住了一段日子才回程。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7">
            <a:extLst>
              <a:ext uri="{FF2B5EF4-FFF2-40B4-BE49-F238E27FC236}">
                <a16:creationId xmlns:a16="http://schemas.microsoft.com/office/drawing/2014/main" id="{1EC3CD8D-6DB9-F32D-D10D-A277B800294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9315" b="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Freeform 3">
            <a:extLst>
              <a:ext uri="{FF2B5EF4-FFF2-40B4-BE49-F238E27FC236}">
                <a16:creationId xmlns:a16="http://schemas.microsoft.com/office/drawing/2014/main" id="{20D7D4D2-D7BE-C47D-2369-F2E7ECA9766C}"/>
              </a:ext>
            </a:extLst>
          </p:cNvPr>
          <p:cNvSpPr>
            <a:spLocks/>
          </p:cNvSpPr>
          <p:nvPr/>
        </p:nvSpPr>
        <p:spPr bwMode="auto">
          <a:xfrm>
            <a:off x="5110163" y="2760663"/>
            <a:ext cx="1736725" cy="800100"/>
          </a:xfrm>
          <a:custGeom>
            <a:avLst/>
            <a:gdLst>
              <a:gd name="T0" fmla="*/ 0 w 864"/>
              <a:gd name="T1" fmla="*/ 0 h 398"/>
              <a:gd name="T2" fmla="*/ 617100 w 864"/>
              <a:gd name="T3" fmla="*/ 357834 h 398"/>
              <a:gd name="T4" fmla="*/ 1292493 w 864"/>
              <a:gd name="T5" fmla="*/ 733760 h 398"/>
              <a:gd name="T6" fmla="*/ 1736725 w 864"/>
              <a:gd name="T7" fmla="*/ 753863 h 3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64" h="398">
                <a:moveTo>
                  <a:pt x="0" y="0"/>
                </a:moveTo>
                <a:cubicBezTo>
                  <a:pt x="100" y="58"/>
                  <a:pt x="200" y="117"/>
                  <a:pt x="307" y="178"/>
                </a:cubicBezTo>
                <a:cubicBezTo>
                  <a:pt x="414" y="239"/>
                  <a:pt x="550" y="332"/>
                  <a:pt x="643" y="365"/>
                </a:cubicBezTo>
                <a:cubicBezTo>
                  <a:pt x="736" y="398"/>
                  <a:pt x="774" y="378"/>
                  <a:pt x="864" y="37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Freeform 4">
            <a:extLst>
              <a:ext uri="{FF2B5EF4-FFF2-40B4-BE49-F238E27FC236}">
                <a16:creationId xmlns:a16="http://schemas.microsoft.com/office/drawing/2014/main" id="{1CDEA891-F181-3360-AC10-94FC1BF28B96}"/>
              </a:ext>
            </a:extLst>
          </p:cNvPr>
          <p:cNvSpPr>
            <a:spLocks/>
          </p:cNvSpPr>
          <p:nvPr/>
        </p:nvSpPr>
        <p:spPr bwMode="auto">
          <a:xfrm>
            <a:off x="5100638" y="2066925"/>
            <a:ext cx="85725" cy="608013"/>
          </a:xfrm>
          <a:custGeom>
            <a:avLst/>
            <a:gdLst>
              <a:gd name="T0" fmla="*/ 85725 w 43"/>
              <a:gd name="T1" fmla="*/ 0 h 302"/>
              <a:gd name="T2" fmla="*/ 0 w 43"/>
              <a:gd name="T3" fmla="*/ 608013 h 3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" h="302">
                <a:moveTo>
                  <a:pt x="43" y="0"/>
                </a:moveTo>
                <a:cubicBezTo>
                  <a:pt x="25" y="92"/>
                  <a:pt x="8" y="185"/>
                  <a:pt x="0" y="302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Freeform 5">
            <a:extLst>
              <a:ext uri="{FF2B5EF4-FFF2-40B4-BE49-F238E27FC236}">
                <a16:creationId xmlns:a16="http://schemas.microsoft.com/office/drawing/2014/main" id="{291FA4BE-57D6-FD1B-7D5A-459EE9F1F773}"/>
              </a:ext>
            </a:extLst>
          </p:cNvPr>
          <p:cNvSpPr>
            <a:spLocks/>
          </p:cNvSpPr>
          <p:nvPr/>
        </p:nvSpPr>
        <p:spPr bwMode="auto">
          <a:xfrm>
            <a:off x="2535238" y="966788"/>
            <a:ext cx="2565400" cy="1090612"/>
          </a:xfrm>
          <a:custGeom>
            <a:avLst/>
            <a:gdLst>
              <a:gd name="T0" fmla="*/ 0 w 1277"/>
              <a:gd name="T1" fmla="*/ 0 h 543"/>
              <a:gd name="T2" fmla="*/ 347544 w 1277"/>
              <a:gd name="T3" fmla="*/ 530242 h 543"/>
              <a:gd name="T4" fmla="*/ 753348 w 1277"/>
              <a:gd name="T5" fmla="*/ 897797 h 543"/>
              <a:gd name="T6" fmla="*/ 1562945 w 1277"/>
              <a:gd name="T7" fmla="*/ 956043 h 543"/>
              <a:gd name="T8" fmla="*/ 2565400 w 1277"/>
              <a:gd name="T9" fmla="*/ 1090612 h 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7" h="543">
                <a:moveTo>
                  <a:pt x="0" y="0"/>
                </a:moveTo>
                <a:cubicBezTo>
                  <a:pt x="29" y="44"/>
                  <a:pt x="111" y="190"/>
                  <a:pt x="173" y="264"/>
                </a:cubicBezTo>
                <a:cubicBezTo>
                  <a:pt x="235" y="338"/>
                  <a:pt x="274" y="412"/>
                  <a:pt x="375" y="447"/>
                </a:cubicBezTo>
                <a:cubicBezTo>
                  <a:pt x="476" y="482"/>
                  <a:pt x="628" y="460"/>
                  <a:pt x="778" y="476"/>
                </a:cubicBezTo>
                <a:cubicBezTo>
                  <a:pt x="928" y="492"/>
                  <a:pt x="1173" y="529"/>
                  <a:pt x="1277" y="543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Freeform 6">
            <a:extLst>
              <a:ext uri="{FF2B5EF4-FFF2-40B4-BE49-F238E27FC236}">
                <a16:creationId xmlns:a16="http://schemas.microsoft.com/office/drawing/2014/main" id="{F385BFC5-619A-5D60-0C13-F09FF38C0416}"/>
              </a:ext>
            </a:extLst>
          </p:cNvPr>
          <p:cNvSpPr>
            <a:spLocks/>
          </p:cNvSpPr>
          <p:nvPr/>
        </p:nvSpPr>
        <p:spPr bwMode="auto">
          <a:xfrm>
            <a:off x="1520825" y="1023938"/>
            <a:ext cx="965200" cy="3521075"/>
          </a:xfrm>
          <a:custGeom>
            <a:avLst/>
            <a:gdLst>
              <a:gd name="T0" fmla="*/ 445477 w 481"/>
              <a:gd name="T1" fmla="*/ 3521075 h 1752"/>
              <a:gd name="T2" fmla="*/ 331098 w 481"/>
              <a:gd name="T3" fmla="*/ 3261818 h 1752"/>
              <a:gd name="T4" fmla="*/ 214712 w 481"/>
              <a:gd name="T5" fmla="*/ 2875947 h 1752"/>
              <a:gd name="T6" fmla="*/ 262872 w 481"/>
              <a:gd name="T7" fmla="*/ 2353413 h 1752"/>
              <a:gd name="T8" fmla="*/ 176585 w 481"/>
              <a:gd name="T9" fmla="*/ 1987639 h 1752"/>
              <a:gd name="T10" fmla="*/ 98326 w 481"/>
              <a:gd name="T11" fmla="*/ 1746469 h 1752"/>
              <a:gd name="T12" fmla="*/ 12040 w 481"/>
              <a:gd name="T13" fmla="*/ 1380696 h 1752"/>
              <a:gd name="T14" fmla="*/ 166552 w 481"/>
              <a:gd name="T15" fmla="*/ 1109380 h 1752"/>
              <a:gd name="T16" fmla="*/ 417384 w 481"/>
              <a:gd name="T17" fmla="*/ 1195799 h 1752"/>
              <a:gd name="T18" fmla="*/ 513703 w 481"/>
              <a:gd name="T19" fmla="*/ 964678 h 1752"/>
              <a:gd name="T20" fmla="*/ 599989 w 481"/>
              <a:gd name="T21" fmla="*/ 733557 h 1752"/>
              <a:gd name="T22" fmla="*/ 589956 w 481"/>
              <a:gd name="T23" fmla="*/ 560719 h 1752"/>
              <a:gd name="T24" fmla="*/ 764535 w 481"/>
              <a:gd name="T25" fmla="*/ 289403 h 1752"/>
              <a:gd name="T26" fmla="*/ 965200 w 481"/>
              <a:gd name="T27" fmla="*/ 0 h 17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1" h="1752">
                <a:moveTo>
                  <a:pt x="222" y="1752"/>
                </a:moveTo>
                <a:cubicBezTo>
                  <a:pt x="203" y="1714"/>
                  <a:pt x="184" y="1677"/>
                  <a:pt x="165" y="1623"/>
                </a:cubicBezTo>
                <a:cubicBezTo>
                  <a:pt x="146" y="1569"/>
                  <a:pt x="113" y="1506"/>
                  <a:pt x="107" y="1431"/>
                </a:cubicBezTo>
                <a:cubicBezTo>
                  <a:pt x="101" y="1356"/>
                  <a:pt x="134" y="1245"/>
                  <a:pt x="131" y="1171"/>
                </a:cubicBezTo>
                <a:cubicBezTo>
                  <a:pt x="128" y="1097"/>
                  <a:pt x="102" y="1039"/>
                  <a:pt x="88" y="989"/>
                </a:cubicBezTo>
                <a:cubicBezTo>
                  <a:pt x="74" y="939"/>
                  <a:pt x="63" y="919"/>
                  <a:pt x="49" y="869"/>
                </a:cubicBezTo>
                <a:cubicBezTo>
                  <a:pt x="35" y="819"/>
                  <a:pt x="0" y="740"/>
                  <a:pt x="6" y="687"/>
                </a:cubicBezTo>
                <a:cubicBezTo>
                  <a:pt x="12" y="634"/>
                  <a:pt x="49" y="567"/>
                  <a:pt x="83" y="552"/>
                </a:cubicBezTo>
                <a:cubicBezTo>
                  <a:pt x="117" y="537"/>
                  <a:pt x="179" y="607"/>
                  <a:pt x="208" y="595"/>
                </a:cubicBezTo>
                <a:cubicBezTo>
                  <a:pt x="237" y="583"/>
                  <a:pt x="241" y="518"/>
                  <a:pt x="256" y="480"/>
                </a:cubicBezTo>
                <a:cubicBezTo>
                  <a:pt x="271" y="442"/>
                  <a:pt x="293" y="398"/>
                  <a:pt x="299" y="365"/>
                </a:cubicBezTo>
                <a:cubicBezTo>
                  <a:pt x="305" y="332"/>
                  <a:pt x="280" y="316"/>
                  <a:pt x="294" y="279"/>
                </a:cubicBezTo>
                <a:cubicBezTo>
                  <a:pt x="308" y="242"/>
                  <a:pt x="350" y="190"/>
                  <a:pt x="381" y="144"/>
                </a:cubicBezTo>
                <a:cubicBezTo>
                  <a:pt x="412" y="98"/>
                  <a:pt x="459" y="31"/>
                  <a:pt x="481" y="0"/>
                </a:cubicBezTo>
              </a:path>
            </a:pathLst>
          </a:custGeom>
          <a:noFill/>
          <a:ln w="28575" cmpd="sng">
            <a:solidFill>
              <a:schemeClr val="bg2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649F0224-9648-C9BD-F009-DE9C3CC69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005013"/>
            <a:ext cx="15081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Oval 8">
            <a:extLst>
              <a:ext uri="{FF2B5EF4-FFF2-40B4-BE49-F238E27FC236}">
                <a16:creationId xmlns:a16="http://schemas.microsoft.com/office/drawing/2014/main" id="{99F6C591-6C33-FCB7-8668-ECAE23B35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882650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5" name="Oval 9">
            <a:extLst>
              <a:ext uri="{FF2B5EF4-FFF2-40B4-BE49-F238E27FC236}">
                <a16:creationId xmlns:a16="http://schemas.microsoft.com/office/drawing/2014/main" id="{72020C20-B79D-A805-A966-DA0498F1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2668588"/>
            <a:ext cx="15081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6" name="Oval 10">
            <a:extLst>
              <a:ext uri="{FF2B5EF4-FFF2-40B4-BE49-F238E27FC236}">
                <a16:creationId xmlns:a16="http://schemas.microsoft.com/office/drawing/2014/main" id="{99E02B09-BF9C-2438-8348-531F2D52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3425825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7" name="AutoShape 11">
            <a:extLst>
              <a:ext uri="{FF2B5EF4-FFF2-40B4-BE49-F238E27FC236}">
                <a16:creationId xmlns:a16="http://schemas.microsoft.com/office/drawing/2014/main" id="{336271FE-429F-BB9A-0389-629ADA714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630738"/>
            <a:ext cx="674688" cy="407987"/>
          </a:xfrm>
          <a:prstGeom prst="wedgeRectCallout">
            <a:avLst>
              <a:gd name="adj1" fmla="val -87884"/>
              <a:gd name="adj2" fmla="val -6362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34828" name="AutoShape 12">
            <a:extLst>
              <a:ext uri="{FF2B5EF4-FFF2-40B4-BE49-F238E27FC236}">
                <a16:creationId xmlns:a16="http://schemas.microsoft.com/office/drawing/2014/main" id="{87339807-601E-F0A4-B971-274E9F351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23850"/>
            <a:ext cx="1112838" cy="679450"/>
          </a:xfrm>
          <a:prstGeom prst="wedgeRectCallout">
            <a:avLst>
              <a:gd name="adj1" fmla="val 71255"/>
              <a:gd name="adj2" fmla="val 366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34829" name="AutoShape 13">
            <a:extLst>
              <a:ext uri="{FF2B5EF4-FFF2-40B4-BE49-F238E27FC236}">
                <a16:creationId xmlns:a16="http://schemas.microsoft.com/office/drawing/2014/main" id="{161BA21E-EF6D-DDD0-24E3-126DC8B1C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247775"/>
            <a:ext cx="889000" cy="407988"/>
          </a:xfrm>
          <a:prstGeom prst="wedgeRectCallout">
            <a:avLst>
              <a:gd name="adj1" fmla="val -25056"/>
              <a:gd name="adj2" fmla="val 120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94EAD437-4CCC-165C-9D8B-4E6B3EA66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341563"/>
            <a:ext cx="887412" cy="406400"/>
          </a:xfrm>
          <a:prstGeom prst="wedgeRectCallout">
            <a:avLst>
              <a:gd name="adj1" fmla="val -73972"/>
              <a:gd name="adj2" fmla="val 4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34831" name="AutoShape 15">
            <a:extLst>
              <a:ext uri="{FF2B5EF4-FFF2-40B4-BE49-F238E27FC236}">
                <a16:creationId xmlns:a16="http://schemas.microsoft.com/office/drawing/2014/main" id="{DA732ADB-FA97-63F9-09DC-A69D51D0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24213"/>
            <a:ext cx="673100" cy="407987"/>
          </a:xfrm>
          <a:prstGeom prst="wedgeRectCallout">
            <a:avLst>
              <a:gd name="adj1" fmla="val -73819"/>
              <a:gd name="adj2" fmla="val 1731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特庇</a:t>
            </a:r>
          </a:p>
        </p:txBody>
      </p:sp>
      <p:sp>
        <p:nvSpPr>
          <p:cNvPr id="34832" name="Oval 16">
            <a:extLst>
              <a:ext uri="{FF2B5EF4-FFF2-40B4-BE49-F238E27FC236}">
                <a16:creationId xmlns:a16="http://schemas.microsoft.com/office/drawing/2014/main" id="{20CDAC2A-B83C-0436-F9CF-EAF017EE4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41825"/>
            <a:ext cx="15081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33" name="Rectangle 18">
            <a:extLst>
              <a:ext uri="{FF2B5EF4-FFF2-40B4-BE49-F238E27FC236}">
                <a16:creationId xmlns:a16="http://schemas.microsoft.com/office/drawing/2014/main" id="{D9D43A65-0314-B20E-2DA5-34E848900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2926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907" name="Text Box 19">
            <a:extLst>
              <a:ext uri="{FF2B5EF4-FFF2-40B4-BE49-F238E27FC236}">
                <a16:creationId xmlns:a16="http://schemas.microsoft.com/office/drawing/2014/main" id="{531C3D3C-89E7-A2E2-99DD-49F8E7AC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609600"/>
            <a:ext cx="36671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第二天，同巴拿巴往特庇去，对那城里的人传了福音，使好些人作门徒。</a:t>
            </a:r>
          </a:p>
        </p:txBody>
      </p:sp>
      <p:pic>
        <p:nvPicPr>
          <p:cNvPr id="293908" name="Picture 20">
            <a:extLst>
              <a:ext uri="{FF2B5EF4-FFF2-40B4-BE49-F238E27FC236}">
                <a16:creationId xmlns:a16="http://schemas.microsoft.com/office/drawing/2014/main" id="{C8C709E4-6335-9B8D-7FF9-C56E9B065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909" name="Rectangle 21">
            <a:extLst>
              <a:ext uri="{FF2B5EF4-FFF2-40B4-BE49-F238E27FC236}">
                <a16:creationId xmlns:a16="http://schemas.microsoft.com/office/drawing/2014/main" id="{07CD2C52-CA97-9F6D-0C77-FB522F6E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8620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特庇遗址的土丘</a:t>
            </a:r>
            <a:endParaRPr lang="zh-TW" altLang="en-US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72D0-C8AC-2363-41A5-015FAD76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504825"/>
            <a:ext cx="8321675" cy="1074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>
                <a:latin typeface="+mn-ea"/>
                <a:ea typeface="+mn-ea"/>
              </a:rPr>
              <a:t>回访： 就回路司得、以哥念、安提阿去</a:t>
            </a:r>
            <a:br>
              <a:rPr lang="zh-CN" altLang="en-US" sz="3600" b="1" dirty="0">
                <a:latin typeface="+mn-ea"/>
                <a:ea typeface="+mn-ea"/>
              </a:rPr>
            </a:br>
            <a:endParaRPr lang="en-US" sz="3600" b="1" dirty="0">
              <a:latin typeface="+mn-ea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08B9-2487-5015-7E3C-4A49D0E9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63" y="1252538"/>
            <a:ext cx="8558212" cy="43529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zh-CN" sz="2000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dirty="0"/>
              <a:t>坚固门徒的心，劝他们恒守所信的道；又说：「我们进入神的国，必须经历许多艰难。」二人在各教会中选立了长老，又禁食祷告，就把他们交托所信的主。</a:t>
            </a:r>
            <a:r>
              <a:rPr lang="en-US" altLang="zh-CN" sz="2000" dirty="0"/>
              <a:t>(</a:t>
            </a:r>
            <a:r>
              <a:rPr lang="zh-CN" altLang="en-US" sz="2000" dirty="0"/>
              <a:t>徒</a:t>
            </a:r>
            <a:r>
              <a:rPr lang="en-US" altLang="zh-CN" sz="2000" dirty="0"/>
              <a:t>14:20-23)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000" dirty="0"/>
              <a:t>1. </a:t>
            </a:r>
            <a:r>
              <a:rPr lang="zh-CN" altLang="en-US" sz="2000" dirty="0"/>
              <a:t>坚固：初信之人容易动摇，一有困难就会惧怕，灰心。所以需要被扶植，坚固。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000" dirty="0"/>
              <a:t>2.</a:t>
            </a:r>
            <a:r>
              <a:rPr lang="zh-CN" altLang="en-US" sz="2000" dirty="0"/>
              <a:t>劝导，坚韧面对艰难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000" dirty="0"/>
              <a:t>3. </a:t>
            </a:r>
            <a:r>
              <a:rPr lang="zh-CN" altLang="en-US" sz="2000" dirty="0"/>
              <a:t>组织的设立让他们合一：选立。信徒不能常在会堂崇拜，当有自己地方，故此便要有自己的行政。所以保罗仿效犹太人会堂的方式，从生命较老练的信徒中，拣选合适的人赋予监督聚会、主理行政、教导纪律与劝诫的责任（参</a:t>
            </a:r>
            <a:r>
              <a:rPr lang="en-US" altLang="zh-CN" sz="2000" dirty="0"/>
              <a:t>20:28</a:t>
            </a:r>
            <a:r>
              <a:rPr lang="zh-CN" altLang="en-US" sz="2000" dirty="0"/>
              <a:t>；腓</a:t>
            </a:r>
            <a:r>
              <a:rPr lang="en-US" altLang="zh-CN" sz="2000" dirty="0"/>
              <a:t>1:1</a:t>
            </a:r>
            <a:r>
              <a:rPr lang="zh-CN" altLang="en-US" sz="2000" dirty="0"/>
              <a:t>；帖前</a:t>
            </a:r>
            <a:r>
              <a:rPr lang="en-US" altLang="zh-CN" sz="2000" dirty="0"/>
              <a:t>5:12</a:t>
            </a:r>
            <a:r>
              <a:rPr lang="zh-CN" altLang="en-US" sz="2000" dirty="0"/>
              <a:t>）。</a:t>
            </a:r>
            <a:endParaRPr lang="en-US" altLang="zh-CN" sz="2000" dirty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000" dirty="0"/>
              <a:t>4. </a:t>
            </a:r>
            <a:r>
              <a:rPr lang="zh-CN" altLang="en-US" sz="2000" dirty="0"/>
              <a:t>交托：将他们交托主，主才是大牧者</a:t>
            </a:r>
            <a:r>
              <a:rPr lang="zh-CN" altLang="en-US" sz="1800" dirty="0"/>
              <a:t>。</a:t>
            </a:r>
            <a:endParaRPr 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0">
            <a:extLst>
              <a:ext uri="{FF2B5EF4-FFF2-40B4-BE49-F238E27FC236}">
                <a16:creationId xmlns:a16="http://schemas.microsoft.com/office/drawing/2014/main" id="{64C9C39F-7637-D0FA-4199-96CDFBF7E5D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9315" b="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Freeform 3">
            <a:extLst>
              <a:ext uri="{FF2B5EF4-FFF2-40B4-BE49-F238E27FC236}">
                <a16:creationId xmlns:a16="http://schemas.microsoft.com/office/drawing/2014/main" id="{FC0C1629-C205-544F-09D0-B5D579EC3CE8}"/>
              </a:ext>
            </a:extLst>
          </p:cNvPr>
          <p:cNvSpPr>
            <a:spLocks/>
          </p:cNvSpPr>
          <p:nvPr/>
        </p:nvSpPr>
        <p:spPr bwMode="auto">
          <a:xfrm>
            <a:off x="5151438" y="2789238"/>
            <a:ext cx="1738312" cy="769937"/>
          </a:xfrm>
          <a:custGeom>
            <a:avLst/>
            <a:gdLst>
              <a:gd name="T0" fmla="*/ 0 w 1095"/>
              <a:gd name="T1" fmla="*/ 0 h 485"/>
              <a:gd name="T2" fmla="*/ 576262 w 1095"/>
              <a:gd name="T3" fmla="*/ 328612 h 485"/>
              <a:gd name="T4" fmla="*/ 1250950 w 1095"/>
              <a:gd name="T5" fmla="*/ 704850 h 485"/>
              <a:gd name="T6" fmla="*/ 1738312 w 1095"/>
              <a:gd name="T7" fmla="*/ 717550 h 4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95" h="485">
                <a:moveTo>
                  <a:pt x="0" y="0"/>
                </a:moveTo>
                <a:cubicBezTo>
                  <a:pt x="61" y="35"/>
                  <a:pt x="232" y="133"/>
                  <a:pt x="363" y="207"/>
                </a:cubicBezTo>
                <a:cubicBezTo>
                  <a:pt x="494" y="281"/>
                  <a:pt x="666" y="403"/>
                  <a:pt x="788" y="444"/>
                </a:cubicBezTo>
                <a:cubicBezTo>
                  <a:pt x="910" y="485"/>
                  <a:pt x="1031" y="450"/>
                  <a:pt x="1095" y="45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4" name="Freeform 4">
            <a:extLst>
              <a:ext uri="{FF2B5EF4-FFF2-40B4-BE49-F238E27FC236}">
                <a16:creationId xmlns:a16="http://schemas.microsoft.com/office/drawing/2014/main" id="{DDA01AD4-C867-B4BC-A2F6-153B41A5392D}"/>
              </a:ext>
            </a:extLst>
          </p:cNvPr>
          <p:cNvSpPr>
            <a:spLocks/>
          </p:cNvSpPr>
          <p:nvPr/>
        </p:nvSpPr>
        <p:spPr bwMode="auto">
          <a:xfrm>
            <a:off x="5089525" y="2160588"/>
            <a:ext cx="85725" cy="579437"/>
          </a:xfrm>
          <a:custGeom>
            <a:avLst/>
            <a:gdLst>
              <a:gd name="T0" fmla="*/ 85725 w 54"/>
              <a:gd name="T1" fmla="*/ 0 h 365"/>
              <a:gd name="T2" fmla="*/ 0 w 54"/>
              <a:gd name="T3" fmla="*/ 579437 h 36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" h="365">
                <a:moveTo>
                  <a:pt x="54" y="0"/>
                </a:moveTo>
                <a:cubicBezTo>
                  <a:pt x="45" y="61"/>
                  <a:pt x="11" y="289"/>
                  <a:pt x="0" y="36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5" name="Freeform 5">
            <a:extLst>
              <a:ext uri="{FF2B5EF4-FFF2-40B4-BE49-F238E27FC236}">
                <a16:creationId xmlns:a16="http://schemas.microsoft.com/office/drawing/2014/main" id="{11923CF5-7E7E-E695-12E3-EE27C3AA459B}"/>
              </a:ext>
            </a:extLst>
          </p:cNvPr>
          <p:cNvSpPr>
            <a:spLocks/>
          </p:cNvSpPr>
          <p:nvPr/>
        </p:nvSpPr>
        <p:spPr bwMode="auto">
          <a:xfrm>
            <a:off x="2573338" y="1028700"/>
            <a:ext cx="2598737" cy="1041400"/>
          </a:xfrm>
          <a:custGeom>
            <a:avLst/>
            <a:gdLst>
              <a:gd name="T0" fmla="*/ 0 w 1637"/>
              <a:gd name="T1" fmla="*/ 0 h 656"/>
              <a:gd name="T2" fmla="*/ 309562 w 1637"/>
              <a:gd name="T3" fmla="*/ 468313 h 656"/>
              <a:gd name="T4" fmla="*/ 715962 w 1637"/>
              <a:gd name="T5" fmla="*/ 836613 h 656"/>
              <a:gd name="T6" fmla="*/ 1525587 w 1637"/>
              <a:gd name="T7" fmla="*/ 893763 h 656"/>
              <a:gd name="T8" fmla="*/ 2598737 w 1637"/>
              <a:gd name="T9" fmla="*/ 1041400 h 6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7" h="656">
                <a:moveTo>
                  <a:pt x="0" y="0"/>
                </a:moveTo>
                <a:cubicBezTo>
                  <a:pt x="33" y="49"/>
                  <a:pt x="120" y="207"/>
                  <a:pt x="195" y="295"/>
                </a:cubicBezTo>
                <a:cubicBezTo>
                  <a:pt x="270" y="383"/>
                  <a:pt x="323" y="482"/>
                  <a:pt x="451" y="527"/>
                </a:cubicBezTo>
                <a:cubicBezTo>
                  <a:pt x="578" y="571"/>
                  <a:pt x="763" y="542"/>
                  <a:pt x="961" y="563"/>
                </a:cubicBezTo>
                <a:cubicBezTo>
                  <a:pt x="1159" y="584"/>
                  <a:pt x="1496" y="637"/>
                  <a:pt x="1637" y="65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Freeform 6">
            <a:extLst>
              <a:ext uri="{FF2B5EF4-FFF2-40B4-BE49-F238E27FC236}">
                <a16:creationId xmlns:a16="http://schemas.microsoft.com/office/drawing/2014/main" id="{448DB2DB-B6DA-50EE-6948-40275EEFED1B}"/>
              </a:ext>
            </a:extLst>
          </p:cNvPr>
          <p:cNvSpPr>
            <a:spLocks/>
          </p:cNvSpPr>
          <p:nvPr/>
        </p:nvSpPr>
        <p:spPr bwMode="auto">
          <a:xfrm>
            <a:off x="1520825" y="955675"/>
            <a:ext cx="1009650" cy="3490913"/>
          </a:xfrm>
          <a:custGeom>
            <a:avLst/>
            <a:gdLst>
              <a:gd name="T0" fmla="*/ 400050 w 636"/>
              <a:gd name="T1" fmla="*/ 3490913 h 2199"/>
              <a:gd name="T2" fmla="*/ 331788 w 636"/>
              <a:gd name="T3" fmla="*/ 3330575 h 2199"/>
              <a:gd name="T4" fmla="*/ 214313 w 636"/>
              <a:gd name="T5" fmla="*/ 2944813 h 2199"/>
              <a:gd name="T6" fmla="*/ 263525 w 636"/>
              <a:gd name="T7" fmla="*/ 2420938 h 2199"/>
              <a:gd name="T8" fmla="*/ 176213 w 636"/>
              <a:gd name="T9" fmla="*/ 2055813 h 2199"/>
              <a:gd name="T10" fmla="*/ 98425 w 636"/>
              <a:gd name="T11" fmla="*/ 1814513 h 2199"/>
              <a:gd name="T12" fmla="*/ 12700 w 636"/>
              <a:gd name="T13" fmla="*/ 1449388 h 2199"/>
              <a:gd name="T14" fmla="*/ 166688 w 636"/>
              <a:gd name="T15" fmla="*/ 1177925 h 2199"/>
              <a:gd name="T16" fmla="*/ 417513 w 636"/>
              <a:gd name="T17" fmla="*/ 1263650 h 2199"/>
              <a:gd name="T18" fmla="*/ 514350 w 636"/>
              <a:gd name="T19" fmla="*/ 1033463 h 2199"/>
              <a:gd name="T20" fmla="*/ 600075 w 636"/>
              <a:gd name="T21" fmla="*/ 801688 h 2199"/>
              <a:gd name="T22" fmla="*/ 590550 w 636"/>
              <a:gd name="T23" fmla="*/ 628650 h 2199"/>
              <a:gd name="T24" fmla="*/ 765175 w 636"/>
              <a:gd name="T25" fmla="*/ 357188 h 2199"/>
              <a:gd name="T26" fmla="*/ 1009650 w 636"/>
              <a:gd name="T27" fmla="*/ 0 h 21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36" h="2199">
                <a:moveTo>
                  <a:pt x="252" y="2199"/>
                </a:moveTo>
                <a:cubicBezTo>
                  <a:pt x="245" y="2182"/>
                  <a:pt x="228" y="2155"/>
                  <a:pt x="209" y="2098"/>
                </a:cubicBezTo>
                <a:cubicBezTo>
                  <a:pt x="190" y="2041"/>
                  <a:pt x="143" y="1950"/>
                  <a:pt x="135" y="1855"/>
                </a:cubicBezTo>
                <a:cubicBezTo>
                  <a:pt x="128" y="1760"/>
                  <a:pt x="169" y="1619"/>
                  <a:pt x="166" y="1525"/>
                </a:cubicBezTo>
                <a:cubicBezTo>
                  <a:pt x="162" y="1432"/>
                  <a:pt x="129" y="1358"/>
                  <a:pt x="111" y="1295"/>
                </a:cubicBezTo>
                <a:cubicBezTo>
                  <a:pt x="94" y="1232"/>
                  <a:pt x="80" y="1206"/>
                  <a:pt x="62" y="1143"/>
                </a:cubicBezTo>
                <a:cubicBezTo>
                  <a:pt x="44" y="1080"/>
                  <a:pt x="0" y="980"/>
                  <a:pt x="8" y="913"/>
                </a:cubicBezTo>
                <a:cubicBezTo>
                  <a:pt x="15" y="846"/>
                  <a:pt x="62" y="761"/>
                  <a:pt x="105" y="742"/>
                </a:cubicBezTo>
                <a:cubicBezTo>
                  <a:pt x="148" y="723"/>
                  <a:pt x="226" y="811"/>
                  <a:pt x="263" y="796"/>
                </a:cubicBezTo>
                <a:cubicBezTo>
                  <a:pt x="300" y="781"/>
                  <a:pt x="305" y="699"/>
                  <a:pt x="324" y="651"/>
                </a:cubicBezTo>
                <a:cubicBezTo>
                  <a:pt x="343" y="603"/>
                  <a:pt x="370" y="547"/>
                  <a:pt x="378" y="505"/>
                </a:cubicBezTo>
                <a:cubicBezTo>
                  <a:pt x="386" y="463"/>
                  <a:pt x="354" y="443"/>
                  <a:pt x="372" y="396"/>
                </a:cubicBezTo>
                <a:cubicBezTo>
                  <a:pt x="389" y="349"/>
                  <a:pt x="438" y="291"/>
                  <a:pt x="482" y="225"/>
                </a:cubicBezTo>
                <a:cubicBezTo>
                  <a:pt x="526" y="159"/>
                  <a:pt x="604" y="47"/>
                  <a:pt x="63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Oval 7">
            <a:extLst>
              <a:ext uri="{FF2B5EF4-FFF2-40B4-BE49-F238E27FC236}">
                <a16:creationId xmlns:a16="http://schemas.microsoft.com/office/drawing/2014/main" id="{A16A30C7-01CD-FCD5-8EDF-DAFCBD875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005013"/>
            <a:ext cx="15081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Oval 8">
            <a:extLst>
              <a:ext uri="{FF2B5EF4-FFF2-40B4-BE49-F238E27FC236}">
                <a16:creationId xmlns:a16="http://schemas.microsoft.com/office/drawing/2014/main" id="{895CC692-C6D1-F497-2BF1-6CB1106B6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882650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Oval 9">
            <a:extLst>
              <a:ext uri="{FF2B5EF4-FFF2-40B4-BE49-F238E27FC236}">
                <a16:creationId xmlns:a16="http://schemas.microsoft.com/office/drawing/2014/main" id="{75884183-9F73-8350-F3D8-B6F826A98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2668588"/>
            <a:ext cx="15081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Oval 10">
            <a:extLst>
              <a:ext uri="{FF2B5EF4-FFF2-40B4-BE49-F238E27FC236}">
                <a16:creationId xmlns:a16="http://schemas.microsoft.com/office/drawing/2014/main" id="{B6656E93-91B0-1384-A21A-E4E1EF74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3425825"/>
            <a:ext cx="15081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11">
            <a:extLst>
              <a:ext uri="{FF2B5EF4-FFF2-40B4-BE49-F238E27FC236}">
                <a16:creationId xmlns:a16="http://schemas.microsoft.com/office/drawing/2014/main" id="{98AAD5DC-32ED-B535-632A-5ED97C9D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630738"/>
            <a:ext cx="674688" cy="407987"/>
          </a:xfrm>
          <a:prstGeom prst="wedgeRectCallout">
            <a:avLst>
              <a:gd name="adj1" fmla="val -87884"/>
              <a:gd name="adj2" fmla="val -6362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36876" name="AutoShape 12">
            <a:extLst>
              <a:ext uri="{FF2B5EF4-FFF2-40B4-BE49-F238E27FC236}">
                <a16:creationId xmlns:a16="http://schemas.microsoft.com/office/drawing/2014/main" id="{BAFCC86F-A7FB-A955-3252-0475CA729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23850"/>
            <a:ext cx="1112838" cy="679450"/>
          </a:xfrm>
          <a:prstGeom prst="wedgeRectCallout">
            <a:avLst>
              <a:gd name="adj1" fmla="val 71255"/>
              <a:gd name="adj2" fmla="val 3668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彼西底的</a:t>
            </a:r>
          </a:p>
          <a:p>
            <a:pPr algn="ctr" eaLnBrk="1" hangingPunct="1">
              <a:lnSpc>
                <a:spcPct val="95000"/>
              </a:lnSpc>
              <a:spcAft>
                <a:spcPct val="10000"/>
              </a:spcAft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36877" name="AutoShape 13">
            <a:extLst>
              <a:ext uri="{FF2B5EF4-FFF2-40B4-BE49-F238E27FC236}">
                <a16:creationId xmlns:a16="http://schemas.microsoft.com/office/drawing/2014/main" id="{0F38C0B7-5DCB-336A-AC60-93F53FDA0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247775"/>
            <a:ext cx="889000" cy="407988"/>
          </a:xfrm>
          <a:prstGeom prst="wedgeRectCallout">
            <a:avLst>
              <a:gd name="adj1" fmla="val -25056"/>
              <a:gd name="adj2" fmla="val 120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以哥念</a:t>
            </a:r>
          </a:p>
        </p:txBody>
      </p:sp>
      <p:sp>
        <p:nvSpPr>
          <p:cNvPr id="36878" name="AutoShape 14">
            <a:extLst>
              <a:ext uri="{FF2B5EF4-FFF2-40B4-BE49-F238E27FC236}">
                <a16:creationId xmlns:a16="http://schemas.microsoft.com/office/drawing/2014/main" id="{4F87AC52-7F6F-F35E-7EB3-2361E61CA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388" y="2341563"/>
            <a:ext cx="887412" cy="406400"/>
          </a:xfrm>
          <a:prstGeom prst="wedgeRectCallout">
            <a:avLst>
              <a:gd name="adj1" fmla="val -73972"/>
              <a:gd name="adj2" fmla="val 4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路司得</a:t>
            </a:r>
          </a:p>
        </p:txBody>
      </p:sp>
      <p:sp>
        <p:nvSpPr>
          <p:cNvPr id="36879" name="Oval 16">
            <a:extLst>
              <a:ext uri="{FF2B5EF4-FFF2-40B4-BE49-F238E27FC236}">
                <a16:creationId xmlns:a16="http://schemas.microsoft.com/office/drawing/2014/main" id="{F1AFBB5C-836D-BA6C-B5B2-1DD8CCBE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4441825"/>
            <a:ext cx="150812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77" name="Oval 17">
            <a:extLst>
              <a:ext uri="{FF2B5EF4-FFF2-40B4-BE49-F238E27FC236}">
                <a16:creationId xmlns:a16="http://schemas.microsoft.com/office/drawing/2014/main" id="{5D2FC728-FD15-DCF6-DDF6-0A8D42C52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8600" y="4568825"/>
            <a:ext cx="15081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78" name="AutoShape 18">
            <a:extLst>
              <a:ext uri="{FF2B5EF4-FFF2-40B4-BE49-F238E27FC236}">
                <a16:creationId xmlns:a16="http://schemas.microsoft.com/office/drawing/2014/main" id="{265AC4A1-B959-A5C8-CC22-239B88A6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4365625"/>
            <a:ext cx="889000" cy="407988"/>
          </a:xfrm>
          <a:prstGeom prst="wedgeRectCallout">
            <a:avLst>
              <a:gd name="adj1" fmla="val 77856"/>
              <a:gd name="adj2" fmla="val 2081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亚大利</a:t>
            </a:r>
          </a:p>
        </p:txBody>
      </p:sp>
      <p:sp>
        <p:nvSpPr>
          <p:cNvPr id="296981" name="Rectangle 21">
            <a:extLst>
              <a:ext uri="{FF2B5EF4-FFF2-40B4-BE49-F238E27FC236}">
                <a16:creationId xmlns:a16="http://schemas.microsoft.com/office/drawing/2014/main" id="{A89D7A4B-2068-1F34-61FD-3AD949961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2588"/>
            <a:ext cx="9144000" cy="1395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82" name="Rectangle 22">
            <a:extLst>
              <a:ext uri="{FF2B5EF4-FFF2-40B4-BE49-F238E27FC236}">
                <a16:creationId xmlns:a16="http://schemas.microsoft.com/office/drawing/2014/main" id="{D6684696-EB30-66CC-28BD-1610BC3DC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5602288"/>
            <a:ext cx="78136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二人经过彼西底，来到旁非利亚。在别加讲了道，就下亚大利去，从那里坐船，往安提阿去。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14:24-26)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884" name="AutoShape 23">
            <a:extLst>
              <a:ext uri="{FF2B5EF4-FFF2-40B4-BE49-F238E27FC236}">
                <a16:creationId xmlns:a16="http://schemas.microsoft.com/office/drawing/2014/main" id="{C11A1BC0-C328-97B6-4B31-646CD6E4E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224213"/>
            <a:ext cx="673100" cy="407987"/>
          </a:xfrm>
          <a:prstGeom prst="wedgeRectCallout">
            <a:avLst>
              <a:gd name="adj1" fmla="val -73819"/>
              <a:gd name="adj2" fmla="val 1731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8" grpId="0" animBg="1"/>
      <p:bldP spid="29698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4">
            <a:extLst>
              <a:ext uri="{FF2B5EF4-FFF2-40B4-BE49-F238E27FC236}">
                <a16:creationId xmlns:a16="http://schemas.microsoft.com/office/drawing/2014/main" id="{3213BCA9-6ED5-E936-E7B5-FC6567ACBC2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27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Oval 12">
            <a:extLst>
              <a:ext uri="{FF2B5EF4-FFF2-40B4-BE49-F238E27FC236}">
                <a16:creationId xmlns:a16="http://schemas.microsoft.com/office/drawing/2014/main" id="{065EED33-B2BD-5CD3-CF8F-9CF92692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4143375"/>
            <a:ext cx="123825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AutoShape 15">
            <a:extLst>
              <a:ext uri="{FF2B5EF4-FFF2-40B4-BE49-F238E27FC236}">
                <a16:creationId xmlns:a16="http://schemas.microsoft.com/office/drawing/2014/main" id="{4D6CDE09-71CE-A3ED-6220-D3158E51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4052888"/>
            <a:ext cx="663575" cy="374650"/>
          </a:xfrm>
          <a:prstGeom prst="wedgeRectCallout">
            <a:avLst>
              <a:gd name="adj1" fmla="val -70097"/>
              <a:gd name="adj2" fmla="val -1356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别加</a:t>
            </a:r>
          </a:p>
        </p:txBody>
      </p:sp>
      <p:sp>
        <p:nvSpPr>
          <p:cNvPr id="37893" name="AutoShape 20">
            <a:extLst>
              <a:ext uri="{FF2B5EF4-FFF2-40B4-BE49-F238E27FC236}">
                <a16:creationId xmlns:a16="http://schemas.microsoft.com/office/drawing/2014/main" id="{DCCA1D2F-827B-5931-F833-6E08CEDD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3940175"/>
            <a:ext cx="889000" cy="407988"/>
          </a:xfrm>
          <a:prstGeom prst="wedgeRectCallout">
            <a:avLst>
              <a:gd name="adj1" fmla="val 68750"/>
              <a:gd name="adj2" fmla="val 2237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亚大利</a:t>
            </a:r>
          </a:p>
        </p:txBody>
      </p:sp>
      <p:sp>
        <p:nvSpPr>
          <p:cNvPr id="298005" name="Freeform 21">
            <a:extLst>
              <a:ext uri="{FF2B5EF4-FFF2-40B4-BE49-F238E27FC236}">
                <a16:creationId xmlns:a16="http://schemas.microsoft.com/office/drawing/2014/main" id="{A9884CA5-64B2-D643-2460-3746E7A205B8}"/>
              </a:ext>
            </a:extLst>
          </p:cNvPr>
          <p:cNvSpPr>
            <a:spLocks/>
          </p:cNvSpPr>
          <p:nvPr/>
        </p:nvSpPr>
        <p:spPr bwMode="auto">
          <a:xfrm>
            <a:off x="3590925" y="4257675"/>
            <a:ext cx="3581400" cy="785813"/>
          </a:xfrm>
          <a:custGeom>
            <a:avLst/>
            <a:gdLst>
              <a:gd name="T0" fmla="*/ 0 w 2256"/>
              <a:gd name="T1" fmla="*/ 0 h 495"/>
              <a:gd name="T2" fmla="*/ 249238 w 2256"/>
              <a:gd name="T3" fmla="*/ 508000 h 495"/>
              <a:gd name="T4" fmla="*/ 996950 w 2256"/>
              <a:gd name="T5" fmla="*/ 741363 h 495"/>
              <a:gd name="T6" fmla="*/ 1641475 w 2256"/>
              <a:gd name="T7" fmla="*/ 776288 h 495"/>
              <a:gd name="T8" fmla="*/ 2154238 w 2256"/>
              <a:gd name="T9" fmla="*/ 700088 h 495"/>
              <a:gd name="T10" fmla="*/ 2840038 w 2256"/>
              <a:gd name="T11" fmla="*/ 425450 h 495"/>
              <a:gd name="T12" fmla="*/ 3581400 w 2256"/>
              <a:gd name="T13" fmla="*/ 395288 h 4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6" h="495">
                <a:moveTo>
                  <a:pt x="0" y="0"/>
                </a:moveTo>
                <a:cubicBezTo>
                  <a:pt x="26" y="53"/>
                  <a:pt x="52" y="242"/>
                  <a:pt x="157" y="320"/>
                </a:cubicBezTo>
                <a:cubicBezTo>
                  <a:pt x="262" y="398"/>
                  <a:pt x="482" y="439"/>
                  <a:pt x="628" y="467"/>
                </a:cubicBezTo>
                <a:cubicBezTo>
                  <a:pt x="774" y="495"/>
                  <a:pt x="913" y="493"/>
                  <a:pt x="1034" y="489"/>
                </a:cubicBezTo>
                <a:cubicBezTo>
                  <a:pt x="1155" y="485"/>
                  <a:pt x="1231" y="478"/>
                  <a:pt x="1357" y="441"/>
                </a:cubicBezTo>
                <a:cubicBezTo>
                  <a:pt x="1483" y="404"/>
                  <a:pt x="1639" y="300"/>
                  <a:pt x="1789" y="268"/>
                </a:cubicBezTo>
                <a:cubicBezTo>
                  <a:pt x="1939" y="236"/>
                  <a:pt x="2172" y="252"/>
                  <a:pt x="2256" y="24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Oval 19">
            <a:extLst>
              <a:ext uri="{FF2B5EF4-FFF2-40B4-BE49-F238E27FC236}">
                <a16:creationId xmlns:a16="http://schemas.microsoft.com/office/drawing/2014/main" id="{81060B9F-E499-F7B5-1FA3-8D7C3F810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488" y="4170363"/>
            <a:ext cx="122237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8006" name="AutoShape 22">
            <a:extLst>
              <a:ext uri="{FF2B5EF4-FFF2-40B4-BE49-F238E27FC236}">
                <a16:creationId xmlns:a16="http://schemas.microsoft.com/office/drawing/2014/main" id="{1492352F-ADD9-8E55-37E7-FAF717722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888" y="4565650"/>
            <a:ext cx="889000" cy="407988"/>
          </a:xfrm>
          <a:prstGeom prst="wedgeRectCallout">
            <a:avLst>
              <a:gd name="adj1" fmla="val -65356"/>
              <a:gd name="adj2" fmla="val -1653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安提阿</a:t>
            </a:r>
          </a:p>
        </p:txBody>
      </p:sp>
      <p:sp>
        <p:nvSpPr>
          <p:cNvPr id="298007" name="Oval 23">
            <a:extLst>
              <a:ext uri="{FF2B5EF4-FFF2-40B4-BE49-F238E27FC236}">
                <a16:creationId xmlns:a16="http://schemas.microsoft.com/office/drawing/2014/main" id="{B29AF0A9-E2C9-F546-38B3-FD7DF78F5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950" y="4640263"/>
            <a:ext cx="122238" cy="122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8009" name="Rectangle 25">
            <a:extLst>
              <a:ext uri="{FF2B5EF4-FFF2-40B4-BE49-F238E27FC236}">
                <a16:creationId xmlns:a16="http://schemas.microsoft.com/office/drawing/2014/main" id="{7CC9D883-F320-B523-E8E9-70B153B5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8010" name="Text Box 26">
            <a:extLst>
              <a:ext uri="{FF2B5EF4-FFF2-40B4-BE49-F238E27FC236}">
                <a16:creationId xmlns:a16="http://schemas.microsoft.com/office/drawing/2014/main" id="{5A84F9E6-B8BB-2E99-7A20-1FCF20905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-1588"/>
            <a:ext cx="8054975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回到安提阿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当初，他们被众人所托、蒙神之恩，要办现在所做之工，就是在这地方。到了那里，聚集了会众，就述说神藉他们所行的一切事，并神怎样为外邦人开了信道的门。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二人就在那里同门徒住了多日。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14:26-28)</a:t>
            </a:r>
            <a:endParaRPr lang="en-US" altLang="zh-TW" sz="20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C576-3B31-BBD8-753D-41DD9BAE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000" b="1" dirty="0">
                <a:latin typeface="+mn-ea"/>
                <a:ea typeface="+mn-ea"/>
              </a:rPr>
              <a:t>让我们学习到：</a:t>
            </a:r>
            <a:endParaRPr lang="en-US" sz="4000" b="1" dirty="0">
              <a:latin typeface="+mn-ea"/>
              <a:ea typeface="+mn-ea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45994DDF-0A82-D666-DBDF-D6CBB0D23A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400" b="1"/>
              <a:t>圣灵的呼召</a:t>
            </a:r>
            <a:endParaRPr lang="en-US" altLang="zh-CN" sz="2400" b="1"/>
          </a:p>
          <a:p>
            <a:r>
              <a:rPr lang="zh-CN" altLang="en-US" sz="2400" b="1"/>
              <a:t>遭遇逼迫，但正是借着犹太人的不信，把福音带到外邦人</a:t>
            </a:r>
            <a:endParaRPr lang="en-US" altLang="zh-CN" sz="2400" b="1"/>
          </a:p>
          <a:p>
            <a:r>
              <a:rPr lang="zh-CN" altLang="en-US" sz="2400" b="1"/>
              <a:t>神的救赎计划</a:t>
            </a:r>
            <a:endParaRPr lang="en-US" altLang="zh-CN" sz="2400" b="1"/>
          </a:p>
          <a:p>
            <a:r>
              <a:rPr lang="zh-CN" altLang="en-US" sz="2400" b="1"/>
              <a:t>倚靠圣灵，事工带来的效益远胜面临的挑战</a:t>
            </a:r>
            <a:endParaRPr lang="en-US" altLang="zh-CN" sz="2400" b="1"/>
          </a:p>
          <a:p>
            <a:r>
              <a:rPr lang="zh-CN" altLang="en-US" sz="2400" b="1"/>
              <a:t>会经历圣灵所赐的能力，神的带领，但撒旦也会借人或一些环境来阻拦神的工作。</a:t>
            </a:r>
            <a:endParaRPr lang="en-US" altLang="zh-CN" sz="2400" b="1"/>
          </a:p>
          <a:p>
            <a:r>
              <a:rPr lang="zh-CN" altLang="en-US" sz="2400" b="1"/>
              <a:t>要恒守神的道，进入神的国经历艰难，要有受苦的心志。</a:t>
            </a:r>
            <a:endParaRPr lang="en-US" altLang="zh-CN" sz="2400" b="1"/>
          </a:p>
          <a:p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6E83-7F8B-89A6-9DDD-A0CF8D2C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000" b="1" dirty="0">
                <a:latin typeface="+mn-ea"/>
                <a:ea typeface="+mn-ea"/>
              </a:rPr>
              <a:t>应用：</a:t>
            </a:r>
            <a:endParaRPr lang="en-US" sz="4000" b="1" dirty="0">
              <a:latin typeface="+mn-ea"/>
              <a:ea typeface="+mn-ea"/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AD3429FA-04D0-FFD2-BA76-ECE747E46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/>
              <a:t>第一次宣教的成功：除了委身与倚靠，顺服圣灵的带领，我们看到祷告特别是禁食祷告的力量</a:t>
            </a:r>
            <a:r>
              <a:rPr lang="en-US" altLang="zh-CN" sz="2800"/>
              <a:t>.  </a:t>
            </a:r>
            <a:r>
              <a:rPr lang="zh-CN" altLang="en-US" sz="2800"/>
              <a:t>我们愿意祷告寻求神的旨意吗？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神若呼召你去外地传他的道，你愿意去吗？或者你的孩子做宣教工作，你愿意吗？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在你目前的处境中，有谁需要你想他去传神的道，福音？有什么拦阻我们去传神的道？</a:t>
            </a: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2FB3139-9532-F256-A5A1-1AFA3B2FB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558800"/>
            <a:ext cx="7543800" cy="860425"/>
          </a:xfrm>
        </p:spPr>
        <p:txBody>
          <a:bodyPr/>
          <a:lstStyle/>
          <a:p>
            <a:r>
              <a:rPr lang="zh-CN" altLang="en-US" sz="3600" b="1"/>
              <a:t>圣灵动工，差遣巴拿巴和扫罗</a:t>
            </a:r>
            <a:endParaRPr lang="en-US" altLang="en-US" sz="36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66E2-295D-E8A9-B840-5C5A7B6D2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624061"/>
            <a:ext cx="8811490" cy="4818302"/>
          </a:xfrm>
        </p:spPr>
        <p:txBody>
          <a:bodyPr/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b="1" i="1" dirty="0">
                <a:cs typeface="Calibri" panose="020F0502020204030204" pitchFamily="34" charset="0"/>
              </a:rPr>
              <a:t>在安提阿的教会中，有几位先知和教师，就是</a:t>
            </a:r>
            <a:r>
              <a:rPr lang="zh-CN" altLang="en-US" b="1" i="1" dirty="0">
                <a:highlight>
                  <a:srgbClr val="FFFF00"/>
                </a:highlight>
                <a:cs typeface="Calibri" panose="020F0502020204030204" pitchFamily="34" charset="0"/>
              </a:rPr>
              <a:t>巴拿巴</a:t>
            </a:r>
            <a:r>
              <a:rPr lang="zh-CN" altLang="en-US" b="1" i="1" dirty="0">
                <a:cs typeface="Calibri" panose="020F0502020204030204" pitchFamily="34" charset="0"/>
              </a:rPr>
              <a:t>和称呼尼结的</a:t>
            </a:r>
            <a:r>
              <a:rPr lang="zh-CN" altLang="en-US" b="1" i="1" dirty="0">
                <a:highlight>
                  <a:srgbClr val="FFFF00"/>
                </a:highlight>
                <a:cs typeface="Calibri" panose="020F0502020204030204" pitchFamily="34" charset="0"/>
              </a:rPr>
              <a:t>西面</a:t>
            </a:r>
            <a:r>
              <a:rPr lang="zh-CN" altLang="en-US" b="1" i="1" dirty="0">
                <a:cs typeface="Calibri" panose="020F0502020204030204" pitchFamily="34" charset="0"/>
              </a:rPr>
              <a:t>、古利奈人</a:t>
            </a:r>
            <a:r>
              <a:rPr lang="zh-CN" altLang="en-US" b="1" i="1" dirty="0">
                <a:highlight>
                  <a:srgbClr val="FFFF00"/>
                </a:highlight>
                <a:cs typeface="Calibri" panose="020F0502020204030204" pitchFamily="34" charset="0"/>
              </a:rPr>
              <a:t>路求</a:t>
            </a:r>
            <a:r>
              <a:rPr lang="zh-CN" altLang="en-US" b="1" i="1" dirty="0">
                <a:cs typeface="Calibri" panose="020F0502020204030204" pitchFamily="34" charset="0"/>
              </a:rPr>
              <a:t>，与分封之王希律同养的</a:t>
            </a:r>
            <a:r>
              <a:rPr lang="zh-CN" altLang="en-US" b="1" i="1" dirty="0">
                <a:highlight>
                  <a:srgbClr val="FFFF00"/>
                </a:highlight>
                <a:cs typeface="Calibri" panose="020F0502020204030204" pitchFamily="34" charset="0"/>
              </a:rPr>
              <a:t>马念</a:t>
            </a:r>
            <a:r>
              <a:rPr lang="zh-CN" altLang="en-US" b="1" i="1" dirty="0">
                <a:cs typeface="Calibri" panose="020F0502020204030204" pitchFamily="34" charset="0"/>
              </a:rPr>
              <a:t>，并</a:t>
            </a:r>
            <a:r>
              <a:rPr lang="zh-CN" altLang="en-US" b="1" i="1" dirty="0">
                <a:highlight>
                  <a:srgbClr val="FFFF00"/>
                </a:highlight>
                <a:cs typeface="Calibri" panose="020F0502020204030204" pitchFamily="34" charset="0"/>
              </a:rPr>
              <a:t>扫罗</a:t>
            </a:r>
            <a:r>
              <a:rPr lang="zh-CN" altLang="en-US" b="1" i="1" dirty="0">
                <a:cs typeface="Calibri" panose="020F0502020204030204" pitchFamily="34" charset="0"/>
              </a:rPr>
              <a:t>。他们事奉主、禁食的时候，圣灵说：「要为我分派巴拿巴和扫罗，去做我召他们所做的工。</a:t>
            </a:r>
            <a:endParaRPr lang="en-US" sz="2000" b="1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cs typeface="Calibri" panose="020F0502020204030204" pitchFamily="34" charset="0"/>
              </a:rPr>
              <a:t> 事奉：敬拜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cs typeface="Calibri" panose="020F0502020204030204" pitchFamily="34" charset="0"/>
              </a:rPr>
              <a:t> 禁食：刻苦己心</a:t>
            </a:r>
            <a:r>
              <a:rPr lang="en-US" altLang="zh-CN" sz="2000" b="1" dirty="0">
                <a:cs typeface="Calibri" panose="020F0502020204030204" pitchFamily="34" charset="0"/>
              </a:rPr>
              <a:t>(</a:t>
            </a:r>
            <a:r>
              <a:rPr lang="zh-CN" altLang="en-US" sz="2000" b="1" dirty="0">
                <a:cs typeface="Calibri" panose="020F0502020204030204" pitchFamily="34" charset="0"/>
              </a:rPr>
              <a:t>认罪，自卑</a:t>
            </a:r>
            <a:r>
              <a:rPr lang="en-US" altLang="zh-CN" sz="2000" b="1" dirty="0">
                <a:cs typeface="Calibri" panose="020F0502020204030204" pitchFamily="34" charset="0"/>
              </a:rPr>
              <a:t>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cs typeface="Calibri" panose="020F0502020204030204" pitchFamily="34" charset="0"/>
              </a:rPr>
              <a:t>得着启示、亮光、医治、能力。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>
            <a:extLst>
              <a:ext uri="{FF2B5EF4-FFF2-40B4-BE49-F238E27FC236}">
                <a16:creationId xmlns:a16="http://schemas.microsoft.com/office/drawing/2014/main" id="{EF7FD628-FC44-8CEF-10EA-841D0EA53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0"/>
            <a:ext cx="6194425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30000"/>
              </a:spcAft>
            </a:pPr>
            <a:r>
              <a:rPr lang="en-US" altLang="zh-CN" sz="3600">
                <a:latin typeface="SimHei" panose="02010609060101010101" pitchFamily="49" charset="-122"/>
                <a:ea typeface="SimHei" panose="02010609060101010101" pitchFamily="49" charset="-122"/>
              </a:rPr>
              <a:t>		</a:t>
            </a:r>
            <a:r>
              <a:rPr lang="zh-CN" altLang="en-US" sz="3600">
                <a:latin typeface="SimHei" panose="02010609060101010101" pitchFamily="49" charset="-122"/>
                <a:ea typeface="SimHei" panose="02010609060101010101" pitchFamily="49" charset="-122"/>
              </a:rPr>
              <a:t>顺服圣灵</a:t>
            </a:r>
            <a:endParaRPr lang="en-US" altLang="zh-CN" sz="36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TKaiti" panose="02010600040101010101" pitchFamily="2" charset="-122"/>
                <a:ea typeface="STKaiti" panose="02010600040101010101" pitchFamily="2" charset="-122"/>
              </a:rPr>
              <a:t> ▪ 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禁食祷告，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▪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按手在他们头上，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TKaiti" panose="02010600040101010101" pitchFamily="2" charset="-122"/>
                <a:ea typeface="STKaiti" panose="02010600040101010101" pitchFamily="2" charset="-122"/>
              </a:rPr>
              <a:t> ▪ 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打发他们去了。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en-US" altLang="zh-CN" sz="2400">
                <a:latin typeface="SimHei" panose="02010609060101010101" pitchFamily="49" charset="-122"/>
                <a:ea typeface="SimHei" panose="02010609060101010101" pitchFamily="49" charset="-122"/>
              </a:rPr>
              <a:t>▪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教会属灵上活泼：不同种族，出身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en-US" altLang="zh-CN" sz="2400">
                <a:latin typeface="STKaiti" panose="02010600040101010101" pitchFamily="2" charset="-122"/>
                <a:ea typeface="STKaiti" panose="02010600040101010101" pitchFamily="2" charset="-122"/>
              </a:rPr>
              <a:t>▪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侍奉主，操练禁食祷告的教会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en-US" altLang="zh-CN" sz="2400">
                <a:latin typeface="STKaiti" panose="02010600040101010101" pitchFamily="2" charset="-122"/>
                <a:ea typeface="STKaiti" panose="02010600040101010101" pitchFamily="2" charset="-122"/>
              </a:rPr>
              <a:t>▪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与圣灵同工的教会</a:t>
            </a:r>
            <a:endParaRPr lang="en-US" altLang="zh-CN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endParaRPr lang="zh-CN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TKaiti" panose="02010600040101010101" pitchFamily="2" charset="-122"/>
                <a:ea typeface="STKaiti" panose="02010600040101010101" pitchFamily="2" charset="-122"/>
              </a:rPr>
              <a:t> ▪ </a:t>
            </a: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他们既被圣灵差遣，就下到西流基，从那里坐船往居比路去。</a:t>
            </a:r>
            <a:r>
              <a:rPr lang="en-US" altLang="zh-CN" sz="2400" b="1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 b="1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 b="1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13:1-4)</a:t>
            </a:r>
            <a:endParaRPr lang="en-US" altLang="zh-TW" sz="2400" b="1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04131" name="Picture 3">
            <a:extLst>
              <a:ext uri="{FF2B5EF4-FFF2-40B4-BE49-F238E27FC236}">
                <a16:creationId xmlns:a16="http://schemas.microsoft.com/office/drawing/2014/main" id="{DA4696BE-BB31-308C-AEF4-5DE5BAB7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409700"/>
            <a:ext cx="3876675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615E47C-3210-37DA-B529-DB16FF6C8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等线" panose="02010600030101010101" pitchFamily="2" charset="-122"/>
                <a:ea typeface="等线" panose="02010600030101010101" pitchFamily="2" charset="-122"/>
              </a:rPr>
              <a:t>在居比路传福音</a:t>
            </a:r>
            <a:endParaRPr lang="en-US" altLang="en-US" b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C87BA-F4E0-BB57-ABA7-B55523C5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" y="1731963"/>
            <a:ext cx="4235450" cy="4351337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▪ </a:t>
            </a:r>
            <a:r>
              <a:rPr lang="zh-CN" altLang="en-US" sz="2800" dirty="0"/>
              <a:t>保罗，巴拿巴，称为马可的约翰</a:t>
            </a:r>
            <a:endParaRPr lang="en-US" altLang="zh-CN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latin typeface="STKaiti" panose="02010600040101010101" pitchFamily="2" charset="-122"/>
                <a:ea typeface="STKaiti" panose="02010600040101010101" pitchFamily="2" charset="-122"/>
              </a:rPr>
              <a:t>▪ </a:t>
            </a:r>
            <a:r>
              <a:rPr lang="zh-CN" altLang="en-US" sz="2800" dirty="0"/>
              <a:t>撒拉米</a:t>
            </a:r>
            <a:r>
              <a:rPr lang="en-US" altLang="zh-CN" sz="2800" dirty="0"/>
              <a:t>,</a:t>
            </a:r>
            <a:r>
              <a:rPr lang="zh-CN" altLang="en-US" sz="2800" dirty="0"/>
              <a:t>在犹太人各会堂传讲神的道</a:t>
            </a:r>
            <a:endParaRPr lang="en-US" altLang="zh-CN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300" dirty="0">
                <a:cs typeface="Calibri" panose="020F0502020204030204" pitchFamily="34" charset="0"/>
              </a:rPr>
              <a:t>●</a:t>
            </a:r>
            <a:r>
              <a:rPr lang="zh-CN" altLang="en-US" sz="2800" dirty="0"/>
              <a:t>先去会堂向犹太人传福音。</a:t>
            </a:r>
            <a:endParaRPr lang="en-US" altLang="zh-CN" sz="280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dirty="0"/>
              <a:t>巴拿巴</a:t>
            </a:r>
            <a:r>
              <a:rPr lang="en-US" altLang="zh-CN" sz="2200" dirty="0"/>
              <a:t>,</a:t>
            </a:r>
            <a:r>
              <a:rPr lang="zh-CN" altLang="en-US" sz="2200" dirty="0"/>
              <a:t>保罗他们的负担，热心：</a:t>
            </a:r>
            <a:r>
              <a:rPr lang="en-US" altLang="zh-CN" sz="2200" dirty="0"/>
              <a:t> </a:t>
            </a:r>
            <a:r>
              <a:rPr lang="zh-CN" altLang="en-US" sz="2200" dirty="0"/>
              <a:t>为我弟兄，骨肉之亲，就是自己被咒诅，与基督分离我也愿意 （罗</a:t>
            </a:r>
            <a:r>
              <a:rPr lang="en-US" altLang="zh-CN" sz="2200" dirty="0"/>
              <a:t>9</a:t>
            </a:r>
            <a:r>
              <a:rPr lang="zh-CN" altLang="en-US" sz="2200" dirty="0"/>
              <a:t>：</a:t>
            </a:r>
            <a:r>
              <a:rPr lang="en-US" altLang="zh-CN" sz="2200" dirty="0"/>
              <a:t>3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200" dirty="0"/>
              <a:t>当时犹太人和外邦人还有很大隔阂。犹太人看不起外邦人。</a:t>
            </a:r>
            <a:endParaRPr lang="en-US" altLang="zh-CN" sz="2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F2BF8E3E-766E-8C86-907B-7E83CFD7D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992188"/>
            <a:ext cx="4764087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99F61FE-A3CF-95AA-F0B1-19506F20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7" name="Freeform 3">
            <a:extLst>
              <a:ext uri="{FF2B5EF4-FFF2-40B4-BE49-F238E27FC236}">
                <a16:creationId xmlns:a16="http://schemas.microsoft.com/office/drawing/2014/main" id="{5E62B3B1-E5FA-5EFC-BE4B-04D9E8643FA1}"/>
              </a:ext>
            </a:extLst>
          </p:cNvPr>
          <p:cNvSpPr>
            <a:spLocks/>
          </p:cNvSpPr>
          <p:nvPr/>
        </p:nvSpPr>
        <p:spPr bwMode="auto">
          <a:xfrm>
            <a:off x="1935163" y="3373438"/>
            <a:ext cx="4400550" cy="2068512"/>
          </a:xfrm>
          <a:custGeom>
            <a:avLst/>
            <a:gdLst>
              <a:gd name="T0" fmla="*/ 4361635 w 2827"/>
              <a:gd name="T1" fmla="*/ 0 h 1328"/>
              <a:gd name="T2" fmla="*/ 4271351 w 2827"/>
              <a:gd name="T3" fmla="*/ 595009 h 1328"/>
              <a:gd name="T4" fmla="*/ 3583327 w 2827"/>
              <a:gd name="T5" fmla="*/ 728964 h 1328"/>
              <a:gd name="T6" fmla="*/ 3441675 w 2827"/>
              <a:gd name="T7" fmla="*/ 908089 h 1328"/>
              <a:gd name="T8" fmla="*/ 3233089 w 2827"/>
              <a:gd name="T9" fmla="*/ 1281917 h 1328"/>
              <a:gd name="T10" fmla="*/ 2716293 w 2827"/>
              <a:gd name="T11" fmla="*/ 1604343 h 1328"/>
              <a:gd name="T12" fmla="*/ 1864825 w 2827"/>
              <a:gd name="T13" fmla="*/ 1746086 h 1328"/>
              <a:gd name="T14" fmla="*/ 1334019 w 2827"/>
              <a:gd name="T15" fmla="*/ 2021784 h 1328"/>
              <a:gd name="T16" fmla="*/ 968214 w 2827"/>
              <a:gd name="T17" fmla="*/ 2029572 h 1328"/>
              <a:gd name="T18" fmla="*/ 692694 w 2827"/>
              <a:gd name="T19" fmla="*/ 1954806 h 1328"/>
              <a:gd name="T20" fmla="*/ 445192 w 2827"/>
              <a:gd name="T21" fmla="*/ 1978170 h 1328"/>
              <a:gd name="T22" fmla="*/ 0 w 2827"/>
              <a:gd name="T23" fmla="*/ 1903405 h 132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27" h="1328">
                <a:moveTo>
                  <a:pt x="2802" y="0"/>
                </a:moveTo>
                <a:cubicBezTo>
                  <a:pt x="2792" y="64"/>
                  <a:pt x="2827" y="304"/>
                  <a:pt x="2744" y="382"/>
                </a:cubicBezTo>
                <a:cubicBezTo>
                  <a:pt x="2661" y="460"/>
                  <a:pt x="2391" y="435"/>
                  <a:pt x="2302" y="468"/>
                </a:cubicBezTo>
                <a:cubicBezTo>
                  <a:pt x="2213" y="501"/>
                  <a:pt x="2248" y="524"/>
                  <a:pt x="2211" y="583"/>
                </a:cubicBezTo>
                <a:cubicBezTo>
                  <a:pt x="2174" y="642"/>
                  <a:pt x="2155" y="748"/>
                  <a:pt x="2077" y="823"/>
                </a:cubicBezTo>
                <a:cubicBezTo>
                  <a:pt x="1999" y="898"/>
                  <a:pt x="1892" y="980"/>
                  <a:pt x="1745" y="1030"/>
                </a:cubicBezTo>
                <a:cubicBezTo>
                  <a:pt x="1598" y="1080"/>
                  <a:pt x="1346" y="1076"/>
                  <a:pt x="1198" y="1121"/>
                </a:cubicBezTo>
                <a:cubicBezTo>
                  <a:pt x="1050" y="1166"/>
                  <a:pt x="953" y="1268"/>
                  <a:pt x="857" y="1298"/>
                </a:cubicBezTo>
                <a:cubicBezTo>
                  <a:pt x="761" y="1328"/>
                  <a:pt x="691" y="1310"/>
                  <a:pt x="622" y="1303"/>
                </a:cubicBezTo>
                <a:cubicBezTo>
                  <a:pt x="553" y="1296"/>
                  <a:pt x="501" y="1260"/>
                  <a:pt x="445" y="1255"/>
                </a:cubicBezTo>
                <a:cubicBezTo>
                  <a:pt x="389" y="1250"/>
                  <a:pt x="360" y="1275"/>
                  <a:pt x="286" y="1270"/>
                </a:cubicBezTo>
                <a:cubicBezTo>
                  <a:pt x="212" y="1265"/>
                  <a:pt x="60" y="1232"/>
                  <a:pt x="0" y="1222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Oval 4">
            <a:extLst>
              <a:ext uri="{FF2B5EF4-FFF2-40B4-BE49-F238E27FC236}">
                <a16:creationId xmlns:a16="http://schemas.microsoft.com/office/drawing/2014/main" id="{A2CA200A-EE84-F462-8456-257A0F0D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1888" y="3314700"/>
            <a:ext cx="161925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1" name="Oval 5">
            <a:extLst>
              <a:ext uri="{FF2B5EF4-FFF2-40B4-BE49-F238E27FC236}">
                <a16:creationId xmlns:a16="http://schemas.microsoft.com/office/drawing/2014/main" id="{93915263-2DB1-A2B9-2658-C2B93D6F1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5199063"/>
            <a:ext cx="161925" cy="161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AutoShape 6">
            <a:extLst>
              <a:ext uri="{FF2B5EF4-FFF2-40B4-BE49-F238E27FC236}">
                <a16:creationId xmlns:a16="http://schemas.microsoft.com/office/drawing/2014/main" id="{3E6EEF2F-976D-39EA-E8FB-864D309DF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288" y="3146425"/>
            <a:ext cx="884237" cy="373063"/>
          </a:xfrm>
          <a:prstGeom prst="wedgeRectCallout">
            <a:avLst>
              <a:gd name="adj1" fmla="val -91292"/>
              <a:gd name="adj2" fmla="val 1681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撒拉米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FC7B9466-B66F-EF67-875D-DC4D517A3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150" y="5635625"/>
            <a:ext cx="663575" cy="374650"/>
          </a:xfrm>
          <a:prstGeom prst="wedgeRectCallout">
            <a:avLst>
              <a:gd name="adj1" fmla="val 25120"/>
              <a:gd name="adj2" fmla="val -12203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帕弗</a:t>
            </a:r>
          </a:p>
        </p:txBody>
      </p:sp>
      <p:sp>
        <p:nvSpPr>
          <p:cNvPr id="318472" name="Rectangle 8">
            <a:extLst>
              <a:ext uri="{FF2B5EF4-FFF2-40B4-BE49-F238E27FC236}">
                <a16:creationId xmlns:a16="http://schemas.microsoft.com/office/drawing/2014/main" id="{1B983131-46D5-B92D-F1C6-016385198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5429250"/>
            <a:ext cx="3749675" cy="142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8473" name="Rectangle 9">
            <a:extLst>
              <a:ext uri="{FF2B5EF4-FFF2-40B4-BE49-F238E27FC236}">
                <a16:creationId xmlns:a16="http://schemas.microsoft.com/office/drawing/2014/main" id="{7FB377C2-1B89-0E4A-3B5F-5976AC13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5635625"/>
            <a:ext cx="32480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经过全岛，直到帕弗。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13:6) </a:t>
            </a:r>
            <a:endParaRPr lang="en-US" altLang="zh-TW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>
            <a:extLst>
              <a:ext uri="{FF2B5EF4-FFF2-40B4-BE49-F238E27FC236}">
                <a16:creationId xmlns:a16="http://schemas.microsoft.com/office/drawing/2014/main" id="{22A0E7F8-B119-0AC6-8B73-4710D3BD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863600"/>
            <a:ext cx="7783513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>
                <a:latin typeface="STKaiti" panose="02010600040101010101" pitchFamily="2" charset="-122"/>
                <a:ea typeface="STKaiti" panose="02010600040101010101" pitchFamily="2" charset="-122"/>
              </a:rPr>
              <a:t>◘ </a:t>
            </a: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遇见犹太人巴耶稣，有法术，假先知。</a:t>
            </a:r>
            <a:endParaRPr lang="en-US" altLang="zh-CN" sz="20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zh-CN" sz="2000">
                <a:latin typeface="SimHei" panose="02010609060101010101" pitchFamily="49" charset="-122"/>
                <a:ea typeface="SimHei" panose="02010609060101010101" pitchFamily="49" charset="-122"/>
              </a:rPr>
              <a:t>◘</a:t>
            </a:r>
            <a:r>
              <a:rPr lang="zh-CN" altLang="en-US" sz="200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这人常和</a:t>
            </a:r>
            <a:r>
              <a:rPr lang="zh-CN" altLang="en-US" sz="2000" u="sng">
                <a:latin typeface="SimHei" panose="02010609060101010101" pitchFamily="49" charset="-122"/>
                <a:ea typeface="SimHei" panose="02010609060101010101" pitchFamily="49" charset="-122"/>
              </a:rPr>
              <a:t>方伯</a:t>
            </a: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士求保罗同在。</a:t>
            </a:r>
            <a:endParaRPr lang="en-US" altLang="zh-CN" sz="200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zh-CN" sz="2000">
                <a:latin typeface="SimHei" panose="02010609060101010101" pitchFamily="49" charset="-122"/>
                <a:ea typeface="SimHei" panose="02010609060101010101" pitchFamily="49" charset="-122"/>
              </a:rPr>
              <a:t>◘</a:t>
            </a: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士求保罗是个通达人，他请了巴拿巴和扫罗来，要听神的道。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000">
                <a:latin typeface="STKaiti" panose="02010600040101010101" pitchFamily="2" charset="-122"/>
                <a:ea typeface="STKaiti" panose="02010600040101010101" pitchFamily="2" charset="-122"/>
              </a:rPr>
              <a:t>◘ </a:t>
            </a: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只是那行法术的以吕马（这名翻出来就是行法术的意思）敌挡使徒，要叫</a:t>
            </a:r>
            <a:r>
              <a:rPr lang="zh-CN" altLang="en-US" sz="2000" u="sng">
                <a:latin typeface="SimHei" panose="02010609060101010101" pitchFamily="49" charset="-122"/>
                <a:ea typeface="SimHei" panose="02010609060101010101" pitchFamily="49" charset="-122"/>
              </a:rPr>
              <a:t>方伯</a:t>
            </a:r>
            <a:r>
              <a:rPr lang="zh-CN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不信真道。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0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13:6-8)</a:t>
            </a:r>
            <a:endParaRPr lang="en-US" altLang="zh-TW" sz="20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315395" name="Picture 3">
            <a:extLst>
              <a:ext uri="{FF2B5EF4-FFF2-40B4-BE49-F238E27FC236}">
                <a16:creationId xmlns:a16="http://schemas.microsoft.com/office/drawing/2014/main" id="{83BC27B0-CDA3-C3F0-C96F-B19C8370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030538"/>
            <a:ext cx="5080000" cy="360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784706D6-9CDD-51A8-510A-FD89547BA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95250"/>
            <a:ext cx="386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4000" b="1"/>
              <a:t>属灵的争战</a:t>
            </a:r>
            <a:endParaRPr lang="en-US" altLang="en-US" sz="4000" b="1"/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2B7ADF90-CE50-C609-2C52-7BE14822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4335463"/>
            <a:ext cx="2725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/>
              <a:t>有两类省级政府：元老院和皇帝</a:t>
            </a:r>
            <a:endParaRPr lang="en-US" altLang="zh-CN"/>
          </a:p>
          <a:p>
            <a:pPr eaLnBrk="1" hangingPunct="1"/>
            <a:r>
              <a:rPr lang="zh-CN" altLang="en-US"/>
              <a:t>方伯：元老院指派任命的，不是皇帝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>
            <a:extLst>
              <a:ext uri="{FF2B5EF4-FFF2-40B4-BE49-F238E27FC236}">
                <a16:creationId xmlns:a16="http://schemas.microsoft.com/office/drawing/2014/main" id="{EA9B6738-5C15-965F-A32F-7F0C50DB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763" y="566738"/>
            <a:ext cx="4459287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30000"/>
              </a:spcAft>
            </a:pPr>
            <a:endParaRPr lang="en-US" altLang="zh-CN" sz="3200" b="1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扫罗又名保罗，被圣灵充满，定睛看他，说：「你这充满各样诡诈奸恶，魔鬼的儿子，众善的仇敌，你混乱主的正道，还不止住吗？现在主的手加在你身上，你要瞎眼，暂且不见日光。」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他的眼睛立刻昏蒙黑暗，四下里求人拉着手领他。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</a:pPr>
            <a:r>
              <a:rPr lang="zh-CN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方伯看见所做的事，很希奇主的道，就信了。</a:t>
            </a:r>
            <a:r>
              <a:rPr lang="en-US" altLang="zh-CN" sz="240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400" b="1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CN" sz="2400" b="1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13:9-12)</a:t>
            </a:r>
            <a:endParaRPr lang="en-US" altLang="zh-TW" sz="2400" b="1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00AAF7F8-630B-F59B-E1D4-13E85826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36675"/>
            <a:ext cx="3914775" cy="477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0FDD0621-BBBE-2046-DEC8-CA75BC5B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242888"/>
            <a:ext cx="553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4000" b="1"/>
              <a:t>宣教工场是属灵战场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20896</TotalTime>
  <Words>4095</Words>
  <Application>Microsoft Macintosh PowerPoint</Application>
  <PresentationFormat>On-screen Show (4:3)</PresentationFormat>
  <Paragraphs>312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Calibri</vt:lpstr>
      <vt:lpstr>Arial</vt:lpstr>
      <vt:lpstr>Calibri Light</vt:lpstr>
      <vt:lpstr>新細明體</vt:lpstr>
      <vt:lpstr>等线</vt:lpstr>
      <vt:lpstr>Times New Roman</vt:lpstr>
      <vt:lpstr>SimHei</vt:lpstr>
      <vt:lpstr>等线 Light</vt:lpstr>
      <vt:lpstr>STKaiti</vt:lpstr>
      <vt:lpstr>Office Theme</vt:lpstr>
      <vt:lpstr>PowerPoint Presentation</vt:lpstr>
      <vt:lpstr>保罗 （原名扫罗，希伯来语）</vt:lpstr>
      <vt:lpstr>PowerPoint Presentation</vt:lpstr>
      <vt:lpstr>圣灵动工，差遣巴拿巴和扫罗</vt:lpstr>
      <vt:lpstr>PowerPoint Presentation</vt:lpstr>
      <vt:lpstr>在居比路传福音</vt:lpstr>
      <vt:lpstr>PowerPoint Presentation</vt:lpstr>
      <vt:lpstr>PowerPoint Presentation</vt:lpstr>
      <vt:lpstr>PowerPoint Presentation</vt:lpstr>
      <vt:lpstr>去彼西底的安提阿</vt:lpstr>
      <vt:lpstr>PowerPoint Presentation</vt:lpstr>
      <vt:lpstr>PowerPoint Presentation</vt:lpstr>
      <vt:lpstr>PowerPoint Presentation</vt:lpstr>
      <vt:lpstr>安提阿</vt:lpstr>
      <vt:lpstr>PowerPoint Presentation</vt:lpstr>
      <vt:lpstr>第一个安息日</vt:lpstr>
      <vt:lpstr>PowerPoint Presentation</vt:lpstr>
      <vt:lpstr>讲道的结果</vt:lpstr>
      <vt:lpstr>第二个安息日</vt:lpstr>
      <vt:lpstr>以色列人的骄傲和嫉妒成就神的计划</vt:lpstr>
      <vt:lpstr>在安提阿传道的结果</vt:lpstr>
      <vt:lpstr>PowerPoint Presentation</vt:lpstr>
      <vt:lpstr>以哥念（现在Konya)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在特庇传道</vt:lpstr>
      <vt:lpstr>PowerPoint Presentation</vt:lpstr>
      <vt:lpstr>回访： 就回路司得、以哥念、安提阿去 </vt:lpstr>
      <vt:lpstr>PowerPoint Presentation</vt:lpstr>
      <vt:lpstr>PowerPoint Presentation</vt:lpstr>
      <vt:lpstr>让我们学习到：</vt:lpstr>
      <vt:lpstr>应用：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</dc:title>
  <dc:creator>Jonathan</dc:creator>
  <cp:lastModifiedBy>Sandy Mau</cp:lastModifiedBy>
  <cp:revision>425</cp:revision>
  <dcterms:created xsi:type="dcterms:W3CDTF">2011-04-08T06:28:50Z</dcterms:created>
  <dcterms:modified xsi:type="dcterms:W3CDTF">2023-04-05T02:01:15Z</dcterms:modified>
</cp:coreProperties>
</file>