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72" r:id="rId1"/>
  </p:sldMasterIdLst>
  <p:notesMasterIdLst>
    <p:notesMasterId r:id="rId25"/>
  </p:notesMasterIdLst>
  <p:sldIdLst>
    <p:sldId id="256" r:id="rId2"/>
    <p:sldId id="261" r:id="rId3"/>
    <p:sldId id="297" r:id="rId4"/>
    <p:sldId id="443" r:id="rId5"/>
    <p:sldId id="264" r:id="rId6"/>
    <p:sldId id="499" r:id="rId7"/>
    <p:sldId id="509" r:id="rId8"/>
    <p:sldId id="510" r:id="rId9"/>
    <p:sldId id="500" r:id="rId10"/>
    <p:sldId id="514" r:id="rId11"/>
    <p:sldId id="511" r:id="rId12"/>
    <p:sldId id="468" r:id="rId13"/>
    <p:sldId id="501" r:id="rId14"/>
    <p:sldId id="502" r:id="rId15"/>
    <p:sldId id="515" r:id="rId16"/>
    <p:sldId id="512" r:id="rId17"/>
    <p:sldId id="507" r:id="rId18"/>
    <p:sldId id="296" r:id="rId19"/>
    <p:sldId id="503" r:id="rId20"/>
    <p:sldId id="506" r:id="rId21"/>
    <p:sldId id="295" r:id="rId22"/>
    <p:sldId id="508" r:id="rId23"/>
    <p:sldId id="513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698CB7-8A10-084D-9296-C6C18141AF51}">
          <p14:sldIdLst>
            <p14:sldId id="256"/>
            <p14:sldId id="261"/>
            <p14:sldId id="297"/>
            <p14:sldId id="443"/>
            <p14:sldId id="264"/>
            <p14:sldId id="499"/>
            <p14:sldId id="509"/>
            <p14:sldId id="510"/>
            <p14:sldId id="500"/>
            <p14:sldId id="514"/>
            <p14:sldId id="511"/>
            <p14:sldId id="468"/>
            <p14:sldId id="501"/>
            <p14:sldId id="502"/>
            <p14:sldId id="515"/>
            <p14:sldId id="512"/>
            <p14:sldId id="507"/>
            <p14:sldId id="296"/>
            <p14:sldId id="503"/>
            <p14:sldId id="506"/>
            <p14:sldId id="295"/>
            <p14:sldId id="508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/>
    <p:restoredTop sz="78159" autoAdjust="0"/>
  </p:normalViewPr>
  <p:slideViewPr>
    <p:cSldViewPr snapToGrid="0">
      <p:cViewPr varScale="1">
        <p:scale>
          <a:sx n="97" d="100"/>
          <a:sy n="97" d="100"/>
        </p:scale>
        <p:origin x="1560" y="1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93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28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3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987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CN" altLang="en-US" b="0" i="0" dirty="0">
                <a:solidFill>
                  <a:srgbClr val="656565"/>
                </a:solidFill>
                <a:effectLst/>
                <a:latin typeface="inherit"/>
              </a:rPr>
              <a:t>对这些自认为聪明的雅典人来说，他们听见基督从死里复活，简直是一见可笑的事情，有人嘲笑他，有人好奇，也怀疑，建议 再听听。雅典人因此错失了得到宝贵福音的机会。保罗再也没回到雅典。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71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保罗在布道旅程中，受到的反对多过被接受，我们如何看待他宣教的果效？对我们有什么提醒？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反对的人是出于仇敌的拦阻工作，而反对的都是反对福音，反对神的真道，不管他受到排斥迫害或接待，福音毕竟在外邦地传开了。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559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571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406418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99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4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05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994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3159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83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89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74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4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29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868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9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16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4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40807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197041"/>
            <a:ext cx="8520600" cy="3573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00050" lvl="0" indent="-2857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1800">
                <a:latin typeface="STKaiti" panose="02010600040101010101" pitchFamily="2" charset="-122"/>
                <a:ea typeface="STKaiti" panose="02010600040101010101" pitchFamily="2" charset="-122"/>
              </a:defRPr>
            </a:lvl1pPr>
            <a:lvl2pPr marL="882650" lvl="1" indent="-285750">
              <a:spcBef>
                <a:spcPts val="400"/>
              </a:spcBef>
              <a:spcAft>
                <a:spcPts val="0"/>
              </a:spcAft>
              <a:buSzPts val="1400"/>
              <a:buFont typeface="Wingdings" pitchFamily="2" charset="2"/>
              <a:buChar char="q"/>
              <a:defRPr sz="1600">
                <a:latin typeface="STKaiti" panose="02010600040101010101" pitchFamily="2" charset="-122"/>
                <a:ea typeface="STKaiti" panose="02010600040101010101" pitchFamily="2" charset="-122"/>
              </a:defRPr>
            </a:lvl2pPr>
            <a:lvl3pPr marL="1371600" lvl="2" indent="-31750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400">
                <a:latin typeface="STKaiti" panose="02010600040101010101" pitchFamily="2" charset="-122"/>
                <a:ea typeface="STKaiti" panose="02010600040101010101" pitchFamily="2" charset="-122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 err="1"/>
              <a:t>加入字詞</a:t>
            </a:r>
            <a:endParaRPr lang="en-US" dirty="0"/>
          </a:p>
          <a:p>
            <a:pPr lvl="1"/>
            <a:r>
              <a:rPr lang="en-US" dirty="0" err="1"/>
              <a:t>加入字詞</a:t>
            </a:r>
            <a:endParaRPr lang="en-US" dirty="0"/>
          </a:p>
          <a:p>
            <a:pPr lvl="2"/>
            <a:r>
              <a:rPr lang="en-US" dirty="0" err="1"/>
              <a:t>加入字詞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749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94284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87725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4510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60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96523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321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7156"/>
            <a:ext cx="3875627" cy="24003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51597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393" y="4677156"/>
            <a:ext cx="3827797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53964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6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4" r:id="rId10"/>
    <p:sldLayoutId id="2147483785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949171"/>
            <a:ext cx="7893000" cy="11590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【</a:t>
            </a:r>
            <a:r>
              <a:rPr lang="zh-TW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使徒行傳</a:t>
            </a:r>
            <a:r>
              <a:rPr lang="en-US" altLang="zh-TW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】</a:t>
            </a:r>
            <a:br>
              <a:rPr lang="en-US" altLang="zh-TW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</a:br>
            <a:r>
              <a:rPr lang="zh-TW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經文講解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94944" y="3355848"/>
            <a:ext cx="6427661" cy="8384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Kaiti TC" panose="02010600040101010101" pitchFamily="2" charset="-120"/>
                <a:ea typeface="Kaiti TC" panose="02010600040101010101" pitchFamily="2" charset="-120"/>
              </a:rPr>
              <a:t>南區證道堂成人主日學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latin typeface="Kaiti TC" panose="02010600040101010101" pitchFamily="2" charset="-120"/>
                <a:ea typeface="Kaiti TC" panose="02010600040101010101" pitchFamily="2" charset="-120"/>
              </a:rPr>
              <a:t>CCF提供參考資料</a:t>
            </a:r>
            <a:endParaRPr sz="1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1864" y="285957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原则与应用：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97041"/>
            <a:ext cx="8660764" cy="3660502"/>
          </a:xfrm>
        </p:spPr>
        <p:txBody>
          <a:bodyPr/>
          <a:lstStyle/>
          <a:p>
            <a:pPr marL="114300" indent="0">
              <a:buNone/>
            </a:pPr>
            <a:r>
              <a:rPr lang="zh-CN" altLang="en-US" sz="2000" b="1" dirty="0"/>
              <a:t>原则：圣灵带领福音进入的领域，必经历苦难与得胜</a:t>
            </a:r>
            <a:endParaRPr lang="en-US" altLang="zh-CN" sz="2000" b="1" dirty="0"/>
          </a:p>
          <a:p>
            <a:r>
              <a:rPr lang="zh-CN" altLang="en-US" sz="2000" b="1" dirty="0"/>
              <a:t>例子和应用：</a:t>
            </a:r>
            <a:endParaRPr lang="en-US" altLang="zh-CN" sz="2000" b="1" dirty="0"/>
          </a:p>
          <a:p>
            <a:pPr marL="114300" indent="0">
              <a:buNone/>
            </a:pPr>
            <a:r>
              <a:rPr lang="zh-CN" altLang="en-US" sz="2000" b="1" dirty="0"/>
              <a:t>福音从犹太人中传到外邦人中，宣教士要传讲主受难与复活的福音，经历外邦人接受的过程，同时遭受到犹太人中不信主的攻击。保罗好像在逃亡，被迫害、逼迫进入下一个地区，更看到这是圣灵的带领，使福音进入新的领域。苦难带来得胜，得胜引发新的逼迫。从十字架上主的受苦与主的得胜，到使徒保罗宣教的经历，都看到神使用苦难带来祂国度进入到福音广传之处。</a:t>
            </a:r>
            <a:endParaRPr lang="en-US" altLang="zh-CN" sz="2000" b="1" dirty="0"/>
          </a:p>
          <a:p>
            <a:pPr marL="114300" indent="0">
              <a:buNone/>
            </a:pPr>
            <a:endParaRPr lang="en-US" altLang="zh-CN" sz="2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114300" indent="0" algn="l">
              <a:buNone/>
            </a:pP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外 邦 人 听 见 这 话 ， 就 欢 喜 了 ， 赞 美 神 的 道 ； 凡 预 定 得 永 生 的 人 都 信 了 。於 是 主 的 道 传 遍 了 那 一 带 地 方 。徒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system-ui"/>
              </a:rPr>
              <a:t>：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system-ui"/>
              </a:rPr>
              <a:t>48-49</a:t>
            </a:r>
            <a:endParaRPr lang="zh-CN" altLang="en-US" sz="2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114300" indent="0">
              <a:buNone/>
            </a:pP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48907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16-34 </a:t>
            </a:r>
            <a:r>
              <a:rPr lang="zh-CN" altLang="en-US" dirty="0"/>
              <a:t>在雅典宣教 </a:t>
            </a:r>
            <a:r>
              <a:rPr lang="en-US" altLang="zh-CN" dirty="0"/>
              <a:t>(</a:t>
            </a:r>
            <a:r>
              <a:rPr lang="zh-CN" altLang="en-US" dirty="0"/>
              <a:t>继续逃难，继续宣教）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42" y="1017725"/>
            <a:ext cx="8520600" cy="3573734"/>
          </a:xfrm>
        </p:spPr>
        <p:txBody>
          <a:bodyPr/>
          <a:lstStyle/>
          <a:p>
            <a:r>
              <a:rPr lang="zh-CN" altLang="en-US" sz="2000" b="1" dirty="0"/>
              <a:t>人物：保罗</a:t>
            </a:r>
            <a:endParaRPr lang="en-US" altLang="zh-CN" sz="2000" b="1" dirty="0"/>
          </a:p>
          <a:p>
            <a:r>
              <a:rPr lang="zh-CN" altLang="en-US" sz="2000" b="1" dirty="0"/>
              <a:t>地点：犹太人会堂，城市中、亚略巴古</a:t>
            </a:r>
            <a:endParaRPr lang="en-US" altLang="zh-CN" sz="2000" b="1" dirty="0"/>
          </a:p>
          <a:p>
            <a:pPr marL="114300" indent="0" algn="l">
              <a:buNone/>
            </a:pPr>
            <a:r>
              <a:rPr lang="en-US" altLang="zh-CN" sz="2000" b="1" i="0" dirty="0">
                <a:solidFill>
                  <a:srgbClr val="000000"/>
                </a:solidFill>
                <a:effectLst/>
                <a:latin typeface="system-ui"/>
              </a:rPr>
              <a:t>16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保 罗 在 雅 典 等 候 他 们 的 时 候 ， 看 见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system-ui"/>
              </a:rPr>
              <a:t>满 城 都 是 偶 像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， 就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心 里 着 急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；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於 是 在 会 堂 里 与 犹 太 人 和 虔 敬 的 人 ， 并 每 日 在 市 上 所 遇 见 的 人 ， 辩 论 。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还 有 以 彼 古 罗 </a:t>
            </a:r>
            <a:r>
              <a:rPr lang="zh-CN" altLang="en-US" sz="2000" b="1" dirty="0">
                <a:solidFill>
                  <a:srgbClr val="000000"/>
                </a:solidFill>
                <a:latin typeface="system-ui"/>
              </a:rPr>
              <a:t>（</a:t>
            </a:r>
            <a:r>
              <a:rPr lang="zh-CN" altLang="en-US" sz="2000" b="1" dirty="0"/>
              <a:t>伊比鸠鲁）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和 斯 多 亚 两 门 的 学 士 ， 与 他 争 论 。 有 的 说 ： 这 胡 言 乱 语 的 要 说 甚 麽 ？ 有 的 说 ： 他 似 乎 是 传 说 外 邦 鬼 神 的 。 这 话 是 因 保 罗 传 讲 耶 稣 与 复 活 的 道 。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他 们 就 把 他 带 到 亚 略 巴 古 ， 说 ： 你 所 讲 的 这 新 道 ， 我 们 也 可 以 知 道 麽 ？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因 为 你 有 些 奇 怪 的 事 传 到 我 们 耳 中 ， 我 们 愿 意 知 道 这 些 事 是 甚 麽 意 思 。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（ 雅 典 人 和 住 在 那 里 的 客 人 都 不 顾 别 的 事 ， 只 将 新 闻 说 说 听 听 。 ）</a:t>
            </a:r>
          </a:p>
          <a:p>
            <a:pPr marL="114300" indent="0">
              <a:buNone/>
            </a:pPr>
            <a:endParaRPr lang="en-US" altLang="zh-CN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>
            <a:extLst>
              <a:ext uri="{FF2B5EF4-FFF2-40B4-BE49-F238E27FC236}">
                <a16:creationId xmlns:a16="http://schemas.microsoft.com/office/drawing/2014/main" id="{148ECBD4-7C93-0BEC-19C3-AA034083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154379"/>
            <a:ext cx="3429001" cy="494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保罗站在亚略巴古当中，说：「众位雅典人哪，我看你们凡事很敬畏鬼神。我游行的时候，观看你们所敬拜的，遇见一座坛，上面写着</a:t>
            </a: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未识之神</a:t>
            </a: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en-US" altLang="zh-CN" sz="2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CN" sz="2000" b="1" dirty="0">
                <a:solidFill>
                  <a:schemeClr val="accent2"/>
                </a:solidFill>
                <a:ea typeface="SimHei" panose="02010609060101010101" pitchFamily="49" charset="-122"/>
              </a:rPr>
              <a:t>To An Unknown God</a:t>
            </a:r>
            <a:r>
              <a:rPr lang="en-US" altLang="zh-CN" sz="2000" b="1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。你们所不认识而敬拜的，我现在告诉你们。」</a:t>
            </a: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000" b="1" dirty="0">
                <a:latin typeface="SimHei" panose="02010609060101010101" pitchFamily="49" charset="-122"/>
                <a:ea typeface="SimHei" panose="02010609060101010101" pitchFamily="49" charset="-122"/>
              </a:rPr>
              <a:t>17:22-23)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en-US" altLang="zh-TW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en-US" altLang="zh-TW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endParaRPr lang="en-US" altLang="zh-TW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12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摘自圣经简报站</a:t>
            </a:r>
            <a:endParaRPr lang="en-US" altLang="zh-TW" sz="12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42022" name="Picture 6">
            <a:extLst>
              <a:ext uri="{FF2B5EF4-FFF2-40B4-BE49-F238E27FC236}">
                <a16:creationId xmlns:a16="http://schemas.microsoft.com/office/drawing/2014/main" id="{FF882C29-3115-3265-28E7-7E56D93E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2" y="571500"/>
            <a:ext cx="3121819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3" name="Text Box 7">
            <a:extLst>
              <a:ext uri="{FF2B5EF4-FFF2-40B4-BE49-F238E27FC236}">
                <a16:creationId xmlns:a16="http://schemas.microsoft.com/office/drawing/2014/main" id="{3022EBC3-8CF9-BEF3-F8AE-C561BA2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901" y="4388644"/>
            <a:ext cx="28777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5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在罗马出土的「未识之神」祭坛</a:t>
            </a:r>
            <a:endParaRPr lang="zh-TW" altLang="en-US" sz="1500">
              <a:solidFill>
                <a:srgbClr val="99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5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1881" y="154705"/>
            <a:ext cx="9666515" cy="4785430"/>
          </a:xfrm>
        </p:spPr>
        <p:txBody>
          <a:bodyPr/>
          <a:lstStyle/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24 </a:t>
            </a:r>
            <a:r>
              <a:rPr lang="zh-CN" alt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创 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宇 宙 和 其 中 万 物 的 神 ， 既 是 天 地 的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主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， 就 不 住 人 手 所 造 的 殿 ，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也 不 用 人 手 服 事 ，好 像 缺 少 甚 麽 </a:t>
            </a:r>
            <a:r>
              <a:rPr lang="zh-CN" altLang="en-US" sz="2000" b="1" dirty="0">
                <a:solidFill>
                  <a:srgbClr val="000000"/>
                </a:solidFill>
                <a:latin typeface="system-ui"/>
              </a:rPr>
              <a:t>；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自 己 倒 将 生 命 、 气 息 、 万 物 ，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赐 给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万 人 。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他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从 一 本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（ 有 古 卷 作 血 脉 ）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造 出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万 族 的 人 ，住 在 全 地 上 ， 并 且 预 先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定 准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他 们 的 年 限 和 所 住 的 疆 界 ，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要 叫 他 们 寻 求 神 ， 或 者 可 以 揣 摩 而 得 ， 其 实 他 离 我 们 各 人 不 远 ；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我 们 生 活 、 动 作 、 存 留 ，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都 在 乎 他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。 就 如 你 们 作 诗 的 ，有 人 说 ： 我 们 也 是 他 所 生 的 。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我 们 既 是 神 所 生 的 ， 就 不 当 以 为 神 的 神 性 像 人 用 手 艺 、心 思 所 雕 刻 的 金 、 银 、 石 。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世 人 蒙 昧 无 知 的 时 候 ， 神 并 不 监 察 ， 如 今 却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吩 咐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各 处 的 人 都 要 悔 改 。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因 为 他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已 经 定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了 日 子 ， 要 藉 着 他 所 设 立 的 人 按 公 义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审 判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天 下 ， 并 且 叫 他 从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system-ui"/>
              </a:rPr>
              <a:t>死 里 复 活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， 给 万 人 作 可 </a:t>
            </a:r>
            <a:r>
              <a:rPr lang="zh-CN" altLang="en-US" sz="20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stem-ui"/>
              </a:rPr>
              <a:t>信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 的 凭 据 。</a:t>
            </a:r>
          </a:p>
          <a:p>
            <a:pPr marL="114300" indent="0" algn="l">
              <a:buNone/>
            </a:pPr>
            <a:endParaRPr lang="zh-CN" alt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342900">
              <a:buAutoNum type="arabicPeriod"/>
            </a:pPr>
            <a:endParaRPr lang="en-US" altLang="zh-CN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457200" indent="-342900">
              <a:buAutoNum type="arabicPeriod"/>
            </a:pPr>
            <a:endParaRPr lang="en-US" altLang="zh-CN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457200" indent="-342900">
              <a:buAutoNum type="arabicPeriod"/>
            </a:pPr>
            <a:endParaRPr lang="en-US" altLang="zh-CN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14300" indent="0">
              <a:buNone/>
            </a:pPr>
            <a:endParaRPr lang="en-US" altLang="zh-CN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14300" indent="0">
              <a:buNone/>
            </a:pPr>
            <a:endParaRPr lang="en-US" altLang="zh-CN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16-34 </a:t>
            </a:r>
            <a:r>
              <a:rPr lang="zh-CN" altLang="en-US" dirty="0"/>
              <a:t>在雅典宣教</a:t>
            </a:r>
            <a:r>
              <a:rPr lang="en-US" altLang="zh-CN" dirty="0"/>
              <a:t>(</a:t>
            </a:r>
            <a:r>
              <a:rPr lang="zh-CN" altLang="en-US" dirty="0"/>
              <a:t>继续逃难，继续宣教）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b="1" dirty="0"/>
              <a:t>结果：</a:t>
            </a:r>
            <a:r>
              <a:rPr lang="en-US" altLang="zh-CN" sz="2000" b="1" dirty="0"/>
              <a:t>32-34</a:t>
            </a:r>
          </a:p>
          <a:p>
            <a:endParaRPr lang="en-US" altLang="zh-CN" sz="2000" b="1" dirty="0"/>
          </a:p>
          <a:p>
            <a:pPr marL="114300" indent="0" algn="l">
              <a:buNone/>
            </a:pPr>
            <a:r>
              <a:rPr lang="en-US" altLang="zh-CN" sz="2000" b="1" i="0" dirty="0">
                <a:solidFill>
                  <a:srgbClr val="000000"/>
                </a:solidFill>
                <a:effectLst/>
                <a:latin typeface="system-ui"/>
              </a:rPr>
              <a:t>32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众 人 听 见 从 死 里 复 活 的 话 ， 就 有 讥 诮 他 的 ； 又 有 人 说 ： 我 们 再 听 你 讲 这 个 罢 ！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於 是 保 罗 从 他 们 当 中 出 去 了 。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但 有 几 个 人 贴 近 他 ， 信 了 主 ， 其 中 有 亚 略 巴 古 的 官 丢 尼 修 ， 并 一 个 妇 人 ， 名 叫 大 马 哩 ， 还 有 别 人 一 同 信 从 。</a:t>
            </a:r>
          </a:p>
          <a:p>
            <a:endParaRPr lang="en-US" altLang="zh-CN" sz="2000" b="1" dirty="0"/>
          </a:p>
          <a:p>
            <a:pPr marL="114300" indent="0">
              <a:buNone/>
            </a:pPr>
            <a:r>
              <a:rPr lang="en-US" altLang="zh-CN" sz="2000" b="1" dirty="0"/>
              <a:t>1.</a:t>
            </a:r>
            <a:r>
              <a:rPr lang="zh-CN" altLang="en-US" sz="2000" b="1" dirty="0"/>
              <a:t>对福音的反应</a:t>
            </a:r>
            <a:r>
              <a:rPr lang="en-US" altLang="zh-CN" sz="2000" b="1" dirty="0"/>
              <a:t>-----</a:t>
            </a:r>
            <a:r>
              <a:rPr lang="zh-CN" altLang="en-US" sz="2000" b="1" dirty="0"/>
              <a:t>有 讥 诮 他 的</a:t>
            </a:r>
            <a:r>
              <a:rPr lang="en-US" altLang="zh-CN" sz="2000" b="1" dirty="0"/>
              <a:t>,</a:t>
            </a:r>
            <a:r>
              <a:rPr lang="zh-CN" altLang="en-US" sz="2000" b="1" dirty="0"/>
              <a:t>有想继续听的；有人信了主</a:t>
            </a:r>
            <a:endParaRPr lang="en-US" altLang="zh-CN" sz="2000" b="1" dirty="0"/>
          </a:p>
          <a:p>
            <a:pPr marL="114300" indent="0">
              <a:buNone/>
            </a:pPr>
            <a:r>
              <a:rPr lang="en-US" altLang="zh-CN" sz="2000" b="1" dirty="0"/>
              <a:t>2.</a:t>
            </a:r>
            <a:r>
              <a:rPr lang="zh-CN" altLang="en-US" sz="2000" b="1" dirty="0"/>
              <a:t>保罗离开雅典，来到哥林多</a:t>
            </a:r>
            <a:endParaRPr lang="en-US" altLang="zh-CN" sz="2000" b="1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16-34 </a:t>
            </a:r>
            <a:r>
              <a:rPr lang="zh-CN" altLang="en-US" dirty="0"/>
              <a:t>在雅典宣教</a:t>
            </a:r>
            <a:r>
              <a:rPr lang="en-US" altLang="zh-CN" dirty="0"/>
              <a:t>(</a:t>
            </a:r>
            <a:r>
              <a:rPr lang="zh-CN" altLang="en-US" dirty="0"/>
              <a:t>继续逃难，继续宣教）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zh-CN" altLang="en-US" dirty="0"/>
              <a:t>雅典：异教之城、偶像之城，处处是神像，却与神无关</a:t>
            </a:r>
            <a:endParaRPr lang="en-US" altLang="zh-CN" dirty="0"/>
          </a:p>
          <a:p>
            <a:pPr marL="114300" indent="0">
              <a:buNone/>
            </a:pP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以 彼 古 罗 </a:t>
            </a:r>
            <a:r>
              <a:rPr lang="zh-CN" altLang="en-US" sz="1800" b="1" dirty="0">
                <a:solidFill>
                  <a:srgbClr val="000000"/>
                </a:solidFill>
                <a:latin typeface="system-ui"/>
              </a:rPr>
              <a:t>（</a:t>
            </a:r>
            <a:r>
              <a:rPr lang="zh-CN" altLang="en-US" sz="1800" b="1" dirty="0"/>
              <a:t>伊比鸠鲁）：冷漠</a:t>
            </a:r>
            <a:endParaRPr lang="en-US" altLang="zh-CN" sz="1800" b="1" dirty="0"/>
          </a:p>
          <a:p>
            <a:pPr marL="114300" indent="0">
              <a:buNone/>
            </a:pP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system-ui"/>
              </a:rPr>
              <a:t>斯 多 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亚 ：伦理道德</a:t>
            </a:r>
            <a:endParaRPr lang="en-US" altLang="zh-CN" sz="1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114300" indent="0">
              <a:buNone/>
            </a:pPr>
            <a:endParaRPr lang="en-US" altLang="zh-CN" b="1" dirty="0">
              <a:solidFill>
                <a:srgbClr val="000000"/>
              </a:solidFill>
              <a:latin typeface="system-ui"/>
            </a:endParaRPr>
          </a:p>
          <a:p>
            <a:pPr marL="114300" indent="0">
              <a:buNone/>
            </a:pPr>
            <a:r>
              <a:rPr lang="zh-CN" altLang="en-US" dirty="0"/>
              <a:t>今天的偶像在哪里？到处去探索人为何物，却不认识自己</a:t>
            </a:r>
            <a:endParaRPr lang="en-US" altLang="zh-CN" dirty="0"/>
          </a:p>
          <a:p>
            <a:pPr marL="11430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ystem-ui"/>
              </a:rPr>
              <a:t>科学、哲学、艺术</a:t>
            </a:r>
            <a:endParaRPr lang="en-US" altLang="zh-CN" b="1" dirty="0">
              <a:solidFill>
                <a:srgbClr val="000000"/>
              </a:solidFill>
              <a:latin typeface="system-ui"/>
            </a:endParaRPr>
          </a:p>
          <a:p>
            <a:pPr marL="114300" indent="0">
              <a:buNone/>
            </a:pPr>
            <a:endParaRPr lang="en-US" altLang="zh-CN" b="1" dirty="0">
              <a:solidFill>
                <a:srgbClr val="000000"/>
              </a:solidFill>
              <a:latin typeface="system-ui"/>
            </a:endParaRPr>
          </a:p>
          <a:p>
            <a:pPr marL="114300" indent="0" algn="l">
              <a:buNone/>
            </a:pP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世 人 蒙 昧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system-ui"/>
              </a:rPr>
              <a:t>无 知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 的 时 候 ， 神 并 不 监 察 ， 如 今 却 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吩 咐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 各 处 的 人 都 要 悔 改 。</a:t>
            </a:r>
          </a:p>
          <a:p>
            <a:pPr marL="114300" indent="0" algn="l">
              <a:buNone/>
            </a:pP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因 为 他 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已 经 定 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了 日 子 ， 要 藉 着 他 所 设 立 的 人 按 公 义 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审 判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 天 下 ， 并 且 叫 他 从 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system-ui"/>
              </a:rPr>
              <a:t>死 里 复 活 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， 给 万 人 作 可 </a:t>
            </a:r>
            <a:r>
              <a:rPr lang="zh-CN" altLang="en-US" sz="1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stem-ui"/>
              </a:rPr>
              <a:t>信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 的 凭 据 。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system-ui"/>
              </a:rPr>
              <a:t>17</a:t>
            </a:r>
            <a:r>
              <a:rPr lang="zh-CN" altLang="en-US" sz="1800" b="1" i="0" dirty="0">
                <a:solidFill>
                  <a:srgbClr val="000000"/>
                </a:solidFill>
                <a:effectLst/>
                <a:latin typeface="system-ui"/>
              </a:rPr>
              <a:t>：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system-ui"/>
              </a:rPr>
              <a:t>30-31</a:t>
            </a:r>
            <a:endParaRPr lang="zh-CN" altLang="en-US" sz="1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3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270172" y="1246909"/>
            <a:ext cx="2873808" cy="1641948"/>
          </a:xfrm>
          <a:prstGeom prst="rect">
            <a:avLst/>
          </a:prstGeom>
        </p:spPr>
        <p:txBody>
          <a:bodyPr spcFirstLastPara="1" vert="horz" lIns="182880" tIns="182880" rIns="182880" bIns="18288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1600" dirty="0"/>
              <a:t>18</a:t>
            </a:r>
            <a:r>
              <a:rPr lang="zh-CN" altLang="en-US" sz="1600" dirty="0"/>
              <a:t>：</a:t>
            </a:r>
            <a:r>
              <a:rPr lang="en-US" altLang="zh-CN" sz="1600" dirty="0"/>
              <a:t>1-17</a:t>
            </a:r>
            <a:r>
              <a:rPr lang="zh-CN" altLang="en-US" sz="1600" dirty="0"/>
              <a:t>在哥林多宣教</a:t>
            </a:r>
            <a:endParaRPr lang="en-US" sz="15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A65825D-82B7-FD71-C330-A775C9D65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01" r="1" b="1518"/>
          <a:stretch/>
        </p:blipFill>
        <p:spPr>
          <a:xfrm>
            <a:off x="20" y="9"/>
            <a:ext cx="6115772" cy="5155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8C7DB-DFA3-8972-9EAF-0635757EAF69}"/>
              </a:ext>
            </a:extLst>
          </p:cNvPr>
          <p:cNvSpPr txBox="1"/>
          <p:nvPr/>
        </p:nvSpPr>
        <p:spPr>
          <a:xfrm>
            <a:off x="6360489" y="4375003"/>
            <a:ext cx="1933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哥林多离雅典约七十五公里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5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1-17</a:t>
            </a:r>
            <a:r>
              <a:rPr lang="zh-CN" altLang="en-US" dirty="0"/>
              <a:t>在哥林多宣教 （蒙主亲自安慰）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b="1" dirty="0"/>
              <a:t>人物：保罗</a:t>
            </a:r>
            <a:endParaRPr lang="en-US" altLang="zh-CN" sz="2000" b="1" dirty="0"/>
          </a:p>
          <a:p>
            <a:r>
              <a:rPr lang="zh-CN" altLang="en-US" sz="2000" b="1" dirty="0"/>
              <a:t>地点：犹太人会堂，提多犹士都的家里</a:t>
            </a:r>
            <a:endParaRPr lang="en-US" altLang="zh-CN" sz="2000" b="1" dirty="0"/>
          </a:p>
          <a:p>
            <a:r>
              <a:rPr lang="zh-CN" altLang="en-US" sz="2000" b="1" dirty="0"/>
              <a:t>时间：安息日 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；停留长达一年半</a:t>
            </a:r>
            <a:endParaRPr lang="en-US" altLang="zh-CN" sz="2000" b="1" dirty="0"/>
          </a:p>
          <a:p>
            <a:pPr marL="457200" indent="-342900">
              <a:buAutoNum type="arabicPeriod"/>
            </a:pPr>
            <a:endParaRPr lang="en-US" altLang="zh-CN" sz="20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CN" altLang="en-US" sz="2000" b="1" dirty="0"/>
              <a:t>上帝的预备：</a:t>
            </a:r>
            <a:endParaRPr lang="en-US" altLang="zh-CN" sz="2000" b="1" dirty="0"/>
          </a:p>
          <a:p>
            <a:pPr marL="114300" indent="0">
              <a:buNone/>
            </a:pPr>
            <a:r>
              <a:rPr lang="en-US" altLang="zh-CN" sz="2000" b="1" dirty="0"/>
              <a:t>1.</a:t>
            </a:r>
            <a:r>
              <a:rPr lang="zh-CN" altLang="en-US" sz="2000" b="1" dirty="0"/>
              <a:t>同工：亚居拉、百基拉夫妇；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2-3</a:t>
            </a:r>
          </a:p>
          <a:p>
            <a:pPr marL="114300" indent="0">
              <a:buNone/>
            </a:pPr>
            <a:r>
              <a:rPr lang="en-US" altLang="zh-CN" sz="2000" b="1" dirty="0"/>
              <a:t>2.</a:t>
            </a:r>
            <a:r>
              <a:rPr lang="zh-CN" altLang="en-US" sz="2000" b="1" dirty="0"/>
              <a:t>传道：犹士都开放家庭；信主的有：基利司布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7-8</a:t>
            </a:r>
          </a:p>
          <a:p>
            <a:pPr marL="114300" indent="0">
              <a:buNone/>
            </a:pPr>
            <a:r>
              <a:rPr lang="en-US" altLang="zh-CN" sz="2000" b="1" dirty="0"/>
              <a:t>3.</a:t>
            </a:r>
            <a:r>
              <a:rPr lang="zh-CN" altLang="en-US" sz="2000" b="1" dirty="0"/>
              <a:t>主的安慰：</a:t>
            </a:r>
            <a:r>
              <a:rPr lang="zh-CN" altLang="en-US" sz="2000" b="1" dirty="0">
                <a:highlight>
                  <a:srgbClr val="00FF00"/>
                </a:highlight>
              </a:rPr>
              <a:t>不要怕</a:t>
            </a:r>
            <a:r>
              <a:rPr lang="zh-CN" altLang="en-US" sz="2000" b="1" dirty="0"/>
              <a:t>，只管讲，不要闭口。有我与你同在，</a:t>
            </a:r>
            <a:r>
              <a:rPr lang="zh-CN" altLang="en-US" sz="2000" b="1" dirty="0">
                <a:highlight>
                  <a:srgbClr val="00FF00"/>
                </a:highlight>
              </a:rPr>
              <a:t>必</a:t>
            </a:r>
            <a:r>
              <a:rPr lang="zh-CN" altLang="en-US" sz="2000" b="1" dirty="0"/>
              <a:t>没有人下手害你，因为在这城里，我有许多的</a:t>
            </a:r>
            <a:r>
              <a:rPr lang="zh-CN" altLang="en-US" sz="2000" b="1" dirty="0">
                <a:highlight>
                  <a:srgbClr val="00FF00"/>
                </a:highlight>
              </a:rPr>
              <a:t>百姓</a:t>
            </a:r>
            <a:r>
              <a:rPr lang="zh-CN" altLang="en-US" sz="2000" b="1" dirty="0"/>
              <a:t>。 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9-10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1-17</a:t>
            </a:r>
            <a:r>
              <a:rPr lang="zh-CN" altLang="en-US" dirty="0"/>
              <a:t>在哥林多宣教 （蒙主亲自安慰）</a:t>
            </a:r>
            <a:br>
              <a:rPr lang="en-US" dirty="0"/>
            </a:b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AutoNum type="arabicPeriod"/>
            </a:pPr>
            <a:r>
              <a:rPr lang="zh-CN" altLang="en-US" b="1" dirty="0"/>
              <a:t>害怕：看到哥林多人的信主，他们的诚意可信吗？</a:t>
            </a:r>
            <a:endParaRPr lang="en-US" altLang="zh-CN" b="1" dirty="0"/>
          </a:p>
          <a:p>
            <a:pPr marL="457200" indent="-342900">
              <a:buAutoNum type="arabicPeriod"/>
            </a:pPr>
            <a:r>
              <a:rPr lang="zh-CN" altLang="en-US" b="1" dirty="0"/>
              <a:t>害怕：敌对势力，下一步会怎样？</a:t>
            </a:r>
            <a:endParaRPr lang="en-US" altLang="zh-CN" b="1" dirty="0"/>
          </a:p>
          <a:p>
            <a:pPr marL="457200" indent="-342900">
              <a:buAutoNum type="arabicPeriod"/>
            </a:pPr>
            <a:r>
              <a:rPr lang="zh-CN" altLang="en-US" b="1" dirty="0"/>
              <a:t>害怕：无涯无止的事工，勇者如何继续？</a:t>
            </a:r>
            <a:endParaRPr lang="en-US" altLang="zh-CN" b="1" dirty="0"/>
          </a:p>
          <a:p>
            <a:pPr marL="114300" indent="0">
              <a:buNone/>
            </a:pPr>
            <a:endParaRPr lang="en-US" altLang="zh-CN" dirty="0"/>
          </a:p>
          <a:p>
            <a:pPr marL="114300" indent="0">
              <a:buNone/>
            </a:pPr>
            <a:r>
              <a:rPr lang="zh-CN" altLang="en-US" sz="1800" b="1" dirty="0"/>
              <a:t>有我与你同在，</a:t>
            </a:r>
            <a:r>
              <a:rPr lang="zh-CN" altLang="en-US" sz="1800" b="1" dirty="0">
                <a:highlight>
                  <a:srgbClr val="00FF00"/>
                </a:highlight>
              </a:rPr>
              <a:t>必</a:t>
            </a:r>
            <a:r>
              <a:rPr lang="zh-CN" altLang="en-US" sz="1800" b="1" dirty="0"/>
              <a:t>没有人下手害你，因为在这城里，我有许多的</a:t>
            </a:r>
            <a:r>
              <a:rPr lang="zh-CN" altLang="en-US" sz="1800" b="1" dirty="0">
                <a:highlight>
                  <a:srgbClr val="00FF00"/>
                </a:highlight>
              </a:rPr>
              <a:t>百姓</a:t>
            </a:r>
            <a:r>
              <a:rPr lang="zh-CN" altLang="en-US" sz="1800" b="1" dirty="0"/>
              <a:t>。 </a:t>
            </a:r>
            <a:r>
              <a:rPr lang="en-US" altLang="zh-CN" sz="1800" b="1" dirty="0"/>
              <a:t>18</a:t>
            </a:r>
            <a:r>
              <a:rPr lang="zh-CN" altLang="en-US" sz="1800" b="1" dirty="0"/>
              <a:t>：</a:t>
            </a:r>
            <a:r>
              <a:rPr lang="en-US" altLang="zh-CN" sz="1800" b="1" dirty="0"/>
              <a:t>9-10</a:t>
            </a:r>
            <a:endParaRPr lang="en-US" altLang="zh-CN" dirty="0"/>
          </a:p>
          <a:p>
            <a:pPr marL="114300" indent="0">
              <a:buNone/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</a:p>
          <a:p>
            <a:pPr marL="114300" indent="0">
              <a:buNone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我 另 外 有 羊 ， 不 是 这 圈 里 的 ； 我 必 须 领 他 们 来 ， 他 们 也 要 听 我 的 声 音 ， 并 且 要 合 成 一 群 ， 归 一 个 牧 人 了 。约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：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16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24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1-17</a:t>
            </a:r>
            <a:r>
              <a:rPr lang="zh-CN" altLang="en-US" dirty="0"/>
              <a:t>在哥林多宣教（蒙主亲自安慰）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73734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zh-CN" altLang="en-US" sz="2000" b="1" dirty="0"/>
              <a:t>犹太人控告保罗不遂： </a:t>
            </a:r>
            <a:r>
              <a:rPr lang="en-US" altLang="zh-CN" sz="2000" b="1" dirty="0"/>
              <a:t>12-17</a:t>
            </a:r>
          </a:p>
          <a:p>
            <a:r>
              <a:rPr lang="zh-CN" altLang="en-US" sz="2000" b="1" dirty="0"/>
              <a:t>时间：迦流任省长（主后</a:t>
            </a:r>
            <a:r>
              <a:rPr lang="en-US" altLang="zh-CN" sz="2000" b="1" dirty="0"/>
              <a:t>51-52</a:t>
            </a:r>
            <a:r>
              <a:rPr lang="zh-CN" altLang="en-US" sz="2000" b="1" dirty="0"/>
              <a:t>年）</a:t>
            </a:r>
            <a:endParaRPr lang="en-US" altLang="zh-CN" sz="2000" b="1" dirty="0"/>
          </a:p>
          <a:p>
            <a:r>
              <a:rPr lang="zh-CN" altLang="en-US" sz="2000" b="1" dirty="0"/>
              <a:t>遭遇：犹太人同心攻击保罗，拉他到公堂，控告保罗不按律法敬拜神</a:t>
            </a:r>
            <a:endParaRPr lang="en-US" altLang="zh-CN" sz="2000" b="1" dirty="0"/>
          </a:p>
          <a:p>
            <a:r>
              <a:rPr lang="zh-CN" altLang="en-US" sz="2000" b="1" dirty="0"/>
              <a:t>结果：迦流不理睬控告</a:t>
            </a:r>
            <a:endParaRPr lang="en-US" altLang="zh-CN" sz="2000" b="1" dirty="0"/>
          </a:p>
          <a:p>
            <a:pPr marL="114300" indent="0">
              <a:buNone/>
            </a:pPr>
            <a:r>
              <a:rPr lang="zh-CN" altLang="en-US" sz="2000" b="1" dirty="0"/>
              <a:t>深远影响：极大帮助福音在罗马传播，因为根据罗马法律，犹太教是合法的，迦流视基督徒为犹太教的一分子，拒绝聆讯指控他们的案件。</a:t>
            </a:r>
            <a:endParaRPr lang="en-US" altLang="zh-CN" sz="2000" b="1" dirty="0"/>
          </a:p>
          <a:p>
            <a:pPr marL="114300" indent="0">
              <a:buNone/>
            </a:pPr>
            <a:r>
              <a:rPr lang="zh-CN" altLang="en-US" sz="2000" b="1" dirty="0"/>
              <a:t>神使用迦流保护了保罗，应验异象中给他的应许：不要怕，没有人下手害你。更重要的是，神使用迦流不审理此案，为基督教带来一项极大的影响，从短期内没有人再控诉福音，说它是一个不允许的新教，因此它成为合法宗教，按罗马的政策，它的自由被保障了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61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DCB-4888-6DBF-288B-EDE76DC5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en-US" dirty="0"/>
              <a:t>使 徒 行 傳</a:t>
            </a:r>
            <a:r>
              <a:rPr lang="en-US" altLang="zh-TW" dirty="0"/>
              <a:t>】</a:t>
            </a:r>
            <a:br>
              <a:rPr lang="en-US" altLang="zh-TW" dirty="0"/>
            </a:br>
            <a:r>
              <a:rPr lang="en-US" dirty="0" err="1"/>
              <a:t>第十五課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1"/>
    </mc:Choice>
    <mc:Fallback xmlns="">
      <p:transition spd="slow" advTm="902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18-22</a:t>
            </a:r>
            <a:r>
              <a:rPr lang="zh-CN" altLang="en-US" dirty="0"/>
              <a:t> 结束第二次宣教旅程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b="1" dirty="0"/>
              <a:t>辞行哥林多弟兄，向叙利亚去，百基拉、亚居拉与保罗同去。</a:t>
            </a:r>
            <a:endParaRPr lang="en-US" altLang="zh-CN" sz="2000" b="1" dirty="0"/>
          </a:p>
          <a:p>
            <a:r>
              <a:rPr lang="zh-CN" altLang="en-US" sz="2000" b="1" dirty="0"/>
              <a:t>在坚革哩还愿。</a:t>
            </a:r>
            <a:endParaRPr lang="en-US" altLang="zh-CN" sz="2000" b="1" dirty="0"/>
          </a:p>
          <a:p>
            <a:r>
              <a:rPr lang="zh-CN" altLang="en-US" sz="2000" b="1" dirty="0"/>
              <a:t>到达以弗所，进入会堂，和犹太人辩论。</a:t>
            </a:r>
            <a:endParaRPr lang="en-US" altLang="zh-CN" sz="2000" b="1" dirty="0"/>
          </a:p>
          <a:p>
            <a:r>
              <a:rPr lang="zh-CN" altLang="en-US" sz="2000" b="1" dirty="0"/>
              <a:t>到凯撒利亚，</a:t>
            </a:r>
            <a:endParaRPr lang="en-US" altLang="zh-CN" sz="2000" b="1" dirty="0"/>
          </a:p>
          <a:p>
            <a:r>
              <a:rPr lang="zh-CN" altLang="en-US" sz="2000" b="1" dirty="0"/>
              <a:t>上耶路撒冷教会汇报旅程，回安提阿。</a:t>
            </a:r>
            <a:endParaRPr lang="en-US" sz="2000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1864" y="285957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原则与应用：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97041"/>
            <a:ext cx="8660764" cy="3660502"/>
          </a:xfrm>
        </p:spPr>
        <p:txBody>
          <a:bodyPr/>
          <a:lstStyle/>
          <a:p>
            <a:pPr marL="114300" indent="0">
              <a:buNone/>
            </a:pPr>
            <a:r>
              <a:rPr lang="zh-CN" altLang="en-US" sz="2000" b="1" dirty="0"/>
              <a:t>原则：在神所呼召的异象中事奉，神会负责保护与赐下安慰</a:t>
            </a:r>
            <a:endParaRPr lang="en-US" altLang="zh-CN" sz="2000" b="1" dirty="0"/>
          </a:p>
          <a:p>
            <a:pPr marL="114300" indent="0">
              <a:buNone/>
            </a:pPr>
            <a:endParaRPr lang="en-US" altLang="zh-CN" sz="2000" b="1" dirty="0"/>
          </a:p>
          <a:p>
            <a:r>
              <a:rPr lang="zh-CN" altLang="en-US" sz="2000" b="1" dirty="0"/>
              <a:t>例子和应用：</a:t>
            </a:r>
            <a:endParaRPr lang="en-US" altLang="zh-CN" sz="2000" b="1" dirty="0"/>
          </a:p>
          <a:p>
            <a:pPr marL="114300" indent="0">
              <a:buNone/>
            </a:pPr>
            <a:endParaRPr lang="en-US" altLang="zh-CN" sz="2000" b="1" dirty="0"/>
          </a:p>
          <a:p>
            <a:pPr marL="114300" indent="0">
              <a:buNone/>
            </a:pPr>
            <a:r>
              <a:rPr lang="zh-CN" altLang="en-US" sz="2000" b="1" dirty="0"/>
              <a:t>宣教士献身最根本的原动力，是神的呼召。基督徒也是依靠神呼召的动力持续事奉。对我们每一位信徒也同样适用：当我们事奉神时，经过训练、装备，不要心急，神会给每个人不同恩赐，建造教会；在教会中，各尽其职，同工搭配事奉，信靠神会引导按照祂的方向，保护我们，在人看来的不顺利，都有神的安慰在其中。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04394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>
            <a:extLst>
              <a:ext uri="{FF2B5EF4-FFF2-40B4-BE49-F238E27FC236}">
                <a16:creationId xmlns:a16="http://schemas.microsoft.com/office/drawing/2014/main" id="{91F42100-B5EC-C6BF-3F65-679D1446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35" name="Oval 3">
            <a:extLst>
              <a:ext uri="{FF2B5EF4-FFF2-40B4-BE49-F238E27FC236}">
                <a16:creationId xmlns:a16="http://schemas.microsoft.com/office/drawing/2014/main" id="{325AED8B-5DD3-78CB-1B13-B6FB05094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641" y="502444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36" name="AutoShape 4">
            <a:extLst>
              <a:ext uri="{FF2B5EF4-FFF2-40B4-BE49-F238E27FC236}">
                <a16:creationId xmlns:a16="http://schemas.microsoft.com/office/drawing/2014/main" id="{E13767B0-8FE2-379B-2BC4-0EC0D733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1" y="114300"/>
            <a:ext cx="545306" cy="219075"/>
          </a:xfrm>
          <a:prstGeom prst="wedgeRectCallout">
            <a:avLst>
              <a:gd name="adj1" fmla="val -16375"/>
              <a:gd name="adj2" fmla="val 1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28037" name="Oval 5">
            <a:extLst>
              <a:ext uri="{FF2B5EF4-FFF2-40B4-BE49-F238E27FC236}">
                <a16:creationId xmlns:a16="http://schemas.microsoft.com/office/drawing/2014/main" id="{A79CA1E1-4E84-AE1F-A87D-FE3F0B711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4113610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38" name="AutoShape 6">
            <a:extLst>
              <a:ext uri="{FF2B5EF4-FFF2-40B4-BE49-F238E27FC236}">
                <a16:creationId xmlns:a16="http://schemas.microsoft.com/office/drawing/2014/main" id="{AE01FAF8-C967-D896-0253-03E7E105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94" y="4102894"/>
            <a:ext cx="689372" cy="219075"/>
          </a:xfrm>
          <a:prstGeom prst="wedgeRectCallout">
            <a:avLst>
              <a:gd name="adj1" fmla="val 67787"/>
              <a:gd name="adj2" fmla="val -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该撒利亚</a:t>
            </a:r>
          </a:p>
        </p:txBody>
      </p:sp>
      <p:sp>
        <p:nvSpPr>
          <p:cNvPr id="428039" name="AutoShape 7">
            <a:extLst>
              <a:ext uri="{FF2B5EF4-FFF2-40B4-BE49-F238E27FC236}">
                <a16:creationId xmlns:a16="http://schemas.microsoft.com/office/drawing/2014/main" id="{AE7A4B0A-9CD0-3DF4-A56D-544A0627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69069"/>
            <a:ext cx="894160" cy="285750"/>
          </a:xfrm>
          <a:prstGeom prst="wedgeRectCallout">
            <a:avLst>
              <a:gd name="adj1" fmla="val 32690"/>
              <a:gd name="adj2" fmla="val 1150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帖撒罗尼迦</a:t>
            </a:r>
            <a:endParaRPr lang="zh-TW" altLang="en-US" sz="12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428040" name="AutoShape 8">
            <a:extLst>
              <a:ext uri="{FF2B5EF4-FFF2-40B4-BE49-F238E27FC236}">
                <a16:creationId xmlns:a16="http://schemas.microsoft.com/office/drawing/2014/main" id="{E3627034-D9B1-DE99-1366-93D26E5F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644" y="1599010"/>
            <a:ext cx="426244" cy="285750"/>
          </a:xfrm>
          <a:prstGeom prst="wedgeRectCallout">
            <a:avLst>
              <a:gd name="adj1" fmla="val -94134"/>
              <a:gd name="adj2" fmla="val 3583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428041" name="AutoShape 9">
            <a:extLst>
              <a:ext uri="{FF2B5EF4-FFF2-40B4-BE49-F238E27FC236}">
                <a16:creationId xmlns:a16="http://schemas.microsoft.com/office/drawing/2014/main" id="{0D7B7DAB-F6DA-CEE9-CA77-6C8228C59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947" y="695325"/>
            <a:ext cx="523875" cy="28575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庇哩亚</a:t>
            </a:r>
          </a:p>
        </p:txBody>
      </p:sp>
      <p:sp>
        <p:nvSpPr>
          <p:cNvPr id="428042" name="AutoShape 10">
            <a:extLst>
              <a:ext uri="{FF2B5EF4-FFF2-40B4-BE49-F238E27FC236}">
                <a16:creationId xmlns:a16="http://schemas.microsoft.com/office/drawing/2014/main" id="{575D2B1B-75D6-2D79-5C1E-FC70E8D7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491" y="1845469"/>
            <a:ext cx="523875" cy="285750"/>
          </a:xfrm>
          <a:prstGeom prst="wedgeRectCallout">
            <a:avLst>
              <a:gd name="adj1" fmla="val 76593"/>
              <a:gd name="adj2" fmla="val -41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28044" name="Oval 12">
            <a:extLst>
              <a:ext uri="{FF2B5EF4-FFF2-40B4-BE49-F238E27FC236}">
                <a16:creationId xmlns:a16="http://schemas.microsoft.com/office/drawing/2014/main" id="{B35348BE-4CC9-42ED-9D40-5D0CF5D5B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347" y="636985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45" name="Oval 13">
            <a:extLst>
              <a:ext uri="{FF2B5EF4-FFF2-40B4-BE49-F238E27FC236}">
                <a16:creationId xmlns:a16="http://schemas.microsoft.com/office/drawing/2014/main" id="{B08BD1A2-8F14-2E30-F4CA-2F815D0A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6" y="669132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46" name="Oval 14">
            <a:extLst>
              <a:ext uri="{FF2B5EF4-FFF2-40B4-BE49-F238E27FC236}">
                <a16:creationId xmlns:a16="http://schemas.microsoft.com/office/drawing/2014/main" id="{68413F46-792C-90A9-F8AE-E18BDB86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1808560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47" name="Oval 15">
            <a:extLst>
              <a:ext uri="{FF2B5EF4-FFF2-40B4-BE49-F238E27FC236}">
                <a16:creationId xmlns:a16="http://schemas.microsoft.com/office/drawing/2014/main" id="{2E272DEB-C917-A977-54FF-F58B58D86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669" y="1816894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48" name="AutoShape 16">
            <a:extLst>
              <a:ext uri="{FF2B5EF4-FFF2-40B4-BE49-F238E27FC236}">
                <a16:creationId xmlns:a16="http://schemas.microsoft.com/office/drawing/2014/main" id="{5A20AF65-0C6A-C541-A2CB-6F1857C0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741" y="1588294"/>
            <a:ext cx="523875" cy="285750"/>
          </a:xfrm>
          <a:prstGeom prst="wedgeRectCallout">
            <a:avLst>
              <a:gd name="adj1" fmla="val -71819"/>
              <a:gd name="adj2" fmla="val 5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28049" name="Oval 17">
            <a:extLst>
              <a:ext uri="{FF2B5EF4-FFF2-40B4-BE49-F238E27FC236}">
                <a16:creationId xmlns:a16="http://schemas.microsoft.com/office/drawing/2014/main" id="{7B6DF15E-12B1-8036-9EDA-803E2CE8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860" y="1854994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50" name="Oval 18">
            <a:extLst>
              <a:ext uri="{FF2B5EF4-FFF2-40B4-BE49-F238E27FC236}">
                <a16:creationId xmlns:a16="http://schemas.microsoft.com/office/drawing/2014/main" id="{4D1B7B35-4F2A-5CD5-1A96-0483A8F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769" y="2472928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SimHei" panose="02010609060101010101" pitchFamily="49" charset="-122"/>
            </a:endParaRPr>
          </a:p>
        </p:txBody>
      </p:sp>
      <p:sp>
        <p:nvSpPr>
          <p:cNvPr id="428051" name="Oval 19">
            <a:extLst>
              <a:ext uri="{FF2B5EF4-FFF2-40B4-BE49-F238E27FC236}">
                <a16:creationId xmlns:a16="http://schemas.microsoft.com/office/drawing/2014/main" id="{E1C007E5-ED82-AEC1-20BF-217B67E6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1" y="2203847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SimHei" panose="02010609060101010101" pitchFamily="49" charset="-122"/>
            </a:endParaRPr>
          </a:p>
        </p:txBody>
      </p:sp>
      <p:sp>
        <p:nvSpPr>
          <p:cNvPr id="428052" name="AutoShape 20">
            <a:extLst>
              <a:ext uri="{FF2B5EF4-FFF2-40B4-BE49-F238E27FC236}">
                <a16:creationId xmlns:a16="http://schemas.microsoft.com/office/drawing/2014/main" id="{E9D162D2-BF9E-7144-0587-9FEFBA3F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510" y="2406254"/>
            <a:ext cx="545306" cy="219075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428053" name="AutoShape 21">
            <a:extLst>
              <a:ext uri="{FF2B5EF4-FFF2-40B4-BE49-F238E27FC236}">
                <a16:creationId xmlns:a16="http://schemas.microsoft.com/office/drawing/2014/main" id="{6D7249AD-91CD-09F6-AA36-9C0B19A5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319" y="2465785"/>
            <a:ext cx="385763" cy="219075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大数</a:t>
            </a:r>
          </a:p>
        </p:txBody>
      </p:sp>
      <p:sp>
        <p:nvSpPr>
          <p:cNvPr id="428054" name="Oval 22">
            <a:extLst>
              <a:ext uri="{FF2B5EF4-FFF2-40B4-BE49-F238E27FC236}">
                <a16:creationId xmlns:a16="http://schemas.microsoft.com/office/drawing/2014/main" id="{51E5B305-ABCB-4D78-30DB-F092EEDF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597" y="2034778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SimHei" panose="02010609060101010101" pitchFamily="49" charset="-122"/>
            </a:endParaRPr>
          </a:p>
        </p:txBody>
      </p:sp>
      <p:sp>
        <p:nvSpPr>
          <p:cNvPr id="428055" name="Oval 23">
            <a:extLst>
              <a:ext uri="{FF2B5EF4-FFF2-40B4-BE49-F238E27FC236}">
                <a16:creationId xmlns:a16="http://schemas.microsoft.com/office/drawing/2014/main" id="{FB739ABC-2126-54F2-8232-24052E01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94" y="1978819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SimHei" panose="02010609060101010101" pitchFamily="49" charset="-122"/>
            </a:endParaRPr>
          </a:p>
        </p:txBody>
      </p:sp>
      <p:sp>
        <p:nvSpPr>
          <p:cNvPr id="428056" name="AutoShape 24">
            <a:extLst>
              <a:ext uri="{FF2B5EF4-FFF2-40B4-BE49-F238E27FC236}">
                <a16:creationId xmlns:a16="http://schemas.microsoft.com/office/drawing/2014/main" id="{7B4AA0B3-5BBF-CCD4-373F-F60586180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110" y="1650206"/>
            <a:ext cx="385763" cy="219075"/>
          </a:xfrm>
          <a:prstGeom prst="wedgeRectCallout">
            <a:avLst>
              <a:gd name="adj1" fmla="val -17593"/>
              <a:gd name="adj2" fmla="val 123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428057" name="AutoShape 25">
            <a:extLst>
              <a:ext uri="{FF2B5EF4-FFF2-40B4-BE49-F238E27FC236}">
                <a16:creationId xmlns:a16="http://schemas.microsoft.com/office/drawing/2014/main" id="{FEAEEC44-DA6B-FFC6-2D6E-AEA3D7652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698" y="2193131"/>
            <a:ext cx="545306" cy="219075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428058" name="Oval 26">
            <a:extLst>
              <a:ext uri="{FF2B5EF4-FFF2-40B4-BE49-F238E27FC236}">
                <a16:creationId xmlns:a16="http://schemas.microsoft.com/office/drawing/2014/main" id="{14B0A708-F322-BA01-6481-3A11F268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128" y="1844278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SimHei" panose="02010609060101010101" pitchFamily="49" charset="-122"/>
            </a:endParaRPr>
          </a:p>
        </p:txBody>
      </p:sp>
      <p:sp>
        <p:nvSpPr>
          <p:cNvPr id="428059" name="AutoShape 27">
            <a:extLst>
              <a:ext uri="{FF2B5EF4-FFF2-40B4-BE49-F238E27FC236}">
                <a16:creationId xmlns:a16="http://schemas.microsoft.com/office/drawing/2014/main" id="{0BBD0764-1F1A-EA24-8CC1-43809C8F5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619" y="1340644"/>
            <a:ext cx="545306" cy="219075"/>
          </a:xfrm>
          <a:prstGeom prst="wedgeRectCallout">
            <a:avLst>
              <a:gd name="adj1" fmla="val 7421"/>
              <a:gd name="adj2" fmla="val 17608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428060" name="Oval 28">
            <a:extLst>
              <a:ext uri="{FF2B5EF4-FFF2-40B4-BE49-F238E27FC236}">
                <a16:creationId xmlns:a16="http://schemas.microsoft.com/office/drawing/2014/main" id="{A526AED3-0BA7-8758-43E9-4A61C3D2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119" y="1678782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SimHei" panose="02010609060101010101" pitchFamily="49" charset="-122"/>
            </a:endParaRPr>
          </a:p>
        </p:txBody>
      </p:sp>
      <p:sp>
        <p:nvSpPr>
          <p:cNvPr id="428061" name="AutoShape 29">
            <a:extLst>
              <a:ext uri="{FF2B5EF4-FFF2-40B4-BE49-F238E27FC236}">
                <a16:creationId xmlns:a16="http://schemas.microsoft.com/office/drawing/2014/main" id="{A8498BC0-CE30-3AC9-8CCD-C8A67166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1914526"/>
            <a:ext cx="725091" cy="403622"/>
          </a:xfrm>
          <a:prstGeom prst="wedgeRectCallout">
            <a:avLst>
              <a:gd name="adj1" fmla="val 48356"/>
              <a:gd name="adj2" fmla="val -8834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彼西底的安提阿</a:t>
            </a:r>
          </a:p>
        </p:txBody>
      </p:sp>
      <p:sp>
        <p:nvSpPr>
          <p:cNvPr id="428062" name="Oval 30">
            <a:extLst>
              <a:ext uri="{FF2B5EF4-FFF2-40B4-BE49-F238E27FC236}">
                <a16:creationId xmlns:a16="http://schemas.microsoft.com/office/drawing/2014/main" id="{783A13E8-2F4A-F96D-3708-FCACFFBF4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766" y="1062038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SimHei" panose="02010609060101010101" pitchFamily="49" charset="-122"/>
            </a:endParaRPr>
          </a:p>
        </p:txBody>
      </p:sp>
      <p:sp>
        <p:nvSpPr>
          <p:cNvPr id="428063" name="AutoShape 31">
            <a:extLst>
              <a:ext uri="{FF2B5EF4-FFF2-40B4-BE49-F238E27FC236}">
                <a16:creationId xmlns:a16="http://schemas.microsoft.com/office/drawing/2014/main" id="{B230B74A-C5F3-00DD-9A87-55B284BD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229" y="1039416"/>
            <a:ext cx="545306" cy="219075"/>
          </a:xfrm>
          <a:prstGeom prst="wedgeRectCallout">
            <a:avLst>
              <a:gd name="adj1" fmla="val -85153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特罗亚</a:t>
            </a:r>
          </a:p>
        </p:txBody>
      </p:sp>
      <p:sp>
        <p:nvSpPr>
          <p:cNvPr id="428064" name="Oval 32">
            <a:extLst>
              <a:ext uri="{FF2B5EF4-FFF2-40B4-BE49-F238E27FC236}">
                <a16:creationId xmlns:a16="http://schemas.microsoft.com/office/drawing/2014/main" id="{D035A506-655E-1134-C217-989F9C27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272" y="4412457"/>
            <a:ext cx="79772" cy="79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28065" name="AutoShape 33">
            <a:extLst>
              <a:ext uri="{FF2B5EF4-FFF2-40B4-BE49-F238E27FC236}">
                <a16:creationId xmlns:a16="http://schemas.microsoft.com/office/drawing/2014/main" id="{7173D358-8A55-A105-DD67-7CF9D6918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503" y="4401741"/>
            <a:ext cx="689372" cy="219075"/>
          </a:xfrm>
          <a:prstGeom prst="wedgeRectCallout">
            <a:avLst>
              <a:gd name="adj1" fmla="val 67444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28066" name="Rectangle 34">
            <a:extLst>
              <a:ext uri="{FF2B5EF4-FFF2-40B4-BE49-F238E27FC236}">
                <a16:creationId xmlns:a16="http://schemas.microsoft.com/office/drawing/2014/main" id="{F1D19626-81B7-34D7-207F-D841A8A6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0" y="4449366"/>
            <a:ext cx="2866947" cy="57983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CN" altLang="en-US" dirty="0">
                <a:ea typeface="SimHei" panose="02010609060101010101" pitchFamily="49" charset="-122"/>
              </a:rPr>
              <a:t>保罗第二次旅行传道</a:t>
            </a:r>
            <a:endParaRPr lang="en-US" altLang="zh-CN" dirty="0"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zh-CN" altLang="en-US" dirty="0">
                <a:ea typeface="SimHei" panose="02010609060101010101" pitchFamily="49" charset="-122"/>
              </a:rPr>
              <a:t>摘自圣经简报站</a:t>
            </a:r>
            <a:endParaRPr lang="zh-TW" altLang="en-US" dirty="0"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/>
      <p:bldP spid="428038" grpId="0" animBg="1"/>
      <p:bldP spid="428039" grpId="0" animBg="1"/>
      <p:bldP spid="428040" grpId="0" animBg="1"/>
      <p:bldP spid="428041" grpId="0" animBg="1"/>
      <p:bldP spid="428042" grpId="0" animBg="1"/>
      <p:bldP spid="428048" grpId="0" animBg="1"/>
      <p:bldP spid="428052" grpId="0" animBg="1"/>
      <p:bldP spid="428053" grpId="0" animBg="1"/>
      <p:bldP spid="428056" grpId="0" animBg="1"/>
      <p:bldP spid="428057" grpId="0" animBg="1"/>
      <p:bldP spid="428059" grpId="0" animBg="1"/>
      <p:bldP spid="428061" grpId="0" animBg="1"/>
      <p:bldP spid="428063" grpId="0" animBg="1"/>
      <p:bldP spid="4280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CN" altLang="en-US" dirty="0"/>
              <a:t>祷告</a:t>
            </a:r>
            <a:br>
              <a:rPr lang="en-US" dirty="0"/>
            </a:b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zh-CN" altLang="en-US" dirty="0"/>
              <a:t>祷告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270172" y="1246909"/>
            <a:ext cx="2671948" cy="1636467"/>
          </a:xfrm>
          <a:prstGeom prst="rect">
            <a:avLst/>
          </a:prstGeom>
        </p:spPr>
        <p:txBody>
          <a:bodyPr spcFirstLastPara="1" vert="horz" lIns="182880" tIns="182880" rIns="182880" bIns="182880" rtlCol="0" anchor="ctr" anchorCtr="0">
            <a:normAutofit fontScale="90000"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保罗第二次布道旅程（</a:t>
            </a:r>
            <a:r>
              <a:rPr lang="en-US" altLang="zh-CN" sz="3200" dirty="0">
                <a:latin typeface="STKaiti" panose="02010600040101010101" pitchFamily="2" charset="-122"/>
                <a:ea typeface="STKaiti" panose="02010600040101010101" pitchFamily="2" charset="-122"/>
              </a:rPr>
              <a:t>17-18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r>
              <a:rPr lang="zh-TW" altLang="en-US" sz="16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br>
              <a:rPr lang="en-US" sz="1600" dirty="0">
                <a:latin typeface="STKaiti" panose="02010600040101010101" pitchFamily="2" charset="-122"/>
                <a:ea typeface="STKaiti" panose="02010600040101010101" pitchFamily="2" charset="-122"/>
              </a:rPr>
            </a:br>
            <a:endParaRPr lang="en-US" sz="15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A65825D-82B7-FD71-C330-A775C9D65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01" r="1" b="1518"/>
          <a:stretch/>
        </p:blipFill>
        <p:spPr>
          <a:xfrm>
            <a:off x="20" y="9"/>
            <a:ext cx="6115772" cy="51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>
            <a:extLst>
              <a:ext uri="{FF2B5EF4-FFF2-40B4-BE49-F238E27FC236}">
                <a16:creationId xmlns:a16="http://schemas.microsoft.com/office/drawing/2014/main" id="{E9A09E05-8965-45D6-789D-C21E71BE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79" name="AutoShape 7">
            <a:extLst>
              <a:ext uri="{FF2B5EF4-FFF2-40B4-BE49-F238E27FC236}">
                <a16:creationId xmlns:a16="http://schemas.microsoft.com/office/drawing/2014/main" id="{4493DACB-F780-51EF-C7C9-B92EA355A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781" y="42863"/>
            <a:ext cx="523875" cy="28575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10281" name="Text Box 9">
            <a:extLst>
              <a:ext uri="{FF2B5EF4-FFF2-40B4-BE49-F238E27FC236}">
                <a16:creationId xmlns:a16="http://schemas.microsoft.com/office/drawing/2014/main" id="{7E91875D-DCFC-859E-E228-23D363163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007" y="121444"/>
            <a:ext cx="877163" cy="36933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马其顿</a:t>
            </a:r>
          </a:p>
        </p:txBody>
      </p:sp>
      <p:sp>
        <p:nvSpPr>
          <p:cNvPr id="310285" name="Rectangle 13">
            <a:extLst>
              <a:ext uri="{FF2B5EF4-FFF2-40B4-BE49-F238E27FC236}">
                <a16:creationId xmlns:a16="http://schemas.microsoft.com/office/drawing/2014/main" id="{4EE40C82-4248-2F3A-DAA7-916CB7F2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06466"/>
            <a:ext cx="6858000" cy="10370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10286" name="Rectangle 14">
            <a:extLst>
              <a:ext uri="{FF2B5EF4-FFF2-40B4-BE49-F238E27FC236}">
                <a16:creationId xmlns:a16="http://schemas.microsoft.com/office/drawing/2014/main" id="{30432846-6C83-2373-1F9B-EE2FCA77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794" y="4198144"/>
            <a:ext cx="5639991" cy="7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保罗和西拉经过暗妃波里、亚波罗尼亚，来到帖撒罗尼迦，在那里有犹太人的会堂。</a:t>
            </a:r>
            <a:r>
              <a:rPr lang="en-US" altLang="zh-CN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17:1)</a:t>
            </a:r>
            <a:endParaRPr lang="en-US" altLang="zh-TW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0289" name="AutoShape 17">
            <a:extLst>
              <a:ext uri="{FF2B5EF4-FFF2-40B4-BE49-F238E27FC236}">
                <a16:creationId xmlns:a16="http://schemas.microsoft.com/office/drawing/2014/main" id="{BBF3328B-15A3-C743-B5CA-855D29563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56" y="695325"/>
            <a:ext cx="752475" cy="285750"/>
          </a:xfrm>
          <a:prstGeom prst="wedgeRectCallout">
            <a:avLst>
              <a:gd name="adj1" fmla="val -79116"/>
              <a:gd name="adj2" fmla="val -579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暗妃波里</a:t>
            </a:r>
          </a:p>
        </p:txBody>
      </p:sp>
      <p:sp>
        <p:nvSpPr>
          <p:cNvPr id="310290" name="AutoShape 18">
            <a:extLst>
              <a:ext uri="{FF2B5EF4-FFF2-40B4-BE49-F238E27FC236}">
                <a16:creationId xmlns:a16="http://schemas.microsoft.com/office/drawing/2014/main" id="{8072EEB5-73B3-EFC1-3FF3-61B764E8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1094185"/>
            <a:ext cx="894160" cy="285750"/>
          </a:xfrm>
          <a:prstGeom prst="wedgeRectCallout">
            <a:avLst>
              <a:gd name="adj1" fmla="val -22171"/>
              <a:gd name="adj2" fmla="val -1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亚波罗尼亚</a:t>
            </a:r>
            <a:endParaRPr lang="zh-TW" altLang="en-US" sz="120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0291" name="Freeform 19">
            <a:extLst>
              <a:ext uri="{FF2B5EF4-FFF2-40B4-BE49-F238E27FC236}">
                <a16:creationId xmlns:a16="http://schemas.microsoft.com/office/drawing/2014/main" id="{3B529B71-13FA-DFFE-CF36-BE860511BE1F}"/>
              </a:ext>
            </a:extLst>
          </p:cNvPr>
          <p:cNvSpPr>
            <a:spLocks/>
          </p:cNvSpPr>
          <p:nvPr/>
        </p:nvSpPr>
        <p:spPr bwMode="auto">
          <a:xfrm>
            <a:off x="3634978" y="451247"/>
            <a:ext cx="327422" cy="165497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0292" name="Freeform 20">
            <a:extLst>
              <a:ext uri="{FF2B5EF4-FFF2-40B4-BE49-F238E27FC236}">
                <a16:creationId xmlns:a16="http://schemas.microsoft.com/office/drawing/2014/main" id="{D18A66DB-72D8-77DB-D5D1-8ED03CFAF244}"/>
              </a:ext>
            </a:extLst>
          </p:cNvPr>
          <p:cNvSpPr>
            <a:spLocks/>
          </p:cNvSpPr>
          <p:nvPr/>
        </p:nvSpPr>
        <p:spPr bwMode="auto">
          <a:xfrm>
            <a:off x="3421856" y="640557"/>
            <a:ext cx="190500" cy="159544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0288" name="Oval 16">
            <a:extLst>
              <a:ext uri="{FF2B5EF4-FFF2-40B4-BE49-F238E27FC236}">
                <a16:creationId xmlns:a16="http://schemas.microsoft.com/office/drawing/2014/main" id="{C591F234-C948-51F2-86A3-0896026CD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131" y="732235"/>
            <a:ext cx="123825" cy="123825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10287" name="Oval 15">
            <a:extLst>
              <a:ext uri="{FF2B5EF4-FFF2-40B4-BE49-F238E27FC236}">
                <a16:creationId xmlns:a16="http://schemas.microsoft.com/office/drawing/2014/main" id="{372F8EEC-6A01-2DEC-42EE-4AFE6D562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10" y="573881"/>
            <a:ext cx="123825" cy="123825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10284" name="Oval 12">
            <a:extLst>
              <a:ext uri="{FF2B5EF4-FFF2-40B4-BE49-F238E27FC236}">
                <a16:creationId xmlns:a16="http://schemas.microsoft.com/office/drawing/2014/main" id="{772DEF3C-16BF-E26C-BE82-C3DA6D55DC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0488" y="426244"/>
            <a:ext cx="123825" cy="1238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0298" name="Text Box 26">
            <a:extLst>
              <a:ext uri="{FF2B5EF4-FFF2-40B4-BE49-F238E27FC236}">
                <a16:creationId xmlns:a16="http://schemas.microsoft.com/office/drawing/2014/main" id="{82F6C31C-407C-C586-D97A-E347E624977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40630" y="75010"/>
            <a:ext cx="854080" cy="55399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路加</a:t>
            </a:r>
          </a:p>
          <a:p>
            <a:pPr>
              <a:lnSpc>
                <a:spcPct val="90000"/>
              </a:lnSpc>
            </a:pPr>
            <a:r>
              <a:rPr lang="zh-CN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提摩太</a:t>
            </a:r>
          </a:p>
          <a:p>
            <a:pPr>
              <a:lnSpc>
                <a:spcPct val="90000"/>
              </a:lnSpc>
            </a:pPr>
            <a:r>
              <a:rPr lang="zh-CN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西拉</a:t>
            </a:r>
          </a:p>
          <a:p>
            <a:pPr>
              <a:lnSpc>
                <a:spcPct val="90000"/>
              </a:lnSpc>
            </a:pPr>
            <a:r>
              <a:rPr lang="zh-CN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保罗</a:t>
            </a:r>
            <a:endParaRPr lang="zh-TW" altLang="en-US" sz="12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10304" name="Picture 32">
            <a:extLst>
              <a:ext uri="{FF2B5EF4-FFF2-40B4-BE49-F238E27FC236}">
                <a16:creationId xmlns:a16="http://schemas.microsoft.com/office/drawing/2014/main" id="{BC639533-5FDE-BC5B-BCC7-8345BCD5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3617"/>
            <a:ext cx="84535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05" name="Picture 33">
            <a:extLst>
              <a:ext uri="{FF2B5EF4-FFF2-40B4-BE49-F238E27FC236}">
                <a16:creationId xmlns:a16="http://schemas.microsoft.com/office/drawing/2014/main" id="{DED0D7F9-57AF-A8F4-EEA7-78C5D2C5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53617"/>
            <a:ext cx="84535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06" name="Picture 34">
            <a:extLst>
              <a:ext uri="{FF2B5EF4-FFF2-40B4-BE49-F238E27FC236}">
                <a16:creationId xmlns:a16="http://schemas.microsoft.com/office/drawing/2014/main" id="{104F7E5A-9646-4B52-1C66-C9F32976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69" y="353617"/>
            <a:ext cx="84535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07" name="Picture 35">
            <a:extLst>
              <a:ext uri="{FF2B5EF4-FFF2-40B4-BE49-F238E27FC236}">
                <a16:creationId xmlns:a16="http://schemas.microsoft.com/office/drawing/2014/main" id="{3C42DFE5-1D28-EBE2-6B07-9EA7DC58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53617"/>
            <a:ext cx="84535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13" name="Picture 41">
            <a:extLst>
              <a:ext uri="{FF2B5EF4-FFF2-40B4-BE49-F238E27FC236}">
                <a16:creationId xmlns:a16="http://schemas.microsoft.com/office/drawing/2014/main" id="{EC16FF4B-3422-F06C-CFA5-4E825E7A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7" y="88106"/>
            <a:ext cx="2557463" cy="287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6" grpId="0"/>
      <p:bldP spid="310289" grpId="0" animBg="1"/>
      <p:bldP spid="3102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1-9 </a:t>
            </a:r>
            <a:r>
              <a:rPr lang="zh-CN" altLang="en-US" dirty="0"/>
              <a:t>在帖撒罗尼迦宣教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b="1" dirty="0"/>
              <a:t>人物：保罗、西拉</a:t>
            </a:r>
            <a:endParaRPr lang="en-US" altLang="zh-CN" sz="2000" b="1" dirty="0"/>
          </a:p>
          <a:p>
            <a:r>
              <a:rPr lang="zh-CN" altLang="en-US" sz="2000" b="1" dirty="0"/>
              <a:t>地点：犹太人会堂、耶孙的家</a:t>
            </a:r>
            <a:endParaRPr lang="en-US" altLang="zh-CN" sz="2000" b="1" dirty="0"/>
          </a:p>
          <a:p>
            <a:r>
              <a:rPr lang="zh-CN" altLang="en-US" sz="2000" b="1" dirty="0"/>
              <a:t>时间：连续</a:t>
            </a:r>
            <a:r>
              <a:rPr lang="zh-CN" altLang="en-US" sz="2000" b="1"/>
              <a:t>三个安息日</a:t>
            </a:r>
            <a:r>
              <a:rPr lang="zh-CN" altLang="en-US" sz="2000" b="1" dirty="0"/>
              <a:t>、可能几个月</a:t>
            </a:r>
            <a:endParaRPr lang="en-US" altLang="zh-CN" sz="2000" b="1" dirty="0"/>
          </a:p>
          <a:p>
            <a:r>
              <a:rPr lang="zh-CN" altLang="en-US" sz="2000" b="1" dirty="0"/>
              <a:t>内容：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 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讲 解 陈 明 </a:t>
            </a:r>
            <a:r>
              <a:rPr lang="zh-CN" altLang="en-US" sz="20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基 督 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必 须 </a:t>
            </a:r>
            <a:r>
              <a:rPr lang="zh-CN" altLang="en-US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受 害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 ， 从 </a:t>
            </a:r>
            <a:r>
              <a:rPr lang="zh-CN" altLang="en-US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死 里 复 活 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； 又 说 ： 我 所 传 与 你 们 的 这 位 耶 稣 就 是 基 督 。</a:t>
            </a:r>
            <a:endParaRPr lang="en-US" altLang="zh-CN" sz="2000" b="1" dirty="0"/>
          </a:p>
          <a:p>
            <a:pPr marL="457200" indent="-342900">
              <a:buAutoNum type="arabicPeriod"/>
            </a:pPr>
            <a:r>
              <a:rPr lang="zh-CN" altLang="en-US" sz="2000" b="1" dirty="0"/>
              <a:t>旧约预言弥撒亚受害</a:t>
            </a:r>
            <a:endParaRPr lang="en-US" altLang="zh-CN" sz="2000" b="1" dirty="0"/>
          </a:p>
          <a:p>
            <a:pPr marL="457200" indent="-342900">
              <a:buAutoNum type="arabicPeriod"/>
            </a:pPr>
            <a:r>
              <a:rPr lang="zh-CN" altLang="en-US" sz="2000" b="1" dirty="0"/>
              <a:t>旧约预言弥撒亚从死里复活</a:t>
            </a:r>
            <a:endParaRPr lang="en-US" altLang="zh-CN" sz="2000" b="1" dirty="0"/>
          </a:p>
          <a:p>
            <a:pPr marL="457200" indent="-342900">
              <a:buAutoNum type="arabicPeriod"/>
            </a:pPr>
            <a:r>
              <a:rPr lang="zh-CN" altLang="en-US" sz="2000" b="1" dirty="0"/>
              <a:t>拿撒勒人耶稣就是预言的弥撒亚</a:t>
            </a:r>
            <a:endParaRPr lang="en-US" altLang="zh-CN" sz="2000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1-9 </a:t>
            </a:r>
            <a:r>
              <a:rPr lang="zh-CN" altLang="en-US" dirty="0"/>
              <a:t>在帖撒罗尼迦宣教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78774"/>
            <a:ext cx="8832300" cy="3892001"/>
          </a:xfrm>
        </p:spPr>
        <p:txBody>
          <a:bodyPr/>
          <a:lstStyle/>
          <a:p>
            <a:r>
              <a:rPr lang="zh-CN" altLang="en-US" sz="2000" b="1" dirty="0"/>
              <a:t>结果：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他 们 中 间 有 些 人 听 了 劝 ， 就 附 从 保 罗 和 西 拉 ， 并 有 许 多 虔 敬 的 希 利 尼 人 ， 尊 贵 的 妇 女 也 不 少 。</a:t>
            </a:r>
            <a:endParaRPr lang="en-US" altLang="zh-CN" sz="2000" b="1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CN" sz="2000" b="1" dirty="0"/>
          </a:p>
          <a:p>
            <a:pPr marL="457200" indent="-342900">
              <a:buAutoNum type="arabicPeriod"/>
            </a:pPr>
            <a:r>
              <a:rPr lang="zh-CN" altLang="en-US" sz="2000" b="1" dirty="0"/>
              <a:t>以外邦人为主的提撒罗尼迦教会诞生：</a:t>
            </a:r>
            <a:r>
              <a:rPr lang="en-US" altLang="zh-CN" sz="2000" b="1" dirty="0"/>
              <a:t> 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；帖前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；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 </a:t>
            </a:r>
            <a:endParaRPr lang="en-US" altLang="zh-CN" sz="2000" b="1" dirty="0"/>
          </a:p>
          <a:p>
            <a:pPr marL="457200" indent="-342900">
              <a:buAutoNum type="arabicPeriod"/>
            </a:pPr>
            <a:r>
              <a:rPr lang="zh-CN" altLang="en-US" sz="2000" b="1" dirty="0"/>
              <a:t>犹太人聚匪搅乱：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5-9</a:t>
            </a:r>
          </a:p>
          <a:p>
            <a:pPr marL="114300" indent="0" algn="l">
              <a:buNone/>
            </a:pPr>
            <a:r>
              <a:rPr lang="en-US" altLang="zh-CN" sz="2000" b="1" baseline="30000" dirty="0">
                <a:solidFill>
                  <a:srgbClr val="000000"/>
                </a:solidFill>
                <a:latin typeface="system-ui"/>
              </a:rPr>
              <a:t>5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但 那 不 信 的 犹 太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人 心 里 嫉 妒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， 招 聚 了 些 市 井 匪 类 ， 搭 夥 成 群 ， 耸 动 合 城 的 人 闯 进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耶 孙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的 家 ， 要 将 保 罗 、 西 拉 带 到 百 姓 那 里 。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找 不 着 他 们 ， 就 把 耶 孙 和 几 个 弟 兄 拉 到 地 方 官 那 里 ， 喊 叫 说 ： 那 搅 乱 天 下 的 也 到 这 里 来 了 ，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耶 孙 收 留 他 们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。 这 些 人 都 违 背 该 撒 的 命 令 ， 说 另 有 一 个 王 耶 稣 。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众 人 和 地 方 官 听 见 这 话 ， 就 惊 慌 了 ；</a:t>
            </a:r>
          </a:p>
          <a:p>
            <a:pPr marL="114300" indent="0" algn="l">
              <a:buNone/>
            </a:pP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於 是 取 了 耶 孙 和 其 馀 之 人 的 保 状 ， 就 释 放 了 他 们 。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971A-5AEB-0DAE-3D4E-EEAA4E5D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1-9 </a:t>
            </a:r>
            <a:r>
              <a:rPr lang="zh-CN" altLang="en-US" dirty="0"/>
              <a:t>在帖撒罗尼迦宣教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7B15-C710-79EF-BB37-64A7B981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7" y="1211257"/>
            <a:ext cx="8857466" cy="3805359"/>
          </a:xfrm>
        </p:spPr>
        <p:txBody>
          <a:bodyPr/>
          <a:lstStyle/>
          <a:p>
            <a:pPr marL="114300" indent="0" algn="l">
              <a:buNone/>
            </a:pPr>
            <a:r>
              <a:rPr lang="zh-CN" altLang="en-US" sz="2000" b="1" baseline="30000" dirty="0">
                <a:solidFill>
                  <a:srgbClr val="000000"/>
                </a:solidFill>
                <a:effectLst/>
                <a:latin typeface="system-ui"/>
              </a:rPr>
              <a:t>帖前</a:t>
            </a:r>
            <a:r>
              <a:rPr lang="en-US" altLang="zh-CN" sz="2000" b="1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zh-CN" altLang="en-US" sz="2000" b="1" baseline="30000" dirty="0">
                <a:solidFill>
                  <a:srgbClr val="000000"/>
                </a:solidFill>
                <a:effectLst/>
                <a:latin typeface="system-ui"/>
              </a:rPr>
              <a:t>：</a:t>
            </a:r>
            <a:r>
              <a:rPr lang="en-US" altLang="zh-CN" sz="2000" b="1" baseline="30000" dirty="0">
                <a:solidFill>
                  <a:srgbClr val="000000"/>
                </a:solidFill>
                <a:effectLst/>
                <a:latin typeface="system-ui"/>
              </a:rPr>
              <a:t>14-16</a:t>
            </a:r>
          </a:p>
          <a:p>
            <a:pPr marL="114300" indent="0" algn="l">
              <a:buNone/>
            </a:pPr>
            <a:r>
              <a:rPr lang="en-US" altLang="zh-CN" sz="2000" b="1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弟 兄 们 ， 你 们 曾 效 法 犹 太 中 在 基 督 耶 稣 里 神 的 各 教 会 ； 因 为 你 们 也 受 了 本 地 人 的 苦 害 ， 像 他 们 受 了 犹 太 人 的 苦 害 一 样 。</a:t>
            </a:r>
          </a:p>
          <a:p>
            <a:pPr marL="114300" indent="0" algn="l">
              <a:buNone/>
            </a:pPr>
            <a:r>
              <a:rPr lang="en-US" altLang="zh-CN" sz="2000" b="1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这 犹 太 人 杀 了 主 耶 稣 和 先 知 ， 又 把 我 们 赶 出 去 。 他 们 不 得 神 的 喜 悦 ， 且 与 众 人 为 敌 ；</a:t>
            </a:r>
          </a:p>
          <a:p>
            <a:pPr marL="114300" indent="0" algn="l">
              <a:buNone/>
            </a:pPr>
            <a:r>
              <a:rPr lang="en-US" altLang="zh-CN" sz="2000" b="1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不 许 我 们 传 道 给 外 邦 人 使 外 邦 人 得 救 ， 常 常 充 满 自 己 的 罪 恶 。 神 的 忿 怒 临 在 他 们 身 上 已 经 到 了 极 处 。</a:t>
            </a:r>
          </a:p>
          <a:p>
            <a:pPr marL="114300" indent="0">
              <a:buNone/>
            </a:pPr>
            <a:endParaRPr lang="en-US" altLang="zh-CN" sz="2000" b="1" dirty="0">
              <a:solidFill>
                <a:srgbClr val="000000"/>
              </a:solidFill>
              <a:effectLst/>
              <a:latin typeface="system-ui"/>
            </a:endParaRPr>
          </a:p>
          <a:p>
            <a:pPr marL="11430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effectLst/>
                <a:latin typeface="system-ui"/>
              </a:rPr>
              <a:t>为什么这些犹太人反对基督教？</a:t>
            </a:r>
            <a:endParaRPr lang="en-US" altLang="zh-CN" sz="2000" b="1" dirty="0">
              <a:solidFill>
                <a:srgbClr val="000000"/>
              </a:solidFill>
              <a:effectLst/>
              <a:latin typeface="system-ui"/>
            </a:endParaRPr>
          </a:p>
          <a:p>
            <a:pPr marL="114300" indent="0">
              <a:buNone/>
            </a:pPr>
            <a:r>
              <a:rPr lang="en-US" altLang="zh-CN" sz="2000" b="1" dirty="0"/>
              <a:t>1.</a:t>
            </a:r>
            <a:r>
              <a:rPr lang="zh-CN" altLang="en-US" sz="2000" b="1" dirty="0"/>
              <a:t>不认识主耶稣的身份；</a:t>
            </a:r>
            <a:endParaRPr lang="en-US" altLang="zh-CN" sz="2000" b="1" dirty="0"/>
          </a:p>
          <a:p>
            <a:pPr marL="114300" indent="0">
              <a:buNone/>
            </a:pPr>
            <a:r>
              <a:rPr lang="en-US" altLang="zh-CN" sz="2000" b="1" dirty="0"/>
              <a:t>2. </a:t>
            </a:r>
            <a:r>
              <a:rPr lang="zh-CN" altLang="en-US" sz="2000" b="1" dirty="0"/>
              <a:t>因嫉妒生恨；</a:t>
            </a:r>
            <a:r>
              <a:rPr lang="en-US" altLang="zh-CN" sz="2000" b="1" dirty="0"/>
              <a:t>3. </a:t>
            </a:r>
            <a:r>
              <a:rPr lang="zh-CN" altLang="en-US" sz="2000" b="1" dirty="0"/>
              <a:t>对自己是神选民身份的骄傲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63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270172" y="1246910"/>
            <a:ext cx="2491313" cy="1448790"/>
          </a:xfrm>
          <a:prstGeom prst="rect">
            <a:avLst/>
          </a:prstGeom>
        </p:spPr>
        <p:txBody>
          <a:bodyPr spcFirstLastPara="1" vert="horz" lIns="182880" tIns="182880" rIns="182880" bIns="18288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17</a:t>
            </a:r>
            <a:r>
              <a:rPr lang="zh-CN" alt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：</a:t>
            </a:r>
            <a:r>
              <a:rPr lang="en-US" altLang="zh-CN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11-15 </a:t>
            </a:r>
            <a:r>
              <a:rPr lang="zh-CN" alt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庇哩亚人</a:t>
            </a:r>
            <a:br>
              <a:rPr lang="en-US" altLang="zh-CN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zh-CN" alt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信道</a:t>
            </a:r>
            <a:endParaRPr lang="en-US" sz="15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A65825D-82B7-FD71-C330-A775C9D65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01" r="1" b="1518"/>
          <a:stretch/>
        </p:blipFill>
        <p:spPr>
          <a:xfrm>
            <a:off x="20" y="9"/>
            <a:ext cx="6115772" cy="5155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8C7DB-DFA3-8972-9EAF-0635757EAF69}"/>
              </a:ext>
            </a:extLst>
          </p:cNvPr>
          <p:cNvSpPr txBox="1"/>
          <p:nvPr/>
        </p:nvSpPr>
        <p:spPr>
          <a:xfrm>
            <a:off x="6360489" y="4375003"/>
            <a:ext cx="2491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庇哩亚位于帖撒罗尼迦西南约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herit"/>
              </a:rPr>
              <a:t>74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公里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6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10-15 </a:t>
            </a:r>
            <a:r>
              <a:rPr lang="zh-CN" altLang="en-US" dirty="0"/>
              <a:t>在庇哩亚宣教（是逃难，更是宣教）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7040"/>
            <a:ext cx="8832300" cy="3719343"/>
          </a:xfrm>
        </p:spPr>
        <p:txBody>
          <a:bodyPr/>
          <a:lstStyle/>
          <a:p>
            <a:r>
              <a:rPr lang="zh-CN" altLang="en-US" sz="2000" b="1" dirty="0"/>
              <a:t>人物：保罗、西拉</a:t>
            </a:r>
            <a:endParaRPr lang="en-US" altLang="zh-CN" sz="2000" b="1" dirty="0"/>
          </a:p>
          <a:p>
            <a:r>
              <a:rPr lang="zh-CN" altLang="en-US" sz="2000" b="1" dirty="0"/>
              <a:t>地点：犹太人会堂</a:t>
            </a:r>
            <a:endParaRPr lang="en-US" altLang="zh-CN" sz="2000" b="1" dirty="0"/>
          </a:p>
          <a:p>
            <a:r>
              <a:rPr lang="zh-CN" altLang="en-US" sz="2000" b="1" dirty="0"/>
              <a:t>特色：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 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这地方的人贤于帖撒罗尼迦的人，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Montserrat" panose="00000500000000000000" pitchFamily="2" charset="0"/>
              </a:rPr>
              <a:t>甘心领受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这道，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ontserrat" panose="00000500000000000000" pitchFamily="2" charset="0"/>
              </a:rPr>
              <a:t>天天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Montserrat" panose="00000500000000000000" pitchFamily="2" charset="0"/>
              </a:rPr>
              <a:t>考查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圣经，要晓得这道是与不是。</a:t>
            </a:r>
            <a:endParaRPr lang="en-US" altLang="zh-CN" sz="20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CN" altLang="en-US" sz="2000" b="1" dirty="0"/>
              <a:t>结果：</a:t>
            </a:r>
            <a:endParaRPr lang="en-US" altLang="zh-CN" sz="2000" b="1" dirty="0"/>
          </a:p>
          <a:p>
            <a:pPr marL="114300" indent="0">
              <a:buNone/>
            </a:pPr>
            <a:r>
              <a:rPr lang="en-US" altLang="zh-CN" sz="2000" b="1" dirty="0"/>
              <a:t>1. </a:t>
            </a:r>
            <a:r>
              <a:rPr lang="zh-TW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多有相信的 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TW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endParaRPr lang="en-US" altLang="zh-TW" sz="20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14300" indent="0">
              <a:buNone/>
            </a:pPr>
            <a:r>
              <a:rPr lang="zh-CN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圣经能使人「因信基督耶稣，有得救的智慧」（提后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3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：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15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</a:t>
            </a:r>
            <a:endParaRPr lang="en-US" altLang="zh-CN" sz="20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14300" indent="0">
              <a:buNone/>
            </a:pPr>
            <a:r>
              <a:rPr lang="en-US" altLang="zh-CN" sz="2000" b="1" dirty="0"/>
              <a:t>2. </a:t>
            </a:r>
            <a:r>
              <a:rPr lang="zh-CN" altLang="en-US" sz="2000" b="1" dirty="0"/>
              <a:t>遭遇反对：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latin typeface="system-ui"/>
              </a:rPr>
              <a:t>但 帖 撒 罗 尼 迦 的 犹 太 人 知 道 保 罗 又 在 庇 哩 亚 传 神 的 道 ， 也 就 往 那 里 去 ， 耸 动 搅 扰 众 人 。</a:t>
            </a:r>
            <a:r>
              <a:rPr lang="en-US" altLang="zh-CN" sz="2000" b="1" dirty="0"/>
              <a:t> 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 </a:t>
            </a:r>
          </a:p>
          <a:p>
            <a:pPr marL="114300" indent="0">
              <a:buNone/>
            </a:pPr>
            <a:r>
              <a:rPr lang="en-US" altLang="zh-CN" sz="2000" b="1" dirty="0"/>
              <a:t>3. </a:t>
            </a:r>
            <a:r>
              <a:rPr lang="zh-CN" altLang="en-US" sz="2000" b="1" dirty="0"/>
              <a:t>转战雅典：</a:t>
            </a:r>
            <a:r>
              <a:rPr lang="en-US" altLang="zh-CN" sz="2000" b="1" dirty="0"/>
              <a:t> 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9"/>
    </mc:Choice>
    <mc:Fallback xmlns="">
      <p:transition spd="slow" advTm="38339"/>
    </mc:Fallback>
  </mc:AlternateContent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{1A3A1C85-973A-EB45-866B-59320122A092}tf10001120</Template>
  <TotalTime>73805</TotalTime>
  <Words>2754</Words>
  <Application>Microsoft Macintosh PowerPoint</Application>
  <PresentationFormat>On-screen Show (16:9)</PresentationFormat>
  <Paragraphs>164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inherit</vt:lpstr>
      <vt:lpstr>Kaiti TC</vt:lpstr>
      <vt:lpstr>SimHei</vt:lpstr>
      <vt:lpstr>Songti TC</vt:lpstr>
      <vt:lpstr>STKaiti</vt:lpstr>
      <vt:lpstr>system-ui</vt:lpstr>
      <vt:lpstr>Arial</vt:lpstr>
      <vt:lpstr>Calibri</vt:lpstr>
      <vt:lpstr>Gill Sans MT</vt:lpstr>
      <vt:lpstr>Montserrat</vt:lpstr>
      <vt:lpstr>Wingdings</vt:lpstr>
      <vt:lpstr>Parcel</vt:lpstr>
      <vt:lpstr>【使徒行傳】 經文講解</vt:lpstr>
      <vt:lpstr>【使 徒 行 傳】 第十五課</vt:lpstr>
      <vt:lpstr>保罗第二次布道旅程（17-18章） </vt:lpstr>
      <vt:lpstr>PowerPoint Presentation</vt:lpstr>
      <vt:lpstr>17：1-9 在帖撒罗尼迦宣教</vt:lpstr>
      <vt:lpstr>17：1-9 在帖撒罗尼迦宣教</vt:lpstr>
      <vt:lpstr>17：1-9 在帖撒罗尼迦宣教</vt:lpstr>
      <vt:lpstr>17：11-15 庇哩亚人 信道</vt:lpstr>
      <vt:lpstr>17：10-15 在庇哩亚宣教（是逃难，更是宣教）</vt:lpstr>
      <vt:lpstr>原则与应用：</vt:lpstr>
      <vt:lpstr>17：16-34 在雅典宣教 (继续逃难，继续宣教）</vt:lpstr>
      <vt:lpstr>PowerPoint Presentation</vt:lpstr>
      <vt:lpstr>PowerPoint Presentation</vt:lpstr>
      <vt:lpstr>17：16-34 在雅典宣教(继续逃难，继续宣教）</vt:lpstr>
      <vt:lpstr>17：16-34 在雅典宣教(继续逃难，继续宣教）</vt:lpstr>
      <vt:lpstr>18：1-17在哥林多宣教</vt:lpstr>
      <vt:lpstr>18：1-17在哥林多宣教 （蒙主亲自安慰）</vt:lpstr>
      <vt:lpstr>18：1-17在哥林多宣教 （蒙主亲自安慰） </vt:lpstr>
      <vt:lpstr>18：1-17在哥林多宣教（蒙主亲自安慰）</vt:lpstr>
      <vt:lpstr>18：18-22 结束第二次宣教旅程</vt:lpstr>
      <vt:lpstr>原则与应用：</vt:lpstr>
      <vt:lpstr>PowerPoint Presentation</vt:lpstr>
      <vt:lpstr>祷告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【使徒行傳】 經文講解</dc:title>
  <dc:creator>yinan an</dc:creator>
  <cp:lastModifiedBy>Sandy Mau</cp:lastModifiedBy>
  <cp:revision>23</cp:revision>
  <dcterms:modified xsi:type="dcterms:W3CDTF">2023-05-05T03:32:36Z</dcterms:modified>
</cp:coreProperties>
</file>