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509" r:id="rId3"/>
    <p:sldId id="514" r:id="rId4"/>
    <p:sldId id="510" r:id="rId5"/>
    <p:sldId id="511" r:id="rId6"/>
    <p:sldId id="512" r:id="rId7"/>
    <p:sldId id="629" r:id="rId8"/>
    <p:sldId id="513" r:id="rId9"/>
    <p:sldId id="515" r:id="rId10"/>
    <p:sldId id="516" r:id="rId11"/>
    <p:sldId id="517" r:id="rId12"/>
    <p:sldId id="518" r:id="rId13"/>
    <p:sldId id="519" r:id="rId14"/>
    <p:sldId id="520" r:id="rId15"/>
    <p:sldId id="525" r:id="rId16"/>
    <p:sldId id="604" r:id="rId17"/>
    <p:sldId id="609" r:id="rId18"/>
    <p:sldId id="605" r:id="rId19"/>
    <p:sldId id="610" r:id="rId20"/>
    <p:sldId id="611" r:id="rId21"/>
    <p:sldId id="521" r:id="rId22"/>
    <p:sldId id="522" r:id="rId23"/>
    <p:sldId id="523" r:id="rId24"/>
    <p:sldId id="524" r:id="rId25"/>
    <p:sldId id="606" r:id="rId26"/>
    <p:sldId id="607" r:id="rId27"/>
    <p:sldId id="608" r:id="rId28"/>
    <p:sldId id="612" r:id="rId29"/>
    <p:sldId id="616" r:id="rId30"/>
    <p:sldId id="6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68"/>
  </p:normalViewPr>
  <p:slideViewPr>
    <p:cSldViewPr snapToGrid="0">
      <p:cViewPr varScale="1">
        <p:scale>
          <a:sx n="107" d="100"/>
          <a:sy n="10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BB96-A4E6-CE4E-A8B1-608495C8AC41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46B5-A695-F044-A3CD-496FB12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5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910F75-6E3C-D482-390B-0527C3E0A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5585FF-F685-624C-8E0C-BC2730BDF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65DDACE1-E183-B790-07FA-7F3C476B74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B8EE2973-55BF-034B-8EC5-3E7F5680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48AB7C-DDFE-A6E2-3593-1F3AC30C2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DDEDC-48EC-C146-B172-6BD3BC47F3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12354" name="Rectangle 2">
            <a:extLst>
              <a:ext uri="{FF2B5EF4-FFF2-40B4-BE49-F238E27FC236}">
                <a16:creationId xmlns:a16="http://schemas.microsoft.com/office/drawing/2014/main" id="{87454145-70A0-D8F8-9CCF-ED6829280C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3A0D0FE2-B82B-EBE8-CAD3-72171ADC4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4F08CD-D70D-5280-B7E1-149A8938C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11BB9-7D10-294C-AF78-45C173C70C9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13378" name="Rectangle 2">
            <a:extLst>
              <a:ext uri="{FF2B5EF4-FFF2-40B4-BE49-F238E27FC236}">
                <a16:creationId xmlns:a16="http://schemas.microsoft.com/office/drawing/2014/main" id="{AEB5E324-2866-460B-23C0-6A7F4BEC22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0D9C037F-919B-2211-272D-2457CFFD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2E3DFA-7D04-EEBC-5857-EA9AF68BA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E0B29-74C6-5145-8238-216D9DB5BF1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14402" name="Rectangle 2">
            <a:extLst>
              <a:ext uri="{FF2B5EF4-FFF2-40B4-BE49-F238E27FC236}">
                <a16:creationId xmlns:a16="http://schemas.microsoft.com/office/drawing/2014/main" id="{EF3A364C-595B-91B1-15DF-3EDEAB6B00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638D2E49-6BD9-39D7-6DA1-4F2BD06E3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5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40FD82-F665-FFC9-B62E-7B1FBBE13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5E18E-8BE1-5A4C-AF3C-25EACFD273B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27714" name="Rectangle 2">
            <a:extLst>
              <a:ext uri="{FF2B5EF4-FFF2-40B4-BE49-F238E27FC236}">
                <a16:creationId xmlns:a16="http://schemas.microsoft.com/office/drawing/2014/main" id="{161553CA-B80F-2BB9-CB8F-176FF528F9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A8287F7E-BE71-33A1-07D2-F7BBBDB2B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2BA4F8-10E3-0804-AD30-01C08CFF0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3F79C-4E4A-B840-A2B3-34D55DFA756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E73CF02C-93B0-6434-AC5A-71E19B2A61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36BB073B-8B57-CA2A-B8EF-E90C6B34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07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2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6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8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67B1D0C-6FB8-61C2-E958-ED5070842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17758-E23B-7E4E-AC77-B5739249604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15426" name="Rectangle 2">
            <a:extLst>
              <a:ext uri="{FF2B5EF4-FFF2-40B4-BE49-F238E27FC236}">
                <a16:creationId xmlns:a16="http://schemas.microsoft.com/office/drawing/2014/main" id="{BD751E40-E90F-96A2-3323-F14DF86D59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B1F24355-A326-7927-D964-93F910663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69997A-EAC0-F523-33C9-8B7E3CCEF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4D132-3C25-AE48-BE08-BEF6B059A4F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16450" name="Rectangle 2">
            <a:extLst>
              <a:ext uri="{FF2B5EF4-FFF2-40B4-BE49-F238E27FC236}">
                <a16:creationId xmlns:a16="http://schemas.microsoft.com/office/drawing/2014/main" id="{0C85810E-86B2-CC8A-72D1-D7602936BC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7FF712FF-106B-0A96-DFD3-DA74F9237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4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5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3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5"/>
            <a:ext cx="6801612" cy="123989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18155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79400" y="2561800"/>
            <a:ext cx="108332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19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 hasCustomPrompt="1"/>
          </p:nvPr>
        </p:nvSpPr>
        <p:spPr>
          <a:xfrm>
            <a:off x="415600" y="1596055"/>
            <a:ext cx="11360800" cy="4764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2667">
                <a:latin typeface="STKaiti" panose="02010600040101010101" pitchFamily="2" charset="-122"/>
                <a:ea typeface="STKaiti" panose="02010600040101010101" pitchFamily="2" charset="-122"/>
              </a:defRPr>
            </a:lvl1pPr>
            <a:lvl2pPr marL="1253035" lvl="1" indent="-457189">
              <a:spcBef>
                <a:spcPts val="533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24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defRPr>
            </a:lvl2pPr>
            <a:lvl3pPr marL="1862620" lvl="2" indent="-457189">
              <a:spcBef>
                <a:spcPts val="533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2133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 dirty="0" err="1"/>
              <a:t>加入字詞</a:t>
            </a:r>
            <a:endParaRPr lang="en-US" dirty="0"/>
          </a:p>
          <a:p>
            <a:pPr lvl="1"/>
            <a:r>
              <a:rPr lang="en-US" dirty="0" err="1"/>
              <a:t>加入字詞</a:t>
            </a:r>
            <a:endParaRPr lang="en-US" dirty="0"/>
          </a:p>
          <a:p>
            <a:pPr lvl="2"/>
            <a:r>
              <a:rPr lang="en-US" dirty="0" err="1"/>
              <a:t>加入字詞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045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C1E8-40AD-6158-460C-991F113A1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F45EB-F612-1739-F5A5-AAE28406F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C248-3DA8-1758-9855-CE393798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1CA1-9D54-BBA7-C1B2-DA46B171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E98D-C7EC-0537-675F-2BCF3EB5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E4FD3-3F5F-5141-A118-F9762D9C27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81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DAA0-487A-A428-960B-196BE4F3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FDA9-8B65-666A-8809-052DC34E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589F-89B6-8936-6A50-CCFB6333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BA3A-6C41-46EB-0738-6697B8ED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E7DF5-E248-E5D4-C07C-D850C3FF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A238-2D70-F84E-86AB-D16C78778D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0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D23E-E1D1-FAC9-3098-77A26713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6900B-49C4-11AF-2C78-3092774D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DE79-78E6-3A75-2E1F-75589AE9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88B5B-74E3-EA6E-7BDB-E91DE2B9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010DA-594A-E882-53E3-41805166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DD7EE-E214-4044-8AA6-3F74567489D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632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E85-DF42-4943-C820-C0B00EFD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95EF-4472-09DC-CF34-C28634C58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8DC4E-3263-CA62-5B09-D56C04908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36CDA-19A1-1B7F-6502-12BB0F0E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A1CA5-E27A-0AA8-9504-77BAAAE8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6041-89E0-1B7B-8B1C-1AF75C2C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A1FB2-E3E4-8046-9B68-53A22856485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99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1BEE-79B4-1F19-461A-FC2E0EA6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72D34-0F04-23CD-F988-96DE37D9A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C1BF6-3846-8B94-13D5-9711A7715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FBD26-5515-3F54-30FB-A8BE83C7F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8369C-6D6C-8CCA-AC99-8D41799EB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56719-30E0-5167-4E1B-765801A6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23FF7-8B6B-CB81-9ED6-D4E0314D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5F6A-BD80-B98E-6AC5-A27AA80A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0FE07-1B9F-FC4A-B880-6C280F10C9E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652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5B05-8FF3-5BD2-7CF8-458A70B8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FDAA0-81A5-DB4F-F375-E5137BE2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2888-A7F3-7C38-1C74-D32BF4BF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E75F1-902A-688D-11E3-52476412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BA04-D837-D24A-ACD5-9BB9038243F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7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D9108-0F31-CB13-1B60-11C665AB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7224A-0582-4A0D-43F5-5424E3B6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9145B-730B-9953-5216-2948F48C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E834C-DE31-3249-8534-9E5046143F4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207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0FFC-6C9C-574B-B0AA-B779820B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D1C0-1205-15CD-09C7-25E5BD23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57224-D090-AB1F-DAA9-0D3622EAE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0BAA4-A298-2D4A-B7C0-A3D3AA99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66CFB-98B2-BEDC-034A-44CAC92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515C9-69F3-D51A-719B-86FDF011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5F03-D433-9141-A44F-241A4B71E23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820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7818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255C-2EAC-0A4D-1DF9-512491EB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E41D5-639E-7CA9-D28F-BAF52D9E6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4BF24-087C-8DC7-1060-55C1F5483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68B10-B8DB-4409-000C-FE575F8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31FD5-80C2-059B-E684-423BE6EB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4996-F3C7-D0EB-6A70-81A4DE99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4F876-AA25-1046-A18B-8EF5614943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802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EE5F-6543-0C59-1B1C-7964CDFD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9857E-4A03-6A43-493E-A848E3C72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E8A5-7405-8D89-01AB-880D760C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56E5-0DB4-619A-48F2-0E8A5C6F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8E16-092D-6AE1-ED7C-5CDE39E8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FFF7-84C7-8B4D-AE3B-A319827B74A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663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A3622-D8FD-A28A-BFE3-C7B541456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95819-7D41-B83A-36D9-E5ED57EB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02C6C-90F3-8FC5-B73B-5EC9284A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5A69C-65F9-C1DF-BE7D-317954D1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3F24-3712-8D1A-E16D-1C7B5E69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39F41-8DB3-DF45-9534-A539B37C085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01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87818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5"/>
            <a:ext cx="4271771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5"/>
            <a:ext cx="4270247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96926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4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1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1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4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33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87700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55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9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16446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5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7762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17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55CE95-FA54-CEFA-ED68-0ECC20C10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F3DAB5-68D4-C7BA-0165-9448AC6E4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C0331A-4B35-85F0-18D1-8DF628E165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E26AAC-D0E4-A935-7EED-F3B9E33D39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6A0AF2-CF5C-A444-78D5-E8C5D4A46B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B8C844F1-6AB0-9341-B557-BC9DF92CDE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5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DCB-4888-6DBF-288B-EDE76DC5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en-US" altLang="zh-TW" dirty="0"/>
              <a:t>【</a:t>
            </a:r>
            <a:r>
              <a:rPr lang="en-US" dirty="0" err="1"/>
              <a:t>使徒行傳</a:t>
            </a:r>
            <a:r>
              <a:rPr lang="en-US" altLang="zh-TW" dirty="0" err="1"/>
              <a:t>】</a:t>
            </a:r>
            <a:r>
              <a:rPr lang="en-US" dirty="0" err="1"/>
              <a:t>第十六課</a:t>
            </a:r>
            <a:br>
              <a:rPr lang="en-US" dirty="0"/>
            </a:br>
            <a:r>
              <a:rPr lang="en-US" altLang="zh-TW" dirty="0"/>
              <a:t>18:23 – 19:41</a:t>
            </a:r>
            <a:br>
              <a:rPr lang="en-US" dirty="0"/>
            </a:br>
            <a:endParaRPr lang="en-US" dirty="0"/>
          </a:p>
        </p:txBody>
      </p:sp>
      <p:sp>
        <p:nvSpPr>
          <p:cNvPr id="3" name="Google Shape;69;p13">
            <a:extLst>
              <a:ext uri="{FF2B5EF4-FFF2-40B4-BE49-F238E27FC236}">
                <a16:creationId xmlns:a16="http://schemas.microsoft.com/office/drawing/2014/main" id="{FBC66F9E-F25F-7A17-4E41-790A6429C6ED}"/>
              </a:ext>
            </a:extLst>
          </p:cNvPr>
          <p:cNvSpPr txBox="1">
            <a:spLocks/>
          </p:cNvSpPr>
          <p:nvPr/>
        </p:nvSpPr>
        <p:spPr>
          <a:xfrm>
            <a:off x="679402" y="5012814"/>
            <a:ext cx="8570215" cy="1117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84647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235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013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12081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spcBef>
                <a:spcPts val="1333"/>
              </a:spcBef>
              <a:buClr>
                <a:srgbClr val="58B6C0"/>
              </a:buClr>
              <a:buNone/>
            </a:pP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南區證道堂成人主日學</a:t>
            </a:r>
          </a:p>
          <a:p>
            <a:pPr marL="0" indent="0" defTabSz="914354">
              <a:spcBef>
                <a:spcPts val="1333"/>
              </a:spcBef>
              <a:buClr>
                <a:srgbClr val="58B6C0"/>
              </a:buClr>
              <a:buNone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CCF</a:t>
            </a: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提供參考資料</a:t>
            </a:r>
          </a:p>
        </p:txBody>
      </p:sp>
    </p:spTree>
    <p:extLst>
      <p:ext uri="{BB962C8B-B14F-4D97-AF65-F5344CB8AC3E}">
        <p14:creationId xmlns:p14="http://schemas.microsoft.com/office/powerpoint/2010/main" val="419685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>
            <a:extLst>
              <a:ext uri="{FF2B5EF4-FFF2-40B4-BE49-F238E27FC236}">
                <a16:creationId xmlns:a16="http://schemas.microsoft.com/office/drawing/2014/main" id="{FBA5A396-08EB-27AC-E9D8-9F64216A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7" name="Oval 3">
            <a:extLst>
              <a:ext uri="{FF2B5EF4-FFF2-40B4-BE49-F238E27FC236}">
                <a16:creationId xmlns:a16="http://schemas.microsoft.com/office/drawing/2014/main" id="{C1E5439E-73CB-9601-B967-8540931B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09" name="Oval 5">
            <a:extLst>
              <a:ext uri="{FF2B5EF4-FFF2-40B4-BE49-F238E27FC236}">
                <a16:creationId xmlns:a16="http://schemas.microsoft.com/office/drawing/2014/main" id="{84328A32-BFD4-7764-7C13-962CA395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8207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0" name="Oval 6">
            <a:extLst>
              <a:ext uri="{FF2B5EF4-FFF2-40B4-BE49-F238E27FC236}">
                <a16:creationId xmlns:a16="http://schemas.microsoft.com/office/drawing/2014/main" id="{23547E9C-63F8-AF42-E698-B435868E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8636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1" name="Oval 7">
            <a:extLst>
              <a:ext uri="{FF2B5EF4-FFF2-40B4-BE49-F238E27FC236}">
                <a16:creationId xmlns:a16="http://schemas.microsoft.com/office/drawing/2014/main" id="{C705070E-3CAF-CC74-58A0-331C9E019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7" y="23828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2" name="Oval 8">
            <a:extLst>
              <a:ext uri="{FF2B5EF4-FFF2-40B4-BE49-F238E27FC236}">
                <a16:creationId xmlns:a16="http://schemas.microsoft.com/office/drawing/2014/main" id="{448431A6-D8A0-22BD-0BD8-DDE4F076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939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3" name="AutoShape 9">
            <a:extLst>
              <a:ext uri="{FF2B5EF4-FFF2-40B4-BE49-F238E27FC236}">
                <a16:creationId xmlns:a16="http://schemas.microsoft.com/office/drawing/2014/main" id="{E48B47B1-00C6-9D1F-4099-9B40FA0B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1" y="1946275"/>
            <a:ext cx="698500" cy="381000"/>
          </a:xfrm>
          <a:prstGeom prst="wedgeRectCallout">
            <a:avLst>
              <a:gd name="adj1" fmla="val -35000"/>
              <a:gd name="adj2" fmla="val 8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431114" name="Oval 10">
            <a:extLst>
              <a:ext uri="{FF2B5EF4-FFF2-40B4-BE49-F238E27FC236}">
                <a16:creationId xmlns:a16="http://schemas.microsoft.com/office/drawing/2014/main" id="{EDA3E524-884A-747A-0412-EAB860D49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15" name="Oval 11">
            <a:extLst>
              <a:ext uri="{FF2B5EF4-FFF2-40B4-BE49-F238E27FC236}">
                <a16:creationId xmlns:a16="http://schemas.microsoft.com/office/drawing/2014/main" id="{8A557D83-4336-615F-B735-CA91CB0A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32686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16" name="Oval 12">
            <a:extLst>
              <a:ext uri="{FF2B5EF4-FFF2-40B4-BE49-F238E27FC236}">
                <a16:creationId xmlns:a16="http://schemas.microsoft.com/office/drawing/2014/main" id="{01E6E8BE-9398-5A9A-CB93-C1EEB9CC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9098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19" name="Oval 15">
            <a:extLst>
              <a:ext uri="{FF2B5EF4-FFF2-40B4-BE49-F238E27FC236}">
                <a16:creationId xmlns:a16="http://schemas.microsoft.com/office/drawing/2014/main" id="{A0E7BB50-EADE-1371-E518-A0497EFF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2684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20" name="Oval 16">
            <a:extLst>
              <a:ext uri="{FF2B5EF4-FFF2-40B4-BE49-F238E27FC236}">
                <a16:creationId xmlns:a16="http://schemas.microsoft.com/office/drawing/2014/main" id="{F8C5CEF9-6D22-484F-1D23-C44E2BA6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6098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23" name="Oval 19">
            <a:extLst>
              <a:ext uri="{FF2B5EF4-FFF2-40B4-BE49-F238E27FC236}">
                <a16:creationId xmlns:a16="http://schemas.microsoft.com/office/drawing/2014/main" id="{89FF794D-2C36-56A3-7587-212D5F2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430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25" name="Oval 21">
            <a:extLst>
              <a:ext uri="{FF2B5EF4-FFF2-40B4-BE49-F238E27FC236}">
                <a16:creationId xmlns:a16="http://schemas.microsoft.com/office/drawing/2014/main" id="{C0F21A29-2ADB-5942-50E3-90F574F22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2098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27" name="Oval 23">
            <a:extLst>
              <a:ext uri="{FF2B5EF4-FFF2-40B4-BE49-F238E27FC236}">
                <a16:creationId xmlns:a16="http://schemas.microsoft.com/office/drawing/2014/main" id="{8143097D-EE7F-BBBE-9186-91522862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28" name="Oval 24">
            <a:extLst>
              <a:ext uri="{FF2B5EF4-FFF2-40B4-BE49-F238E27FC236}">
                <a16:creationId xmlns:a16="http://schemas.microsoft.com/office/drawing/2014/main" id="{6229BC61-3A99-A192-8C62-17D288950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31" name="Rectangle 27">
            <a:extLst>
              <a:ext uri="{FF2B5EF4-FFF2-40B4-BE49-F238E27FC236}">
                <a16:creationId xmlns:a16="http://schemas.microsoft.com/office/drawing/2014/main" id="{6A7EA961-E2A8-2554-E9ED-C60F33EF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156076"/>
            <a:ext cx="3749675" cy="270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132" name="Text Box 28">
            <a:extLst>
              <a:ext uri="{FF2B5EF4-FFF2-40B4-BE49-F238E27FC236}">
                <a16:creationId xmlns:a16="http://schemas.microsoft.com/office/drawing/2014/main" id="{11EC18F6-59AF-A552-B29D-A151C717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90" y="4316413"/>
            <a:ext cx="3417887" cy="22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有一個猶太人，名叫亞波羅，來到以弗所。他生在亞力山太，是有學問</a:t>
            </a:r>
            <a:r>
              <a:rPr lang="en-US" altLang="zh-TW" sz="240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或作：口才</a:t>
            </a:r>
            <a:r>
              <a:rPr lang="en-US" altLang="zh-TW" sz="240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的，最能講解聖經。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18:24)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1133" name="Oval 29">
            <a:extLst>
              <a:ext uri="{FF2B5EF4-FFF2-40B4-BE49-F238E27FC236}">
                <a16:creationId xmlns:a16="http://schemas.microsoft.com/office/drawing/2014/main" id="{CDB65E4B-D402-7CAA-1259-921F6F90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63039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1134" name="AutoShape 30">
            <a:extLst>
              <a:ext uri="{FF2B5EF4-FFF2-40B4-BE49-F238E27FC236}">
                <a16:creationId xmlns:a16="http://schemas.microsoft.com/office/drawing/2014/main" id="{B5FA15A2-887E-09B8-F594-98AFB5304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9" y="5853114"/>
            <a:ext cx="904875" cy="292100"/>
          </a:xfrm>
          <a:prstGeom prst="wedgeRectCallout">
            <a:avLst>
              <a:gd name="adj1" fmla="val 41051"/>
              <a:gd name="adj2" fmla="val 1070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亞力山太</a:t>
            </a:r>
          </a:p>
        </p:txBody>
      </p:sp>
      <p:sp>
        <p:nvSpPr>
          <p:cNvPr id="431135" name="Text Box 31">
            <a:extLst>
              <a:ext uri="{FF2B5EF4-FFF2-40B4-BE49-F238E27FC236}">
                <a16:creationId xmlns:a16="http://schemas.microsoft.com/office/drawing/2014/main" id="{F0E6709C-4D72-DCFB-7C49-E8199057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9" y="4745040"/>
            <a:ext cx="4339650" cy="1006429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羅馬帝國第二大城，猶太人多達百萬</a:t>
            </a:r>
          </a:p>
          <a:p>
            <a:pPr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該市五個區中，就有兩個猶太人區</a:t>
            </a:r>
          </a:p>
          <a:p>
            <a:pPr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希臘帝國時代，七十士譯本即在此地完成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D85BD-3D5B-EC8E-8005-13A4F5E6B9F2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3" grpId="0" animBg="1"/>
      <p:bldP spid="431132" grpId="0"/>
      <p:bldP spid="431134" grpId="0" animBg="1"/>
      <p:bldP spid="431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>
            <a:extLst>
              <a:ext uri="{FF2B5EF4-FFF2-40B4-BE49-F238E27FC236}">
                <a16:creationId xmlns:a16="http://schemas.microsoft.com/office/drawing/2014/main" id="{FCB71B63-FD82-CF56-BC7F-53657BAB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57" name="Oval 29">
            <a:extLst>
              <a:ext uri="{FF2B5EF4-FFF2-40B4-BE49-F238E27FC236}">
                <a16:creationId xmlns:a16="http://schemas.microsoft.com/office/drawing/2014/main" id="{FEC8F01E-D2E5-2DC2-3D2C-B66D313F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63039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58" name="AutoShape 30">
            <a:extLst>
              <a:ext uri="{FF2B5EF4-FFF2-40B4-BE49-F238E27FC236}">
                <a16:creationId xmlns:a16="http://schemas.microsoft.com/office/drawing/2014/main" id="{8A6DD03F-FFB8-FC5C-FBA7-932E7818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9" y="5853114"/>
            <a:ext cx="904875" cy="292100"/>
          </a:xfrm>
          <a:prstGeom prst="wedgeRectCallout">
            <a:avLst>
              <a:gd name="adj1" fmla="val 41051"/>
              <a:gd name="adj2" fmla="val 1070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亞力山太</a:t>
            </a:r>
          </a:p>
        </p:txBody>
      </p:sp>
      <p:sp>
        <p:nvSpPr>
          <p:cNvPr id="432131" name="Oval 3">
            <a:extLst>
              <a:ext uri="{FF2B5EF4-FFF2-40B4-BE49-F238E27FC236}">
                <a16:creationId xmlns:a16="http://schemas.microsoft.com/office/drawing/2014/main" id="{25D80C0C-0A2F-58CC-2338-6D024516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33" name="Oval 5">
            <a:extLst>
              <a:ext uri="{FF2B5EF4-FFF2-40B4-BE49-F238E27FC236}">
                <a16:creationId xmlns:a16="http://schemas.microsoft.com/office/drawing/2014/main" id="{968D1F0D-4AEA-1FA0-D028-75A765B5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8207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34" name="Oval 6">
            <a:extLst>
              <a:ext uri="{FF2B5EF4-FFF2-40B4-BE49-F238E27FC236}">
                <a16:creationId xmlns:a16="http://schemas.microsoft.com/office/drawing/2014/main" id="{218AA5B5-BD70-7056-ED5F-7A108135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8636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35" name="Oval 7">
            <a:extLst>
              <a:ext uri="{FF2B5EF4-FFF2-40B4-BE49-F238E27FC236}">
                <a16:creationId xmlns:a16="http://schemas.microsoft.com/office/drawing/2014/main" id="{A05B96E7-EB59-844B-2624-EA9B50305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7" y="23828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36" name="Oval 8">
            <a:extLst>
              <a:ext uri="{FF2B5EF4-FFF2-40B4-BE49-F238E27FC236}">
                <a16:creationId xmlns:a16="http://schemas.microsoft.com/office/drawing/2014/main" id="{AC00A58F-364D-F060-79DD-3917AF4D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939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37" name="AutoShape 9">
            <a:extLst>
              <a:ext uri="{FF2B5EF4-FFF2-40B4-BE49-F238E27FC236}">
                <a16:creationId xmlns:a16="http://schemas.microsoft.com/office/drawing/2014/main" id="{A5DB4FE9-B038-8171-0A25-3C24225C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1" y="1946275"/>
            <a:ext cx="698500" cy="381000"/>
          </a:xfrm>
          <a:prstGeom prst="wedgeRectCallout">
            <a:avLst>
              <a:gd name="adj1" fmla="val -35000"/>
              <a:gd name="adj2" fmla="val 8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432138" name="Oval 10">
            <a:extLst>
              <a:ext uri="{FF2B5EF4-FFF2-40B4-BE49-F238E27FC236}">
                <a16:creationId xmlns:a16="http://schemas.microsoft.com/office/drawing/2014/main" id="{7ADDF7E5-9234-E480-C7A1-CC30C47C6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39" name="Oval 11">
            <a:extLst>
              <a:ext uri="{FF2B5EF4-FFF2-40B4-BE49-F238E27FC236}">
                <a16:creationId xmlns:a16="http://schemas.microsoft.com/office/drawing/2014/main" id="{9B47E661-A411-DB87-9D46-73B934D5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32686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40" name="Oval 12">
            <a:extLst>
              <a:ext uri="{FF2B5EF4-FFF2-40B4-BE49-F238E27FC236}">
                <a16:creationId xmlns:a16="http://schemas.microsoft.com/office/drawing/2014/main" id="{C7512B6E-85A1-2E81-409D-D8A77792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9098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43" name="Oval 15">
            <a:extLst>
              <a:ext uri="{FF2B5EF4-FFF2-40B4-BE49-F238E27FC236}">
                <a16:creationId xmlns:a16="http://schemas.microsoft.com/office/drawing/2014/main" id="{984A90C8-B01D-BDCC-5F10-433CA99D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2684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44" name="Oval 16">
            <a:extLst>
              <a:ext uri="{FF2B5EF4-FFF2-40B4-BE49-F238E27FC236}">
                <a16:creationId xmlns:a16="http://schemas.microsoft.com/office/drawing/2014/main" id="{58BBEE74-2417-960C-BA9A-73C19C7B6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6098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47" name="Oval 19">
            <a:extLst>
              <a:ext uri="{FF2B5EF4-FFF2-40B4-BE49-F238E27FC236}">
                <a16:creationId xmlns:a16="http://schemas.microsoft.com/office/drawing/2014/main" id="{CAD6D559-D303-B06F-A9FF-B6D3253C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430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49" name="Oval 21">
            <a:extLst>
              <a:ext uri="{FF2B5EF4-FFF2-40B4-BE49-F238E27FC236}">
                <a16:creationId xmlns:a16="http://schemas.microsoft.com/office/drawing/2014/main" id="{5D321044-4F17-3653-EC8D-14668058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2098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51" name="Oval 23">
            <a:extLst>
              <a:ext uri="{FF2B5EF4-FFF2-40B4-BE49-F238E27FC236}">
                <a16:creationId xmlns:a16="http://schemas.microsoft.com/office/drawing/2014/main" id="{C289D141-59DC-5762-CA13-BBD178F7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2152" name="Oval 24">
            <a:extLst>
              <a:ext uri="{FF2B5EF4-FFF2-40B4-BE49-F238E27FC236}">
                <a16:creationId xmlns:a16="http://schemas.microsoft.com/office/drawing/2014/main" id="{A0B11785-8298-5E8C-63CC-49AFFBC6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55" name="Rectangle 27">
            <a:extLst>
              <a:ext uri="{FF2B5EF4-FFF2-40B4-BE49-F238E27FC236}">
                <a16:creationId xmlns:a16="http://schemas.microsoft.com/office/drawing/2014/main" id="{2BC7F8FF-D9C9-CDC3-6C52-F077B53D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81514"/>
            <a:ext cx="9144000" cy="2376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156" name="Text Box 28">
            <a:extLst>
              <a:ext uri="{FF2B5EF4-FFF2-40B4-BE49-F238E27FC236}">
                <a16:creationId xmlns:a16="http://schemas.microsoft.com/office/drawing/2014/main" id="{DA18A6BE-2C20-E821-9CFD-1A803E35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40" y="4670425"/>
            <a:ext cx="8059737" cy="18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這人已經在主的道上受了教訓，心裡火熱，將耶穌的事詳細講論教訓人；只是他單曉得約翰的洗禮。他在會堂裡放膽講道；百基拉、亞居拉聽見，就接他來，將神的道給他講解更加詳細。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18:2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5-26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4F13C-1564-CC6D-6BA6-2AF825D6CA5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>
            <a:extLst>
              <a:ext uri="{FF2B5EF4-FFF2-40B4-BE49-F238E27FC236}">
                <a16:creationId xmlns:a16="http://schemas.microsoft.com/office/drawing/2014/main" id="{2C57B4DE-CAEE-EC53-C7FC-203DC45B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55" name="Oval 3">
            <a:extLst>
              <a:ext uri="{FF2B5EF4-FFF2-40B4-BE49-F238E27FC236}">
                <a16:creationId xmlns:a16="http://schemas.microsoft.com/office/drawing/2014/main" id="{2E575F29-5A8C-A47F-E6F5-BF419B611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63039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56" name="AutoShape 4">
            <a:extLst>
              <a:ext uri="{FF2B5EF4-FFF2-40B4-BE49-F238E27FC236}">
                <a16:creationId xmlns:a16="http://schemas.microsoft.com/office/drawing/2014/main" id="{525D51FB-BE39-776E-DD9E-1F39AD3E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9" y="5853114"/>
            <a:ext cx="904875" cy="292100"/>
          </a:xfrm>
          <a:prstGeom prst="wedgeRectCallout">
            <a:avLst>
              <a:gd name="adj1" fmla="val 41051"/>
              <a:gd name="adj2" fmla="val 1070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亞力山太</a:t>
            </a:r>
          </a:p>
        </p:txBody>
      </p:sp>
      <p:sp>
        <p:nvSpPr>
          <p:cNvPr id="433157" name="Oval 5">
            <a:extLst>
              <a:ext uri="{FF2B5EF4-FFF2-40B4-BE49-F238E27FC236}">
                <a16:creationId xmlns:a16="http://schemas.microsoft.com/office/drawing/2014/main" id="{242C83E8-7914-6068-2480-0FE7393FC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59" name="Oval 7">
            <a:extLst>
              <a:ext uri="{FF2B5EF4-FFF2-40B4-BE49-F238E27FC236}">
                <a16:creationId xmlns:a16="http://schemas.microsoft.com/office/drawing/2014/main" id="{6B40A627-6188-6FD5-0352-0BA9B69A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8207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60" name="Oval 8">
            <a:extLst>
              <a:ext uri="{FF2B5EF4-FFF2-40B4-BE49-F238E27FC236}">
                <a16:creationId xmlns:a16="http://schemas.microsoft.com/office/drawing/2014/main" id="{BCB29B1A-2A29-A6B9-DEE9-E94CB169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8636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61" name="Oval 9">
            <a:extLst>
              <a:ext uri="{FF2B5EF4-FFF2-40B4-BE49-F238E27FC236}">
                <a16:creationId xmlns:a16="http://schemas.microsoft.com/office/drawing/2014/main" id="{D7AEAD40-9B5C-5381-7671-931CB04EC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7" y="23828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62" name="Oval 10">
            <a:extLst>
              <a:ext uri="{FF2B5EF4-FFF2-40B4-BE49-F238E27FC236}">
                <a16:creationId xmlns:a16="http://schemas.microsoft.com/office/drawing/2014/main" id="{1160AB8F-8F7C-92F4-44C7-5B39B0725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939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63" name="AutoShape 11">
            <a:extLst>
              <a:ext uri="{FF2B5EF4-FFF2-40B4-BE49-F238E27FC236}">
                <a16:creationId xmlns:a16="http://schemas.microsoft.com/office/drawing/2014/main" id="{918455E0-4355-8375-E4C1-C0BFC7FE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1" y="1946275"/>
            <a:ext cx="698500" cy="381000"/>
          </a:xfrm>
          <a:prstGeom prst="wedgeRectCallout">
            <a:avLst>
              <a:gd name="adj1" fmla="val -35000"/>
              <a:gd name="adj2" fmla="val 8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433164" name="Oval 12">
            <a:extLst>
              <a:ext uri="{FF2B5EF4-FFF2-40B4-BE49-F238E27FC236}">
                <a16:creationId xmlns:a16="http://schemas.microsoft.com/office/drawing/2014/main" id="{4EC8C96D-5984-7FB4-C8CA-AEB7F72B4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65" name="Oval 13">
            <a:extLst>
              <a:ext uri="{FF2B5EF4-FFF2-40B4-BE49-F238E27FC236}">
                <a16:creationId xmlns:a16="http://schemas.microsoft.com/office/drawing/2014/main" id="{67D45ED9-3D76-0270-6597-5D7B7B47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32686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66" name="Oval 14">
            <a:extLst>
              <a:ext uri="{FF2B5EF4-FFF2-40B4-BE49-F238E27FC236}">
                <a16:creationId xmlns:a16="http://schemas.microsoft.com/office/drawing/2014/main" id="{537EBF0D-9B29-E6A1-E48A-A2EA730DA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9098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69" name="Oval 17">
            <a:extLst>
              <a:ext uri="{FF2B5EF4-FFF2-40B4-BE49-F238E27FC236}">
                <a16:creationId xmlns:a16="http://schemas.microsoft.com/office/drawing/2014/main" id="{C664FD08-A70F-EB61-8C7D-BD6C85CC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2684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70" name="Oval 18">
            <a:extLst>
              <a:ext uri="{FF2B5EF4-FFF2-40B4-BE49-F238E27FC236}">
                <a16:creationId xmlns:a16="http://schemas.microsoft.com/office/drawing/2014/main" id="{4071758E-F092-0F1C-F66F-90AA53E30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6098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73" name="Oval 21">
            <a:extLst>
              <a:ext uri="{FF2B5EF4-FFF2-40B4-BE49-F238E27FC236}">
                <a16:creationId xmlns:a16="http://schemas.microsoft.com/office/drawing/2014/main" id="{53B24E59-C8DA-E578-423B-5FDFA032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430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75" name="Oval 23">
            <a:extLst>
              <a:ext uri="{FF2B5EF4-FFF2-40B4-BE49-F238E27FC236}">
                <a16:creationId xmlns:a16="http://schemas.microsoft.com/office/drawing/2014/main" id="{C089BE15-DF3D-3066-AEE8-A2BCC3E0B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2098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77" name="Oval 25">
            <a:extLst>
              <a:ext uri="{FF2B5EF4-FFF2-40B4-BE49-F238E27FC236}">
                <a16:creationId xmlns:a16="http://schemas.microsoft.com/office/drawing/2014/main" id="{E28ACABD-5E02-35F6-2F5D-D21131BC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3178" name="Oval 26">
            <a:extLst>
              <a:ext uri="{FF2B5EF4-FFF2-40B4-BE49-F238E27FC236}">
                <a16:creationId xmlns:a16="http://schemas.microsoft.com/office/drawing/2014/main" id="{56237716-8F21-02DC-70D1-ACEEED26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81" name="Rectangle 29">
            <a:extLst>
              <a:ext uri="{FF2B5EF4-FFF2-40B4-BE49-F238E27FC236}">
                <a16:creationId xmlns:a16="http://schemas.microsoft.com/office/drawing/2014/main" id="{C67BEE26-D148-7CB0-6202-8B0B2FC7E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21250"/>
            <a:ext cx="9144000" cy="19367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182" name="Text Box 30">
            <a:extLst>
              <a:ext uri="{FF2B5EF4-FFF2-40B4-BE49-F238E27FC236}">
                <a16:creationId xmlns:a16="http://schemas.microsoft.com/office/drawing/2014/main" id="{7CE7BB70-532C-5134-B184-B39825DB4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40" y="5081589"/>
            <a:ext cx="8059737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他想要往亞該亞去，弟兄們就勉勵他，並寫信請門徒接待他。他到了那裡，多幫助那蒙恩信主的人，在眾人面前極有能力駁倒猶太人，引聖經證明耶穌是基督。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18:2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7-28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3183" name="Text Box 31">
            <a:extLst>
              <a:ext uri="{FF2B5EF4-FFF2-40B4-BE49-F238E27FC236}">
                <a16:creationId xmlns:a16="http://schemas.microsoft.com/office/drawing/2014/main" id="{D248BC2A-0D99-5A02-73A9-B661B790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4" y="2586037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亞該亞</a:t>
            </a:r>
          </a:p>
        </p:txBody>
      </p:sp>
      <p:sp>
        <p:nvSpPr>
          <p:cNvPr id="433184" name="AutoShape 32">
            <a:extLst>
              <a:ext uri="{FF2B5EF4-FFF2-40B4-BE49-F238E27FC236}">
                <a16:creationId xmlns:a16="http://schemas.microsoft.com/office/drawing/2014/main" id="{BAEA5E90-92E9-BA01-62B8-F7E8E18A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1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BB2C1-5D20-C940-C13A-54B596E95F35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82" grpId="0"/>
      <p:bldP spid="433183" grpId="0" animBg="1"/>
      <p:bldP spid="4331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>
            <a:extLst>
              <a:ext uri="{FF2B5EF4-FFF2-40B4-BE49-F238E27FC236}">
                <a16:creationId xmlns:a16="http://schemas.microsoft.com/office/drawing/2014/main" id="{FE3A9360-920F-B429-D4DC-2E80FA70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Oval 3">
            <a:extLst>
              <a:ext uri="{FF2B5EF4-FFF2-40B4-BE49-F238E27FC236}">
                <a16:creationId xmlns:a16="http://schemas.microsoft.com/office/drawing/2014/main" id="{B6E59BC9-9BF7-C1C4-64FD-C80E9918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81" name="Oval 5">
            <a:extLst>
              <a:ext uri="{FF2B5EF4-FFF2-40B4-BE49-F238E27FC236}">
                <a16:creationId xmlns:a16="http://schemas.microsoft.com/office/drawing/2014/main" id="{1B9E5217-DE76-6A15-A41C-912E07C9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8207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82" name="Oval 6">
            <a:extLst>
              <a:ext uri="{FF2B5EF4-FFF2-40B4-BE49-F238E27FC236}">
                <a16:creationId xmlns:a16="http://schemas.microsoft.com/office/drawing/2014/main" id="{DF2F72A3-3BE8-E410-7F61-E3DA95B5A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8636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86" name="Oval 10">
            <a:extLst>
              <a:ext uri="{FF2B5EF4-FFF2-40B4-BE49-F238E27FC236}">
                <a16:creationId xmlns:a16="http://schemas.microsoft.com/office/drawing/2014/main" id="{7F320F1E-666B-1302-561A-553B6F7C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32686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4187" name="Oval 11">
            <a:extLst>
              <a:ext uri="{FF2B5EF4-FFF2-40B4-BE49-F238E27FC236}">
                <a16:creationId xmlns:a16="http://schemas.microsoft.com/office/drawing/2014/main" id="{152622C1-958B-EB11-2DC1-12A24AE1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9098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4190" name="Oval 14">
            <a:extLst>
              <a:ext uri="{FF2B5EF4-FFF2-40B4-BE49-F238E27FC236}">
                <a16:creationId xmlns:a16="http://schemas.microsoft.com/office/drawing/2014/main" id="{E630F202-1EE9-781A-1488-004A5721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2684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4191" name="Oval 15">
            <a:extLst>
              <a:ext uri="{FF2B5EF4-FFF2-40B4-BE49-F238E27FC236}">
                <a16:creationId xmlns:a16="http://schemas.microsoft.com/office/drawing/2014/main" id="{8B5CAEED-3FFB-11BC-7DB9-57F8FC3FE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6098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4194" name="Oval 18">
            <a:extLst>
              <a:ext uri="{FF2B5EF4-FFF2-40B4-BE49-F238E27FC236}">
                <a16:creationId xmlns:a16="http://schemas.microsoft.com/office/drawing/2014/main" id="{CAEBFF55-4B9B-8782-A3CA-A3699D86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430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4197" name="AutoShape 21">
            <a:extLst>
              <a:ext uri="{FF2B5EF4-FFF2-40B4-BE49-F238E27FC236}">
                <a16:creationId xmlns:a16="http://schemas.microsoft.com/office/drawing/2014/main" id="{99289143-BC21-DD49-21D3-2131AA9DA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2619376"/>
            <a:ext cx="966787" cy="538163"/>
          </a:xfrm>
          <a:prstGeom prst="wedgeRectCallout">
            <a:avLst>
              <a:gd name="adj1" fmla="val 48028"/>
              <a:gd name="adj2" fmla="val -10899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彼西底的安提阿</a:t>
            </a:r>
          </a:p>
        </p:txBody>
      </p:sp>
      <p:sp>
        <p:nvSpPr>
          <p:cNvPr id="434198" name="Oval 22">
            <a:extLst>
              <a:ext uri="{FF2B5EF4-FFF2-40B4-BE49-F238E27FC236}">
                <a16:creationId xmlns:a16="http://schemas.microsoft.com/office/drawing/2014/main" id="{339D1782-2E70-0809-B008-68E3027D3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4199" name="Oval 23">
            <a:extLst>
              <a:ext uri="{FF2B5EF4-FFF2-40B4-BE49-F238E27FC236}">
                <a16:creationId xmlns:a16="http://schemas.microsoft.com/office/drawing/2014/main" id="{8644A6B2-0472-60BC-EDEF-635029230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202" name="Rectangle 26">
            <a:extLst>
              <a:ext uri="{FF2B5EF4-FFF2-40B4-BE49-F238E27FC236}">
                <a16:creationId xmlns:a16="http://schemas.microsoft.com/office/drawing/2014/main" id="{D4E0B3F6-72E4-EE45-DE44-914E77594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3589"/>
            <a:ext cx="9144000" cy="228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203" name="Text Box 27">
            <a:extLst>
              <a:ext uri="{FF2B5EF4-FFF2-40B4-BE49-F238E27FC236}">
                <a16:creationId xmlns:a16="http://schemas.microsoft.com/office/drawing/2014/main" id="{8441D2FA-D10F-35CA-2128-4C5B1D48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4737101"/>
            <a:ext cx="7643813" cy="18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亞波羅在哥林多的時候，保羅經過了上邊一帶地方，就來到以弗所；在那裡遇見幾個門徒，問他們說：「你們信的時候受了聖靈沒有？」他們回答說：「沒有，也未曾聽見有聖靈賜下來。」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9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1-2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4204" name="Oval 28">
            <a:extLst>
              <a:ext uri="{FF2B5EF4-FFF2-40B4-BE49-F238E27FC236}">
                <a16:creationId xmlns:a16="http://schemas.microsoft.com/office/drawing/2014/main" id="{D4B8FAFB-72B2-87E8-4792-9764737B3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7" y="23828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205" name="Oval 29">
            <a:extLst>
              <a:ext uri="{FF2B5EF4-FFF2-40B4-BE49-F238E27FC236}">
                <a16:creationId xmlns:a16="http://schemas.microsoft.com/office/drawing/2014/main" id="{6E21B902-5D26-EA92-CFF9-A1531D25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939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206" name="AutoShape 30">
            <a:extLst>
              <a:ext uri="{FF2B5EF4-FFF2-40B4-BE49-F238E27FC236}">
                <a16:creationId xmlns:a16="http://schemas.microsoft.com/office/drawing/2014/main" id="{3C1577BA-B717-AA54-B28E-CDD8A0B0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1" y="1946275"/>
            <a:ext cx="698500" cy="381000"/>
          </a:xfrm>
          <a:prstGeom prst="wedgeRectCallout">
            <a:avLst>
              <a:gd name="adj1" fmla="val -35000"/>
              <a:gd name="adj2" fmla="val 8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434207" name="Oval 31">
            <a:extLst>
              <a:ext uri="{FF2B5EF4-FFF2-40B4-BE49-F238E27FC236}">
                <a16:creationId xmlns:a16="http://schemas.microsoft.com/office/drawing/2014/main" id="{3531A734-7864-DF6C-C954-4AC2530B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208" name="Text Box 32">
            <a:extLst>
              <a:ext uri="{FF2B5EF4-FFF2-40B4-BE49-F238E27FC236}">
                <a16:creationId xmlns:a16="http://schemas.microsoft.com/office/drawing/2014/main" id="{B168B763-B7B5-142B-A458-32E8C359E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4" y="2586037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亞該亞</a:t>
            </a:r>
          </a:p>
        </p:txBody>
      </p:sp>
      <p:sp>
        <p:nvSpPr>
          <p:cNvPr id="434209" name="AutoShape 33">
            <a:extLst>
              <a:ext uri="{FF2B5EF4-FFF2-40B4-BE49-F238E27FC236}">
                <a16:creationId xmlns:a16="http://schemas.microsoft.com/office/drawing/2014/main" id="{7CD36BE3-4506-C250-DC1C-4A27BD88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1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434210" name="Freeform 34">
            <a:extLst>
              <a:ext uri="{FF2B5EF4-FFF2-40B4-BE49-F238E27FC236}">
                <a16:creationId xmlns:a16="http://schemas.microsoft.com/office/drawing/2014/main" id="{D2AD39D2-FAA5-E981-AF4D-4FD151616E61}"/>
              </a:ext>
            </a:extLst>
          </p:cNvPr>
          <p:cNvSpPr>
            <a:spLocks/>
          </p:cNvSpPr>
          <p:nvPr/>
        </p:nvSpPr>
        <p:spPr bwMode="auto">
          <a:xfrm>
            <a:off x="5224465" y="1931990"/>
            <a:ext cx="1749425" cy="587375"/>
          </a:xfrm>
          <a:custGeom>
            <a:avLst/>
            <a:gdLst>
              <a:gd name="T0" fmla="*/ 1080 w 1102"/>
              <a:gd name="T1" fmla="*/ 197 h 370"/>
              <a:gd name="T2" fmla="*/ 1101 w 1102"/>
              <a:gd name="T3" fmla="*/ 153 h 370"/>
              <a:gd name="T4" fmla="*/ 1072 w 1102"/>
              <a:gd name="T5" fmla="*/ 98 h 370"/>
              <a:gd name="T6" fmla="*/ 949 w 1102"/>
              <a:gd name="T7" fmla="*/ 33 h 370"/>
              <a:gd name="T8" fmla="*/ 851 w 1102"/>
              <a:gd name="T9" fmla="*/ 2 h 370"/>
              <a:gd name="T10" fmla="*/ 778 w 1102"/>
              <a:gd name="T11" fmla="*/ 45 h 370"/>
              <a:gd name="T12" fmla="*/ 747 w 1102"/>
              <a:gd name="T13" fmla="*/ 146 h 370"/>
              <a:gd name="T14" fmla="*/ 730 w 1102"/>
              <a:gd name="T15" fmla="*/ 287 h 370"/>
              <a:gd name="T16" fmla="*/ 703 w 1102"/>
              <a:gd name="T17" fmla="*/ 335 h 370"/>
              <a:gd name="T18" fmla="*/ 567 w 1102"/>
              <a:gd name="T19" fmla="*/ 367 h 370"/>
              <a:gd name="T20" fmla="*/ 482 w 1102"/>
              <a:gd name="T21" fmla="*/ 356 h 370"/>
              <a:gd name="T22" fmla="*/ 395 w 1102"/>
              <a:gd name="T23" fmla="*/ 321 h 370"/>
              <a:gd name="T24" fmla="*/ 234 w 1102"/>
              <a:gd name="T25" fmla="*/ 345 h 370"/>
              <a:gd name="T26" fmla="*/ 127 w 1102"/>
              <a:gd name="T27" fmla="*/ 361 h 370"/>
              <a:gd name="T28" fmla="*/ 0 w 1102"/>
              <a:gd name="T29" fmla="*/ 353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2" h="370">
                <a:moveTo>
                  <a:pt x="1080" y="197"/>
                </a:moveTo>
                <a:cubicBezTo>
                  <a:pt x="1091" y="183"/>
                  <a:pt x="1102" y="169"/>
                  <a:pt x="1101" y="153"/>
                </a:cubicBezTo>
                <a:cubicBezTo>
                  <a:pt x="1100" y="137"/>
                  <a:pt x="1097" y="118"/>
                  <a:pt x="1072" y="98"/>
                </a:cubicBezTo>
                <a:cubicBezTo>
                  <a:pt x="1047" y="78"/>
                  <a:pt x="986" y="49"/>
                  <a:pt x="949" y="33"/>
                </a:cubicBezTo>
                <a:cubicBezTo>
                  <a:pt x="912" y="17"/>
                  <a:pt x="879" y="0"/>
                  <a:pt x="851" y="2"/>
                </a:cubicBezTo>
                <a:cubicBezTo>
                  <a:pt x="823" y="4"/>
                  <a:pt x="795" y="21"/>
                  <a:pt x="778" y="45"/>
                </a:cubicBezTo>
                <a:cubicBezTo>
                  <a:pt x="761" y="69"/>
                  <a:pt x="755" y="106"/>
                  <a:pt x="747" y="146"/>
                </a:cubicBezTo>
                <a:cubicBezTo>
                  <a:pt x="739" y="186"/>
                  <a:pt x="737" y="256"/>
                  <a:pt x="730" y="287"/>
                </a:cubicBezTo>
                <a:cubicBezTo>
                  <a:pt x="723" y="318"/>
                  <a:pt x="730" y="322"/>
                  <a:pt x="703" y="335"/>
                </a:cubicBezTo>
                <a:cubicBezTo>
                  <a:pt x="676" y="348"/>
                  <a:pt x="604" y="364"/>
                  <a:pt x="567" y="367"/>
                </a:cubicBezTo>
                <a:cubicBezTo>
                  <a:pt x="530" y="370"/>
                  <a:pt x="511" y="364"/>
                  <a:pt x="482" y="356"/>
                </a:cubicBezTo>
                <a:cubicBezTo>
                  <a:pt x="453" y="348"/>
                  <a:pt x="436" y="323"/>
                  <a:pt x="395" y="321"/>
                </a:cubicBezTo>
                <a:cubicBezTo>
                  <a:pt x="354" y="319"/>
                  <a:pt x="279" y="338"/>
                  <a:pt x="234" y="345"/>
                </a:cubicBezTo>
                <a:cubicBezTo>
                  <a:pt x="189" y="352"/>
                  <a:pt x="166" y="360"/>
                  <a:pt x="127" y="361"/>
                </a:cubicBezTo>
                <a:cubicBezTo>
                  <a:pt x="88" y="362"/>
                  <a:pt x="46" y="361"/>
                  <a:pt x="0" y="353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96" name="Oval 20">
            <a:extLst>
              <a:ext uri="{FF2B5EF4-FFF2-40B4-BE49-F238E27FC236}">
                <a16:creationId xmlns:a16="http://schemas.microsoft.com/office/drawing/2014/main" id="{88281357-134C-6E32-79AF-8C70D1E7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2098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8949D-C5AB-9ECD-8E9F-86B271E91345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7" grpId="0" animBg="1"/>
      <p:bldP spid="434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>
            <a:extLst>
              <a:ext uri="{FF2B5EF4-FFF2-40B4-BE49-F238E27FC236}">
                <a16:creationId xmlns:a16="http://schemas.microsoft.com/office/drawing/2014/main" id="{3DFE70B2-DACE-3E56-4C7A-18468544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3" name="Oval 3">
            <a:extLst>
              <a:ext uri="{FF2B5EF4-FFF2-40B4-BE49-F238E27FC236}">
                <a16:creationId xmlns:a16="http://schemas.microsoft.com/office/drawing/2014/main" id="{70D3086D-8DFA-B6C7-588F-6DCEDEED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25" name="Oval 5">
            <a:extLst>
              <a:ext uri="{FF2B5EF4-FFF2-40B4-BE49-F238E27FC236}">
                <a16:creationId xmlns:a16="http://schemas.microsoft.com/office/drawing/2014/main" id="{244D1902-38BF-5711-9323-296FD36BB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8207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26" name="Oval 6">
            <a:extLst>
              <a:ext uri="{FF2B5EF4-FFF2-40B4-BE49-F238E27FC236}">
                <a16:creationId xmlns:a16="http://schemas.microsoft.com/office/drawing/2014/main" id="{3D0BD997-7464-B699-0468-DE59855C6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8636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27" name="Oval 7">
            <a:extLst>
              <a:ext uri="{FF2B5EF4-FFF2-40B4-BE49-F238E27FC236}">
                <a16:creationId xmlns:a16="http://schemas.microsoft.com/office/drawing/2014/main" id="{98B96CF0-B307-92AF-635D-762C5FA0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32686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28" name="Oval 8">
            <a:extLst>
              <a:ext uri="{FF2B5EF4-FFF2-40B4-BE49-F238E27FC236}">
                <a16:creationId xmlns:a16="http://schemas.microsoft.com/office/drawing/2014/main" id="{41C83745-33CA-92F6-A2C3-EBE2CB57E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9098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29" name="Oval 9">
            <a:extLst>
              <a:ext uri="{FF2B5EF4-FFF2-40B4-BE49-F238E27FC236}">
                <a16:creationId xmlns:a16="http://schemas.microsoft.com/office/drawing/2014/main" id="{DB75C7F4-D04E-A5FB-74C6-4A709034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2684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0" name="Oval 10">
            <a:extLst>
              <a:ext uri="{FF2B5EF4-FFF2-40B4-BE49-F238E27FC236}">
                <a16:creationId xmlns:a16="http://schemas.microsoft.com/office/drawing/2014/main" id="{8F115DDD-6B9F-D7D6-F797-C5C053A35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6098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1" name="Oval 11">
            <a:extLst>
              <a:ext uri="{FF2B5EF4-FFF2-40B4-BE49-F238E27FC236}">
                <a16:creationId xmlns:a16="http://schemas.microsoft.com/office/drawing/2014/main" id="{54DD3994-B7BF-C3B5-A974-688A6BFE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430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2" name="Oval 12">
            <a:extLst>
              <a:ext uri="{FF2B5EF4-FFF2-40B4-BE49-F238E27FC236}">
                <a16:creationId xmlns:a16="http://schemas.microsoft.com/office/drawing/2014/main" id="{20F9CD00-351B-070D-176E-ED7517198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2098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3" name="Oval 13">
            <a:extLst>
              <a:ext uri="{FF2B5EF4-FFF2-40B4-BE49-F238E27FC236}">
                <a16:creationId xmlns:a16="http://schemas.microsoft.com/office/drawing/2014/main" id="{35BA5B6B-2F47-5527-F431-2D178D9D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4" name="Oval 14">
            <a:extLst>
              <a:ext uri="{FF2B5EF4-FFF2-40B4-BE49-F238E27FC236}">
                <a16:creationId xmlns:a16="http://schemas.microsoft.com/office/drawing/2014/main" id="{DFA5D5BD-DE10-D8C6-621E-1A0A80BC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5" name="Rectangle 15">
            <a:extLst>
              <a:ext uri="{FF2B5EF4-FFF2-40B4-BE49-F238E27FC236}">
                <a16:creationId xmlns:a16="http://schemas.microsoft.com/office/drawing/2014/main" id="{75F82A38-1564-D3D4-6185-84A6E4AF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3589"/>
            <a:ext cx="9144000" cy="228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6" name="Text Box 16">
            <a:extLst>
              <a:ext uri="{FF2B5EF4-FFF2-40B4-BE49-F238E27FC236}">
                <a16:creationId xmlns:a16="http://schemas.microsoft.com/office/drawing/2014/main" id="{0584EA7A-F78C-0A82-CBC0-16E47D71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4737101"/>
            <a:ext cx="7643813" cy="18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保羅進會堂，放膽講道，一連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三個月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，辯論神國的事，勸化眾人。後來，有些人心裡剛硬不信，在眾人面前毀謗這道，保羅就離開他們，也叫門徒與他們分離，便在推喇奴的學房天天辯論。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19:8-9)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0337" name="Oval 17">
            <a:extLst>
              <a:ext uri="{FF2B5EF4-FFF2-40B4-BE49-F238E27FC236}">
                <a16:creationId xmlns:a16="http://schemas.microsoft.com/office/drawing/2014/main" id="{B72B51C8-EA39-084D-5AD4-12AF4EF3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7" y="23828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39" name="AutoShape 19">
            <a:extLst>
              <a:ext uri="{FF2B5EF4-FFF2-40B4-BE49-F238E27FC236}">
                <a16:creationId xmlns:a16="http://schemas.microsoft.com/office/drawing/2014/main" id="{2E16EDEA-4E62-5C61-1B62-1600FD92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4" y="2717800"/>
            <a:ext cx="698500" cy="381000"/>
          </a:xfrm>
          <a:prstGeom prst="wedgeRectCallout">
            <a:avLst>
              <a:gd name="adj1" fmla="val -43634"/>
              <a:gd name="adj2" fmla="val -975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440340" name="Oval 20">
            <a:extLst>
              <a:ext uri="{FF2B5EF4-FFF2-40B4-BE49-F238E27FC236}">
                <a16:creationId xmlns:a16="http://schemas.microsoft.com/office/drawing/2014/main" id="{DA1CED09-0252-5171-C9FF-E279366D7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42" name="Text Box 22">
            <a:extLst>
              <a:ext uri="{FF2B5EF4-FFF2-40B4-BE49-F238E27FC236}">
                <a16:creationId xmlns:a16="http://schemas.microsoft.com/office/drawing/2014/main" id="{9E74DE1B-6192-D4D1-7017-12944DF4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354013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440344" name="AutoShape 24">
            <a:extLst>
              <a:ext uri="{FF2B5EF4-FFF2-40B4-BE49-F238E27FC236}">
                <a16:creationId xmlns:a16="http://schemas.microsoft.com/office/drawing/2014/main" id="{51B934CB-F694-06FB-433C-2CDFEC3B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194426"/>
            <a:ext cx="4311651" cy="419100"/>
          </a:xfrm>
          <a:prstGeom prst="wedgeRectCallout">
            <a:avLst>
              <a:gd name="adj1" fmla="val -63662"/>
              <a:gd name="adj2" fmla="val -1363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有古卷說：從上午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點到下午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點</a:t>
            </a:r>
          </a:p>
        </p:txBody>
      </p:sp>
      <p:sp>
        <p:nvSpPr>
          <p:cNvPr id="440345" name="Oval 25">
            <a:extLst>
              <a:ext uri="{FF2B5EF4-FFF2-40B4-BE49-F238E27FC236}">
                <a16:creationId xmlns:a16="http://schemas.microsoft.com/office/drawing/2014/main" id="{FBDAEF7E-12C3-1EF0-9CAF-596367CA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939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0346" name="AutoShape 26">
            <a:extLst>
              <a:ext uri="{FF2B5EF4-FFF2-40B4-BE49-F238E27FC236}">
                <a16:creationId xmlns:a16="http://schemas.microsoft.com/office/drawing/2014/main" id="{FE3624DA-4332-9997-C2C1-421D3E28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1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440347" name="Rectangle 27">
            <a:extLst>
              <a:ext uri="{FF2B5EF4-FFF2-40B4-BE49-F238E27FC236}">
                <a16:creationId xmlns:a16="http://schemas.microsoft.com/office/drawing/2014/main" id="{EBFADB73-393D-B2AC-DDA0-841568B8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555875"/>
            <a:ext cx="1066800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淫亂之都</a:t>
            </a:r>
            <a:endParaRPr lang="en-US" altLang="zh-TW">
              <a:solidFill>
                <a:srgbClr val="FFFF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0350" name="Rectangle 30">
            <a:extLst>
              <a:ext uri="{FF2B5EF4-FFF2-40B4-BE49-F238E27FC236}">
                <a16:creationId xmlns:a16="http://schemas.microsoft.com/office/drawing/2014/main" id="{753E0AF7-FB74-8F61-8CAA-B6AFDDD41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1" y="3144839"/>
            <a:ext cx="1066800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邪術之都</a:t>
            </a:r>
            <a:endParaRPr lang="en-US" altLang="zh-TW">
              <a:solidFill>
                <a:srgbClr val="FFFF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97789-7149-7434-13D1-7D5A87F26431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5" grpId="0" animBg="1"/>
      <p:bldP spid="440336" grpId="0"/>
      <p:bldP spid="440344" grpId="0" animBg="1"/>
      <p:bldP spid="440347" grpId="0" animBg="1"/>
      <p:bldP spid="4403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>
            <a:extLst>
              <a:ext uri="{FF2B5EF4-FFF2-40B4-BE49-F238E27FC236}">
                <a16:creationId xmlns:a16="http://schemas.microsoft.com/office/drawing/2014/main" id="{BE63E3B1-F7BC-D823-E632-4A5CD1AF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73" name="AutoShape 17">
            <a:extLst>
              <a:ext uri="{FF2B5EF4-FFF2-40B4-BE49-F238E27FC236}">
                <a16:creationId xmlns:a16="http://schemas.microsoft.com/office/drawing/2014/main" id="{A28F29C0-2C54-D485-7588-5BD1AB84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9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608274" name="Text Box 18">
            <a:extLst>
              <a:ext uri="{FF2B5EF4-FFF2-40B4-BE49-F238E27FC236}">
                <a16:creationId xmlns:a16="http://schemas.microsoft.com/office/drawing/2014/main" id="{40B26D3D-B79B-6F5F-5B9F-F7D35E501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864" y="2270126"/>
            <a:ext cx="1107996" cy="461665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608275" name="Oval 19">
            <a:extLst>
              <a:ext uri="{FF2B5EF4-FFF2-40B4-BE49-F238E27FC236}">
                <a16:creationId xmlns:a16="http://schemas.microsoft.com/office/drawing/2014/main" id="{C0FCD54D-AD54-99C2-C7A2-6C1013456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4975" y="2066926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76" name="Oval 20">
            <a:extLst>
              <a:ext uri="{FF2B5EF4-FFF2-40B4-BE49-F238E27FC236}">
                <a16:creationId xmlns:a16="http://schemas.microsoft.com/office/drawing/2014/main" id="{4C781BD1-23D2-BA8F-6E4B-B0DD8ACCF4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6375" y="4176714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83" name="AutoShape 27">
            <a:extLst>
              <a:ext uri="{FF2B5EF4-FFF2-40B4-BE49-F238E27FC236}">
                <a16:creationId xmlns:a16="http://schemas.microsoft.com/office/drawing/2014/main" id="{30874728-3317-35CB-2C01-4E35ED0D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4" y="1849439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608286" name="Rectangle 30">
            <a:extLst>
              <a:ext uri="{FF2B5EF4-FFF2-40B4-BE49-F238E27FC236}">
                <a16:creationId xmlns:a16="http://schemas.microsoft.com/office/drawing/2014/main" id="{18185F08-66E1-F060-E8B2-E95C45E9F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2800351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87" name="Text Box 31">
            <a:extLst>
              <a:ext uri="{FF2B5EF4-FFF2-40B4-BE49-F238E27FC236}">
                <a16:creationId xmlns:a16="http://schemas.microsoft.com/office/drawing/2014/main" id="{9FD5A806-34CF-C780-866C-476855EF4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715964"/>
            <a:ext cx="2122488" cy="31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這樣有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兩年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之久，叫一切住在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的，無論是猶太人，是希臘人，都聽見主的道。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19: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  <a:cs typeface="Arial" panose="020B0604020202020204" pitchFamily="34" charset="0"/>
              </a:rPr>
              <a:t>10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8288" name="Text Box 32">
            <a:extLst>
              <a:ext uri="{FF2B5EF4-FFF2-40B4-BE49-F238E27FC236}">
                <a16:creationId xmlns:a16="http://schemas.microsoft.com/office/drawing/2014/main" id="{17FD2062-7BE7-749A-F5AD-154FD3349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334" y="4759325"/>
            <a:ext cx="1595309" cy="837152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期間寫了</a:t>
            </a:r>
          </a:p>
          <a:p>
            <a:pPr algn="ctr" defTabSz="914377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哥林多前書</a:t>
            </a:r>
          </a:p>
        </p:txBody>
      </p:sp>
      <p:sp>
        <p:nvSpPr>
          <p:cNvPr id="608289" name="Oval 33">
            <a:extLst>
              <a:ext uri="{FF2B5EF4-FFF2-40B4-BE49-F238E27FC236}">
                <a16:creationId xmlns:a16="http://schemas.microsoft.com/office/drawing/2014/main" id="{D85BDDED-9CBE-5678-C200-D50C94FA8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1" y="3616326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90" name="AutoShape 34">
            <a:extLst>
              <a:ext uri="{FF2B5EF4-FFF2-40B4-BE49-F238E27FC236}">
                <a16:creationId xmlns:a16="http://schemas.microsoft.com/office/drawing/2014/main" id="{171CE271-ED54-02C5-5D21-263D198E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1" y="3786189"/>
            <a:ext cx="727075" cy="292100"/>
          </a:xfrm>
          <a:prstGeom prst="wedgeRectCallout">
            <a:avLst>
              <a:gd name="adj1" fmla="val 68343"/>
              <a:gd name="adj2" fmla="val -5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士每拿</a:t>
            </a:r>
          </a:p>
        </p:txBody>
      </p:sp>
      <p:sp>
        <p:nvSpPr>
          <p:cNvPr id="608291" name="Oval 35">
            <a:extLst>
              <a:ext uri="{FF2B5EF4-FFF2-40B4-BE49-F238E27FC236}">
                <a16:creationId xmlns:a16="http://schemas.microsoft.com/office/drawing/2014/main" id="{5AD4F9D6-7398-1D33-5322-E83C5F124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7151" y="2819401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92" name="AutoShape 36">
            <a:extLst>
              <a:ext uri="{FF2B5EF4-FFF2-40B4-BE49-F238E27FC236}">
                <a16:creationId xmlns:a16="http://schemas.microsoft.com/office/drawing/2014/main" id="{E7EDE1D8-967C-DFCD-62AD-92E60821A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6" y="2425701"/>
            <a:ext cx="727075" cy="292100"/>
          </a:xfrm>
          <a:prstGeom prst="wedgeRectCallout">
            <a:avLst>
              <a:gd name="adj1" fmla="val -38426"/>
              <a:gd name="adj2" fmla="val 8532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別迦摩</a:t>
            </a:r>
          </a:p>
        </p:txBody>
      </p:sp>
      <p:sp>
        <p:nvSpPr>
          <p:cNvPr id="608293" name="Oval 37">
            <a:extLst>
              <a:ext uri="{FF2B5EF4-FFF2-40B4-BE49-F238E27FC236}">
                <a16:creationId xmlns:a16="http://schemas.microsoft.com/office/drawing/2014/main" id="{6F472071-A30A-78B4-E5DA-3E197912BE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5163" y="3049589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94" name="AutoShape 38">
            <a:extLst>
              <a:ext uri="{FF2B5EF4-FFF2-40B4-BE49-F238E27FC236}">
                <a16:creationId xmlns:a16="http://schemas.microsoft.com/office/drawing/2014/main" id="{D6C4CAF0-EA48-E622-177E-2C4FFB153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833689"/>
            <a:ext cx="903288" cy="292100"/>
          </a:xfrm>
          <a:prstGeom prst="wedgeRectCallout">
            <a:avLst>
              <a:gd name="adj1" fmla="val -68981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推雅推喇</a:t>
            </a:r>
            <a:endParaRPr lang="en-US" altLang="zh-TW" sz="1600">
              <a:solidFill>
                <a:srgbClr val="FFFF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8295" name="Oval 39">
            <a:extLst>
              <a:ext uri="{FF2B5EF4-FFF2-40B4-BE49-F238E27FC236}">
                <a16:creationId xmlns:a16="http://schemas.microsoft.com/office/drawing/2014/main" id="{72CA8832-09D3-6BBF-2FB0-E926A7A57E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9789" y="3556001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96" name="AutoShape 40">
            <a:extLst>
              <a:ext uri="{FF2B5EF4-FFF2-40B4-BE49-F238E27FC236}">
                <a16:creationId xmlns:a16="http://schemas.microsoft.com/office/drawing/2014/main" id="{F53F32B6-968D-FFC6-25E0-F2684D6C1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5" y="3324226"/>
            <a:ext cx="498475" cy="292100"/>
          </a:xfrm>
          <a:prstGeom prst="wedgeRectCallout">
            <a:avLst>
              <a:gd name="adj1" fmla="val -88537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撒狄</a:t>
            </a:r>
          </a:p>
        </p:txBody>
      </p:sp>
      <p:sp>
        <p:nvSpPr>
          <p:cNvPr id="608297" name="Oval 41">
            <a:extLst>
              <a:ext uri="{FF2B5EF4-FFF2-40B4-BE49-F238E27FC236}">
                <a16:creationId xmlns:a16="http://schemas.microsoft.com/office/drawing/2014/main" id="{ED266AD8-2114-9E87-B4BC-7295249230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02701" y="3706814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298" name="AutoShape 42">
            <a:extLst>
              <a:ext uri="{FF2B5EF4-FFF2-40B4-BE49-F238E27FC236}">
                <a16:creationId xmlns:a16="http://schemas.microsoft.com/office/drawing/2014/main" id="{90A36388-E6D9-B1F9-248E-F5D86A57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65" y="3663951"/>
            <a:ext cx="903287" cy="292100"/>
          </a:xfrm>
          <a:prstGeom prst="wedgeRectCallout">
            <a:avLst>
              <a:gd name="adj1" fmla="val -75481"/>
              <a:gd name="adj2" fmla="val -1032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非拉鐵非</a:t>
            </a:r>
          </a:p>
        </p:txBody>
      </p:sp>
      <p:sp>
        <p:nvSpPr>
          <p:cNvPr id="608299" name="Oval 43">
            <a:extLst>
              <a:ext uri="{FF2B5EF4-FFF2-40B4-BE49-F238E27FC236}">
                <a16:creationId xmlns:a16="http://schemas.microsoft.com/office/drawing/2014/main" id="{CFAAAA9B-6D79-AF05-968A-1B6FD03E03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20226" y="4291014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300" name="AutoShape 44">
            <a:extLst>
              <a:ext uri="{FF2B5EF4-FFF2-40B4-BE49-F238E27FC236}">
                <a16:creationId xmlns:a16="http://schemas.microsoft.com/office/drawing/2014/main" id="{94E4A1EC-7654-D1D1-A487-289CCB64D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9" y="4445000"/>
            <a:ext cx="698500" cy="381000"/>
          </a:xfrm>
          <a:prstGeom prst="wedgeRectCallout">
            <a:avLst>
              <a:gd name="adj1" fmla="val 62046"/>
              <a:gd name="adj2" fmla="val -529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老底嘉</a:t>
            </a:r>
          </a:p>
        </p:txBody>
      </p:sp>
      <p:sp>
        <p:nvSpPr>
          <p:cNvPr id="608301" name="Oval 45">
            <a:extLst>
              <a:ext uri="{FF2B5EF4-FFF2-40B4-BE49-F238E27FC236}">
                <a16:creationId xmlns:a16="http://schemas.microsoft.com/office/drawing/2014/main" id="{BFEC5EF1-02B3-845D-369E-3A2D5D0C7A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75801" y="434657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8302" name="AutoShape 46">
            <a:extLst>
              <a:ext uri="{FF2B5EF4-FFF2-40B4-BE49-F238E27FC236}">
                <a16:creationId xmlns:a16="http://schemas.microsoft.com/office/drawing/2014/main" id="{D9B39484-1A8B-82F6-4170-C3835BA3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801" y="4592639"/>
            <a:ext cx="698500" cy="381000"/>
          </a:xfrm>
          <a:prstGeom prst="wedgeRectCallout">
            <a:avLst>
              <a:gd name="adj1" fmla="val -46366"/>
              <a:gd name="adj2" fmla="val -775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歌羅西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0D497-29DA-2E07-CCF6-23917A389C9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75" grpId="0" animBg="1"/>
      <p:bldP spid="608283" grpId="0" animBg="1"/>
      <p:bldP spid="608286" grpId="0" animBg="1"/>
      <p:bldP spid="608287" grpId="0"/>
      <p:bldP spid="608288" grpId="0" animBg="1"/>
      <p:bldP spid="608289" grpId="0" animBg="1"/>
      <p:bldP spid="608290" grpId="0" animBg="1"/>
      <p:bldP spid="608291" grpId="0" animBg="1"/>
      <p:bldP spid="608292" grpId="0" animBg="1"/>
      <p:bldP spid="608293" grpId="0" animBg="1"/>
      <p:bldP spid="608294" grpId="0" animBg="1"/>
      <p:bldP spid="608295" grpId="0" animBg="1"/>
      <p:bldP spid="608296" grpId="0" animBg="1"/>
      <p:bldP spid="608297" grpId="0" animBg="1"/>
      <p:bldP spid="608298" grpId="0" animBg="1"/>
      <p:bldP spid="608299" grpId="0" animBg="1"/>
      <p:bldP spid="608300" grpId="0" animBg="1"/>
      <p:bldP spid="608301" grpId="0" animBg="1"/>
      <p:bldP spid="6083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18:23-19:10	</a:t>
            </a:r>
            <a:r>
              <a:rPr lang="zh-TW" altLang="en-US" sz="3200" dirty="0"/>
              <a:t>亞波羅和以弗所信徒蒙受更完備的教導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屬靈原則：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是聖靈的大能使我們能在真理中得救，明白神的話。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2" indent="0" fontAlgn="t"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無論多麼能幹勤奮的人，都無法靠自己的能力，去明白屬神的事。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/>
            <a:r>
              <a:rPr lang="zh-TW" altLang="en-US" sz="3200" dirty="0">
                <a:solidFill>
                  <a:schemeClr val="tx1"/>
                </a:solidFill>
              </a:rPr>
              <a:t>我們領人信主，教導有關神的話，不用有負擔，不用害怕傳福音 </a:t>
            </a:r>
            <a:r>
              <a:rPr lang="en-US" altLang="zh-TW" sz="3200" dirty="0">
                <a:solidFill>
                  <a:schemeClr val="tx1"/>
                </a:solidFill>
              </a:rPr>
              <a:t>-</a:t>
            </a:r>
            <a:r>
              <a:rPr lang="zh-TW" altLang="en-US" sz="3200" dirty="0">
                <a:solidFill>
                  <a:schemeClr val="tx1"/>
                </a:solidFill>
              </a:rPr>
              <a:t> 「唯有神叫讓他生長」</a:t>
            </a:r>
            <a:r>
              <a:rPr lang="en-US" altLang="zh-TW" sz="3200" dirty="0">
                <a:solidFill>
                  <a:schemeClr val="tx1"/>
                </a:solidFill>
              </a:rPr>
              <a:t> -- </a:t>
            </a:r>
            <a:r>
              <a:rPr lang="zh-TW" altLang="en-US" sz="3200" dirty="0">
                <a:solidFill>
                  <a:srgbClr val="FF0000"/>
                </a:solidFill>
              </a:rPr>
              <a:t>切切地為未信之人禱告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609581" indent="-457189" fontAlgn="t"/>
            <a:r>
              <a:rPr lang="zh-TW" altLang="en-US" sz="3200" dirty="0">
                <a:solidFill>
                  <a:schemeClr val="tx1"/>
                </a:solidFill>
              </a:rPr>
              <a:t>我們學習神的話語要依靠聖靈，要順服聖靈。</a:t>
            </a:r>
          </a:p>
        </p:txBody>
      </p:sp>
    </p:spTree>
    <p:extLst>
      <p:ext uri="{BB962C8B-B14F-4D97-AF65-F5344CB8AC3E}">
        <p14:creationId xmlns:p14="http://schemas.microsoft.com/office/powerpoint/2010/main" val="101778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467" y="1574800"/>
            <a:ext cx="11607067" cy="511386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真神與邪術的較量（</a:t>
            </a:r>
            <a:r>
              <a:rPr lang="en-US" altLang="zh-TW" sz="3200" dirty="0">
                <a:solidFill>
                  <a:srgbClr val="0432FF"/>
                </a:solidFill>
              </a:rPr>
              <a:t>19:11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19:20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神藉著保羅的手</a:t>
            </a:r>
            <a:r>
              <a:rPr lang="zh-TW" altLang="en-US" sz="3200" dirty="0">
                <a:solidFill>
                  <a:schemeClr val="tx1"/>
                </a:solidFill>
              </a:rPr>
              <a:t>行神蹟  </a:t>
            </a:r>
            <a:r>
              <a:rPr lang="en-US" altLang="zh-TW" sz="3200" dirty="0">
                <a:solidFill>
                  <a:schemeClr val="tx1"/>
                </a:solidFill>
              </a:rPr>
              <a:t>--</a:t>
            </a:r>
            <a:r>
              <a:rPr lang="zh-TW" altLang="en-US" sz="3200" dirty="0">
                <a:solidFill>
                  <a:schemeClr val="tx1"/>
                </a:solidFill>
              </a:rPr>
              <a:t> 對付當地邪術盛行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872041" lvl="1" indent="0" fontAlgn="t">
              <a:buNone/>
            </a:pPr>
            <a:r>
              <a:rPr lang="zh-TW" altLang="en-US" sz="2933" dirty="0"/>
              <a:t>「有人從保羅身上拿</a:t>
            </a:r>
            <a:r>
              <a:rPr lang="zh-TW" altLang="en-US" sz="2933" u="sng" dirty="0"/>
              <a:t>手巾或圍裙</a:t>
            </a:r>
            <a:r>
              <a:rPr lang="zh-TW" altLang="en-US" sz="2933" dirty="0"/>
              <a:t>放在病人身上，病就退了，惡鬼也出去了」</a:t>
            </a:r>
            <a:endParaRPr lang="en-US" altLang="zh-TW" sz="2933" dirty="0"/>
          </a:p>
          <a:p>
            <a:pPr marL="1329229" lvl="1" fontAlgn="t"/>
            <a:r>
              <a:rPr lang="zh-TW" altLang="en-US" sz="2933" dirty="0"/>
              <a:t>不是保羅行神蹟，而是神行了奇事</a:t>
            </a:r>
            <a:endParaRPr lang="en-US" altLang="zh-TW" sz="2933" dirty="0"/>
          </a:p>
          <a:p>
            <a:pPr marL="1329229" lvl="1" fontAlgn="t"/>
            <a:r>
              <a:rPr lang="zh-TW" altLang="en-US" sz="2933" dirty="0"/>
              <a:t>保羅和其他門徒都是神的工具，將人認為奇異的事行出來</a:t>
            </a:r>
            <a:endParaRPr lang="en-US" altLang="zh-TW" sz="2933" dirty="0"/>
          </a:p>
          <a:p>
            <a:pPr marL="1329229" lvl="1" fontAlgn="t"/>
            <a:r>
              <a:rPr lang="zh-TW" altLang="en-US" sz="2933" dirty="0"/>
              <a:t>神蹟不是破壞法則，而是在我們所明白的法則範圍更高的層次中運行的另一種法則。</a:t>
            </a:r>
            <a:endParaRPr lang="en-US" altLang="zh-TW" sz="2933" dirty="0"/>
          </a:p>
          <a:p>
            <a:pPr marL="1329229" lvl="1" fontAlgn="t"/>
            <a:r>
              <a:rPr lang="zh-TW" altLang="en-US" sz="2933" dirty="0"/>
              <a:t>神選擇在以弗所行這類神蹟為了引起當地看慣了巫術的人的注意 </a:t>
            </a:r>
            <a:endParaRPr lang="en-US" altLang="zh-TW" sz="2933" dirty="0"/>
          </a:p>
        </p:txBody>
      </p:sp>
    </p:spTree>
    <p:extLst>
      <p:ext uri="{BB962C8B-B14F-4D97-AF65-F5344CB8AC3E}">
        <p14:creationId xmlns:p14="http://schemas.microsoft.com/office/powerpoint/2010/main" val="317992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26182"/>
            <a:ext cx="11360800" cy="49270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真神與邪術的較量（</a:t>
            </a:r>
            <a:r>
              <a:rPr lang="en-US" altLang="zh-TW" sz="3200" dirty="0">
                <a:solidFill>
                  <a:srgbClr val="0432FF"/>
                </a:solidFill>
              </a:rPr>
              <a:t>19:11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19:20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lphaUcPeriod" startAt="2"/>
            </a:pPr>
            <a:r>
              <a:rPr lang="zh-TW" altLang="en-US" sz="3200" dirty="0">
                <a:solidFill>
                  <a:schemeClr val="tx1"/>
                </a:solidFill>
              </a:rPr>
              <a:t>行邪術的盜用主名，反被惡鬼所勝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481626" lvl="1" indent="-609585" fontAlgn="t">
              <a:buFont typeface="Wingdings" pitchFamily="2" charset="2"/>
              <a:buChar char="v"/>
            </a:pPr>
            <a:r>
              <a:rPr lang="zh-TW" altLang="en-US" sz="2933" dirty="0"/>
              <a:t>幾個遊行各處，念咒趕鬼的猶太人 </a:t>
            </a:r>
            <a:r>
              <a:rPr lang="en-US" altLang="zh-TW" sz="2933" dirty="0"/>
              <a:t>–</a:t>
            </a:r>
            <a:r>
              <a:rPr lang="zh-TW" altLang="en-US" sz="2933" dirty="0"/>
              <a:t> 沒有身分</a:t>
            </a:r>
            <a:endParaRPr lang="en-US" altLang="zh-TW" sz="2933" dirty="0"/>
          </a:p>
          <a:p>
            <a:pPr marL="1481626" lvl="1" indent="-609585" fontAlgn="t">
              <a:buFont typeface="Wingdings" pitchFamily="2" charset="2"/>
              <a:buChar char="v"/>
            </a:pPr>
            <a:r>
              <a:rPr lang="zh-TW" altLang="en-US" sz="2933" dirty="0"/>
              <a:t>“我奉保羅所傳的耶穌，敕令你們出來” </a:t>
            </a:r>
            <a:r>
              <a:rPr lang="en-US" altLang="zh-TW" sz="2933" dirty="0"/>
              <a:t>–</a:t>
            </a:r>
            <a:r>
              <a:rPr lang="zh-TW" altLang="en-US" sz="2933" dirty="0"/>
              <a:t> 沒有關係</a:t>
            </a:r>
            <a:endParaRPr lang="en-US" altLang="zh-TW" sz="2933" dirty="0"/>
          </a:p>
          <a:p>
            <a:pPr marL="1481626" lvl="1" indent="-609585" fontAlgn="t">
              <a:buFont typeface="Wingdings" pitchFamily="2" charset="2"/>
              <a:buChar char="v"/>
            </a:pPr>
            <a:r>
              <a:rPr lang="zh-TW" altLang="en-US" sz="2933" dirty="0"/>
              <a:t>“你們卻是誰呢？” </a:t>
            </a:r>
            <a:r>
              <a:rPr lang="en-US" altLang="zh-TW" sz="2933" dirty="0"/>
              <a:t>–</a:t>
            </a:r>
            <a:r>
              <a:rPr lang="zh-TW" altLang="en-US" sz="2933" dirty="0"/>
              <a:t> 沒有權柄</a:t>
            </a:r>
            <a:endParaRPr lang="en-US" altLang="zh-TW" sz="2933" dirty="0"/>
          </a:p>
          <a:p>
            <a:pPr marL="872041" lvl="1" indent="0" fontAlgn="t">
              <a:buNone/>
            </a:pPr>
            <a:r>
              <a:rPr lang="zh-TW" altLang="en-US" sz="2933" dirty="0">
                <a:highlight>
                  <a:srgbClr val="FFFF00"/>
                </a:highlight>
              </a:rPr>
              <a:t>反思：</a:t>
            </a:r>
            <a:r>
              <a:rPr lang="zh-TW" altLang="en-US" sz="2933" dirty="0"/>
              <a:t>行邪術的並不是信徒，也與主沒有個人關係</a:t>
            </a:r>
            <a:endParaRPr lang="en-US" altLang="zh-TW" sz="2933" dirty="0"/>
          </a:p>
          <a:p>
            <a:pPr marL="1481626" lvl="1" indent="-609585" fontAlgn="t">
              <a:buFont typeface="+mj-lt"/>
              <a:buAutoNum type="arabicPeriod"/>
            </a:pPr>
            <a:r>
              <a:rPr lang="zh-TW" altLang="en-US" sz="2933" dirty="0"/>
              <a:t>我們的身分是誰？</a:t>
            </a:r>
            <a:endParaRPr lang="en-US" altLang="zh-TW" sz="2933" dirty="0"/>
          </a:p>
          <a:p>
            <a:pPr marL="1481626" lvl="1" indent="-609585" fontAlgn="t">
              <a:buFont typeface="+mj-lt"/>
              <a:buAutoNum type="arabicPeriod"/>
            </a:pPr>
            <a:r>
              <a:rPr lang="zh-TW" altLang="en-US" sz="2933" dirty="0"/>
              <a:t>我們與主的關係如何？</a:t>
            </a:r>
            <a:endParaRPr lang="en-US" altLang="zh-TW" sz="2933" dirty="0"/>
          </a:p>
          <a:p>
            <a:pPr marL="1481626" lvl="1" indent="-609585" fontAlgn="t">
              <a:buFont typeface="+mj-lt"/>
              <a:buAutoNum type="arabicPeriod"/>
            </a:pPr>
            <a:r>
              <a:rPr lang="zh-TW" altLang="en-US" sz="2933" dirty="0"/>
              <a:t>我們在對罪的攪擾是否有權柄說“不”？</a:t>
            </a:r>
            <a:endParaRPr lang="en-US" altLang="zh-TW" sz="2933" dirty="0"/>
          </a:p>
        </p:txBody>
      </p:sp>
    </p:spTree>
    <p:extLst>
      <p:ext uri="{BB962C8B-B14F-4D97-AF65-F5344CB8AC3E}">
        <p14:creationId xmlns:p14="http://schemas.microsoft.com/office/powerpoint/2010/main" val="395544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真神與邪術的較量（</a:t>
            </a:r>
            <a:r>
              <a:rPr lang="en-US" altLang="zh-TW" sz="3200" dirty="0">
                <a:solidFill>
                  <a:srgbClr val="0432FF"/>
                </a:solidFill>
              </a:rPr>
              <a:t>19:11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19:20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lphaUcPeriod" startAt="3"/>
            </a:pPr>
            <a:r>
              <a:rPr lang="zh-TW" altLang="en-US" sz="3200" dirty="0">
                <a:solidFill>
                  <a:schemeClr val="tx1"/>
                </a:solidFill>
              </a:rPr>
              <a:t>神的名在以弗所大大彰顯，主的道大大興旺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481626" lvl="1" indent="-609585" fontAlgn="t">
              <a:buFont typeface="+mj-lt"/>
              <a:buAutoNum type="alphaLcPeriod"/>
            </a:pPr>
            <a:r>
              <a:rPr lang="zh-TW" altLang="en-US" sz="2933" dirty="0"/>
              <a:t>談“主”色變 </a:t>
            </a:r>
            <a:r>
              <a:rPr lang="en-US" altLang="zh-TW" sz="2933" dirty="0"/>
              <a:t>–</a:t>
            </a:r>
            <a:r>
              <a:rPr lang="zh-TW" altLang="en-US" sz="2933" dirty="0"/>
              <a:t> 一正一反兩方面的見證（城裡的人懼怕）</a:t>
            </a:r>
            <a:endParaRPr lang="en-US" altLang="zh-TW" sz="2933" dirty="0"/>
          </a:p>
          <a:p>
            <a:pPr marL="1481626" lvl="1" indent="-609585" fontAlgn="t">
              <a:buFont typeface="+mj-lt"/>
              <a:buAutoNum type="alphaLcPeriod"/>
            </a:pPr>
            <a:r>
              <a:rPr lang="zh-TW" altLang="en-US" sz="2933" dirty="0"/>
              <a:t>坐言起行 </a:t>
            </a:r>
            <a:r>
              <a:rPr lang="en-US" altLang="zh-TW" sz="2933" dirty="0"/>
              <a:t>–</a:t>
            </a:r>
            <a:r>
              <a:rPr lang="zh-TW" altLang="en-US" sz="2933" dirty="0"/>
              <a:t> 承認自己所行；焚燒邪術的書（教會的人）</a:t>
            </a:r>
            <a:endParaRPr lang="en-US" altLang="zh-TW" sz="2933" dirty="0"/>
          </a:p>
          <a:p>
            <a:pPr marL="1481626" lvl="1" indent="-609585" fontAlgn="t">
              <a:buFont typeface="+mj-lt"/>
              <a:buAutoNum type="alphaLcPeriod"/>
            </a:pPr>
            <a:r>
              <a:rPr lang="zh-TW" altLang="en-US" sz="2933" dirty="0"/>
              <a:t>基督的名得到彰顯，教會得到潔淨（教會的復興）</a:t>
            </a:r>
            <a:endParaRPr lang="en-US" altLang="zh-TW" sz="2933" dirty="0"/>
          </a:p>
          <a:p>
            <a:pPr marL="1481626" lvl="1" indent="-609585" fontAlgn="t">
              <a:buFont typeface="+mj-lt"/>
              <a:buAutoNum type="alphaLcPeriod"/>
            </a:pPr>
            <a:endParaRPr lang="en-US" altLang="zh-TW" sz="2933" dirty="0"/>
          </a:p>
          <a:p>
            <a:pPr marL="609581" fontAlgn="t"/>
            <a:r>
              <a:rPr lang="zh-TW" altLang="en-US" sz="3200" dirty="0"/>
              <a:t>公開認罪是復興的開始；與主聯合是興旺的保障</a:t>
            </a:r>
            <a:endParaRPr lang="en-US" altLang="zh-TW" sz="3200" dirty="0"/>
          </a:p>
          <a:p>
            <a:pPr marL="609581" fontAlgn="t"/>
            <a:r>
              <a:rPr lang="zh-TW" altLang="en-US" sz="3200" dirty="0"/>
              <a:t>你有什麼隱而未現的罪？你希望讓神的名透過你的生命得到彰顯嗎？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92363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>
            <a:extLst>
              <a:ext uri="{FF2B5EF4-FFF2-40B4-BE49-F238E27FC236}">
                <a16:creationId xmlns:a16="http://schemas.microsoft.com/office/drawing/2014/main" id="{D27A6DF0-F4C5-9B38-E505-9FC7BFFD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5" name="Oval 3">
            <a:extLst>
              <a:ext uri="{FF2B5EF4-FFF2-40B4-BE49-F238E27FC236}">
                <a16:creationId xmlns:a16="http://schemas.microsoft.com/office/drawing/2014/main" id="{F7DBDDEA-C01D-01C3-54DC-B14C8D27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6699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36" name="AutoShape 4">
            <a:extLst>
              <a:ext uri="{FF2B5EF4-FFF2-40B4-BE49-F238E27FC236}">
                <a16:creationId xmlns:a16="http://schemas.microsoft.com/office/drawing/2014/main" id="{AE0FB472-047F-53C6-B4E0-F6CBCB060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152401"/>
            <a:ext cx="727075" cy="292100"/>
          </a:xfrm>
          <a:prstGeom prst="wedgeRectCallout">
            <a:avLst>
              <a:gd name="adj1" fmla="val -16375"/>
              <a:gd name="adj2" fmla="val 1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</p:txBody>
      </p:sp>
      <p:sp>
        <p:nvSpPr>
          <p:cNvPr id="428037" name="Oval 5">
            <a:extLst>
              <a:ext uri="{FF2B5EF4-FFF2-40B4-BE49-F238E27FC236}">
                <a16:creationId xmlns:a16="http://schemas.microsoft.com/office/drawing/2014/main" id="{BF0C9924-1033-2677-063D-733463E37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1" y="548481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38" name="AutoShape 6">
            <a:extLst>
              <a:ext uri="{FF2B5EF4-FFF2-40B4-BE49-F238E27FC236}">
                <a16:creationId xmlns:a16="http://schemas.microsoft.com/office/drawing/2014/main" id="{3B9738CC-C017-908D-8C6C-F95519D89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5470526"/>
            <a:ext cx="919163" cy="292100"/>
          </a:xfrm>
          <a:prstGeom prst="wedgeRectCallout">
            <a:avLst>
              <a:gd name="adj1" fmla="val 67787"/>
              <a:gd name="adj2" fmla="val -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該撒利亞</a:t>
            </a:r>
          </a:p>
        </p:txBody>
      </p:sp>
      <p:sp>
        <p:nvSpPr>
          <p:cNvPr id="428039" name="AutoShape 7">
            <a:extLst>
              <a:ext uri="{FF2B5EF4-FFF2-40B4-BE49-F238E27FC236}">
                <a16:creationId xmlns:a16="http://schemas.microsoft.com/office/drawing/2014/main" id="{116B9887-A91F-1C89-CB1B-3721FF3F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6" y="225425"/>
            <a:ext cx="1192213" cy="381000"/>
          </a:xfrm>
          <a:prstGeom prst="wedgeRectCallout">
            <a:avLst>
              <a:gd name="adj1" fmla="val 32690"/>
              <a:gd name="adj2" fmla="val 11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帖撒羅尼迦</a:t>
            </a:r>
          </a:p>
        </p:txBody>
      </p:sp>
      <p:sp>
        <p:nvSpPr>
          <p:cNvPr id="428040" name="AutoShape 8">
            <a:extLst>
              <a:ext uri="{FF2B5EF4-FFF2-40B4-BE49-F238E27FC236}">
                <a16:creationId xmlns:a16="http://schemas.microsoft.com/office/drawing/2014/main" id="{F70A95ED-9AC9-833B-E2AF-906FACBB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6" y="2132013"/>
            <a:ext cx="568325" cy="381000"/>
          </a:xfrm>
          <a:prstGeom prst="wedgeRectCallout">
            <a:avLst>
              <a:gd name="adj1" fmla="val -94134"/>
              <a:gd name="adj2" fmla="val 3583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雅典</a:t>
            </a:r>
          </a:p>
        </p:txBody>
      </p:sp>
      <p:sp>
        <p:nvSpPr>
          <p:cNvPr id="428041" name="AutoShape 9">
            <a:extLst>
              <a:ext uri="{FF2B5EF4-FFF2-40B4-BE49-F238E27FC236}">
                <a16:creationId xmlns:a16="http://schemas.microsoft.com/office/drawing/2014/main" id="{3A6476A8-3B21-0F71-9B8B-8C49F714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927100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庇哩亞</a:t>
            </a:r>
          </a:p>
        </p:txBody>
      </p:sp>
      <p:sp>
        <p:nvSpPr>
          <p:cNvPr id="428042" name="AutoShape 10">
            <a:extLst>
              <a:ext uri="{FF2B5EF4-FFF2-40B4-BE49-F238E27FC236}">
                <a16:creationId xmlns:a16="http://schemas.microsoft.com/office/drawing/2014/main" id="{DAB35943-C87B-27E6-74E9-D1D9991F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9" y="2460625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428044" name="Oval 12">
            <a:extLst>
              <a:ext uri="{FF2B5EF4-FFF2-40B4-BE49-F238E27FC236}">
                <a16:creationId xmlns:a16="http://schemas.microsoft.com/office/drawing/2014/main" id="{D37BAB27-2D6D-D03D-CE30-AC650AD9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84931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45" name="Oval 13">
            <a:extLst>
              <a:ext uri="{FF2B5EF4-FFF2-40B4-BE49-F238E27FC236}">
                <a16:creationId xmlns:a16="http://schemas.microsoft.com/office/drawing/2014/main" id="{DEB361F8-6BA8-EC6B-2B32-0FB8DC5B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8921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46" name="Oval 14">
            <a:extLst>
              <a:ext uri="{FF2B5EF4-FFF2-40B4-BE49-F238E27FC236}">
                <a16:creationId xmlns:a16="http://schemas.microsoft.com/office/drawing/2014/main" id="{9FF2656C-E753-DA19-F243-793E2704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1" y="241141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47" name="Oval 15">
            <a:extLst>
              <a:ext uri="{FF2B5EF4-FFF2-40B4-BE49-F238E27FC236}">
                <a16:creationId xmlns:a16="http://schemas.microsoft.com/office/drawing/2014/main" id="{48358515-4503-D68D-CC4A-B76B6008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24225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48" name="AutoShape 16">
            <a:extLst>
              <a:ext uri="{FF2B5EF4-FFF2-40B4-BE49-F238E27FC236}">
                <a16:creationId xmlns:a16="http://schemas.microsoft.com/office/drawing/2014/main" id="{F830D374-FAC5-C34A-158A-896BBB31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9" y="2117725"/>
            <a:ext cx="698500" cy="381000"/>
          </a:xfrm>
          <a:prstGeom prst="wedgeRectCallout">
            <a:avLst>
              <a:gd name="adj1" fmla="val -71819"/>
              <a:gd name="adj2" fmla="val 5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428049" name="Oval 17">
            <a:extLst>
              <a:ext uri="{FF2B5EF4-FFF2-40B4-BE49-F238E27FC236}">
                <a16:creationId xmlns:a16="http://schemas.microsoft.com/office/drawing/2014/main" id="{1C4E3B4E-C558-20D1-B217-1E22D33B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24733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50" name="Oval 18">
            <a:extLst>
              <a:ext uri="{FF2B5EF4-FFF2-40B4-BE49-F238E27FC236}">
                <a16:creationId xmlns:a16="http://schemas.microsoft.com/office/drawing/2014/main" id="{FF167031-AB40-35AB-5AE6-BCBF36C52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2972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51" name="Oval 19">
            <a:extLst>
              <a:ext uri="{FF2B5EF4-FFF2-40B4-BE49-F238E27FC236}">
                <a16:creationId xmlns:a16="http://schemas.microsoft.com/office/drawing/2014/main" id="{537E7EB8-EFEE-F822-8B57-48623EB6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1" y="2938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52" name="AutoShape 20">
            <a:extLst>
              <a:ext uri="{FF2B5EF4-FFF2-40B4-BE49-F238E27FC236}">
                <a16:creationId xmlns:a16="http://schemas.microsoft.com/office/drawing/2014/main" id="{54A72CB6-C046-2369-B6EA-5A014F0B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013" y="3208339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安提阿</a:t>
            </a:r>
          </a:p>
        </p:txBody>
      </p:sp>
      <p:sp>
        <p:nvSpPr>
          <p:cNvPr id="428053" name="AutoShape 21">
            <a:extLst>
              <a:ext uri="{FF2B5EF4-FFF2-40B4-BE49-F238E27FC236}">
                <a16:creationId xmlns:a16="http://schemas.microsoft.com/office/drawing/2014/main" id="{7693C7A9-D473-96D5-2348-C0D3A5F7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6" y="3287714"/>
            <a:ext cx="514351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大數</a:t>
            </a:r>
          </a:p>
        </p:txBody>
      </p:sp>
      <p:sp>
        <p:nvSpPr>
          <p:cNvPr id="428054" name="Oval 22">
            <a:extLst>
              <a:ext uri="{FF2B5EF4-FFF2-40B4-BE49-F238E27FC236}">
                <a16:creationId xmlns:a16="http://schemas.microsoft.com/office/drawing/2014/main" id="{D237BCD8-5EBA-414C-DC8E-8FF84A9AF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2713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55" name="Oval 23">
            <a:extLst>
              <a:ext uri="{FF2B5EF4-FFF2-40B4-BE49-F238E27FC236}">
                <a16:creationId xmlns:a16="http://schemas.microsoft.com/office/drawing/2014/main" id="{8AE24B03-F688-CF55-68D9-65EE4D87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384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56" name="AutoShape 24">
            <a:extLst>
              <a:ext uri="{FF2B5EF4-FFF2-40B4-BE49-F238E27FC236}">
                <a16:creationId xmlns:a16="http://schemas.microsoft.com/office/drawing/2014/main" id="{BF441FAA-D383-0D82-7A68-987D06B1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200275"/>
            <a:ext cx="514351" cy="292100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特庇</a:t>
            </a:r>
          </a:p>
        </p:txBody>
      </p:sp>
      <p:sp>
        <p:nvSpPr>
          <p:cNvPr id="428057" name="AutoShape 25">
            <a:extLst>
              <a:ext uri="{FF2B5EF4-FFF2-40B4-BE49-F238E27FC236}">
                <a16:creationId xmlns:a16="http://schemas.microsoft.com/office/drawing/2014/main" id="{2C665094-4AB1-569D-CD77-E835EF2A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2924175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路司得</a:t>
            </a:r>
          </a:p>
        </p:txBody>
      </p:sp>
      <p:sp>
        <p:nvSpPr>
          <p:cNvPr id="428058" name="Oval 26">
            <a:extLst>
              <a:ext uri="{FF2B5EF4-FFF2-40B4-BE49-F238E27FC236}">
                <a16:creationId xmlns:a16="http://schemas.microsoft.com/office/drawing/2014/main" id="{7CF4EA51-6119-4664-74F0-6BB10E5C6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7" y="24590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59" name="AutoShape 27">
            <a:extLst>
              <a:ext uri="{FF2B5EF4-FFF2-40B4-BE49-F238E27FC236}">
                <a16:creationId xmlns:a16="http://schemas.microsoft.com/office/drawing/2014/main" id="{5335CD2D-157B-2F22-0CE8-D5C3D642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1787526"/>
            <a:ext cx="727075" cy="292100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以哥念</a:t>
            </a:r>
          </a:p>
        </p:txBody>
      </p:sp>
      <p:sp>
        <p:nvSpPr>
          <p:cNvPr id="428060" name="Oval 28">
            <a:extLst>
              <a:ext uri="{FF2B5EF4-FFF2-40B4-BE49-F238E27FC236}">
                <a16:creationId xmlns:a16="http://schemas.microsoft.com/office/drawing/2014/main" id="{533468AB-37C6-7EE6-56E6-AB5F7EB5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61" name="AutoShape 29">
            <a:extLst>
              <a:ext uri="{FF2B5EF4-FFF2-40B4-BE49-F238E27FC236}">
                <a16:creationId xmlns:a16="http://schemas.microsoft.com/office/drawing/2014/main" id="{295250DB-F393-7E56-17BD-34822255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1" y="2552701"/>
            <a:ext cx="966788" cy="538163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彼西底的安提阿</a:t>
            </a:r>
          </a:p>
        </p:txBody>
      </p:sp>
      <p:sp>
        <p:nvSpPr>
          <p:cNvPr id="428062" name="Oval 30">
            <a:extLst>
              <a:ext uri="{FF2B5EF4-FFF2-40B4-BE49-F238E27FC236}">
                <a16:creationId xmlns:a16="http://schemas.microsoft.com/office/drawing/2014/main" id="{CBF9379E-5954-6323-8198-594D79F1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14160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8063" name="AutoShape 31">
            <a:extLst>
              <a:ext uri="{FF2B5EF4-FFF2-40B4-BE49-F238E27FC236}">
                <a16:creationId xmlns:a16="http://schemas.microsoft.com/office/drawing/2014/main" id="{88B5E858-FFAC-18E6-3B8B-3F1AA4CC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9" y="1385889"/>
            <a:ext cx="727075" cy="292100"/>
          </a:xfrm>
          <a:prstGeom prst="wedgeRectCallout">
            <a:avLst>
              <a:gd name="adj1" fmla="val -85153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428064" name="Oval 32">
            <a:extLst>
              <a:ext uri="{FF2B5EF4-FFF2-40B4-BE49-F238E27FC236}">
                <a16:creationId xmlns:a16="http://schemas.microsoft.com/office/drawing/2014/main" id="{00745BD8-AD9E-92D5-FDF7-6AEBA07B5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363" y="58832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065" name="AutoShape 33">
            <a:extLst>
              <a:ext uri="{FF2B5EF4-FFF2-40B4-BE49-F238E27FC236}">
                <a16:creationId xmlns:a16="http://schemas.microsoft.com/office/drawing/2014/main" id="{D1C4853A-1D3F-6F63-BD99-1D968C0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7" y="5868989"/>
            <a:ext cx="919163" cy="292100"/>
          </a:xfrm>
          <a:prstGeom prst="wedgeRectCallout">
            <a:avLst>
              <a:gd name="adj1" fmla="val 67444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  <p:sp>
        <p:nvSpPr>
          <p:cNvPr id="428066" name="Rectangle 34">
            <a:extLst>
              <a:ext uri="{FF2B5EF4-FFF2-40B4-BE49-F238E27FC236}">
                <a16:creationId xmlns:a16="http://schemas.microsoft.com/office/drawing/2014/main" id="{8CB3F18C-88C3-042E-49FC-136257E0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932488"/>
            <a:ext cx="3078163" cy="715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保羅第二次旅行傳道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54998-67FD-80CA-2A8E-4B140266D56F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/>
      <p:bldP spid="428038" grpId="0" animBg="1"/>
      <p:bldP spid="428039" grpId="0" animBg="1"/>
      <p:bldP spid="428040" grpId="0" animBg="1"/>
      <p:bldP spid="428041" grpId="0" animBg="1"/>
      <p:bldP spid="428042" grpId="0" animBg="1"/>
      <p:bldP spid="428048" grpId="0" animBg="1"/>
      <p:bldP spid="428052" grpId="0" animBg="1"/>
      <p:bldP spid="428053" grpId="0" animBg="1"/>
      <p:bldP spid="428056" grpId="0" animBg="1"/>
      <p:bldP spid="428057" grpId="0" animBg="1"/>
      <p:bldP spid="428059" grpId="0" animBg="1"/>
      <p:bldP spid="428061" grpId="0" animBg="1"/>
      <p:bldP spid="428063" grpId="0" animBg="1"/>
      <p:bldP spid="4280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>
            <a:extLst>
              <a:ext uri="{FF2B5EF4-FFF2-40B4-BE49-F238E27FC236}">
                <a16:creationId xmlns:a16="http://schemas.microsoft.com/office/drawing/2014/main" id="{CADD1ABE-5A49-CA6C-862F-79B19D78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3" name="Text Box 3">
            <a:extLst>
              <a:ext uri="{FF2B5EF4-FFF2-40B4-BE49-F238E27FC236}">
                <a16:creationId xmlns:a16="http://schemas.microsoft.com/office/drawing/2014/main" id="{D93C523C-D114-9F7C-E06C-11B98426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5" y="95251"/>
            <a:ext cx="3852337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亞西亞省第一大城，商業中心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行邪術、拜偶像之風鼎盛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id="{894978B4-6DDC-D15F-F874-B8125B795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120652"/>
            <a:ext cx="1107996" cy="4616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  <a:endParaRPr lang="zh-TW" altLang="en-US" sz="2000">
              <a:solidFill>
                <a:srgbClr val="FFFF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70FCD-3856-1E0A-9B3D-909E7C525B1F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>
            <a:extLst>
              <a:ext uri="{FF2B5EF4-FFF2-40B4-BE49-F238E27FC236}">
                <a16:creationId xmlns:a16="http://schemas.microsoft.com/office/drawing/2014/main" id="{B50503C0-42B9-87E6-930F-2C8B3C3B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87" name="Text Box 3">
            <a:extLst>
              <a:ext uri="{FF2B5EF4-FFF2-40B4-BE49-F238E27FC236}">
                <a16:creationId xmlns:a16="http://schemas.microsoft.com/office/drawing/2014/main" id="{04966894-6F50-BD66-3411-E1FE631D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120652"/>
            <a:ext cx="2210862" cy="4616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  <a:r>
              <a:rPr lang="zh-TW" altLang="en-US" sz="20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圖書館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9DCE0-8D4C-EA55-8E2B-FCEA4A44CA7E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4E14CDB4-4133-1536-4D54-8F95089E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>
            <a:extLst>
              <a:ext uri="{FF2B5EF4-FFF2-40B4-BE49-F238E27FC236}">
                <a16:creationId xmlns:a16="http://schemas.microsoft.com/office/drawing/2014/main" id="{78A85347-C73D-57BA-6945-37646BFC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120651"/>
            <a:ext cx="3711272" cy="31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以弗所的亞底米女神廟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古代七大世界奇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觀之一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長*寬*高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=130m*67m*18m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127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根燦爛奪目的大理石柱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由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127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個王所奉獻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其中</a:t>
            </a:r>
            <a:r>
              <a:rPr lang="en-US" altLang="zh-TW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36</a:t>
            </a: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根為鍍金或鑲金</a:t>
            </a:r>
          </a:p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為雅典巴特農神廟的四倍大</a:t>
            </a:r>
            <a:endParaRPr lang="en-US" altLang="zh-TW" sz="2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CD69C21F-DB15-E6DD-7F74-BB5D8E2F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348583"/>
            <a:ext cx="3405188" cy="198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5F3B89-2902-04C9-76AF-F0248FB1AB9D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3" name="Picture 3">
            <a:extLst>
              <a:ext uri="{FF2B5EF4-FFF2-40B4-BE49-F238E27FC236}">
                <a16:creationId xmlns:a16="http://schemas.microsoft.com/office/drawing/2014/main" id="{2AF16D4E-1390-EAE3-59E8-C59C1D6A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5415"/>
          <a:stretch>
            <a:fillRect/>
          </a:stretch>
        </p:blipFill>
        <p:spPr bwMode="auto">
          <a:xfrm>
            <a:off x="2667001" y="0"/>
            <a:ext cx="42941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4" name="Text Box 4">
            <a:extLst>
              <a:ext uri="{FF2B5EF4-FFF2-40B4-BE49-F238E27FC236}">
                <a16:creationId xmlns:a16="http://schemas.microsoft.com/office/drawing/2014/main" id="{0D5E5501-CF74-F54A-3BEF-068A7C9B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3975100"/>
            <a:ext cx="2886075" cy="247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希臘神話女神，相傳掌管狩獵、野獸、荒野、生育、貞操、少女、婦女的疾病。相當於羅馬神話的狩獵與月之女神黛安娜。</a:t>
            </a:r>
            <a:endParaRPr lang="en-US" altLang="zh-TW" sz="220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852CA69C-C97D-4E5B-0FD0-42092510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1" y="236539"/>
            <a:ext cx="1222375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亞底米</a:t>
            </a:r>
          </a:p>
          <a:p>
            <a:pPr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女神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CC450-CB86-10A8-8583-7F01C2AD2207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733" y="1643115"/>
            <a:ext cx="11776400" cy="4859284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以弗所的騷亂（</a:t>
            </a:r>
            <a:r>
              <a:rPr lang="en-US" altLang="zh-TW" sz="3200" dirty="0">
                <a:solidFill>
                  <a:srgbClr val="0432FF"/>
                </a:solidFill>
              </a:rPr>
              <a:t>19:23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19:41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神的道影響了製造假神的銀匠的生意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底米丟煽動同行的工人鬧事，控訴保羅引誘迷惑許多人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與保羅同行的被拿，帶進戲園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場面混亂，完全失控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/>
            <a:r>
              <a:rPr lang="zh-TW" altLang="en-US" sz="3200" dirty="0">
                <a:solidFill>
                  <a:schemeClr val="tx1"/>
                </a:solidFill>
              </a:rPr>
              <a:t>傳揚主名的會受到各方面的攻擊（靈屆的，世界的，個人的，集體的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r>
              <a:rPr lang="en-US" altLang="zh-TW" dirty="0">
                <a:solidFill>
                  <a:srgbClr val="0432FF"/>
                </a:solidFill>
              </a:rPr>
              <a:t>【</a:t>
            </a:r>
            <a:r>
              <a:rPr lang="zh-TW" altLang="en-US" dirty="0">
                <a:solidFill>
                  <a:srgbClr val="0432FF"/>
                </a:solidFill>
              </a:rPr>
              <a:t>我們因信耶穌，就在他裏面放膽無懼，篤信不疑地來到神面前。 所以，我求你們不要因我為你們所受的患難喪膽，這原是你們的榮耀。</a:t>
            </a:r>
            <a:r>
              <a:rPr lang="en-US" altLang="zh-TW" dirty="0">
                <a:solidFill>
                  <a:srgbClr val="0432FF"/>
                </a:solidFill>
              </a:rPr>
              <a:t>】</a:t>
            </a:r>
            <a:r>
              <a:rPr lang="zh-TW" altLang="en-US" dirty="0">
                <a:solidFill>
                  <a:srgbClr val="0432FF"/>
                </a:solidFill>
              </a:rPr>
              <a:t>弗</a:t>
            </a:r>
            <a:r>
              <a:rPr lang="en-US" altLang="zh-TW" dirty="0">
                <a:solidFill>
                  <a:srgbClr val="0432FF"/>
                </a:solidFill>
              </a:rPr>
              <a:t>3:12-13</a:t>
            </a:r>
            <a:endParaRPr lang="zh-TW" alt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9" name="Picture 7">
            <a:extLst>
              <a:ext uri="{FF2B5EF4-FFF2-40B4-BE49-F238E27FC236}">
                <a16:creationId xmlns:a16="http://schemas.microsoft.com/office/drawing/2014/main" id="{38BA956D-8378-0DE0-28ED-41F44007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4" name="Text Box 2">
            <a:extLst>
              <a:ext uri="{FF2B5EF4-FFF2-40B4-BE49-F238E27FC236}">
                <a16:creationId xmlns:a16="http://schemas.microsoft.com/office/drawing/2014/main" id="{06484B01-F3F5-E211-4168-C48B3476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2" y="512763"/>
            <a:ext cx="69961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滿城都轟動起來。眾人拿住與保羅同行的馬其頓人該猶和亞里達古，齊心擁進戲園裡去。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19:29)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3636" name="Text Box 4">
            <a:extLst>
              <a:ext uri="{FF2B5EF4-FFF2-40B4-BE49-F238E27FC236}">
                <a16:creationId xmlns:a16="http://schemas.microsoft.com/office/drawing/2014/main" id="{865020D8-6E26-D5F1-1003-99A414A6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9" y="1887540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  <a:r>
              <a:rPr lang="zh-TW" altLang="en-US" sz="20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劇場，可容</a:t>
            </a:r>
            <a:r>
              <a:rPr lang="en-US" altLang="zh-TW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25,000</a:t>
            </a: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CA854-D116-C8EB-D2D4-56238152BAE0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4" name="Picture 10">
            <a:extLst>
              <a:ext uri="{FF2B5EF4-FFF2-40B4-BE49-F238E27FC236}">
                <a16:creationId xmlns:a16="http://schemas.microsoft.com/office/drawing/2014/main" id="{46D69BE8-DDF9-45D6-DB3A-B0260823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6" name="Text Box 12">
            <a:extLst>
              <a:ext uri="{FF2B5EF4-FFF2-40B4-BE49-F238E27FC236}">
                <a16:creationId xmlns:a16="http://schemas.microsoft.com/office/drawing/2014/main" id="{F5D7E327-59D0-97C8-C772-271D518F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9" y="1887540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  <a:r>
              <a:rPr lang="zh-TW" altLang="en-US" sz="20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劇場，可容</a:t>
            </a:r>
            <a:r>
              <a:rPr lang="en-US" altLang="zh-TW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25,000</a:t>
            </a:r>
            <a:r>
              <a:rPr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人</a:t>
            </a:r>
          </a:p>
        </p:txBody>
      </p:sp>
      <p:sp>
        <p:nvSpPr>
          <p:cNvPr id="108557" name="Text Box 13">
            <a:extLst>
              <a:ext uri="{FF2B5EF4-FFF2-40B4-BE49-F238E27FC236}">
                <a16:creationId xmlns:a16="http://schemas.microsoft.com/office/drawing/2014/main" id="{0F6DE116-E384-D39D-07D3-355AD599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2" y="512763"/>
            <a:ext cx="69961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滿城都轟動起來。眾人拿住與保羅同行的馬其頓人該猶和亞里達古，齊心擁進戲園裡去。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19:29)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2DBC8-2D36-2616-CE86-C4D764F6174B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26183"/>
            <a:ext cx="11360800" cy="4734851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以弗所的騷亂（</a:t>
            </a:r>
            <a:r>
              <a:rPr lang="en-US" altLang="zh-TW" sz="3200" dirty="0">
                <a:solidFill>
                  <a:srgbClr val="0432FF"/>
                </a:solidFill>
              </a:rPr>
              <a:t>19:23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19:41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lphaUcPeriod" startAt="5"/>
            </a:pPr>
            <a:r>
              <a:rPr lang="zh-TW" altLang="en-US" sz="3200" dirty="0">
                <a:solidFill>
                  <a:schemeClr val="tx1"/>
                </a:solidFill>
              </a:rPr>
              <a:t>城裡的書記安撫眾人，騷亂停止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329229" lvl="1" fontAlgn="t">
              <a:buFont typeface="Arial" panose="020B0604020202020204" pitchFamily="34" charset="0"/>
              <a:buChar char="•"/>
            </a:pPr>
            <a:r>
              <a:rPr lang="zh-TW" altLang="en-US" sz="3200" dirty="0"/>
              <a:t>商業糾紛</a:t>
            </a:r>
            <a:r>
              <a:rPr lang="en-US" altLang="zh-TW" sz="3200" dirty="0"/>
              <a:t>–</a:t>
            </a:r>
            <a:r>
              <a:rPr lang="zh-TW" altLang="en-US" sz="3200" dirty="0"/>
              <a:t> 告到公堂</a:t>
            </a:r>
            <a:endParaRPr lang="en-US" altLang="zh-TW" sz="3200" dirty="0"/>
          </a:p>
          <a:p>
            <a:pPr marL="1329229" lvl="1" fontAlgn="t">
              <a:buFont typeface="Arial" panose="020B0604020202020204" pitchFamily="34" charset="0"/>
              <a:buChar char="•"/>
            </a:pPr>
            <a:r>
              <a:rPr lang="zh-TW" altLang="en-US" sz="3200" dirty="0"/>
              <a:t>別的事 </a:t>
            </a:r>
            <a:r>
              <a:rPr lang="en-US" altLang="zh-TW" sz="3200" dirty="0"/>
              <a:t>–</a:t>
            </a:r>
            <a:r>
              <a:rPr lang="zh-TW" altLang="en-US" sz="3200" dirty="0"/>
              <a:t> 聚集斷定</a:t>
            </a:r>
            <a:endParaRPr lang="en-US" altLang="zh-TW" sz="3200" dirty="0"/>
          </a:p>
          <a:p>
            <a:pPr marL="1329229" lvl="1" fontAlgn="t">
              <a:buFont typeface="Arial" panose="020B0604020202020204" pitchFamily="34" charset="0"/>
              <a:buChar char="•"/>
            </a:pPr>
            <a:r>
              <a:rPr lang="zh-TW" altLang="en-US" sz="3200" dirty="0"/>
              <a:t>警告 </a:t>
            </a:r>
            <a:r>
              <a:rPr lang="en-US" altLang="zh-TW" sz="3200" dirty="0"/>
              <a:t>–</a:t>
            </a:r>
            <a:r>
              <a:rPr lang="zh-TW" altLang="en-US" sz="3200" dirty="0"/>
              <a:t> 暴亂沒有合理的解釋會讓以弗所失去自由</a:t>
            </a:r>
            <a:endParaRPr lang="en-US" altLang="zh-TW" sz="3200" dirty="0"/>
          </a:p>
          <a:p>
            <a:pPr marL="1329229" lvl="1" fontAlgn="t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838175" indent="-609585" fontAlgn="t"/>
            <a:r>
              <a:rPr lang="zh-TW" altLang="en-US" sz="3467" dirty="0"/>
              <a:t>神大能的保護 </a:t>
            </a:r>
            <a:r>
              <a:rPr lang="en-US" altLang="zh-TW" sz="3467" dirty="0"/>
              <a:t>–</a:t>
            </a:r>
            <a:r>
              <a:rPr lang="zh-TW" altLang="en-US" sz="3467" dirty="0"/>
              <a:t> 通過政府的權力</a:t>
            </a:r>
            <a:endParaRPr lang="en-US" altLang="zh-TW" sz="3467" dirty="0"/>
          </a:p>
        </p:txBody>
      </p:sp>
    </p:spTree>
    <p:extLst>
      <p:ext uri="{BB962C8B-B14F-4D97-AF65-F5344CB8AC3E}">
        <p14:creationId xmlns:p14="http://schemas.microsoft.com/office/powerpoint/2010/main" val="141027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26183"/>
            <a:ext cx="11500628" cy="4948789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屬靈原則：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2" indent="0" fontAlgn="t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	</a:t>
            </a:r>
            <a:r>
              <a:rPr lang="zh-TW" altLang="en-US" sz="3200" dirty="0">
                <a:solidFill>
                  <a:schemeClr val="tx1"/>
                </a:solidFill>
              </a:rPr>
              <a:t>真理所到之處總會出現敵對真理的人。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有人剛硬不信 </a:t>
            </a:r>
            <a:r>
              <a:rPr lang="en-US" altLang="zh-TW" sz="3200" dirty="0">
                <a:solidFill>
                  <a:schemeClr val="tx1"/>
                </a:solidFill>
              </a:rPr>
              <a:t>–</a:t>
            </a:r>
            <a:r>
              <a:rPr lang="zh-TW" altLang="en-US" sz="3200" dirty="0">
                <a:solidFill>
                  <a:schemeClr val="tx1"/>
                </a:solidFill>
              </a:rPr>
              <a:t> 離開他們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有人擅自稱主的名 </a:t>
            </a:r>
            <a:r>
              <a:rPr lang="en-US" altLang="zh-TW" sz="3200" dirty="0">
                <a:solidFill>
                  <a:schemeClr val="tx1"/>
                </a:solidFill>
              </a:rPr>
              <a:t>–</a:t>
            </a:r>
            <a:r>
              <a:rPr lang="zh-TW" altLang="en-US" sz="3200" dirty="0">
                <a:solidFill>
                  <a:schemeClr val="tx1"/>
                </a:solidFill>
              </a:rPr>
              <a:t> 利用惡鬼懲治他們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77" indent="-609585" fontAlgn="t">
              <a:buFont typeface="+mj-lt"/>
              <a:buAutoNum type="arabicPeriod"/>
            </a:pPr>
            <a:r>
              <a:rPr lang="zh-TW" altLang="en-US" sz="3200" dirty="0">
                <a:solidFill>
                  <a:schemeClr val="tx1"/>
                </a:solidFill>
              </a:rPr>
              <a:t>有人群起攻之 </a:t>
            </a:r>
            <a:r>
              <a:rPr lang="en-US" altLang="zh-TW" sz="3200" dirty="0">
                <a:solidFill>
                  <a:schemeClr val="tx1"/>
                </a:solidFill>
              </a:rPr>
              <a:t>--</a:t>
            </a:r>
            <a:r>
              <a:rPr lang="zh-TW" altLang="en-US" sz="3200" dirty="0">
                <a:solidFill>
                  <a:schemeClr val="tx1"/>
                </a:solidFill>
              </a:rPr>
              <a:t>  使用政府管制他們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我們不怕敵對勢力，反對的聲音也是傳揚主名的一個方式。我們要堅持真理，神掌管一切。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5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19:11-19:41	</a:t>
            </a:r>
            <a:r>
              <a:rPr lang="zh-TW" altLang="en-US" sz="3200" dirty="0"/>
              <a:t>以弗所的神蹟使主道興旺，反對者挑起暴動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26183"/>
            <a:ext cx="11500628" cy="4948789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結語：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152392" indent="0" fontAlgn="t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	</a:t>
            </a:r>
            <a:r>
              <a:rPr lang="zh-TW" altLang="en-US" sz="3200" dirty="0">
                <a:solidFill>
                  <a:schemeClr val="tx1"/>
                </a:solidFill>
              </a:rPr>
              <a:t>「主的道大大興旺，而且得勝！」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無論我們是否順服，主的道會一直推進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>
              <a:buFont typeface="Wingdings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我們是要順著聖靈的工作，為主所用（亞波羅，以弗所的門徒，悔改的信徒）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>
              <a:buFont typeface="Wingdings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或者是依然我行我素，用主的名為掩護，甚至敵對神的道，結果就是與神為敵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大綱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en-US" altLang="zh-TW" sz="3200" dirty="0"/>
              <a:t>18:23 – 19:41	</a:t>
            </a:r>
            <a:r>
              <a:rPr lang="zh-TW" altLang="en-US" sz="3200" dirty="0"/>
              <a:t>保羅第三次宣教旅程的開始與在以弗所的事工</a:t>
            </a:r>
            <a:endParaRPr lang="en-US" altLang="zh-TW" sz="3200" dirty="0"/>
          </a:p>
          <a:p>
            <a:pPr marL="685766" indent="-533373">
              <a:buAutoNum type="alphaUcPeriod"/>
            </a:pPr>
            <a:endParaRPr lang="en-US" altLang="zh-TW" sz="3200" dirty="0"/>
          </a:p>
          <a:p>
            <a:pPr marL="761961" indent="-685783">
              <a:buSzPct val="64000"/>
              <a:buFont typeface="+mj-lt"/>
              <a:buAutoNum type="alphaUcPeriod"/>
            </a:pPr>
            <a:r>
              <a:rPr lang="en-US" altLang="zh-TW" sz="3200" dirty="0"/>
              <a:t>18:23</a:t>
            </a:r>
            <a:r>
              <a:rPr lang="zh-TW" altLang="en-US" sz="3200" dirty="0"/>
              <a:t> </a:t>
            </a:r>
            <a:r>
              <a:rPr lang="en-US" altLang="zh-TW" sz="3200" dirty="0"/>
              <a:t>-</a:t>
            </a:r>
            <a:r>
              <a:rPr lang="zh-TW" altLang="en-US" sz="3200" dirty="0"/>
              <a:t> </a:t>
            </a:r>
            <a:r>
              <a:rPr lang="en-US" altLang="zh-TW" sz="3200" dirty="0"/>
              <a:t>19:10	</a:t>
            </a:r>
            <a:r>
              <a:rPr lang="zh-TW" altLang="en-US" sz="3200" dirty="0"/>
              <a:t>亞波羅和以弗所信徒蒙受更完備的教導</a:t>
            </a:r>
            <a:r>
              <a:rPr lang="en-US" altLang="zh-TW" sz="3200" dirty="0"/>
              <a:t>	</a:t>
            </a:r>
          </a:p>
          <a:p>
            <a:pPr marL="761961" indent="-685783">
              <a:buSzPct val="64000"/>
              <a:buFont typeface="+mj-lt"/>
              <a:buAutoNum type="alphaUcPeriod"/>
            </a:pPr>
            <a:r>
              <a:rPr lang="en-US" altLang="zh-TW" sz="3200" dirty="0"/>
              <a:t>19:11</a:t>
            </a:r>
            <a:r>
              <a:rPr lang="zh-TW" altLang="en-US" sz="3200" dirty="0"/>
              <a:t> </a:t>
            </a:r>
            <a:r>
              <a:rPr lang="en-US" altLang="zh-TW" sz="3200" dirty="0"/>
              <a:t>-</a:t>
            </a:r>
            <a:r>
              <a:rPr lang="zh-TW" altLang="en-US" sz="3200" dirty="0"/>
              <a:t> </a:t>
            </a:r>
            <a:r>
              <a:rPr lang="en-US" altLang="zh-TW" sz="3200" dirty="0"/>
              <a:t>19:41	</a:t>
            </a:r>
            <a:r>
              <a:rPr lang="zh-TW" altLang="en-US" sz="3200" dirty="0"/>
              <a:t>以弗所的神蹟使主道興旺，反對者挑起暴動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86791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18:23-19:10	</a:t>
            </a:r>
            <a:r>
              <a:rPr lang="zh-TW" altLang="en-US" sz="3200" dirty="0"/>
              <a:t>亞波羅和以弗所信徒蒙受更完備的教導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473784"/>
            <a:ext cx="11488533" cy="53842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亞波羅（</a:t>
            </a:r>
            <a:r>
              <a:rPr lang="en-US" altLang="zh-TW" sz="3200" dirty="0">
                <a:solidFill>
                  <a:srgbClr val="0432FF"/>
                </a:solidFill>
              </a:rPr>
              <a:t>18:24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18:28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61977" indent="-609585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亞波羅是施洗約翰的門徒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481611" lvl="1" indent="-609570" fontAlgn="t">
              <a:buFont typeface="+mj-lt"/>
              <a:buAutoNum type="arabicPeriod"/>
            </a:pPr>
            <a:r>
              <a:rPr lang="zh-TW" altLang="en-US" sz="2933" dirty="0"/>
              <a:t>出生在埃及</a:t>
            </a:r>
            <a:r>
              <a:rPr lang="zh-TW" altLang="en-US" sz="2933" dirty="0">
                <a:highlight>
                  <a:srgbClr val="FFFF00"/>
                </a:highlight>
              </a:rPr>
              <a:t>亞歷山大</a:t>
            </a:r>
            <a:r>
              <a:rPr lang="zh-TW" altLang="en-US" sz="2933" dirty="0"/>
              <a:t>城的猶太人，有豐富的聖經知識</a:t>
            </a:r>
            <a:endParaRPr lang="en-US" altLang="zh-TW" sz="2933" dirty="0"/>
          </a:p>
          <a:p>
            <a:pPr marL="1481611" lvl="1" indent="-609570" fontAlgn="t">
              <a:buFont typeface="+mj-lt"/>
              <a:buAutoNum type="arabicPeriod"/>
            </a:pPr>
            <a:r>
              <a:rPr lang="zh-TW" altLang="en-US" sz="2933" dirty="0"/>
              <a:t>受過施洗約翰的洗禮，聽到約翰傳講耶穌是神應許彌賽亞的信息</a:t>
            </a:r>
            <a:endParaRPr lang="en-US" altLang="zh-TW" sz="2933" dirty="0"/>
          </a:p>
          <a:p>
            <a:pPr marL="1481611" lvl="1" indent="-609570" fontAlgn="t">
              <a:buFont typeface="+mj-lt"/>
              <a:buAutoNum type="arabicPeriod"/>
            </a:pPr>
            <a:r>
              <a:rPr lang="zh-TW" altLang="en-US" sz="2933" dirty="0"/>
              <a:t>未聽聞聖靈降臨之事，不明白耶穌復活升天與聖靈內住的意義。</a:t>
            </a:r>
            <a:endParaRPr lang="en-US" altLang="zh-TW" sz="2933" dirty="0"/>
          </a:p>
          <a:p>
            <a:pPr marL="761962" indent="-609570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百基拉，亞居拉向亞波羅闡明真理（謙卑受教）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761962" indent="-609570" fontAlgn="t">
              <a:buFont typeface="+mj-lt"/>
              <a:buAutoNum type="alphaUcPeriod"/>
            </a:pPr>
            <a:r>
              <a:rPr lang="zh-TW" altLang="en-US" sz="2933" dirty="0">
                <a:solidFill>
                  <a:schemeClr val="tx1"/>
                </a:solidFill>
              </a:rPr>
              <a:t>亞波羅前往亞該亞（哥林多），幫助信徒</a:t>
            </a:r>
            <a:endParaRPr lang="en-US" altLang="zh-TW" sz="2933" dirty="0">
              <a:solidFill>
                <a:schemeClr val="tx1"/>
              </a:solidFill>
            </a:endParaRPr>
          </a:p>
          <a:p>
            <a:pPr marL="872041" lvl="1" indent="0" fontAlgn="t">
              <a:buNone/>
            </a:pPr>
            <a:r>
              <a:rPr lang="zh-TW" altLang="en-US" sz="2667" dirty="0">
                <a:solidFill>
                  <a:srgbClr val="0432FF"/>
                </a:solidFill>
              </a:rPr>
              <a:t>我栽種了，亞波羅澆灌了，惟有神叫他生長（林前</a:t>
            </a:r>
            <a:r>
              <a:rPr lang="en-US" altLang="zh-TW" sz="2667" dirty="0">
                <a:solidFill>
                  <a:srgbClr val="0432FF"/>
                </a:solidFill>
              </a:rPr>
              <a:t>3:6</a:t>
            </a:r>
            <a:r>
              <a:rPr lang="zh-TW" altLang="en-US" sz="2667" dirty="0">
                <a:solidFill>
                  <a:srgbClr val="0432FF"/>
                </a:solidFill>
              </a:rPr>
              <a:t>）</a:t>
            </a:r>
            <a:endParaRPr lang="en-US" altLang="zh-TW" sz="2667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18:23-19:10	</a:t>
            </a:r>
            <a:r>
              <a:rPr lang="zh-TW" altLang="en-US" sz="3200" dirty="0"/>
              <a:t>亞波羅和以弗所信徒蒙受更完備的教導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保羅在以弗所（</a:t>
            </a:r>
            <a:r>
              <a:rPr lang="en-US" altLang="zh-TW" sz="3200" dirty="0">
                <a:solidFill>
                  <a:srgbClr val="0432FF"/>
                </a:solidFill>
              </a:rPr>
              <a:t>19:1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19:10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61977" indent="-609585" fontAlgn="t">
              <a:buFont typeface="+mj-lt"/>
              <a:buAutoNum type="alphaUcPeriod"/>
            </a:pPr>
            <a:r>
              <a:rPr lang="zh-TW" altLang="en-US" sz="3200" dirty="0">
                <a:solidFill>
                  <a:schemeClr val="tx1"/>
                </a:solidFill>
              </a:rPr>
              <a:t>保羅看見十二個門徒的需要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481626" lvl="1" indent="-609585" fontAlgn="t">
              <a:buAutoNum type="arabicPeriod"/>
            </a:pPr>
            <a:r>
              <a:rPr lang="zh-TW" altLang="en-US" sz="2667" dirty="0"/>
              <a:t>保羅感覺到他們缺少了什麼</a:t>
            </a:r>
            <a:endParaRPr lang="en-US" altLang="zh-TW" sz="2667" dirty="0"/>
          </a:p>
          <a:p>
            <a:pPr marL="1481626" lvl="1" indent="-609585" fontAlgn="t">
              <a:buAutoNum type="arabicPeriod"/>
            </a:pPr>
            <a:r>
              <a:rPr lang="zh-TW" altLang="en-US" sz="2667" dirty="0"/>
              <a:t>與亞波羅類似的經歷，受了施洗約翰的洗，未經聖靈接受耶穌，讓聖靈內住</a:t>
            </a:r>
            <a:endParaRPr lang="en-US" altLang="zh-TW" sz="2667" dirty="0"/>
          </a:p>
          <a:p>
            <a:pPr marL="1481626" lvl="1" indent="-609585" fontAlgn="t">
              <a:buAutoNum type="arabicPeriod"/>
            </a:pPr>
            <a:r>
              <a:rPr lang="zh-TW" altLang="en-US" sz="2667" dirty="0"/>
              <a:t>他們奉主耶穌的名受洗；保羅按手在他們頭上，聖靈降下</a:t>
            </a:r>
            <a:endParaRPr lang="en-US" altLang="zh-TW" sz="2667" dirty="0"/>
          </a:p>
          <a:p>
            <a:pPr marL="1481626" lvl="1" indent="-609585" fontAlgn="t">
              <a:buAutoNum type="arabicPeriod"/>
            </a:pPr>
            <a:r>
              <a:rPr lang="zh-TW" altLang="en-US" sz="2667" dirty="0"/>
              <a:t>他們就說方言，又說預言</a:t>
            </a:r>
            <a:endParaRPr lang="en-US" altLang="zh-TW" sz="2667" dirty="0"/>
          </a:p>
          <a:p>
            <a:pPr marL="152392" indent="0" fontAlgn="t">
              <a:buNone/>
            </a:pPr>
            <a:r>
              <a:rPr lang="zh-TW" altLang="en-US" sz="2933" dirty="0"/>
              <a:t>特殊事件（彼得有同樣的經歷</a:t>
            </a:r>
            <a:r>
              <a:rPr lang="en-US" altLang="zh-TW" sz="2933" dirty="0"/>
              <a:t>8: 17</a:t>
            </a:r>
            <a:r>
              <a:rPr lang="zh-TW" altLang="en-US" sz="2933" dirty="0"/>
              <a:t>；</a:t>
            </a:r>
            <a:r>
              <a:rPr lang="en-US" altLang="zh-TW" sz="2933" dirty="0"/>
              <a:t>10: 44</a:t>
            </a:r>
            <a:r>
              <a:rPr lang="zh-TW" altLang="en-US" sz="2933" dirty="0"/>
              <a:t>）</a:t>
            </a:r>
            <a:r>
              <a:rPr lang="en-US" altLang="zh-TW" sz="2933" dirty="0"/>
              <a:t>--</a:t>
            </a:r>
            <a:r>
              <a:rPr lang="zh-TW" altLang="en-US" sz="2933" dirty="0"/>
              <a:t> 聖靈特別印證保羅和彼得的事奉。</a:t>
            </a:r>
            <a:endParaRPr lang="en-US" altLang="zh-TW" sz="2933" dirty="0"/>
          </a:p>
        </p:txBody>
      </p:sp>
    </p:spTree>
    <p:extLst>
      <p:ext uri="{BB962C8B-B14F-4D97-AF65-F5344CB8AC3E}">
        <p14:creationId xmlns:p14="http://schemas.microsoft.com/office/powerpoint/2010/main" val="160720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18:23-19:10	</a:t>
            </a:r>
            <a:r>
              <a:rPr lang="zh-TW" altLang="en-US" sz="3200" dirty="0"/>
              <a:t>亞波羅和以弗所信徒蒙受更完備的教導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6163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保羅在以弗所（</a:t>
            </a:r>
            <a:r>
              <a:rPr lang="en-US" altLang="zh-TW" sz="3200" dirty="0">
                <a:solidFill>
                  <a:srgbClr val="0432FF"/>
                </a:solidFill>
              </a:rPr>
              <a:t>19:1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19:10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61977" indent="-609585" fontAlgn="t"/>
            <a:r>
              <a:rPr lang="zh-TW" altLang="en-US" sz="3200" dirty="0">
                <a:solidFill>
                  <a:schemeClr val="tx1"/>
                </a:solidFill>
              </a:rPr>
              <a:t>聖靈工作的方式</a:t>
            </a:r>
            <a:r>
              <a:rPr lang="en-US" altLang="zh-TW" sz="3200" dirty="0">
                <a:solidFill>
                  <a:schemeClr val="tx1"/>
                </a:solidFill>
              </a:rPr>
              <a:t> – </a:t>
            </a:r>
            <a:r>
              <a:rPr lang="zh-TW" altLang="en-US" sz="3200" dirty="0">
                <a:solidFill>
                  <a:schemeClr val="tx1"/>
                </a:solidFill>
              </a:rPr>
              <a:t>隨著自己的意思行。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>
              <a:buFont typeface="Wingdings" pitchFamily="2" charset="2"/>
              <a:buChar char="q"/>
            </a:pPr>
            <a:r>
              <a:rPr lang="zh-TW" altLang="en-US" sz="3200" dirty="0">
                <a:solidFill>
                  <a:schemeClr val="tx1"/>
                </a:solidFill>
              </a:rPr>
              <a:t>彼得對哥尼流說話時，哥尼流立刻受了聖靈，並接著受洗。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>
              <a:buFont typeface="Wingdings" pitchFamily="2" charset="2"/>
              <a:buChar char="q"/>
            </a:pPr>
            <a:r>
              <a:rPr lang="zh-TW" altLang="en-US" sz="3200" dirty="0">
                <a:solidFill>
                  <a:schemeClr val="tx1"/>
                </a:solidFill>
              </a:rPr>
              <a:t>亞波羅了解了全備的真理後，“極有能力”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609581" indent="-457189" fontAlgn="t">
              <a:buFont typeface="Wingdings" pitchFamily="2" charset="2"/>
              <a:buChar char="q"/>
            </a:pPr>
            <a:r>
              <a:rPr lang="zh-TW" altLang="en-US" sz="3200" dirty="0">
                <a:solidFill>
                  <a:schemeClr val="tx1"/>
                </a:solidFill>
              </a:rPr>
              <a:t>以弗所的門徒“奉主耶穌的名受洗，保羅按手，聖靈便降在他們身上，他們就說方言，又說預言”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52392" indent="0" fontAlgn="t"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聖靈不是按照人的意思或法則，而是透過許多不同的方式作工，例如按手，或不按手，水洗，聖靈降下</a:t>
            </a:r>
            <a:r>
              <a:rPr lang="en-US" altLang="zh-TW" sz="3200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6571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C247-AA7B-64FB-AE00-32C00BE8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18:23-19:10	</a:t>
            </a:r>
            <a:r>
              <a:rPr lang="zh-TW" altLang="en-US" sz="3200" dirty="0"/>
              <a:t>亞波羅和以弗所信徒蒙受更完備的教導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2FF3-4154-B522-5C75-AF6B0D14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44716"/>
            <a:ext cx="11360800" cy="4774617"/>
          </a:xfrm>
        </p:spPr>
        <p:txBody>
          <a:bodyPr/>
          <a:lstStyle/>
          <a:p>
            <a:pPr marL="152392" indent="0" fontAlgn="t">
              <a:buNone/>
            </a:pPr>
            <a:r>
              <a:rPr lang="zh-TW" altLang="en-US" sz="3200" dirty="0">
                <a:solidFill>
                  <a:srgbClr val="0432FF"/>
                </a:solidFill>
              </a:rPr>
              <a:t>保羅在以弗所（</a:t>
            </a:r>
            <a:r>
              <a:rPr lang="en-US" altLang="zh-TW" sz="3200" dirty="0">
                <a:solidFill>
                  <a:srgbClr val="0432FF"/>
                </a:solidFill>
              </a:rPr>
              <a:t>19:1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–</a:t>
            </a:r>
            <a:r>
              <a:rPr lang="zh-TW" altLang="en-US" sz="3200" dirty="0">
                <a:solidFill>
                  <a:srgbClr val="0432FF"/>
                </a:solidFill>
              </a:rPr>
              <a:t> </a:t>
            </a:r>
            <a:r>
              <a:rPr lang="en-US" altLang="zh-TW" sz="3200" dirty="0">
                <a:solidFill>
                  <a:srgbClr val="0432FF"/>
                </a:solidFill>
              </a:rPr>
              <a:t>19:10</a:t>
            </a:r>
            <a:r>
              <a:rPr lang="zh-TW" altLang="en-US" sz="3200" dirty="0">
                <a:solidFill>
                  <a:srgbClr val="0432FF"/>
                </a:solidFill>
              </a:rPr>
              <a:t>）</a:t>
            </a:r>
            <a:endParaRPr lang="en-US" altLang="zh-TW" sz="3200" dirty="0">
              <a:solidFill>
                <a:srgbClr val="0432FF"/>
              </a:solidFill>
            </a:endParaRPr>
          </a:p>
          <a:p>
            <a:pPr marL="761977" indent="-609585" fontAlgn="t">
              <a:buFont typeface="+mj-lt"/>
              <a:buAutoNum type="alphaUcPeriod" startAt="2"/>
            </a:pPr>
            <a:r>
              <a:rPr lang="zh-TW" altLang="en-US" sz="3200" dirty="0">
                <a:solidFill>
                  <a:schemeClr val="tx1"/>
                </a:solidFill>
              </a:rPr>
              <a:t>保羅繼續在以弗所教導</a:t>
            </a:r>
            <a:endParaRPr lang="en-US" altLang="zh-TW" dirty="0"/>
          </a:p>
          <a:p>
            <a:pPr marL="1481626" lvl="1" indent="-609585" fontAlgn="t">
              <a:buFont typeface="+mj-lt"/>
              <a:buAutoNum type="arabicPeriod"/>
            </a:pPr>
            <a:r>
              <a:rPr lang="zh-TW" altLang="en-US" sz="3200" dirty="0"/>
              <a:t>在會堂講道，被毀謗</a:t>
            </a:r>
            <a:endParaRPr lang="en-US" altLang="zh-TW" sz="3200" dirty="0"/>
          </a:p>
          <a:p>
            <a:pPr marL="1481626" lvl="1" indent="-609585" fontAlgn="t">
              <a:buFont typeface="+mj-lt"/>
              <a:buAutoNum type="arabicPeriod"/>
            </a:pPr>
            <a:r>
              <a:rPr lang="zh-TW" altLang="en-US" sz="3200" dirty="0"/>
              <a:t>到了推喇奴的學房天天辯論兩年之久（一邊織帳篷，一邊教導）</a:t>
            </a:r>
            <a:endParaRPr lang="en-US" altLang="zh-TW" sz="2667" dirty="0"/>
          </a:p>
          <a:p>
            <a:pPr marL="761977" indent="-609585" fontAlgn="t"/>
            <a:r>
              <a:rPr lang="zh-TW" altLang="en-US" sz="2933" dirty="0"/>
              <a:t>傳講神的話語的方式有很多（傳福音</a:t>
            </a:r>
            <a:r>
              <a:rPr lang="en-US" altLang="zh-TW" sz="2933" dirty="0"/>
              <a:t>--</a:t>
            </a:r>
            <a:r>
              <a:rPr lang="zh-TW" altLang="en-US" sz="2933" dirty="0"/>
              <a:t>一步一步向右移）</a:t>
            </a:r>
            <a:endParaRPr lang="en-US" altLang="zh-TW" sz="2933" dirty="0"/>
          </a:p>
          <a:p>
            <a:pPr marL="1481626" lvl="1" indent="-609585" fontAlgn="t"/>
            <a:r>
              <a:rPr lang="zh-TW" altLang="en-US" sz="2667" dirty="0"/>
              <a:t>可以是向未聽過福音的傳講（保羅）</a:t>
            </a:r>
            <a:endParaRPr lang="en-US" altLang="zh-TW" sz="2667" dirty="0"/>
          </a:p>
          <a:p>
            <a:pPr marL="1481626" lvl="1" indent="-609585" fontAlgn="t"/>
            <a:r>
              <a:rPr lang="zh-TW" altLang="en-US" sz="2667" dirty="0"/>
              <a:t>也可以向信主的澄清真理的觀念（百基拉，亞居拉，保羅）</a:t>
            </a:r>
            <a:endParaRPr lang="en-US" altLang="zh-TW" sz="2667" dirty="0"/>
          </a:p>
          <a:p>
            <a:pPr marL="1481626" lvl="1" indent="-609585" fontAlgn="t"/>
            <a:r>
              <a:rPr lang="zh-TW" altLang="en-US" sz="2667" dirty="0"/>
              <a:t>更可以培養栽培信徒（亞波羅，保羅）</a:t>
            </a:r>
            <a:endParaRPr lang="en-US" altLang="zh-TW" sz="2667" dirty="0"/>
          </a:p>
        </p:txBody>
      </p:sp>
    </p:spTree>
    <p:extLst>
      <p:ext uri="{BB962C8B-B14F-4D97-AF65-F5344CB8AC3E}">
        <p14:creationId xmlns:p14="http://schemas.microsoft.com/office/powerpoint/2010/main" val="404336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>
            <a:extLst>
              <a:ext uri="{FF2B5EF4-FFF2-40B4-BE49-F238E27FC236}">
                <a16:creationId xmlns:a16="http://schemas.microsoft.com/office/drawing/2014/main" id="{D02805AE-2112-4752-3D15-9103C786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655639"/>
            <a:ext cx="7834312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1" name="Text Box 3">
            <a:extLst>
              <a:ext uri="{FF2B5EF4-FFF2-40B4-BE49-F238E27FC236}">
                <a16:creationId xmlns:a16="http://schemas.microsoft.com/office/drawing/2014/main" id="{FDF02FEC-F9C2-69EB-0927-DC80A02E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375" y="2668588"/>
            <a:ext cx="3005951" cy="154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 sz="4400">
                <a:solidFill>
                  <a:srgbClr val="6633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保羅第三次</a:t>
            </a:r>
          </a:p>
          <a:p>
            <a:pPr algn="ctr" defTabSz="914377" fontAlgn="base">
              <a:spcBef>
                <a:spcPct val="0"/>
              </a:spcBef>
              <a:spcAft>
                <a:spcPct val="15000"/>
              </a:spcAft>
            </a:pPr>
            <a:r>
              <a:rPr lang="zh-TW" altLang="en-US" sz="4400">
                <a:solidFill>
                  <a:srgbClr val="6633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旅行傳道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A4EC4-03EF-B563-ECA4-30269130B2B7}"/>
              </a:ext>
            </a:extLst>
          </p:cNvPr>
          <p:cNvSpPr txBox="1"/>
          <p:nvPr/>
        </p:nvSpPr>
        <p:spPr>
          <a:xfrm>
            <a:off x="249382" y="5616617"/>
            <a:ext cx="267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iauKai" panose="02010601000101010101" pitchFamily="2" charset="-120"/>
                <a:ea typeface="BiauKai" panose="02010601000101010101" pitchFamily="2" charset="-120"/>
              </a:rPr>
              <a:t>以下PPT有</a:t>
            </a:r>
            <a:r>
              <a:rPr lang="en-US" dirty="0" err="1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Biblepoint</a:t>
            </a:r>
            <a:r>
              <a:rPr lang="en-US" dirty="0">
                <a:latin typeface="BiauKai" panose="02010601000101010101" pitchFamily="2" charset="-120"/>
                <a:ea typeface="BiauKai" panose="02010601000101010101" pitchFamily="2" charset="-120"/>
              </a:rPr>
              <a:t> </a:t>
            </a:r>
            <a:r>
              <a:rPr lang="en-US" dirty="0" err="1">
                <a:latin typeface="BiauKai" panose="02010601000101010101" pitchFamily="2" charset="-120"/>
                <a:ea typeface="BiauKai" panose="02010601000101010101" pitchFamily="2" charset="-120"/>
              </a:rPr>
              <a:t>的標誌都來自聖經簡報站</a:t>
            </a:r>
            <a:r>
              <a:rPr lang="zh-TW" altLang="en-US" dirty="0">
                <a:latin typeface="BiauKai" panose="02010601000101010101" pitchFamily="2" charset="-120"/>
                <a:ea typeface="BiauKai" panose="02010601000101010101" pitchFamily="2" charset="-120"/>
              </a:rPr>
              <a:t> </a:t>
            </a:r>
            <a:r>
              <a:rPr lang="en-US" altLang="zh-TW" dirty="0" err="1">
                <a:latin typeface="BiauKai" panose="02010601000101010101" pitchFamily="2" charset="-120"/>
                <a:ea typeface="BiauKai" panose="02010601000101010101" pitchFamily="2" charset="-120"/>
              </a:rPr>
              <a:t>www.biblepoint.net</a:t>
            </a:r>
            <a:endParaRPr lang="en-US" dirty="0"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3" name="Picture 5">
            <a:extLst>
              <a:ext uri="{FF2B5EF4-FFF2-40B4-BE49-F238E27FC236}">
                <a16:creationId xmlns:a16="http://schemas.microsoft.com/office/drawing/2014/main" id="{E03BD8B6-B532-CCBD-B5A5-2B57D415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 6">
            <a:extLst>
              <a:ext uri="{FF2B5EF4-FFF2-40B4-BE49-F238E27FC236}">
                <a16:creationId xmlns:a16="http://schemas.microsoft.com/office/drawing/2014/main" id="{8227A348-E859-87EE-10B8-5FDF8C4A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03" name="Oval 15">
            <a:extLst>
              <a:ext uri="{FF2B5EF4-FFF2-40B4-BE49-F238E27FC236}">
                <a16:creationId xmlns:a16="http://schemas.microsoft.com/office/drawing/2014/main" id="{B86F7444-2583-9D38-35AF-9E858293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8207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04" name="Oval 16">
            <a:extLst>
              <a:ext uri="{FF2B5EF4-FFF2-40B4-BE49-F238E27FC236}">
                <a16:creationId xmlns:a16="http://schemas.microsoft.com/office/drawing/2014/main" id="{D781AD3E-551A-BF7E-9B6F-754A38B6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8636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05" name="Oval 17">
            <a:extLst>
              <a:ext uri="{FF2B5EF4-FFF2-40B4-BE49-F238E27FC236}">
                <a16:creationId xmlns:a16="http://schemas.microsoft.com/office/drawing/2014/main" id="{5A1DCD64-0CD1-078F-D0DB-2078944D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7" y="2382837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06" name="Oval 18">
            <a:extLst>
              <a:ext uri="{FF2B5EF4-FFF2-40B4-BE49-F238E27FC236}">
                <a16:creationId xmlns:a16="http://schemas.microsoft.com/office/drawing/2014/main" id="{26495ADA-56D5-8036-2A23-B0C50890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3939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08" name="Oval 20">
            <a:extLst>
              <a:ext uri="{FF2B5EF4-FFF2-40B4-BE49-F238E27FC236}">
                <a16:creationId xmlns:a16="http://schemas.microsoft.com/office/drawing/2014/main" id="{A8C369B0-DE7A-DDB7-B9EE-BCF734BD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09" name="Oval 21">
            <a:extLst>
              <a:ext uri="{FF2B5EF4-FFF2-40B4-BE49-F238E27FC236}">
                <a16:creationId xmlns:a16="http://schemas.microsoft.com/office/drawing/2014/main" id="{0DAC1614-AA22-E701-97CB-54F1C605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613" y="32686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10" name="Oval 22">
            <a:extLst>
              <a:ext uri="{FF2B5EF4-FFF2-40B4-BE49-F238E27FC236}">
                <a16:creationId xmlns:a16="http://schemas.microsoft.com/office/drawing/2014/main" id="{CD1E4766-BA0F-008A-38C8-1CB925E7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909888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11" name="AutoShape 23">
            <a:extLst>
              <a:ext uri="{FF2B5EF4-FFF2-40B4-BE49-F238E27FC236}">
                <a16:creationId xmlns:a16="http://schemas.microsoft.com/office/drawing/2014/main" id="{3520A9DD-0B01-65A7-0266-EF1B77B5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1" y="3179763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安提阿</a:t>
            </a:r>
          </a:p>
        </p:txBody>
      </p:sp>
      <p:sp>
        <p:nvSpPr>
          <p:cNvPr id="268312" name="AutoShape 24">
            <a:extLst>
              <a:ext uri="{FF2B5EF4-FFF2-40B4-BE49-F238E27FC236}">
                <a16:creationId xmlns:a16="http://schemas.microsoft.com/office/drawing/2014/main" id="{AEC02DE0-41E8-5EED-9F3C-1C1162C6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4" y="3259139"/>
            <a:ext cx="514351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大數</a:t>
            </a:r>
          </a:p>
        </p:txBody>
      </p:sp>
      <p:sp>
        <p:nvSpPr>
          <p:cNvPr id="268313" name="Oval 25">
            <a:extLst>
              <a:ext uri="{FF2B5EF4-FFF2-40B4-BE49-F238E27FC236}">
                <a16:creationId xmlns:a16="http://schemas.microsoft.com/office/drawing/2014/main" id="{B73DC3BD-7454-D4FD-74A3-54B23C2C9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2684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14" name="Oval 26">
            <a:extLst>
              <a:ext uri="{FF2B5EF4-FFF2-40B4-BE49-F238E27FC236}">
                <a16:creationId xmlns:a16="http://schemas.microsoft.com/office/drawing/2014/main" id="{DCEC082D-2ED5-3E15-E5A5-08F3FE88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6098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15" name="AutoShape 27">
            <a:extLst>
              <a:ext uri="{FF2B5EF4-FFF2-40B4-BE49-F238E27FC236}">
                <a16:creationId xmlns:a16="http://schemas.microsoft.com/office/drawing/2014/main" id="{C1AE2DE7-EF5B-3D0B-F787-CC64B778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1" y="2947989"/>
            <a:ext cx="514351" cy="292100"/>
          </a:xfrm>
          <a:prstGeom prst="wedgeRectCallout">
            <a:avLst>
              <a:gd name="adj1" fmla="val -16977"/>
              <a:gd name="adj2" fmla="val -10271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特庇</a:t>
            </a:r>
          </a:p>
        </p:txBody>
      </p:sp>
      <p:sp>
        <p:nvSpPr>
          <p:cNvPr id="268316" name="AutoShape 28">
            <a:extLst>
              <a:ext uri="{FF2B5EF4-FFF2-40B4-BE49-F238E27FC236}">
                <a16:creationId xmlns:a16="http://schemas.microsoft.com/office/drawing/2014/main" id="{678848D4-9AC5-D76E-4BC0-8C83B488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1" y="2895601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路司得</a:t>
            </a:r>
          </a:p>
        </p:txBody>
      </p:sp>
      <p:sp>
        <p:nvSpPr>
          <p:cNvPr id="268317" name="Oval 29">
            <a:extLst>
              <a:ext uri="{FF2B5EF4-FFF2-40B4-BE49-F238E27FC236}">
                <a16:creationId xmlns:a16="http://schemas.microsoft.com/office/drawing/2014/main" id="{50A524D5-3078-8244-3052-6956F729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430463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18" name="AutoShape 30">
            <a:extLst>
              <a:ext uri="{FF2B5EF4-FFF2-40B4-BE49-F238E27FC236}">
                <a16:creationId xmlns:a16="http://schemas.microsoft.com/office/drawing/2014/main" id="{611A8FD7-AEA4-0BBC-ADF7-A177AE61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6" y="2233614"/>
            <a:ext cx="727075" cy="292100"/>
          </a:xfrm>
          <a:prstGeom prst="wedgeRectCallout">
            <a:avLst>
              <a:gd name="adj1" fmla="val -65500"/>
              <a:gd name="adj2" fmla="val 320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以哥念</a:t>
            </a:r>
          </a:p>
        </p:txBody>
      </p:sp>
      <p:sp>
        <p:nvSpPr>
          <p:cNvPr id="268319" name="Oval 31">
            <a:extLst>
              <a:ext uri="{FF2B5EF4-FFF2-40B4-BE49-F238E27FC236}">
                <a16:creationId xmlns:a16="http://schemas.microsoft.com/office/drawing/2014/main" id="{844CA4F1-3CF7-421D-839D-BA4EB83D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22098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20" name="AutoShape 32">
            <a:extLst>
              <a:ext uri="{FF2B5EF4-FFF2-40B4-BE49-F238E27FC236}">
                <a16:creationId xmlns:a16="http://schemas.microsoft.com/office/drawing/2014/main" id="{578E1344-6A86-3775-6347-20C413CB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2619376"/>
            <a:ext cx="966787" cy="538163"/>
          </a:xfrm>
          <a:prstGeom prst="wedgeRectCallout">
            <a:avLst>
              <a:gd name="adj1" fmla="val 48028"/>
              <a:gd name="adj2" fmla="val -10899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彼西底的安提阿</a:t>
            </a:r>
          </a:p>
        </p:txBody>
      </p:sp>
      <p:sp>
        <p:nvSpPr>
          <p:cNvPr id="268321" name="Oval 33">
            <a:extLst>
              <a:ext uri="{FF2B5EF4-FFF2-40B4-BE49-F238E27FC236}">
                <a16:creationId xmlns:a16="http://schemas.microsoft.com/office/drawing/2014/main" id="{CC7B4020-2AD5-18EA-4720-41814EC02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8323" name="Oval 35">
            <a:extLst>
              <a:ext uri="{FF2B5EF4-FFF2-40B4-BE49-F238E27FC236}">
                <a16:creationId xmlns:a16="http://schemas.microsoft.com/office/drawing/2014/main" id="{6D45CFD6-D861-6CCE-35B0-E1B544EB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25" name="Text Box 37">
            <a:extLst>
              <a:ext uri="{FF2B5EF4-FFF2-40B4-BE49-F238E27FC236}">
                <a16:creationId xmlns:a16="http://schemas.microsoft.com/office/drawing/2014/main" id="{B27B81B6-B947-CE4C-252E-7BC801DA0850}"/>
              </a:ext>
            </a:extLst>
          </p:cNvPr>
          <p:cNvSpPr txBox="1">
            <a:spLocks noChangeArrowheads="1"/>
          </p:cNvSpPr>
          <p:nvPr/>
        </p:nvSpPr>
        <p:spPr bwMode="auto">
          <a:xfrm rot="18597453">
            <a:off x="6153513" y="1891784"/>
            <a:ext cx="877163" cy="36933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弗呂家</a:t>
            </a:r>
          </a:p>
        </p:txBody>
      </p:sp>
      <p:sp>
        <p:nvSpPr>
          <p:cNvPr id="268326" name="Text Box 38">
            <a:extLst>
              <a:ext uri="{FF2B5EF4-FFF2-40B4-BE49-F238E27FC236}">
                <a16:creationId xmlns:a16="http://schemas.microsoft.com/office/drawing/2014/main" id="{4F96E206-2FC9-96D4-A9BD-B506EB9C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1187451"/>
            <a:ext cx="415498" cy="92333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加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拉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</a:p>
        </p:txBody>
      </p:sp>
      <p:sp>
        <p:nvSpPr>
          <p:cNvPr id="268327" name="Rectangle 39">
            <a:extLst>
              <a:ext uri="{FF2B5EF4-FFF2-40B4-BE49-F238E27FC236}">
                <a16:creationId xmlns:a16="http://schemas.microsoft.com/office/drawing/2014/main" id="{5FFD5C6E-AE03-4F85-680A-F84C5370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7177"/>
            <a:ext cx="9144000" cy="1520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28" name="Text Box 40">
            <a:extLst>
              <a:ext uri="{FF2B5EF4-FFF2-40B4-BE49-F238E27FC236}">
                <a16:creationId xmlns:a16="http://schemas.microsoft.com/office/drawing/2014/main" id="{E30DE7C8-6EDB-FE22-FE5E-BB0F7C31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5537201"/>
            <a:ext cx="76438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住了些日子，又離開那裡，挨次經過加拉太和弗呂家地方，堅固眾門徒。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徒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18:23)</a:t>
            </a:r>
            <a:endParaRPr lang="zh-TW" altLang="en-US" sz="24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A0027-3D66-9463-D413-429F72C2C46A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1" grpId="0" animBg="1"/>
      <p:bldP spid="268312" grpId="0" animBg="1"/>
      <p:bldP spid="268315" grpId="0" animBg="1"/>
      <p:bldP spid="268316" grpId="0" animBg="1"/>
      <p:bldP spid="268318" grpId="0" animBg="1"/>
      <p:bldP spid="268320" grpId="0" animBg="1"/>
      <p:bldP spid="268325" grpId="0" animBg="1"/>
      <p:bldP spid="268326" grpId="0" animBg="1"/>
      <p:bldP spid="268328" grpId="0"/>
    </p:bldLst>
  </p:timing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2263</Words>
  <Application>Microsoft Macintosh PowerPoint</Application>
  <PresentationFormat>Widescreen</PresentationFormat>
  <Paragraphs>216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BiauKai</vt:lpstr>
      <vt:lpstr>Kaiti TC</vt:lpstr>
      <vt:lpstr>SimHei</vt:lpstr>
      <vt:lpstr>Songti TC</vt:lpstr>
      <vt:lpstr>STKaiti</vt:lpstr>
      <vt:lpstr>Arial</vt:lpstr>
      <vt:lpstr>Calibri</vt:lpstr>
      <vt:lpstr>Gill Sans MT</vt:lpstr>
      <vt:lpstr>Wingdings</vt:lpstr>
      <vt:lpstr>Parcel</vt:lpstr>
      <vt:lpstr>1_Default Design</vt:lpstr>
      <vt:lpstr> 【使徒行傳】第十六課 18:23 – 19:41 </vt:lpstr>
      <vt:lpstr>PowerPoint Presentation</vt:lpstr>
      <vt:lpstr>大綱</vt:lpstr>
      <vt:lpstr>18:23-19:10 亞波羅和以弗所信徒蒙受更完備的教導</vt:lpstr>
      <vt:lpstr>18:23-19:10 亞波羅和以弗所信徒蒙受更完備的教導</vt:lpstr>
      <vt:lpstr>18:23-19:10 亞波羅和以弗所信徒蒙受更完備的教導</vt:lpstr>
      <vt:lpstr>18:23-19:10 亞波羅和以弗所信徒蒙受更完備的教導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18:23-19:10 亞波羅和以弗所信徒蒙受更完備的教導</vt:lpstr>
      <vt:lpstr>19:11-19:41 以弗所的神蹟使主道興旺，反對者挑起暴動</vt:lpstr>
      <vt:lpstr>19:11-19:41 以弗所的神蹟使主道興旺，反對者挑起暴動</vt:lpstr>
      <vt:lpstr>19:11-19:41 以弗所的神蹟使主道興旺，反對者挑起暴動</vt:lpstr>
      <vt:lpstr>PowerPoint Presentation</vt:lpstr>
      <vt:lpstr>PowerPoint Presentation</vt:lpstr>
      <vt:lpstr>PowerPoint Presentation</vt:lpstr>
      <vt:lpstr>PowerPoint Presentation</vt:lpstr>
      <vt:lpstr>19:11-19:41 以弗所的神蹟使主道興旺，反對者挑起暴動</vt:lpstr>
      <vt:lpstr>PowerPoint Presentation</vt:lpstr>
      <vt:lpstr>PowerPoint Presentation</vt:lpstr>
      <vt:lpstr>19:11-19:41 以弗所的神蹟使主道興旺，反對者挑起暴動</vt:lpstr>
      <vt:lpstr>19:11-19:41 以弗所的神蹟使主道興旺，反對者挑起暴動</vt:lpstr>
      <vt:lpstr>19:11-19:41 以弗所的神蹟使主道興旺，反對者挑起暴動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【使徒行傳】第十六課 18:23 – 19:41 </dc:title>
  <dc:creator>Sandy Mau</dc:creator>
  <cp:lastModifiedBy>Sandy Mau</cp:lastModifiedBy>
  <cp:revision>2</cp:revision>
  <dcterms:created xsi:type="dcterms:W3CDTF">2023-05-08T17:04:19Z</dcterms:created>
  <dcterms:modified xsi:type="dcterms:W3CDTF">2023-05-08T17:08:18Z</dcterms:modified>
</cp:coreProperties>
</file>