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2" r:id="rId2"/>
  </p:sldMasterIdLst>
  <p:notesMasterIdLst>
    <p:notesMasterId r:id="rId43"/>
  </p:notesMasterIdLst>
  <p:sldIdLst>
    <p:sldId id="631" r:id="rId3"/>
    <p:sldId id="632" r:id="rId4"/>
    <p:sldId id="633" r:id="rId5"/>
    <p:sldId id="634" r:id="rId6"/>
    <p:sldId id="528" r:id="rId7"/>
    <p:sldId id="529" r:id="rId8"/>
    <p:sldId id="530" r:id="rId9"/>
    <p:sldId id="545" r:id="rId10"/>
    <p:sldId id="550" r:id="rId11"/>
    <p:sldId id="642" r:id="rId12"/>
    <p:sldId id="635" r:id="rId13"/>
    <p:sldId id="643" r:id="rId14"/>
    <p:sldId id="552" r:id="rId15"/>
    <p:sldId id="553" r:id="rId16"/>
    <p:sldId id="602" r:id="rId17"/>
    <p:sldId id="637" r:id="rId18"/>
    <p:sldId id="639" r:id="rId19"/>
    <p:sldId id="638" r:id="rId20"/>
    <p:sldId id="636" r:id="rId21"/>
    <p:sldId id="595" r:id="rId22"/>
    <p:sldId id="541" r:id="rId23"/>
    <p:sldId id="641" r:id="rId24"/>
    <p:sldId id="640" r:id="rId25"/>
    <p:sldId id="644" r:id="rId26"/>
    <p:sldId id="645" r:id="rId27"/>
    <p:sldId id="646" r:id="rId28"/>
    <p:sldId id="647" r:id="rId29"/>
    <p:sldId id="628" r:id="rId30"/>
    <p:sldId id="617" r:id="rId31"/>
    <p:sldId id="615" r:id="rId32"/>
    <p:sldId id="618" r:id="rId33"/>
    <p:sldId id="619" r:id="rId34"/>
    <p:sldId id="620" r:id="rId35"/>
    <p:sldId id="621" r:id="rId36"/>
    <p:sldId id="622" r:id="rId37"/>
    <p:sldId id="623" r:id="rId38"/>
    <p:sldId id="624" r:id="rId39"/>
    <p:sldId id="625" r:id="rId40"/>
    <p:sldId id="626" r:id="rId41"/>
    <p:sldId id="627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5153"/>
  </p:normalViewPr>
  <p:slideViewPr>
    <p:cSldViewPr snapToGrid="0">
      <p:cViewPr varScale="1">
        <p:scale>
          <a:sx n="95" d="100"/>
          <a:sy n="95" d="100"/>
        </p:scale>
        <p:origin x="6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heme" Target="theme/theme1.xml"/><Relationship Id="rId20" Type="http://schemas.openxmlformats.org/officeDocument/2006/relationships/slide" Target="slides/slide18.xml"/><Relationship Id="rId41" Type="http://schemas.openxmlformats.org/officeDocument/2006/relationships/slide" Target="slides/slide3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D446E-759F-324E-BBD9-8CA5F760EFEB}" type="datetimeFigureOut">
              <a:rPr lang="en-US" smtClean="0"/>
              <a:t>5/15/23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6CDF68-C4BB-844D-861C-2CDC4089A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475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1737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627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D82B2D40-B99B-86CE-CD67-F1881FF656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EBDF6F-548C-094A-890C-BB971F1E4116}" type="slidenum">
              <a:rPr kumimoji="0" lang="zh-TW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zh-TW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44098" name="Rectangle 2">
            <a:extLst>
              <a:ext uri="{FF2B5EF4-FFF2-40B4-BE49-F238E27FC236}">
                <a16:creationId xmlns:a16="http://schemas.microsoft.com/office/drawing/2014/main" id="{E61BF8C7-72A4-0A46-A701-0D47A1CF3D7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4099" name="Rectangle 3">
            <a:extLst>
              <a:ext uri="{FF2B5EF4-FFF2-40B4-BE49-F238E27FC236}">
                <a16:creationId xmlns:a16="http://schemas.microsoft.com/office/drawing/2014/main" id="{8637E79F-1904-3D49-8537-A4E93BD0F8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BF8F97BA-04DF-643B-AD59-0B72755015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09E8DD-DA86-E143-9DF5-FA00476A0C4E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45122" name="Rectangle 2">
            <a:extLst>
              <a:ext uri="{FF2B5EF4-FFF2-40B4-BE49-F238E27FC236}">
                <a16:creationId xmlns:a16="http://schemas.microsoft.com/office/drawing/2014/main" id="{81B260DF-B37A-BE2F-B0D7-EAC93135AB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45123" name="Rectangle 3">
            <a:extLst>
              <a:ext uri="{FF2B5EF4-FFF2-40B4-BE49-F238E27FC236}">
                <a16:creationId xmlns:a16="http://schemas.microsoft.com/office/drawing/2014/main" id="{E17B6BE2-1D60-170A-3BE1-B520633FB4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5024FE98-C54C-900C-4A57-CF5632CBFC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A5C2DC4-0ECD-8D40-A02D-36307923A857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65602" name="Rectangle 2">
            <a:extLst>
              <a:ext uri="{FF2B5EF4-FFF2-40B4-BE49-F238E27FC236}">
                <a16:creationId xmlns:a16="http://schemas.microsoft.com/office/drawing/2014/main" id="{E3512022-3EFC-D8ED-C1AD-E828036778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65603" name="Rectangle 3">
            <a:extLst>
              <a:ext uri="{FF2B5EF4-FFF2-40B4-BE49-F238E27FC236}">
                <a16:creationId xmlns:a16="http://schemas.microsoft.com/office/drawing/2014/main" id="{DA9D60BD-6BFC-7547-2DDF-3380589A64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5892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2932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5449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648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A33BBDBA-C83A-EDF7-CFAE-28ED08BA99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4C71EB1-0D99-3141-A52C-E1B711B0FF9B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55362" name="Rectangle 2">
            <a:extLst>
              <a:ext uri="{FF2B5EF4-FFF2-40B4-BE49-F238E27FC236}">
                <a16:creationId xmlns:a16="http://schemas.microsoft.com/office/drawing/2014/main" id="{8CF71374-4071-6A20-1628-032FAC4FA4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55363" name="Rectangle 3">
            <a:extLst>
              <a:ext uri="{FF2B5EF4-FFF2-40B4-BE49-F238E27FC236}">
                <a16:creationId xmlns:a16="http://schemas.microsoft.com/office/drawing/2014/main" id="{62CA953F-D60A-282C-60ED-C408BA9DE2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837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78926EBE-87F0-ED13-B808-D2325F8A5E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F3F14A-C52C-FD4E-AEB7-946E12306458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34882" name="Rectangle 2">
            <a:extLst>
              <a:ext uri="{FF2B5EF4-FFF2-40B4-BE49-F238E27FC236}">
                <a16:creationId xmlns:a16="http://schemas.microsoft.com/office/drawing/2014/main" id="{677942F6-BC33-ED78-87A3-6F3FACA5E88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34883" name="Rectangle 3">
            <a:extLst>
              <a:ext uri="{FF2B5EF4-FFF2-40B4-BE49-F238E27FC236}">
                <a16:creationId xmlns:a16="http://schemas.microsoft.com/office/drawing/2014/main" id="{76E6F041-4FF1-ACAF-13A0-73F40EE8F5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0968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199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11851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03935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44883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7591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0746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15483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44855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7760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84F1F627-F76E-C194-00E8-30F1213F67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93B8E7D-4E12-E745-BBA0-255B16FC83CB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35906" name="Rectangle 2">
            <a:extLst>
              <a:ext uri="{FF2B5EF4-FFF2-40B4-BE49-F238E27FC236}">
                <a16:creationId xmlns:a16="http://schemas.microsoft.com/office/drawing/2014/main" id="{09DD6CB0-4D12-CB13-420A-44805E452B5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35907" name="Rectangle 3">
            <a:extLst>
              <a:ext uri="{FF2B5EF4-FFF2-40B4-BE49-F238E27FC236}">
                <a16:creationId xmlns:a16="http://schemas.microsoft.com/office/drawing/2014/main" id="{69B687DF-E3F8-5D04-1778-49F4711314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65260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61427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7179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8692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95084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505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19E33F1E-E74C-16FD-9FD3-34AF8313D3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83C631-B2FC-1D43-86BE-B6EC2C40A9BA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36930" name="Rectangle 2">
            <a:extLst>
              <a:ext uri="{FF2B5EF4-FFF2-40B4-BE49-F238E27FC236}">
                <a16:creationId xmlns:a16="http://schemas.microsoft.com/office/drawing/2014/main" id="{DF3DD14C-10A8-F353-FE72-76820301E2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36931" name="Rectangle 3">
            <a:extLst>
              <a:ext uri="{FF2B5EF4-FFF2-40B4-BE49-F238E27FC236}">
                <a16:creationId xmlns:a16="http://schemas.microsoft.com/office/drawing/2014/main" id="{0A7CC596-2CEB-5CDB-1AE8-809572B381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E33A196-9DCD-CE72-DFE8-F5FF7BE2EE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DB7AAAC-6D3A-6D48-BF18-E1D45B1C8B14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37954" name="Rectangle 2">
            <a:extLst>
              <a:ext uri="{FF2B5EF4-FFF2-40B4-BE49-F238E27FC236}">
                <a16:creationId xmlns:a16="http://schemas.microsoft.com/office/drawing/2014/main" id="{16FAEED3-E99B-942A-1387-6A488CD0AD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37955" name="Rectangle 3">
            <a:extLst>
              <a:ext uri="{FF2B5EF4-FFF2-40B4-BE49-F238E27FC236}">
                <a16:creationId xmlns:a16="http://schemas.microsoft.com/office/drawing/2014/main" id="{E4406E8B-1834-AEDD-FB09-D52E01C5BA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7ACA30F6-E4B2-36AD-3231-09C6F1FD5E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D7E759D-031B-CA4F-8553-D5EE640F11AB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38978" name="Rectangle 2">
            <a:extLst>
              <a:ext uri="{FF2B5EF4-FFF2-40B4-BE49-F238E27FC236}">
                <a16:creationId xmlns:a16="http://schemas.microsoft.com/office/drawing/2014/main" id="{D9F7F09B-4F47-CACB-ADA3-D1DA269517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38979" name="Rectangle 3">
            <a:extLst>
              <a:ext uri="{FF2B5EF4-FFF2-40B4-BE49-F238E27FC236}">
                <a16:creationId xmlns:a16="http://schemas.microsoft.com/office/drawing/2014/main" id="{1D0F87DF-1B47-C957-DF27-4E91D2495F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CADF5FFE-ED9E-C800-654A-57DCD136D2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FA3B738-AAA1-6D4B-BD06-F3CBF4E80891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41026" name="Rectangle 2">
            <a:extLst>
              <a:ext uri="{FF2B5EF4-FFF2-40B4-BE49-F238E27FC236}">
                <a16:creationId xmlns:a16="http://schemas.microsoft.com/office/drawing/2014/main" id="{E37033F3-7782-2666-CF4D-C4DC0B9F22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41027" name="Rectangle 3">
            <a:extLst>
              <a:ext uri="{FF2B5EF4-FFF2-40B4-BE49-F238E27FC236}">
                <a16:creationId xmlns:a16="http://schemas.microsoft.com/office/drawing/2014/main" id="{FA26E6FE-1885-82DF-B305-DC86E691BD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2992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632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5" y="4352545"/>
            <a:ext cx="6801612" cy="1239895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5/13/23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8238733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1_Section header"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679400" y="2561800"/>
            <a:ext cx="10833200" cy="173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>
                <a:latin typeface="Songti TC" panose="02010600040101010101" pitchFamily="2" charset="-120"/>
                <a:ea typeface="Songti TC" panose="02010600040101010101" pitchFamily="2" charset="-120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 dirty="0"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21332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415600" y="496967"/>
            <a:ext cx="11360800" cy="86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Songti TC" panose="02010600040101010101" pitchFamily="2" charset="-120"/>
                <a:ea typeface="Songti TC" panose="02010600040101010101" pitchFamily="2" charset="-12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 dirty="0"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 hasCustomPrompt="1"/>
          </p:nvPr>
        </p:nvSpPr>
        <p:spPr>
          <a:xfrm>
            <a:off x="415600" y="1596055"/>
            <a:ext cx="11360800" cy="476497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533387" lvl="0" indent="-38099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tx1"/>
              </a:buClr>
              <a:buSzPts val="1800"/>
              <a:buFont typeface="Wingdings" pitchFamily="2" charset="2"/>
              <a:buChar char="v"/>
              <a:defRPr sz="2667">
                <a:latin typeface="STKaiti" panose="02010600040101010101" pitchFamily="2" charset="-122"/>
                <a:ea typeface="STKaiti" panose="02010600040101010101" pitchFamily="2" charset="-122"/>
              </a:defRPr>
            </a:lvl1pPr>
            <a:lvl2pPr marL="1253035" lvl="1" indent="-457189">
              <a:spcBef>
                <a:spcPts val="533"/>
              </a:spcBef>
              <a:spcAft>
                <a:spcPts val="0"/>
              </a:spcAft>
              <a:buClrTx/>
              <a:buSzPts val="1400"/>
              <a:buFont typeface="+mj-lt"/>
              <a:buAutoNum type="alphaUcPeriod"/>
              <a:defRPr sz="2400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defRPr>
            </a:lvl2pPr>
            <a:lvl3pPr marL="1862620" lvl="2" indent="-457189">
              <a:spcBef>
                <a:spcPts val="533"/>
              </a:spcBef>
              <a:spcAft>
                <a:spcPts val="0"/>
              </a:spcAft>
              <a:buClrTx/>
              <a:buSzPts val="1400"/>
              <a:buFont typeface="+mj-lt"/>
              <a:buAutoNum type="alphaUcPeriod"/>
              <a:defRPr sz="2133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defRPr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r>
              <a:rPr lang="en-US" dirty="0" err="1"/>
              <a:t>加入字詞</a:t>
            </a:r>
            <a:endParaRPr lang="en-US" dirty="0"/>
          </a:p>
          <a:p>
            <a:pPr lvl="1"/>
            <a:r>
              <a:rPr lang="en-US" dirty="0" err="1"/>
              <a:t>加入字詞</a:t>
            </a:r>
            <a:endParaRPr lang="en-US" dirty="0"/>
          </a:p>
          <a:p>
            <a:pPr lvl="2"/>
            <a:r>
              <a:rPr lang="en-US" dirty="0" err="1"/>
              <a:t>加入字詞</a:t>
            </a:r>
            <a:endParaRPr lang="en-US" dirty="0"/>
          </a:p>
          <a:p>
            <a:r>
              <a:rPr lang="en-US" dirty="0"/>
              <a:t>	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2337006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C0981-8110-6B99-4A9A-5FB69048A0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4016F5-CF37-4394-4E3A-27B68B487D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1B7D0-6F07-C344-B4DF-04FE197A6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9C05E9-50AD-7BAE-2F40-D834B91F6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778C66-65A2-1C08-D70E-EC944EB0D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93C458-99CC-A842-9B32-119A26CA156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562619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72ED4-66D5-FDFE-B64C-85B56478B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69E41-BF36-3806-6550-3F717BCBF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EAB3A3-5F8A-EF16-E735-B2D5C92EE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2B91C1-1527-161E-2720-E668E1E1F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BA6BAF-B938-9EDC-B6AC-15E5DFD80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64B319-F946-E343-AF8A-EAF928CD080C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498383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21296-26D9-4A3A-8A44-E623637DF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466595-23BD-EC2A-CFA9-BD1C709AA4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189" indent="0">
              <a:buNone/>
              <a:defRPr sz="2000"/>
            </a:lvl2pPr>
            <a:lvl3pPr marL="914377" indent="0">
              <a:buNone/>
              <a:defRPr sz="1800"/>
            </a:lvl3pPr>
            <a:lvl4pPr marL="1371566" indent="0">
              <a:buNone/>
              <a:defRPr sz="1600"/>
            </a:lvl4pPr>
            <a:lvl5pPr marL="1828754" indent="0">
              <a:buNone/>
              <a:defRPr sz="1600"/>
            </a:lvl5pPr>
            <a:lvl6pPr marL="2285943" indent="0">
              <a:buNone/>
              <a:defRPr sz="1600"/>
            </a:lvl6pPr>
            <a:lvl7pPr marL="2743131" indent="0">
              <a:buNone/>
              <a:defRPr sz="1600"/>
            </a:lvl7pPr>
            <a:lvl8pPr marL="3200320" indent="0">
              <a:buNone/>
              <a:defRPr sz="1600"/>
            </a:lvl8pPr>
            <a:lvl9pPr marL="3657509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71B85A-59A7-3C76-5702-3AF287391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08FC6-488F-5031-D595-F83073B92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63A292-A79A-35F6-4468-325FF91B5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19C720-4AFD-644C-9B80-64E60BE8907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051004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C8E13-E1F8-66CB-F944-268EF901C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1372B6-397C-33ED-D474-0A45DD5508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D6633F-E052-6F18-A681-053BD5A6BC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846949-16D5-477C-AD2C-2C76412C9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649AB8-4E68-22DE-2F59-95B9C14E0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D3C08C-9856-BDE1-1AE6-A54632CAD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DAC5E1-28CF-3D41-ADAF-1032AA991104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551968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51521-A069-A6CE-6D0B-B68B779ED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FE7132-BE62-A718-75AA-C9B4F200B4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4CCA70-B20C-F98C-7CBE-D1EA953DFC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370D8A-6214-526C-1706-A4CE380A0C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D15B1F-B268-BE64-1410-47EC5F2243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AB3296-D0EE-409B-DC35-35CD2BDAF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8ED677-9914-70B5-2759-7591CA685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D2CC80-EB10-26A6-E829-68342E726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896383-BD2E-9A4E-B306-CFDB5B1206C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018022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01DA2-9932-2E10-404D-166B9F53C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AA2E70-1827-1EE6-87B4-81281C755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A6D2B0-AA70-4E81-242E-550E9A5B1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A69A6B-3BDE-A923-99C9-F983B8999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F6EF2C-EDCE-2040-825A-53BE8A609DF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264318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5206EB-7280-0870-B637-C5BF6D122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4F937D-29C7-C63C-C8FB-EA537C463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FF3108-08D5-2AFB-9CF7-ACF2329B2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D7C080-EFA2-094D-B37D-245F5632571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817260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B4FC6-F8CE-815B-DEED-9A27721F2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E18C4-6009-DA02-C850-10F13FF61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AA3798-F107-3DB7-691B-797F8C0AF0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9" y="2057401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DD8257-0AB6-633B-7F7F-6BFB050DA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2CB59C-6266-2EDC-A8BE-D8BDA5614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41F215-9F92-8D1F-2BB7-5C7371380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FE38B8-47B0-7C42-8C8B-E2F234AB145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59180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5/13/23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900802875"/>
      </p:ext>
    </p:extLst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F8663-793A-D21A-1935-6B03C6B26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C2DDE1-8C5F-9829-6DE0-6DD6802037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54A04C-B74C-4189-D23A-CB8F9FB29B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9" y="2057401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7B50E1-B084-628C-70F3-BA87FF3E1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86BEC7-F367-6406-D2FF-FA7344922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98CACC-83CD-3E71-0D53-B90EE28BE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9E8265-DA79-CA4D-8537-24764658E95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133721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F35CF-24BA-8313-3BA2-A5209720F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5AF79F-6591-FF43-B3C4-6B43CDA269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78F435-64F2-92E7-C05A-40C42F285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250446-AFFD-8FD5-AFFD-33569022D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3C4E8-5DAC-4FC1-00ED-641315C16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72D0FB-AD2D-7A46-AEE2-B8275DFB549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572484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F14B01-D97D-1AE6-7929-65D0A8FF3D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7C2FBE-695C-0B17-4A96-BCF9DD7526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6DD874-C8EE-C05B-59DB-FC6689B01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B875A3-1EE0-D711-E66E-3FDFA5A6A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680A94-FE8F-5438-3C43-AD6CDAD98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50E1CE-B144-9D4C-993A-48674F91F01D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44657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5" y="4352465"/>
            <a:ext cx="6801612" cy="1265083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5/13/23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851937708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5"/>
            <a:ext cx="4271771" cy="31019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7" y="2638045"/>
            <a:ext cx="4270247" cy="31019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5/13/23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852382163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4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189" indent="0">
              <a:buNone/>
              <a:defRPr sz="19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1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7" y="3143251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4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189" indent="0">
              <a:buNone/>
              <a:defRPr sz="19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5/13/23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5631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5/13/23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213875710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5/13/23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690229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9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9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5/13/23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4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651569335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9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6001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9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smtClean="0"/>
              <a:t>5/13/23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5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00193982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6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7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1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5/13/23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1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3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654610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377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189" indent="-228594" algn="l" defTabSz="914377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783" indent="-228594" algn="l" defTabSz="914377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377" indent="-228594" algn="l" defTabSz="914377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2971" indent="-228594" algn="l" defTabSz="914377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30" indent="-228594" algn="l" defTabSz="914377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276" indent="-228594" algn="l" defTabSz="914377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09" indent="-228594" algn="l" defTabSz="914377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28" indent="-228594" algn="l" defTabSz="914377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B9DD1EA-8614-CD7A-AE77-4649C3D430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9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BAB7652-CA9A-F0C4-4132-6E85E2E441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807CD00-7403-7534-C2CD-56C47ECD96D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panose="02020500000000000000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066473D-3166-104D-CC1F-0BA9A6C8722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panose="02020500000000000000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4211D1C-81BE-323C-78A4-343C83EEE22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panose="02020500000000000000" pitchFamily="18" charset="-120"/>
              </a:defRPr>
            </a:lvl1pPr>
          </a:lstStyle>
          <a:p>
            <a:fld id="{A2ABE3DE-8AFF-0A41-89A2-F27D0F1C31F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5141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891" indent="-342891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pch.org.tw/Post/Post.aspx?id=90db5a4f-f243-4489-b5b4-4f92124aa071&amp;category=708d8541-d219-4d43-b2c5-20ecf6fffcdc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pch.org.tw/Post/Post.aspx?id=90db5a4f-f243-4489-b5b4-4f92124aa071&amp;category=708d8541-d219-4d43-b2c5-20ecf6fffcdc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pch.org.tw/Post/Post.aspx?id=90db5a4f-f243-4489-b5b4-4f92124aa071&amp;category=708d8541-d219-4d43-b2c5-20ecf6fffcdc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pch.org.tw/Post/Post.aspx?id=90db5a4f-f243-4489-b5b4-4f92124aa071&amp;category=708d8541-d219-4d43-b2c5-20ecf6fffcdc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pch.org.tw/Post/Post.aspx?id=90db5a4f-f243-4489-b5b4-4f92124aa071&amp;category=708d8541-d219-4d43-b2c5-20ecf6fffcdc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pch.org.tw/Post/Post.aspx?id=90db5a4f-f243-4489-b5b4-4f92124aa071&amp;category=708d8541-d219-4d43-b2c5-20ecf6fffcdc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pch.org.tw/Post/Post.aspx?id=90db5a4f-f243-4489-b5b4-4f92124aa071&amp;category=708d8541-d219-4d43-b2c5-20ecf6fffcdc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pch.org.tw/Post/Post.aspx?id=90db5a4f-f243-4489-b5b4-4f92124aa071&amp;category=708d8541-d219-4d43-b2c5-20ecf6fffcdc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pch.org.tw/Post/Post.aspx?id=90db5a4f-f243-4489-b5b4-4f92124aa071&amp;category=708d8541-d219-4d43-b2c5-20ecf6fffcdc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pch.org.tw/Post/Post.aspx?id=90db5a4f-f243-4489-b5b4-4f92124aa071&amp;category=708d8541-d219-4d43-b2c5-20ecf6fffcdc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pch.org.tw/Post/Post.aspx?id=90db5a4f-f243-4489-b5b4-4f92124aa071&amp;category=708d8541-d219-4d43-b2c5-20ecf6fffcdc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pch.org.tw/Post/Post.aspx?id=90db5a4f-f243-4489-b5b4-4f92124aa071&amp;category=708d8541-d219-4d43-b2c5-20ecf6fffcdc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C5DCB-4888-6DBF-288B-EDE76DC50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altLang="zh-TW" dirty="0"/>
            </a:br>
            <a:r>
              <a:rPr lang="en-US" altLang="zh-TW" dirty="0"/>
              <a:t>【</a:t>
            </a:r>
            <a:r>
              <a:rPr lang="en-US" dirty="0" err="1"/>
              <a:t>使徒行傳</a:t>
            </a:r>
            <a:r>
              <a:rPr lang="en-US" altLang="zh-TW" dirty="0" err="1"/>
              <a:t>】</a:t>
            </a:r>
            <a:r>
              <a:rPr lang="en-US" dirty="0" err="1"/>
              <a:t>第十七課</a:t>
            </a:r>
            <a:br>
              <a:rPr lang="en-US" dirty="0"/>
            </a:br>
            <a:r>
              <a:rPr lang="en-US" altLang="zh-TW" dirty="0"/>
              <a:t>20:1 – 21:16</a:t>
            </a:r>
            <a:br>
              <a:rPr lang="en-US" dirty="0"/>
            </a:br>
            <a:endParaRPr lang="en-US" dirty="0"/>
          </a:p>
        </p:txBody>
      </p:sp>
      <p:sp>
        <p:nvSpPr>
          <p:cNvPr id="3" name="Google Shape;69;p13">
            <a:extLst>
              <a:ext uri="{FF2B5EF4-FFF2-40B4-BE49-F238E27FC236}">
                <a16:creationId xmlns:a16="http://schemas.microsoft.com/office/drawing/2014/main" id="{FBC66F9E-F25F-7A17-4E41-790A6429C6ED}"/>
              </a:ext>
            </a:extLst>
          </p:cNvPr>
          <p:cNvSpPr txBox="1">
            <a:spLocks/>
          </p:cNvSpPr>
          <p:nvPr/>
        </p:nvSpPr>
        <p:spPr>
          <a:xfrm>
            <a:off x="679402" y="5012814"/>
            <a:ext cx="8570215" cy="1117975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>
            <a:lvl1pPr marL="171450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984647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13235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43013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12081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354">
              <a:spcBef>
                <a:spcPts val="1333"/>
              </a:spcBef>
              <a:buClr>
                <a:srgbClr val="58B6C0"/>
              </a:buClr>
              <a:buNone/>
            </a:pPr>
            <a:r>
              <a:rPr lang="zh-TW" altLang="en-US" sz="2400" dirty="0">
                <a:solidFill>
                  <a:prstClr val="black">
                    <a:lumMod val="85000"/>
                    <a:lumOff val="15000"/>
                  </a:prstClr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南區證道堂成人主日學</a:t>
            </a:r>
          </a:p>
          <a:p>
            <a:pPr marL="0" indent="0" defTabSz="914354">
              <a:spcBef>
                <a:spcPts val="1333"/>
              </a:spcBef>
              <a:buClr>
                <a:srgbClr val="58B6C0"/>
              </a:buClr>
              <a:buNone/>
            </a:pPr>
            <a:r>
              <a:rPr lang="en-US" sz="2400" dirty="0">
                <a:solidFill>
                  <a:prstClr val="black">
                    <a:lumMod val="85000"/>
                    <a:lumOff val="15000"/>
                  </a:prstClr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CCF</a:t>
            </a:r>
            <a:r>
              <a:rPr lang="zh-TW" altLang="en-US" sz="2400" dirty="0">
                <a:solidFill>
                  <a:prstClr val="black">
                    <a:lumMod val="85000"/>
                    <a:lumOff val="15000"/>
                  </a:prstClr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提供參考資料</a:t>
            </a:r>
          </a:p>
        </p:txBody>
      </p:sp>
    </p:spTree>
    <p:extLst>
      <p:ext uri="{BB962C8B-B14F-4D97-AF65-F5344CB8AC3E}">
        <p14:creationId xmlns:p14="http://schemas.microsoft.com/office/powerpoint/2010/main" val="1101036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1C247-AA7B-64FB-AE00-32C00BE88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20:1</a:t>
            </a:r>
            <a:r>
              <a:rPr lang="zh-TW" altLang="en-US" sz="3200" dirty="0"/>
              <a:t> </a:t>
            </a:r>
            <a:r>
              <a:rPr lang="en-US" altLang="zh-TW" sz="3200" dirty="0"/>
              <a:t>–</a:t>
            </a:r>
            <a:r>
              <a:rPr lang="zh-TW" altLang="en-US" sz="3200" dirty="0"/>
              <a:t> </a:t>
            </a:r>
            <a:r>
              <a:rPr lang="en-US" altLang="zh-TW" sz="3200" dirty="0"/>
              <a:t>20:36	</a:t>
            </a:r>
            <a:r>
              <a:rPr lang="zh-TW" altLang="en-US" sz="3200" dirty="0"/>
              <a:t>保羅繼續堅固教會信徒</a:t>
            </a:r>
            <a:endParaRPr lang="en-US" sz="32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62FF3-4154-B522-5C75-AF6B0D14C1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473784"/>
            <a:ext cx="11488533" cy="5384217"/>
          </a:xfrm>
        </p:spPr>
        <p:txBody>
          <a:bodyPr/>
          <a:lstStyle/>
          <a:p>
            <a:pPr marL="152392" indent="0" fontAlgn="t">
              <a:buNone/>
            </a:pPr>
            <a:r>
              <a:rPr lang="zh-TW" altLang="en-US" sz="3200" dirty="0">
                <a:solidFill>
                  <a:srgbClr val="0432FF"/>
                </a:solidFill>
              </a:rPr>
              <a:t>保羅的劝勉</a:t>
            </a:r>
            <a:endParaRPr lang="en-US" altLang="zh-TW" sz="3200" dirty="0">
              <a:solidFill>
                <a:srgbClr val="0432FF"/>
              </a:solidFill>
            </a:endParaRPr>
          </a:p>
          <a:p>
            <a:pPr marL="761977" indent="-609585" fontAlgn="t"/>
            <a:r>
              <a:rPr lang="zh-TW" altLang="en-US" sz="3200" dirty="0">
                <a:solidFill>
                  <a:schemeClr val="tx1"/>
                </a:solidFill>
              </a:rPr>
              <a:t>亂定之後，保羅請門徒來，</a:t>
            </a:r>
            <a:r>
              <a:rPr lang="zh-TW" alt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勸勉</a:t>
            </a:r>
            <a:r>
              <a:rPr lang="zh-TW" altLang="en-US" sz="3200" dirty="0">
                <a:solidFill>
                  <a:schemeClr val="tx1"/>
                </a:solidFill>
              </a:rPr>
              <a:t>他們，就辭別起行，往馬其頓去。</a:t>
            </a:r>
            <a:r>
              <a:rPr lang="zh-CN" altLang="en-US" sz="3200" dirty="0">
                <a:solidFill>
                  <a:schemeClr val="tx1"/>
                </a:solidFill>
              </a:rPr>
              <a:t>（</a:t>
            </a:r>
            <a:r>
              <a:rPr lang="en-US" altLang="zh-CN" sz="3200" dirty="0">
                <a:solidFill>
                  <a:schemeClr val="tx1"/>
                </a:solidFill>
              </a:rPr>
              <a:t>20:1</a:t>
            </a:r>
            <a:r>
              <a:rPr lang="zh-CN" altLang="en-US" sz="3200" dirty="0">
                <a:solidFill>
                  <a:schemeClr val="tx1"/>
                </a:solidFill>
              </a:rPr>
              <a:t>）</a:t>
            </a:r>
            <a:endParaRPr lang="en-US" altLang="zh-TW" sz="3200" dirty="0">
              <a:solidFill>
                <a:schemeClr val="tx1"/>
              </a:solidFill>
            </a:endParaRPr>
          </a:p>
          <a:p>
            <a:pPr marL="761977" indent="-609585" fontAlgn="t"/>
            <a:r>
              <a:rPr lang="zh-TW" altLang="en-US" sz="3200" dirty="0">
                <a:solidFill>
                  <a:schemeClr val="tx1"/>
                </a:solidFill>
              </a:rPr>
              <a:t>走遍了那一帶地方，用許多話</a:t>
            </a:r>
            <a:r>
              <a:rPr lang="zh-TW" alt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勸勉</a:t>
            </a:r>
            <a:r>
              <a:rPr lang="zh-TW" altLang="en-US" sz="3200" dirty="0">
                <a:solidFill>
                  <a:schemeClr val="tx1"/>
                </a:solidFill>
              </a:rPr>
              <a:t>門徒（或譯：眾人），然後來到希臘</a:t>
            </a:r>
            <a:r>
              <a:rPr lang="zh-CN" altLang="en-US" sz="3200" dirty="0">
                <a:solidFill>
                  <a:schemeClr val="tx1"/>
                </a:solidFill>
              </a:rPr>
              <a:t>（</a:t>
            </a:r>
            <a:r>
              <a:rPr lang="en-US" altLang="zh-CN" sz="3200" dirty="0">
                <a:solidFill>
                  <a:schemeClr val="tx1"/>
                </a:solidFill>
              </a:rPr>
              <a:t>20:2</a:t>
            </a:r>
            <a:r>
              <a:rPr lang="zh-CN" altLang="en-US" sz="3200" dirty="0">
                <a:solidFill>
                  <a:schemeClr val="tx1"/>
                </a:solidFill>
              </a:rPr>
              <a:t>）</a:t>
            </a:r>
            <a:endParaRPr lang="en-US" altLang="zh-TW" sz="3200" dirty="0">
              <a:solidFill>
                <a:schemeClr val="tx1"/>
              </a:solidFill>
            </a:endParaRPr>
          </a:p>
          <a:p>
            <a:pPr marL="761977" indent="-609585" fontAlgn="t"/>
            <a:r>
              <a:rPr lang="zh-TW" alt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你們也曉得，我們怎樣</a:t>
            </a:r>
            <a:r>
              <a:rPr lang="zh-TW" altLang="en-US" sz="3200" dirty="0">
                <a:solidFill>
                  <a:srgbClr val="000000"/>
                </a:solidFill>
                <a:highlight>
                  <a:srgbClr val="FFFF00"/>
                </a:highlight>
                <a:latin typeface="Arial" panose="020B0604020202020204" pitchFamily="34" charset="0"/>
              </a:rPr>
              <a:t>勸勉</a:t>
            </a:r>
            <a:r>
              <a:rPr lang="zh-TW" alt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你們，安慰你們，囑咐你們各人，好像父親待自己的兒女一樣</a:t>
            </a:r>
            <a:r>
              <a:rPr lang="zh-CN" alt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 （帖前</a:t>
            </a:r>
            <a:r>
              <a:rPr lang="en-US" altLang="zh-CN" sz="3200" dirty="0">
                <a:solidFill>
                  <a:schemeClr val="tx1"/>
                </a:solidFill>
              </a:rPr>
              <a:t>2:11</a:t>
            </a:r>
            <a:r>
              <a:rPr lang="zh-CN" altLang="en-US" sz="3200" dirty="0">
                <a:solidFill>
                  <a:schemeClr val="tx1"/>
                </a:solidFill>
              </a:rPr>
              <a:t>）</a:t>
            </a:r>
            <a:r>
              <a:rPr lang="zh-TW" altLang="en-US" sz="3200" dirty="0">
                <a:solidFill>
                  <a:schemeClr val="tx1"/>
                </a:solidFill>
              </a:rPr>
              <a:t> </a:t>
            </a:r>
            <a:endParaRPr lang="en-US" altLang="zh-CN" sz="3200" dirty="0">
              <a:solidFill>
                <a:schemeClr val="tx1"/>
              </a:solidFill>
            </a:endParaRPr>
          </a:p>
          <a:p>
            <a:pPr marL="152392" indent="0" fontAlgn="t">
              <a:buNone/>
            </a:pPr>
            <a:r>
              <a:rPr lang="zh-CN" altLang="en-US" sz="3200" dirty="0">
                <a:solidFill>
                  <a:schemeClr val="tx1"/>
                </a:solidFill>
              </a:rPr>
              <a:t>規勸</a:t>
            </a:r>
            <a:r>
              <a:rPr lang="zh-TW" altLang="en-US" sz="3200" dirty="0">
                <a:solidFill>
                  <a:schemeClr val="tx1"/>
                </a:solidFill>
              </a:rPr>
              <a:t>，</a:t>
            </a:r>
            <a:r>
              <a:rPr lang="zh-CN" altLang="en-US" sz="3200" dirty="0">
                <a:solidFill>
                  <a:schemeClr val="tx1"/>
                </a:solidFill>
              </a:rPr>
              <a:t>劝慰，</a:t>
            </a:r>
            <a:r>
              <a:rPr lang="zh-TW" altLang="en-US" sz="3200" dirty="0">
                <a:solidFill>
                  <a:schemeClr val="tx1"/>
                </a:solidFill>
              </a:rPr>
              <a:t>鼓励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en-US" altLang="zh-CN" sz="3200" dirty="0">
                <a:solidFill>
                  <a:schemeClr val="tx1"/>
                </a:solidFill>
              </a:rPr>
              <a:t>--》</a:t>
            </a:r>
            <a:r>
              <a:rPr lang="zh-CN" altLang="en-US" sz="3200" dirty="0">
                <a:solidFill>
                  <a:schemeClr val="tx1"/>
                </a:solidFill>
              </a:rPr>
              <a:t>帮助圣徒建立信心，预备将要来的逼迫</a:t>
            </a:r>
            <a:endParaRPr lang="en-US" altLang="zh-CN" sz="3200" dirty="0">
              <a:solidFill>
                <a:schemeClr val="tx1"/>
              </a:solidFill>
            </a:endParaRPr>
          </a:p>
          <a:p>
            <a:pPr marL="152392" indent="0" fontAlgn="t">
              <a:buNone/>
            </a:pPr>
            <a:r>
              <a:rPr lang="zh-CN" altLang="en-US" i="1" dirty="0">
                <a:solidFill>
                  <a:srgbClr val="0432FF"/>
                </a:solidFill>
              </a:rPr>
              <a:t>我們生活中有沒有常常勸勉我們的人</a:t>
            </a:r>
            <a:r>
              <a:rPr lang="zh-TW" altLang="en-US" i="1" dirty="0">
                <a:solidFill>
                  <a:srgbClr val="0432FF"/>
                </a:solidFill>
              </a:rPr>
              <a:t>？為他們獻上感謝！</a:t>
            </a:r>
            <a:endParaRPr lang="en-US" altLang="zh-TW" i="1" dirty="0">
              <a:solidFill>
                <a:srgbClr val="0432FF"/>
              </a:solidFill>
            </a:endParaRPr>
          </a:p>
          <a:p>
            <a:pPr marL="152392" indent="0" fontAlgn="t">
              <a:buNone/>
            </a:pPr>
            <a:r>
              <a:rPr lang="zh-TW" altLang="en-US" i="1" dirty="0">
                <a:solidFill>
                  <a:srgbClr val="0432FF"/>
                </a:solidFill>
              </a:rPr>
              <a:t>我們有沒有常常做勸勉的工作？為什麼？</a:t>
            </a:r>
            <a:endParaRPr lang="en-US" altLang="zh-TW" i="1" dirty="0">
              <a:solidFill>
                <a:srgbClr val="0432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25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1C247-AA7B-64FB-AE00-32C00BE88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20:1</a:t>
            </a:r>
            <a:r>
              <a:rPr lang="zh-TW" altLang="en-US" sz="3200" dirty="0"/>
              <a:t> </a:t>
            </a:r>
            <a:r>
              <a:rPr lang="en-US" altLang="zh-TW" sz="3200" dirty="0"/>
              <a:t>–</a:t>
            </a:r>
            <a:r>
              <a:rPr lang="zh-TW" altLang="en-US" sz="3200" dirty="0"/>
              <a:t> </a:t>
            </a:r>
            <a:r>
              <a:rPr lang="en-US" altLang="zh-TW" sz="3200" dirty="0"/>
              <a:t>20:36	</a:t>
            </a:r>
            <a:r>
              <a:rPr lang="zh-TW" altLang="en-US" sz="3200" dirty="0"/>
              <a:t>保羅繼續堅固教會信徒</a:t>
            </a:r>
            <a:endParaRPr lang="en-US" sz="32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62FF3-4154-B522-5C75-AF6B0D14C1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473784"/>
            <a:ext cx="11488533" cy="5384217"/>
          </a:xfrm>
        </p:spPr>
        <p:txBody>
          <a:bodyPr/>
          <a:lstStyle/>
          <a:p>
            <a:pPr marL="152392" indent="0" fontAlgn="t">
              <a:buNone/>
            </a:pPr>
            <a:r>
              <a:rPr lang="zh-TW" altLang="en-US" sz="3200" dirty="0">
                <a:solidFill>
                  <a:srgbClr val="0432FF"/>
                </a:solidFill>
              </a:rPr>
              <a:t>保羅在特羅亞使猶推古復活</a:t>
            </a:r>
            <a:endParaRPr lang="en-US" altLang="zh-TW" sz="3200" dirty="0">
              <a:solidFill>
                <a:srgbClr val="0432FF"/>
              </a:solidFill>
            </a:endParaRPr>
          </a:p>
          <a:p>
            <a:pPr marL="761977" indent="-609585" fontAlgn="t">
              <a:buFont typeface="+mj-lt"/>
              <a:buAutoNum type="alphaUcPeriod"/>
            </a:pPr>
            <a:r>
              <a:rPr lang="zh-TW" altLang="en-US" sz="3200" dirty="0">
                <a:solidFill>
                  <a:schemeClr val="tx1"/>
                </a:solidFill>
              </a:rPr>
              <a:t>時間：主日晚上，半夜（保羅第二天要離開）</a:t>
            </a:r>
            <a:endParaRPr lang="en-US" altLang="zh-TW" sz="3200" dirty="0">
              <a:solidFill>
                <a:schemeClr val="tx1"/>
              </a:solidFill>
            </a:endParaRPr>
          </a:p>
          <a:p>
            <a:pPr marL="761977" indent="-609585" fontAlgn="t">
              <a:buFont typeface="+mj-lt"/>
              <a:buAutoNum type="alphaUcPeriod"/>
            </a:pPr>
            <a:r>
              <a:rPr lang="zh-TW" altLang="en-US" sz="3200" dirty="0">
                <a:solidFill>
                  <a:schemeClr val="tx1"/>
                </a:solidFill>
              </a:rPr>
              <a:t>地點：聚會擘餅的地方</a:t>
            </a:r>
            <a:endParaRPr lang="en-US" altLang="zh-TW" sz="3200" dirty="0">
              <a:solidFill>
                <a:schemeClr val="tx1"/>
              </a:solidFill>
            </a:endParaRPr>
          </a:p>
          <a:p>
            <a:pPr marL="761977" indent="-609585" fontAlgn="t">
              <a:buFont typeface="+mj-lt"/>
              <a:buAutoNum type="alphaUcPeriod"/>
            </a:pPr>
            <a:r>
              <a:rPr lang="zh-TW" altLang="en-US" sz="3200" dirty="0">
                <a:solidFill>
                  <a:schemeClr val="tx1"/>
                </a:solidFill>
              </a:rPr>
              <a:t>人物：少年人猶推古</a:t>
            </a:r>
            <a:endParaRPr lang="en-US" altLang="zh-TW" sz="3200" dirty="0">
              <a:solidFill>
                <a:schemeClr val="tx1"/>
              </a:solidFill>
            </a:endParaRPr>
          </a:p>
          <a:p>
            <a:pPr marL="761977" indent="-609585" fontAlgn="t">
              <a:buFont typeface="+mj-lt"/>
              <a:buAutoNum type="alphaUcPeriod"/>
            </a:pPr>
            <a:r>
              <a:rPr lang="zh-TW" altLang="en-US" sz="3200" dirty="0">
                <a:solidFill>
                  <a:schemeClr val="tx1"/>
                </a:solidFill>
              </a:rPr>
              <a:t>情況：睡著了（在窗台上），從三層樓掉下去，死了</a:t>
            </a:r>
            <a:endParaRPr lang="en-US" altLang="zh-TW" sz="3200" dirty="0">
              <a:solidFill>
                <a:schemeClr val="tx1"/>
              </a:solidFill>
            </a:endParaRPr>
          </a:p>
          <a:p>
            <a:pPr marL="761977" indent="-609585" fontAlgn="t">
              <a:buFont typeface="+mj-lt"/>
              <a:buAutoNum type="alphaUcPeriod"/>
            </a:pPr>
            <a:r>
              <a:rPr lang="zh-TW" altLang="en-US" sz="3200" dirty="0">
                <a:solidFill>
                  <a:schemeClr val="tx1"/>
                </a:solidFill>
              </a:rPr>
              <a:t>應對：保羅伏在他身上，少年人活過來，像以利亞和以利沙（王上</a:t>
            </a:r>
            <a:r>
              <a:rPr lang="en-US" altLang="zh-TW" sz="3200" dirty="0">
                <a:solidFill>
                  <a:schemeClr val="tx1"/>
                </a:solidFill>
              </a:rPr>
              <a:t>17:21</a:t>
            </a:r>
            <a:r>
              <a:rPr lang="zh-TW" altLang="en-US" sz="3200" dirty="0">
                <a:solidFill>
                  <a:schemeClr val="tx1"/>
                </a:solidFill>
              </a:rPr>
              <a:t>；王下</a:t>
            </a:r>
            <a:r>
              <a:rPr lang="en-US" altLang="zh-TW" sz="3200" dirty="0">
                <a:solidFill>
                  <a:schemeClr val="tx1"/>
                </a:solidFill>
              </a:rPr>
              <a:t>4:34</a:t>
            </a:r>
            <a:r>
              <a:rPr lang="zh-TW" altLang="en-US" sz="3200" dirty="0">
                <a:solidFill>
                  <a:schemeClr val="tx1"/>
                </a:solidFill>
              </a:rPr>
              <a:t>）</a:t>
            </a:r>
            <a:endParaRPr lang="en-US" altLang="zh-TW" sz="3200" dirty="0">
              <a:solidFill>
                <a:schemeClr val="tx1"/>
              </a:solidFill>
            </a:endParaRPr>
          </a:p>
          <a:p>
            <a:pPr marL="761977" indent="-609585" fontAlgn="t">
              <a:buFont typeface="+mj-lt"/>
              <a:buAutoNum type="alphaUcPeriod"/>
            </a:pPr>
            <a:r>
              <a:rPr lang="zh-TW" altLang="en-US" sz="3200" dirty="0">
                <a:solidFill>
                  <a:schemeClr val="tx1"/>
                </a:solidFill>
              </a:rPr>
              <a:t>結果：大家得了安慰</a:t>
            </a:r>
            <a:endParaRPr lang="en-US" altLang="zh-TW" sz="3200" dirty="0">
              <a:solidFill>
                <a:schemeClr val="tx1"/>
              </a:solidFill>
            </a:endParaRPr>
          </a:p>
          <a:p>
            <a:pPr marL="761977" indent="-609585" fontAlgn="t">
              <a:buFont typeface="+mj-lt"/>
              <a:buAutoNum type="alphaUcPeriod"/>
            </a:pPr>
            <a:endParaRPr lang="en-US" altLang="zh-TW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329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1C247-AA7B-64FB-AE00-32C00BE88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20:1</a:t>
            </a:r>
            <a:r>
              <a:rPr lang="zh-TW" altLang="en-US" sz="3200" dirty="0"/>
              <a:t> </a:t>
            </a:r>
            <a:r>
              <a:rPr lang="en-US" altLang="zh-TW" sz="3200" dirty="0"/>
              <a:t>–</a:t>
            </a:r>
            <a:r>
              <a:rPr lang="zh-TW" altLang="en-US" sz="3200" dirty="0"/>
              <a:t> </a:t>
            </a:r>
            <a:r>
              <a:rPr lang="en-US" altLang="zh-TW" sz="3200" dirty="0"/>
              <a:t>20:36	</a:t>
            </a:r>
            <a:r>
              <a:rPr lang="zh-TW" altLang="en-US" sz="3200" dirty="0"/>
              <a:t>保羅繼續堅固教會信徒</a:t>
            </a:r>
            <a:endParaRPr lang="en-US" sz="32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62FF3-4154-B522-5C75-AF6B0D14C1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1" y="1647549"/>
            <a:ext cx="6741263" cy="5093635"/>
          </a:xfrm>
        </p:spPr>
        <p:txBody>
          <a:bodyPr/>
          <a:lstStyle/>
          <a:p>
            <a:pPr marL="152392" indent="0" fontAlgn="t">
              <a:buNone/>
            </a:pPr>
            <a:r>
              <a:rPr lang="zh-TW" altLang="en-US" sz="3200" dirty="0">
                <a:solidFill>
                  <a:srgbClr val="0432FF"/>
                </a:solidFill>
              </a:rPr>
              <a:t>保羅在特羅亞使猶推古復活</a:t>
            </a:r>
            <a:endParaRPr lang="en-US" altLang="zh-TW" sz="3200" dirty="0">
              <a:solidFill>
                <a:srgbClr val="0432FF"/>
              </a:solidFill>
            </a:endParaRPr>
          </a:p>
          <a:p>
            <a:pPr marL="609581" indent="-457189" fontAlgn="t"/>
            <a:r>
              <a:rPr lang="zh-TW" altLang="en-US" sz="3200" dirty="0">
                <a:solidFill>
                  <a:schemeClr val="tx1"/>
                </a:solidFill>
              </a:rPr>
              <a:t>這個意外是一家自然發生的事情</a:t>
            </a:r>
            <a:endParaRPr lang="en-US" altLang="zh-TW" sz="3200" dirty="0">
              <a:solidFill>
                <a:schemeClr val="tx1"/>
              </a:solidFill>
            </a:endParaRPr>
          </a:p>
          <a:p>
            <a:pPr marL="152392" indent="0" fontAlgn="t">
              <a:buNone/>
            </a:pPr>
            <a:endParaRPr lang="en-US" altLang="zh-TW" sz="3200" dirty="0">
              <a:solidFill>
                <a:schemeClr val="tx1"/>
              </a:solidFill>
            </a:endParaRPr>
          </a:p>
          <a:p>
            <a:pPr marL="609581" indent="-457189" fontAlgn="t"/>
            <a:r>
              <a:rPr lang="zh-TW" altLang="en-US" sz="3200" dirty="0">
                <a:solidFill>
                  <a:schemeClr val="tx1"/>
                </a:solidFill>
              </a:rPr>
              <a:t>少年人死裡復活是超自然的（神選擇使他復活）</a:t>
            </a:r>
            <a:endParaRPr lang="en-US" altLang="zh-TW" sz="3200" dirty="0">
              <a:solidFill>
                <a:schemeClr val="tx1"/>
              </a:solidFill>
            </a:endParaRPr>
          </a:p>
          <a:p>
            <a:pPr marL="609581" indent="-457189" fontAlgn="t"/>
            <a:endParaRPr lang="en-US" altLang="zh-CN" sz="3200" dirty="0">
              <a:solidFill>
                <a:schemeClr val="tx1"/>
              </a:solidFill>
            </a:endParaRPr>
          </a:p>
          <a:p>
            <a:pPr marL="609581" indent="-457189" fontAlgn="t"/>
            <a:r>
              <a:rPr lang="zh-TW" altLang="en-US" sz="3200" dirty="0">
                <a:solidFill>
                  <a:schemeClr val="tx1"/>
                </a:solidFill>
              </a:rPr>
              <a:t>神藉著這個神蹟對信徒做堅固的工作</a:t>
            </a:r>
            <a:endParaRPr lang="en-US" altLang="zh-CN" sz="3200" dirty="0">
              <a:solidFill>
                <a:schemeClr val="tx1"/>
              </a:solidFill>
            </a:endParaRPr>
          </a:p>
          <a:p>
            <a:pPr marL="152392" indent="0" fontAlgn="t">
              <a:buNone/>
            </a:pPr>
            <a:endParaRPr lang="en-US" altLang="zh-TW" sz="3200" dirty="0">
              <a:solidFill>
                <a:srgbClr val="0432FF"/>
              </a:solidFill>
            </a:endParaRPr>
          </a:p>
          <a:p>
            <a:pPr marL="761977" indent="-609585" fontAlgn="t">
              <a:buFont typeface="+mj-lt"/>
              <a:buAutoNum type="alphaUcPeriod"/>
            </a:pPr>
            <a:endParaRPr lang="en-US" altLang="zh-TW" sz="3200" dirty="0">
              <a:solidFill>
                <a:schemeClr val="tx1"/>
              </a:solidFill>
            </a:endParaRPr>
          </a:p>
        </p:txBody>
      </p:sp>
      <p:pic>
        <p:nvPicPr>
          <p:cNvPr id="1026" name="Picture 2" descr="使徒行傳第二十章1-12節- 聽道時勿睡覺">
            <a:extLst>
              <a:ext uri="{FF2B5EF4-FFF2-40B4-BE49-F238E27FC236}">
                <a16:creationId xmlns:a16="http://schemas.microsoft.com/office/drawing/2014/main" id="{7BEFB0A9-A235-C9EE-0CF8-E300471D6E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6000" y="1647549"/>
            <a:ext cx="4470400" cy="3234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98967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4354" name="Picture 2">
            <a:extLst>
              <a:ext uri="{FF2B5EF4-FFF2-40B4-BE49-F238E27FC236}">
                <a16:creationId xmlns:a16="http://schemas.microsoft.com/office/drawing/2014/main" id="{3329EEFA-C679-BCDC-22BE-6ED5E799BC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5"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4391" name="Freeform 39">
            <a:extLst>
              <a:ext uri="{FF2B5EF4-FFF2-40B4-BE49-F238E27FC236}">
                <a16:creationId xmlns:a16="http://schemas.microsoft.com/office/drawing/2014/main" id="{415033EA-E62F-4C27-6532-781EF0E3FA0A}"/>
              </a:ext>
            </a:extLst>
          </p:cNvPr>
          <p:cNvSpPr>
            <a:spLocks/>
          </p:cNvSpPr>
          <p:nvPr/>
        </p:nvSpPr>
        <p:spPr bwMode="auto">
          <a:xfrm>
            <a:off x="6710363" y="2216151"/>
            <a:ext cx="241300" cy="339725"/>
          </a:xfrm>
          <a:custGeom>
            <a:avLst/>
            <a:gdLst>
              <a:gd name="T0" fmla="*/ 83 w 152"/>
              <a:gd name="T1" fmla="*/ 0 h 214"/>
              <a:gd name="T2" fmla="*/ 7 w 152"/>
              <a:gd name="T3" fmla="*/ 97 h 214"/>
              <a:gd name="T4" fmla="*/ 43 w 152"/>
              <a:gd name="T5" fmla="*/ 199 h 214"/>
              <a:gd name="T6" fmla="*/ 152 w 152"/>
              <a:gd name="T7" fmla="*/ 189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" h="214">
                <a:moveTo>
                  <a:pt x="83" y="0"/>
                </a:moveTo>
                <a:cubicBezTo>
                  <a:pt x="71" y="16"/>
                  <a:pt x="14" y="64"/>
                  <a:pt x="7" y="97"/>
                </a:cubicBezTo>
                <a:cubicBezTo>
                  <a:pt x="0" y="130"/>
                  <a:pt x="19" y="184"/>
                  <a:pt x="43" y="199"/>
                </a:cubicBezTo>
                <a:cubicBezTo>
                  <a:pt x="67" y="214"/>
                  <a:pt x="129" y="191"/>
                  <a:pt x="152" y="189"/>
                </a:cubicBezTo>
              </a:path>
            </a:pathLst>
          </a:custGeom>
          <a:noFill/>
          <a:ln w="28575" cap="flat" cmpd="sng">
            <a:solidFill>
              <a:srgbClr val="D60093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609585"/>
            <a:endParaRPr lang="en-US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84390" name="Freeform 38">
            <a:extLst>
              <a:ext uri="{FF2B5EF4-FFF2-40B4-BE49-F238E27FC236}">
                <a16:creationId xmlns:a16="http://schemas.microsoft.com/office/drawing/2014/main" id="{4E46175F-F9F0-888F-F760-B0950EA15267}"/>
              </a:ext>
            </a:extLst>
          </p:cNvPr>
          <p:cNvSpPr>
            <a:spLocks/>
          </p:cNvSpPr>
          <p:nvPr/>
        </p:nvSpPr>
        <p:spPr bwMode="auto">
          <a:xfrm>
            <a:off x="6878638" y="2170114"/>
            <a:ext cx="133351" cy="274637"/>
          </a:xfrm>
          <a:custGeom>
            <a:avLst/>
            <a:gdLst>
              <a:gd name="T0" fmla="*/ 0 w 84"/>
              <a:gd name="T1" fmla="*/ 0 h 173"/>
              <a:gd name="T2" fmla="*/ 45 w 84"/>
              <a:gd name="T3" fmla="*/ 90 h 173"/>
              <a:gd name="T4" fmla="*/ 84 w 84"/>
              <a:gd name="T5" fmla="*/ 173 h 1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4" h="173">
                <a:moveTo>
                  <a:pt x="0" y="0"/>
                </a:moveTo>
                <a:cubicBezTo>
                  <a:pt x="15" y="30"/>
                  <a:pt x="31" y="61"/>
                  <a:pt x="45" y="90"/>
                </a:cubicBezTo>
                <a:cubicBezTo>
                  <a:pt x="59" y="119"/>
                  <a:pt x="71" y="146"/>
                  <a:pt x="84" y="173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609585"/>
            <a:endParaRPr lang="en-US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84355" name="Freeform 3">
            <a:extLst>
              <a:ext uri="{FF2B5EF4-FFF2-40B4-BE49-F238E27FC236}">
                <a16:creationId xmlns:a16="http://schemas.microsoft.com/office/drawing/2014/main" id="{900DEA0C-AAFC-8E28-9E9E-CFD6B9B14301}"/>
              </a:ext>
            </a:extLst>
          </p:cNvPr>
          <p:cNvSpPr>
            <a:spLocks/>
          </p:cNvSpPr>
          <p:nvPr/>
        </p:nvSpPr>
        <p:spPr bwMode="auto">
          <a:xfrm>
            <a:off x="5318125" y="669926"/>
            <a:ext cx="1554163" cy="1395413"/>
          </a:xfrm>
          <a:custGeom>
            <a:avLst/>
            <a:gdLst>
              <a:gd name="T0" fmla="*/ 0 w 979"/>
              <a:gd name="T1" fmla="*/ 0 h 879"/>
              <a:gd name="T2" fmla="*/ 125 w 979"/>
              <a:gd name="T3" fmla="*/ 94 h 879"/>
              <a:gd name="T4" fmla="*/ 536 w 979"/>
              <a:gd name="T5" fmla="*/ 200 h 879"/>
              <a:gd name="T6" fmla="*/ 804 w 979"/>
              <a:gd name="T7" fmla="*/ 341 h 879"/>
              <a:gd name="T8" fmla="*/ 951 w 979"/>
              <a:gd name="T9" fmla="*/ 608 h 879"/>
              <a:gd name="T10" fmla="*/ 972 w 979"/>
              <a:gd name="T11" fmla="*/ 879 h 8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79" h="879">
                <a:moveTo>
                  <a:pt x="0" y="0"/>
                </a:moveTo>
                <a:cubicBezTo>
                  <a:pt x="18" y="30"/>
                  <a:pt x="36" y="61"/>
                  <a:pt x="125" y="94"/>
                </a:cubicBezTo>
                <a:cubicBezTo>
                  <a:pt x="214" y="127"/>
                  <a:pt x="423" y="159"/>
                  <a:pt x="536" y="200"/>
                </a:cubicBezTo>
                <a:cubicBezTo>
                  <a:pt x="649" y="241"/>
                  <a:pt x="735" y="273"/>
                  <a:pt x="804" y="341"/>
                </a:cubicBezTo>
                <a:cubicBezTo>
                  <a:pt x="873" y="409"/>
                  <a:pt x="923" y="518"/>
                  <a:pt x="951" y="608"/>
                </a:cubicBezTo>
                <a:cubicBezTo>
                  <a:pt x="979" y="698"/>
                  <a:pt x="972" y="788"/>
                  <a:pt x="972" y="879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609585"/>
            <a:endParaRPr lang="en-US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84356" name="Freeform 4">
            <a:extLst>
              <a:ext uri="{FF2B5EF4-FFF2-40B4-BE49-F238E27FC236}">
                <a16:creationId xmlns:a16="http://schemas.microsoft.com/office/drawing/2014/main" id="{39BD4FA5-9141-D789-0CB5-D3B714069F4C}"/>
              </a:ext>
            </a:extLst>
          </p:cNvPr>
          <p:cNvSpPr>
            <a:spLocks/>
          </p:cNvSpPr>
          <p:nvPr/>
        </p:nvSpPr>
        <p:spPr bwMode="auto">
          <a:xfrm>
            <a:off x="3286126" y="1123950"/>
            <a:ext cx="1011239" cy="3028951"/>
          </a:xfrm>
          <a:custGeom>
            <a:avLst/>
            <a:gdLst>
              <a:gd name="T0" fmla="*/ 368 w 637"/>
              <a:gd name="T1" fmla="*/ 1908 h 1908"/>
              <a:gd name="T2" fmla="*/ 469 w 637"/>
              <a:gd name="T3" fmla="*/ 1879 h 1908"/>
              <a:gd name="T4" fmla="*/ 632 w 637"/>
              <a:gd name="T5" fmla="*/ 1783 h 1908"/>
              <a:gd name="T6" fmla="*/ 436 w 637"/>
              <a:gd name="T7" fmla="*/ 1548 h 1908"/>
              <a:gd name="T8" fmla="*/ 186 w 637"/>
              <a:gd name="T9" fmla="*/ 1303 h 1908"/>
              <a:gd name="T10" fmla="*/ 162 w 637"/>
              <a:gd name="T11" fmla="*/ 1058 h 1908"/>
              <a:gd name="T12" fmla="*/ 282 w 637"/>
              <a:gd name="T13" fmla="*/ 842 h 1908"/>
              <a:gd name="T14" fmla="*/ 239 w 637"/>
              <a:gd name="T15" fmla="*/ 545 h 1908"/>
              <a:gd name="T16" fmla="*/ 28 w 637"/>
              <a:gd name="T17" fmla="*/ 204 h 1908"/>
              <a:gd name="T18" fmla="*/ 71 w 637"/>
              <a:gd name="T19" fmla="*/ 0 h 19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37" h="1908">
                <a:moveTo>
                  <a:pt x="368" y="1908"/>
                </a:moveTo>
                <a:cubicBezTo>
                  <a:pt x="396" y="1904"/>
                  <a:pt x="425" y="1900"/>
                  <a:pt x="469" y="1879"/>
                </a:cubicBezTo>
                <a:cubicBezTo>
                  <a:pt x="513" y="1858"/>
                  <a:pt x="637" y="1838"/>
                  <a:pt x="632" y="1783"/>
                </a:cubicBezTo>
                <a:cubicBezTo>
                  <a:pt x="627" y="1728"/>
                  <a:pt x="510" y="1628"/>
                  <a:pt x="436" y="1548"/>
                </a:cubicBezTo>
                <a:cubicBezTo>
                  <a:pt x="362" y="1468"/>
                  <a:pt x="232" y="1385"/>
                  <a:pt x="186" y="1303"/>
                </a:cubicBezTo>
                <a:cubicBezTo>
                  <a:pt x="140" y="1221"/>
                  <a:pt x="146" y="1135"/>
                  <a:pt x="162" y="1058"/>
                </a:cubicBezTo>
                <a:cubicBezTo>
                  <a:pt x="178" y="981"/>
                  <a:pt x="269" y="928"/>
                  <a:pt x="282" y="842"/>
                </a:cubicBezTo>
                <a:cubicBezTo>
                  <a:pt x="295" y="756"/>
                  <a:pt x="281" y="651"/>
                  <a:pt x="239" y="545"/>
                </a:cubicBezTo>
                <a:cubicBezTo>
                  <a:pt x="197" y="439"/>
                  <a:pt x="56" y="295"/>
                  <a:pt x="28" y="204"/>
                </a:cubicBezTo>
                <a:cubicBezTo>
                  <a:pt x="0" y="113"/>
                  <a:pt x="62" y="42"/>
                  <a:pt x="71" y="0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609585"/>
            <a:endParaRPr lang="en-US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84357" name="Freeform 5">
            <a:extLst>
              <a:ext uri="{FF2B5EF4-FFF2-40B4-BE49-F238E27FC236}">
                <a16:creationId xmlns:a16="http://schemas.microsoft.com/office/drawing/2014/main" id="{67E9276C-6660-C771-E51F-8A914F21C0DC}"/>
              </a:ext>
            </a:extLst>
          </p:cNvPr>
          <p:cNvSpPr>
            <a:spLocks/>
          </p:cNvSpPr>
          <p:nvPr/>
        </p:nvSpPr>
        <p:spPr bwMode="auto">
          <a:xfrm>
            <a:off x="3911601" y="2205039"/>
            <a:ext cx="2860675" cy="2425700"/>
          </a:xfrm>
          <a:custGeom>
            <a:avLst/>
            <a:gdLst>
              <a:gd name="T0" fmla="*/ 0 w 1802"/>
              <a:gd name="T1" fmla="*/ 1254 h 1528"/>
              <a:gd name="T2" fmla="*/ 208 w 1802"/>
              <a:gd name="T3" fmla="*/ 1299 h 1528"/>
              <a:gd name="T4" fmla="*/ 429 w 1802"/>
              <a:gd name="T5" fmla="*/ 1414 h 1528"/>
              <a:gd name="T6" fmla="*/ 598 w 1802"/>
              <a:gd name="T7" fmla="*/ 1523 h 1528"/>
              <a:gd name="T8" fmla="*/ 774 w 1802"/>
              <a:gd name="T9" fmla="*/ 1385 h 1528"/>
              <a:gd name="T10" fmla="*/ 890 w 1802"/>
              <a:gd name="T11" fmla="*/ 1325 h 1528"/>
              <a:gd name="T12" fmla="*/ 1098 w 1802"/>
              <a:gd name="T13" fmla="*/ 1027 h 1528"/>
              <a:gd name="T14" fmla="*/ 1389 w 1802"/>
              <a:gd name="T15" fmla="*/ 400 h 1528"/>
              <a:gd name="T16" fmla="*/ 1802 w 1802"/>
              <a:gd name="T17" fmla="*/ 0 h 1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02" h="1528">
                <a:moveTo>
                  <a:pt x="0" y="1254"/>
                </a:moveTo>
                <a:cubicBezTo>
                  <a:pt x="68" y="1263"/>
                  <a:pt x="136" y="1272"/>
                  <a:pt x="208" y="1299"/>
                </a:cubicBezTo>
                <a:cubicBezTo>
                  <a:pt x="280" y="1326"/>
                  <a:pt x="364" y="1377"/>
                  <a:pt x="429" y="1414"/>
                </a:cubicBezTo>
                <a:cubicBezTo>
                  <a:pt x="494" y="1451"/>
                  <a:pt x="541" y="1528"/>
                  <a:pt x="598" y="1523"/>
                </a:cubicBezTo>
                <a:cubicBezTo>
                  <a:pt x="655" y="1518"/>
                  <a:pt x="725" y="1418"/>
                  <a:pt x="774" y="1385"/>
                </a:cubicBezTo>
                <a:cubicBezTo>
                  <a:pt x="823" y="1352"/>
                  <a:pt x="836" y="1385"/>
                  <a:pt x="890" y="1325"/>
                </a:cubicBezTo>
                <a:cubicBezTo>
                  <a:pt x="944" y="1265"/>
                  <a:pt x="1015" y="1181"/>
                  <a:pt x="1098" y="1027"/>
                </a:cubicBezTo>
                <a:cubicBezTo>
                  <a:pt x="1181" y="873"/>
                  <a:pt x="1272" y="571"/>
                  <a:pt x="1389" y="400"/>
                </a:cubicBezTo>
                <a:cubicBezTo>
                  <a:pt x="1506" y="229"/>
                  <a:pt x="1716" y="83"/>
                  <a:pt x="1802" y="0"/>
                </a:cubicBezTo>
              </a:path>
            </a:pathLst>
          </a:custGeom>
          <a:noFill/>
          <a:ln w="28575" cap="flat" cmpd="sng">
            <a:solidFill>
              <a:srgbClr val="D60093"/>
            </a:solidFill>
            <a:prstDash val="sysDot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609585"/>
            <a:endParaRPr lang="en-US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84358" name="Freeform 6">
            <a:extLst>
              <a:ext uri="{FF2B5EF4-FFF2-40B4-BE49-F238E27FC236}">
                <a16:creationId xmlns:a16="http://schemas.microsoft.com/office/drawing/2014/main" id="{9028799F-F824-A708-2FDC-751C7DB80A83}"/>
              </a:ext>
            </a:extLst>
          </p:cNvPr>
          <p:cNvSpPr>
            <a:spLocks/>
          </p:cNvSpPr>
          <p:nvPr/>
        </p:nvSpPr>
        <p:spPr bwMode="auto">
          <a:xfrm>
            <a:off x="4846637" y="601663"/>
            <a:ext cx="436563" cy="220663"/>
          </a:xfrm>
          <a:custGeom>
            <a:avLst/>
            <a:gdLst>
              <a:gd name="T0" fmla="*/ 275 w 275"/>
              <a:gd name="T1" fmla="*/ 31 h 139"/>
              <a:gd name="T2" fmla="*/ 125 w 275"/>
              <a:gd name="T3" fmla="*/ 18 h 139"/>
              <a:gd name="T4" fmla="*/ 0 w 275"/>
              <a:gd name="T5" fmla="*/ 139 h 1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5" h="139">
                <a:moveTo>
                  <a:pt x="275" y="31"/>
                </a:moveTo>
                <a:cubicBezTo>
                  <a:pt x="223" y="15"/>
                  <a:pt x="171" y="0"/>
                  <a:pt x="125" y="18"/>
                </a:cubicBezTo>
                <a:cubicBezTo>
                  <a:pt x="79" y="36"/>
                  <a:pt x="39" y="87"/>
                  <a:pt x="0" y="139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609585"/>
            <a:endParaRPr lang="en-US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84359" name="Freeform 7">
            <a:extLst>
              <a:ext uri="{FF2B5EF4-FFF2-40B4-BE49-F238E27FC236}">
                <a16:creationId xmlns:a16="http://schemas.microsoft.com/office/drawing/2014/main" id="{6332A209-BFBD-F19A-9162-2CCC193CD2DB}"/>
              </a:ext>
            </a:extLst>
          </p:cNvPr>
          <p:cNvSpPr>
            <a:spLocks/>
          </p:cNvSpPr>
          <p:nvPr/>
        </p:nvSpPr>
        <p:spPr bwMode="auto">
          <a:xfrm>
            <a:off x="4562475" y="854076"/>
            <a:ext cx="254000" cy="212725"/>
          </a:xfrm>
          <a:custGeom>
            <a:avLst/>
            <a:gdLst>
              <a:gd name="T0" fmla="*/ 160 w 160"/>
              <a:gd name="T1" fmla="*/ 0 h 134"/>
              <a:gd name="T2" fmla="*/ 86 w 160"/>
              <a:gd name="T3" fmla="*/ 80 h 134"/>
              <a:gd name="T4" fmla="*/ 0 w 160"/>
              <a:gd name="T5" fmla="*/ 134 h 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0" h="134">
                <a:moveTo>
                  <a:pt x="160" y="0"/>
                </a:moveTo>
                <a:cubicBezTo>
                  <a:pt x="136" y="29"/>
                  <a:pt x="113" y="58"/>
                  <a:pt x="86" y="80"/>
                </a:cubicBezTo>
                <a:cubicBezTo>
                  <a:pt x="59" y="102"/>
                  <a:pt x="29" y="118"/>
                  <a:pt x="0" y="134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609585"/>
            <a:endParaRPr lang="en-US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84360" name="Freeform 8">
            <a:extLst>
              <a:ext uri="{FF2B5EF4-FFF2-40B4-BE49-F238E27FC236}">
                <a16:creationId xmlns:a16="http://schemas.microsoft.com/office/drawing/2014/main" id="{281A00A8-A378-A8D5-314D-052B35EB64B6}"/>
              </a:ext>
            </a:extLst>
          </p:cNvPr>
          <p:cNvSpPr>
            <a:spLocks/>
          </p:cNvSpPr>
          <p:nvPr/>
        </p:nvSpPr>
        <p:spPr bwMode="auto">
          <a:xfrm>
            <a:off x="4152901" y="1020763"/>
            <a:ext cx="360363" cy="49212"/>
          </a:xfrm>
          <a:custGeom>
            <a:avLst/>
            <a:gdLst>
              <a:gd name="T0" fmla="*/ 227 w 227"/>
              <a:gd name="T1" fmla="*/ 31 h 31"/>
              <a:gd name="T2" fmla="*/ 91 w 227"/>
              <a:gd name="T3" fmla="*/ 10 h 31"/>
              <a:gd name="T4" fmla="*/ 0 w 227"/>
              <a:gd name="T5" fmla="*/ 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7" h="31">
                <a:moveTo>
                  <a:pt x="227" y="31"/>
                </a:moveTo>
                <a:cubicBezTo>
                  <a:pt x="204" y="28"/>
                  <a:pt x="129" y="15"/>
                  <a:pt x="91" y="10"/>
                </a:cubicBezTo>
                <a:cubicBezTo>
                  <a:pt x="53" y="5"/>
                  <a:pt x="19" y="2"/>
                  <a:pt x="0" y="0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609585"/>
            <a:endParaRPr lang="en-US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84361" name="Oval 9">
            <a:extLst>
              <a:ext uri="{FF2B5EF4-FFF2-40B4-BE49-F238E27FC236}">
                <a16:creationId xmlns:a16="http://schemas.microsoft.com/office/drawing/2014/main" id="{01B259CA-BE87-7572-D13D-E27BDC5F4A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8175" y="976314"/>
            <a:ext cx="165100" cy="165100"/>
          </a:xfrm>
          <a:prstGeom prst="ellipse">
            <a:avLst/>
          </a:prstGeom>
          <a:solidFill>
            <a:srgbClr val="FF9933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09585"/>
            <a:endParaRPr lang="zh-TW" altLang="en-US">
              <a:solidFill>
                <a:srgbClr val="000000"/>
              </a:solidFill>
              <a:latin typeface="Arial"/>
              <a:ea typeface="新細明體" panose="02020500000000000000" pitchFamily="18" charset="-120"/>
              <a:cs typeface="Arial"/>
            </a:endParaRPr>
          </a:p>
        </p:txBody>
      </p:sp>
      <p:sp>
        <p:nvSpPr>
          <p:cNvPr id="484362" name="Oval 10">
            <a:extLst>
              <a:ext uri="{FF2B5EF4-FFF2-40B4-BE49-F238E27FC236}">
                <a16:creationId xmlns:a16="http://schemas.microsoft.com/office/drawing/2014/main" id="{6C1324C7-31EF-77D0-62F1-9AEB7A9D2E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3614" y="765175"/>
            <a:ext cx="165100" cy="165100"/>
          </a:xfrm>
          <a:prstGeom prst="ellipse">
            <a:avLst/>
          </a:prstGeom>
          <a:solidFill>
            <a:srgbClr val="FF9933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09585"/>
            <a:endParaRPr lang="zh-TW" altLang="en-US">
              <a:solidFill>
                <a:srgbClr val="000000"/>
              </a:solidFill>
              <a:latin typeface="Arial"/>
              <a:ea typeface="新細明體" panose="02020500000000000000" pitchFamily="18" charset="-120"/>
              <a:cs typeface="Arial"/>
            </a:endParaRPr>
          </a:p>
        </p:txBody>
      </p:sp>
      <p:sp>
        <p:nvSpPr>
          <p:cNvPr id="484363" name="Oval 11">
            <a:extLst>
              <a:ext uri="{FF2B5EF4-FFF2-40B4-BE49-F238E27FC236}">
                <a16:creationId xmlns:a16="http://schemas.microsoft.com/office/drawing/2014/main" id="{5595AE1C-5B7B-3EFD-2379-3F5B6ACC19F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00651" y="568326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09585"/>
            <a:endParaRPr lang="zh-TW" altLang="en-US">
              <a:solidFill>
                <a:srgbClr val="000000"/>
              </a:solidFill>
              <a:latin typeface="Arial"/>
              <a:ea typeface="新細明體" panose="02020500000000000000" pitchFamily="18" charset="-120"/>
              <a:cs typeface="Arial"/>
            </a:endParaRPr>
          </a:p>
        </p:txBody>
      </p:sp>
      <p:sp>
        <p:nvSpPr>
          <p:cNvPr id="484364" name="AutoShape 12">
            <a:extLst>
              <a:ext uri="{FF2B5EF4-FFF2-40B4-BE49-F238E27FC236}">
                <a16:creationId xmlns:a16="http://schemas.microsoft.com/office/drawing/2014/main" id="{3579DDD9-CFF0-DD66-E676-EB06115C8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8375" y="57151"/>
            <a:ext cx="698500" cy="381000"/>
          </a:xfrm>
          <a:prstGeom prst="wedgeRectCallout">
            <a:avLst>
              <a:gd name="adj1" fmla="val 22046"/>
              <a:gd name="adj2" fmla="val 81667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609585"/>
            <a:r>
              <a:rPr lang="zh-TW" altLang="en-US" sz="1600">
                <a:solidFill>
                  <a:srgbClr val="FFFFFF"/>
                </a:solidFill>
                <a:latin typeface="Arial"/>
                <a:ea typeface="SimHei" panose="02010609060101010101" pitchFamily="49" charset="-122"/>
                <a:cs typeface="Arial"/>
              </a:rPr>
              <a:t>腓立比</a:t>
            </a:r>
          </a:p>
        </p:txBody>
      </p:sp>
      <p:sp>
        <p:nvSpPr>
          <p:cNvPr id="484365" name="Freeform 13">
            <a:extLst>
              <a:ext uri="{FF2B5EF4-FFF2-40B4-BE49-F238E27FC236}">
                <a16:creationId xmlns:a16="http://schemas.microsoft.com/office/drawing/2014/main" id="{80308D35-8FB4-C491-5D8D-619CE0152D12}"/>
              </a:ext>
            </a:extLst>
          </p:cNvPr>
          <p:cNvSpPr>
            <a:spLocks/>
          </p:cNvSpPr>
          <p:nvPr/>
        </p:nvSpPr>
        <p:spPr bwMode="auto">
          <a:xfrm>
            <a:off x="3484563" y="1016000"/>
            <a:ext cx="533400" cy="74613"/>
          </a:xfrm>
          <a:custGeom>
            <a:avLst/>
            <a:gdLst>
              <a:gd name="T0" fmla="*/ 336 w 336"/>
              <a:gd name="T1" fmla="*/ 0 h 47"/>
              <a:gd name="T2" fmla="*/ 184 w 336"/>
              <a:gd name="T3" fmla="*/ 21 h 47"/>
              <a:gd name="T4" fmla="*/ 0 w 336"/>
              <a:gd name="T5" fmla="*/ 4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47">
                <a:moveTo>
                  <a:pt x="336" y="0"/>
                </a:moveTo>
                <a:cubicBezTo>
                  <a:pt x="310" y="3"/>
                  <a:pt x="240" y="13"/>
                  <a:pt x="184" y="21"/>
                </a:cubicBezTo>
                <a:cubicBezTo>
                  <a:pt x="128" y="29"/>
                  <a:pt x="38" y="42"/>
                  <a:pt x="0" y="47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609585"/>
            <a:endParaRPr lang="en-US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84366" name="Oval 14">
            <a:extLst>
              <a:ext uri="{FF2B5EF4-FFF2-40B4-BE49-F238E27FC236}">
                <a16:creationId xmlns:a16="http://schemas.microsoft.com/office/drawing/2014/main" id="{CE056F53-7D67-0D44-4B37-71E2EEC3DC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3039" y="919163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09585"/>
            <a:endParaRPr lang="zh-TW" altLang="en-US">
              <a:solidFill>
                <a:srgbClr val="000000"/>
              </a:solidFill>
              <a:latin typeface="Arial"/>
              <a:ea typeface="新細明體" panose="02020500000000000000" pitchFamily="18" charset="-120"/>
              <a:cs typeface="Arial"/>
            </a:endParaRPr>
          </a:p>
        </p:txBody>
      </p:sp>
      <p:sp>
        <p:nvSpPr>
          <p:cNvPr id="484367" name="Oval 15">
            <a:extLst>
              <a:ext uri="{FF2B5EF4-FFF2-40B4-BE49-F238E27FC236}">
                <a16:creationId xmlns:a16="http://schemas.microsoft.com/office/drawing/2014/main" id="{93EE8610-E98B-FD87-3A01-0E6D1DE3C7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7401" y="1027114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09585"/>
            <a:endParaRPr lang="zh-TW" altLang="en-US">
              <a:solidFill>
                <a:srgbClr val="000000"/>
              </a:solidFill>
              <a:latin typeface="Arial"/>
              <a:ea typeface="新細明體" panose="02020500000000000000" pitchFamily="18" charset="-120"/>
              <a:cs typeface="Arial"/>
            </a:endParaRPr>
          </a:p>
        </p:txBody>
      </p:sp>
      <p:sp>
        <p:nvSpPr>
          <p:cNvPr id="484368" name="Oval 16">
            <a:extLst>
              <a:ext uri="{FF2B5EF4-FFF2-40B4-BE49-F238E27FC236}">
                <a16:creationId xmlns:a16="http://schemas.microsoft.com/office/drawing/2014/main" id="{C9EDFC80-95BC-568F-AB3E-FC0D7923A1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2851" y="4084639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09585"/>
            <a:endParaRPr lang="zh-TW" altLang="en-US">
              <a:solidFill>
                <a:srgbClr val="000000"/>
              </a:solidFill>
              <a:latin typeface="Arial"/>
              <a:ea typeface="新細明體" panose="02020500000000000000" pitchFamily="18" charset="-120"/>
              <a:cs typeface="Arial"/>
            </a:endParaRPr>
          </a:p>
        </p:txBody>
      </p:sp>
      <p:sp>
        <p:nvSpPr>
          <p:cNvPr id="484369" name="AutoShape 17">
            <a:extLst>
              <a:ext uri="{FF2B5EF4-FFF2-40B4-BE49-F238E27FC236}">
                <a16:creationId xmlns:a16="http://schemas.microsoft.com/office/drawing/2014/main" id="{924AD721-B5C9-44B9-99A2-301214ECCD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1" y="3956051"/>
            <a:ext cx="698500" cy="381000"/>
          </a:xfrm>
          <a:prstGeom prst="wedgeRectCallout">
            <a:avLst>
              <a:gd name="adj1" fmla="val 83866"/>
              <a:gd name="adj2" fmla="val 8750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609585"/>
            <a:r>
              <a:rPr lang="zh-TW" altLang="en-US" sz="1600">
                <a:solidFill>
                  <a:srgbClr val="FFFFFF"/>
                </a:solidFill>
                <a:latin typeface="Arial"/>
                <a:ea typeface="SimHei" panose="02010609060101010101" pitchFamily="49" charset="-122"/>
                <a:cs typeface="Arial"/>
              </a:rPr>
              <a:t>哥林多</a:t>
            </a:r>
          </a:p>
        </p:txBody>
      </p:sp>
      <p:sp>
        <p:nvSpPr>
          <p:cNvPr id="484370" name="Oval 18">
            <a:extLst>
              <a:ext uri="{FF2B5EF4-FFF2-40B4-BE49-F238E27FC236}">
                <a16:creationId xmlns:a16="http://schemas.microsoft.com/office/drawing/2014/main" id="{588E40DC-86E2-395B-7232-AF2624774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9139" y="4048126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09585"/>
            <a:endParaRPr lang="zh-TW" altLang="en-US">
              <a:solidFill>
                <a:srgbClr val="000000"/>
              </a:solidFill>
              <a:latin typeface="Arial"/>
              <a:ea typeface="新細明體" panose="02020500000000000000" pitchFamily="18" charset="-120"/>
              <a:cs typeface="Arial"/>
            </a:endParaRPr>
          </a:p>
        </p:txBody>
      </p:sp>
      <p:sp>
        <p:nvSpPr>
          <p:cNvPr id="484372" name="AutoShape 20">
            <a:extLst>
              <a:ext uri="{FF2B5EF4-FFF2-40B4-BE49-F238E27FC236}">
                <a16:creationId xmlns:a16="http://schemas.microsoft.com/office/drawing/2014/main" id="{89B67361-F92B-B98B-3ECD-8F6D8B30FF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0389" y="3976688"/>
            <a:ext cx="698500" cy="381000"/>
          </a:xfrm>
          <a:prstGeom prst="wedgeRectCallout">
            <a:avLst>
              <a:gd name="adj1" fmla="val -75681"/>
              <a:gd name="adj2" fmla="val 23750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609585"/>
            <a:r>
              <a:rPr lang="zh-TW" altLang="en-US" sz="1600">
                <a:solidFill>
                  <a:srgbClr val="FFFFFF"/>
                </a:solidFill>
                <a:latin typeface="Arial"/>
                <a:ea typeface="SimHei" panose="02010609060101010101" pitchFamily="49" charset="-122"/>
                <a:cs typeface="Arial"/>
              </a:rPr>
              <a:t>以弗所</a:t>
            </a:r>
          </a:p>
        </p:txBody>
      </p:sp>
      <p:sp>
        <p:nvSpPr>
          <p:cNvPr id="484373" name="Text Box 21">
            <a:extLst>
              <a:ext uri="{FF2B5EF4-FFF2-40B4-BE49-F238E27FC236}">
                <a16:creationId xmlns:a16="http://schemas.microsoft.com/office/drawing/2014/main" id="{8FF1800E-6DFF-E543-4E76-8837DD4BD9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83639" y="2822576"/>
            <a:ext cx="1107996" cy="461665"/>
          </a:xfrm>
          <a:prstGeom prst="rect">
            <a:avLst/>
          </a:prstGeom>
          <a:solidFill>
            <a:srgbClr val="000000">
              <a:alpha val="60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609585"/>
            <a:r>
              <a:rPr lang="zh-TW" altLang="en-US" sz="2400">
                <a:solidFill>
                  <a:srgbClr val="FFFFFF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亞西亞</a:t>
            </a:r>
          </a:p>
        </p:txBody>
      </p:sp>
      <p:sp>
        <p:nvSpPr>
          <p:cNvPr id="484375" name="Oval 23">
            <a:extLst>
              <a:ext uri="{FF2B5EF4-FFF2-40B4-BE49-F238E27FC236}">
                <a16:creationId xmlns:a16="http://schemas.microsoft.com/office/drawing/2014/main" id="{F464064E-D049-57FB-DC83-5E4015BDC28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784975" y="2066926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09585"/>
            <a:endParaRPr lang="zh-TW" altLang="en-US">
              <a:solidFill>
                <a:srgbClr val="000000"/>
              </a:solidFill>
              <a:latin typeface="Arial"/>
              <a:ea typeface="新細明體" panose="02020500000000000000" pitchFamily="18" charset="-120"/>
              <a:cs typeface="Arial"/>
            </a:endParaRPr>
          </a:p>
        </p:txBody>
      </p:sp>
      <p:sp>
        <p:nvSpPr>
          <p:cNvPr id="484376" name="Oval 24">
            <a:extLst>
              <a:ext uri="{FF2B5EF4-FFF2-40B4-BE49-F238E27FC236}">
                <a16:creationId xmlns:a16="http://schemas.microsoft.com/office/drawing/2014/main" id="{6DB80375-F9CB-E6C3-BADA-5E1D03245C7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26375" y="4176714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09585"/>
            <a:endParaRPr lang="zh-TW" altLang="en-US">
              <a:solidFill>
                <a:srgbClr val="000000"/>
              </a:solidFill>
              <a:latin typeface="Arial"/>
              <a:ea typeface="新細明體" panose="02020500000000000000" pitchFamily="18" charset="-120"/>
              <a:cs typeface="Arial"/>
            </a:endParaRPr>
          </a:p>
        </p:txBody>
      </p:sp>
      <p:sp>
        <p:nvSpPr>
          <p:cNvPr id="484377" name="Text Box 25">
            <a:extLst>
              <a:ext uri="{FF2B5EF4-FFF2-40B4-BE49-F238E27FC236}">
                <a16:creationId xmlns:a16="http://schemas.microsoft.com/office/drawing/2014/main" id="{3624A4E6-7E5A-CD65-E4BA-B943A3CEB6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6189" y="255589"/>
            <a:ext cx="1107996" cy="461665"/>
          </a:xfrm>
          <a:prstGeom prst="rect">
            <a:avLst/>
          </a:prstGeom>
          <a:solidFill>
            <a:srgbClr val="000000">
              <a:alpha val="60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609585"/>
            <a:r>
              <a:rPr lang="zh-TW" altLang="en-US" sz="2400">
                <a:solidFill>
                  <a:srgbClr val="FFFFFF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馬其頓</a:t>
            </a:r>
          </a:p>
        </p:txBody>
      </p:sp>
      <p:sp>
        <p:nvSpPr>
          <p:cNvPr id="484378" name="Text Box 26">
            <a:extLst>
              <a:ext uri="{FF2B5EF4-FFF2-40B4-BE49-F238E27FC236}">
                <a16:creationId xmlns:a16="http://schemas.microsoft.com/office/drawing/2014/main" id="{F8462196-31F6-1EED-A234-5A5A3C4E3F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8439" y="4405314"/>
            <a:ext cx="1107996" cy="461665"/>
          </a:xfrm>
          <a:prstGeom prst="rect">
            <a:avLst/>
          </a:prstGeom>
          <a:solidFill>
            <a:srgbClr val="000000">
              <a:alpha val="60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609585"/>
            <a:r>
              <a:rPr lang="zh-TW" altLang="en-US" sz="2400">
                <a:solidFill>
                  <a:srgbClr val="FFFFFF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亞該亞</a:t>
            </a:r>
          </a:p>
        </p:txBody>
      </p:sp>
      <p:sp>
        <p:nvSpPr>
          <p:cNvPr id="484386" name="AutoShape 34">
            <a:extLst>
              <a:ext uri="{FF2B5EF4-FFF2-40B4-BE49-F238E27FC236}">
                <a16:creationId xmlns:a16="http://schemas.microsoft.com/office/drawing/2014/main" id="{11B9483F-DAB1-2454-8B4F-F14C9B6A58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8065" y="2371726"/>
            <a:ext cx="522287" cy="292100"/>
          </a:xfrm>
          <a:prstGeom prst="wedgeRectCallout">
            <a:avLst>
              <a:gd name="adj1" fmla="val -98634"/>
              <a:gd name="adj2" fmla="val -20106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defTabSz="609585"/>
            <a:r>
              <a:rPr lang="zh-TW" altLang="en-US" sz="1600">
                <a:solidFill>
                  <a:srgbClr val="FFFFFF"/>
                </a:solidFill>
                <a:latin typeface="Arial"/>
                <a:ea typeface="SimHei" panose="02010609060101010101" pitchFamily="49" charset="-122"/>
                <a:cs typeface="Arial"/>
              </a:rPr>
              <a:t>亞朔</a:t>
            </a:r>
          </a:p>
        </p:txBody>
      </p:sp>
      <p:sp>
        <p:nvSpPr>
          <p:cNvPr id="484387" name="AutoShape 35">
            <a:extLst>
              <a:ext uri="{FF2B5EF4-FFF2-40B4-BE49-F238E27FC236}">
                <a16:creationId xmlns:a16="http://schemas.microsoft.com/office/drawing/2014/main" id="{853B68DF-4306-FDC7-1A6C-8E5711CC6D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2176" y="2749551"/>
            <a:ext cx="923925" cy="292100"/>
          </a:xfrm>
          <a:prstGeom prst="wedgeRectCallout">
            <a:avLst>
              <a:gd name="adj1" fmla="val 74741"/>
              <a:gd name="adj2" fmla="val 8153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609585"/>
            <a:r>
              <a:rPr lang="zh-TW" altLang="en-US" sz="1600">
                <a:solidFill>
                  <a:srgbClr val="FFFFFF"/>
                </a:solidFill>
                <a:latin typeface="Arial"/>
                <a:ea typeface="SimHei" panose="02010609060101010101" pitchFamily="49" charset="-122"/>
                <a:cs typeface="Arial"/>
              </a:rPr>
              <a:t>米推利尼</a:t>
            </a:r>
          </a:p>
        </p:txBody>
      </p:sp>
      <p:sp>
        <p:nvSpPr>
          <p:cNvPr id="484389" name="Oval 37">
            <a:extLst>
              <a:ext uri="{FF2B5EF4-FFF2-40B4-BE49-F238E27FC236}">
                <a16:creationId xmlns:a16="http://schemas.microsoft.com/office/drawing/2014/main" id="{BBCC98CA-1568-2CA4-A3A0-8BB4BFD8715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134226" y="2819401"/>
            <a:ext cx="165100" cy="165100"/>
          </a:xfrm>
          <a:prstGeom prst="ellipse">
            <a:avLst/>
          </a:prstGeom>
          <a:solidFill>
            <a:srgbClr val="FF9933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09585"/>
            <a:endParaRPr lang="zh-TW" altLang="en-US">
              <a:solidFill>
                <a:srgbClr val="000000"/>
              </a:solidFill>
              <a:latin typeface="Arial"/>
              <a:ea typeface="新細明體" panose="02020500000000000000" pitchFamily="18" charset="-120"/>
              <a:cs typeface="Arial"/>
            </a:endParaRPr>
          </a:p>
        </p:txBody>
      </p:sp>
      <p:sp>
        <p:nvSpPr>
          <p:cNvPr id="484392" name="Freeform 40">
            <a:extLst>
              <a:ext uri="{FF2B5EF4-FFF2-40B4-BE49-F238E27FC236}">
                <a16:creationId xmlns:a16="http://schemas.microsoft.com/office/drawing/2014/main" id="{465B2E32-78C2-CA8E-95DE-55543A768E9D}"/>
              </a:ext>
            </a:extLst>
          </p:cNvPr>
          <p:cNvSpPr>
            <a:spLocks/>
          </p:cNvSpPr>
          <p:nvPr/>
        </p:nvSpPr>
        <p:spPr bwMode="auto">
          <a:xfrm>
            <a:off x="7048502" y="2498725"/>
            <a:ext cx="155575" cy="319088"/>
          </a:xfrm>
          <a:custGeom>
            <a:avLst/>
            <a:gdLst>
              <a:gd name="T0" fmla="*/ 0 w 98"/>
              <a:gd name="T1" fmla="*/ 0 h 201"/>
              <a:gd name="T2" fmla="*/ 77 w 98"/>
              <a:gd name="T3" fmla="*/ 107 h 201"/>
              <a:gd name="T4" fmla="*/ 98 w 98"/>
              <a:gd name="T5" fmla="*/ 201 h 2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8" h="201">
                <a:moveTo>
                  <a:pt x="0" y="0"/>
                </a:moveTo>
                <a:cubicBezTo>
                  <a:pt x="30" y="37"/>
                  <a:pt x="61" y="74"/>
                  <a:pt x="77" y="107"/>
                </a:cubicBezTo>
                <a:cubicBezTo>
                  <a:pt x="93" y="140"/>
                  <a:pt x="93" y="161"/>
                  <a:pt x="98" y="201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609585"/>
            <a:endParaRPr lang="en-US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84388" name="Oval 36">
            <a:extLst>
              <a:ext uri="{FF2B5EF4-FFF2-40B4-BE49-F238E27FC236}">
                <a16:creationId xmlns:a16="http://schemas.microsoft.com/office/drawing/2014/main" id="{517382E5-8392-544C-D7CF-6B52B614C3C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938963" y="2376489"/>
            <a:ext cx="165100" cy="165100"/>
          </a:xfrm>
          <a:prstGeom prst="ellipse">
            <a:avLst/>
          </a:prstGeom>
          <a:solidFill>
            <a:srgbClr val="FF9933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09585"/>
            <a:endParaRPr lang="zh-TW" altLang="en-US">
              <a:solidFill>
                <a:srgbClr val="000000"/>
              </a:solidFill>
              <a:latin typeface="Arial"/>
              <a:ea typeface="新細明體" panose="02020500000000000000" pitchFamily="18" charset="-120"/>
              <a:cs typeface="Arial"/>
            </a:endParaRPr>
          </a:p>
        </p:txBody>
      </p:sp>
      <p:sp>
        <p:nvSpPr>
          <p:cNvPr id="484393" name="AutoShape 41">
            <a:extLst>
              <a:ext uri="{FF2B5EF4-FFF2-40B4-BE49-F238E27FC236}">
                <a16:creationId xmlns:a16="http://schemas.microsoft.com/office/drawing/2014/main" id="{E52B442E-45E7-9622-3FC6-D9F40AF0E8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1364" y="1849439"/>
            <a:ext cx="727075" cy="292100"/>
          </a:xfrm>
          <a:prstGeom prst="wedgeRectCallout">
            <a:avLst>
              <a:gd name="adj1" fmla="val -68778"/>
              <a:gd name="adj2" fmla="val 44565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defTabSz="609585"/>
            <a:r>
              <a:rPr lang="zh-TW" altLang="en-US" sz="1600">
                <a:solidFill>
                  <a:srgbClr val="FFFFFF"/>
                </a:solidFill>
                <a:latin typeface="Arial"/>
                <a:ea typeface="SimHei" panose="02010609060101010101" pitchFamily="49" charset="-122"/>
                <a:cs typeface="Arial"/>
              </a:rPr>
              <a:t>特羅亞</a:t>
            </a:r>
          </a:p>
        </p:txBody>
      </p:sp>
      <p:sp>
        <p:nvSpPr>
          <p:cNvPr id="484394" name="Rectangle 42">
            <a:extLst>
              <a:ext uri="{FF2B5EF4-FFF2-40B4-BE49-F238E27FC236}">
                <a16:creationId xmlns:a16="http://schemas.microsoft.com/office/drawing/2014/main" id="{617B0087-E121-186E-91CB-E09CC0D065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-11113"/>
            <a:ext cx="3022600" cy="6869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09585"/>
            <a:endParaRPr lang="zh-TW" altLang="en-US">
              <a:solidFill>
                <a:srgbClr val="000000"/>
              </a:solidFill>
              <a:latin typeface="Arial"/>
              <a:ea typeface="新細明體" panose="02020500000000000000" pitchFamily="18" charset="-120"/>
              <a:cs typeface="Arial"/>
            </a:endParaRPr>
          </a:p>
        </p:txBody>
      </p:sp>
      <p:sp>
        <p:nvSpPr>
          <p:cNvPr id="484385" name="Text Box 33">
            <a:extLst>
              <a:ext uri="{FF2B5EF4-FFF2-40B4-BE49-F238E27FC236}">
                <a16:creationId xmlns:a16="http://schemas.microsoft.com/office/drawing/2014/main" id="{30F8BD90-4C9F-27AF-CF33-27BDB430A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4050" y="369888"/>
            <a:ext cx="2597151" cy="5019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609585"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我們先上船，開往亞朔去，意思要在那裡接保羅；因為他是這樣安排的，他自己打算要步行。</a:t>
            </a:r>
          </a:p>
          <a:p>
            <a:pPr defTabSz="609585"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他既在亞朔與我們相會，我們就接他上船，來到米推利尼。</a:t>
            </a:r>
            <a:r>
              <a:rPr lang="en-US" altLang="zh-TW" sz="2400">
                <a:solidFill>
                  <a:srgbClr val="80808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(</a:t>
            </a:r>
            <a:r>
              <a:rPr lang="zh-TW" altLang="en-US" sz="2400">
                <a:solidFill>
                  <a:srgbClr val="80808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徒</a:t>
            </a:r>
            <a:r>
              <a:rPr lang="en-US" altLang="zh-TW" sz="2400">
                <a:solidFill>
                  <a:srgbClr val="80808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20:</a:t>
            </a:r>
            <a:r>
              <a:rPr lang="en-US" altLang="zh-TW" sz="2400">
                <a:solidFill>
                  <a:srgbClr val="808080"/>
                </a:solidFill>
                <a:latin typeface="SimHei" panose="02010609060101010101" pitchFamily="49" charset="-122"/>
                <a:ea typeface="新細明體" panose="02020500000000000000" pitchFamily="18" charset="-120"/>
                <a:cs typeface="Arial"/>
              </a:rPr>
              <a:t>13-14</a:t>
            </a:r>
            <a:r>
              <a:rPr lang="en-US" altLang="zh-TW" sz="2400">
                <a:solidFill>
                  <a:srgbClr val="80808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)</a:t>
            </a:r>
            <a:endParaRPr lang="zh-TW" altLang="en-US" sz="2400">
              <a:solidFill>
                <a:srgbClr val="808080"/>
              </a:solidFill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0F054AA-4739-3BB3-7CA1-8BA63BEFD473}"/>
              </a:ext>
            </a:extLst>
          </p:cNvPr>
          <p:cNvSpPr txBox="1"/>
          <p:nvPr/>
        </p:nvSpPr>
        <p:spPr>
          <a:xfrm>
            <a:off x="-19792" y="5954373"/>
            <a:ext cx="15437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09585"/>
            <a:r>
              <a:rPr lang="en-US" sz="2400" dirty="0">
                <a:solidFill>
                  <a:srgbClr val="0432FF"/>
                </a:solidFill>
                <a:latin typeface="BiauKai" panose="02010601000101010101" pitchFamily="2" charset="-120"/>
                <a:ea typeface="BiauKai" panose="02010601000101010101" pitchFamily="2" charset="-120"/>
                <a:cs typeface="Arial"/>
              </a:rPr>
              <a:t>Biblepoint</a:t>
            </a:r>
            <a:endParaRPr lang="en-US" sz="24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84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484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484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4386" grpId="0" animBg="1"/>
      <p:bldP spid="484387" grpId="0" animBg="1"/>
      <p:bldP spid="484389" grpId="0" animBg="1"/>
      <p:bldP spid="484388" grpId="0" animBg="1"/>
      <p:bldP spid="48439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5378" name="Picture 2">
            <a:extLst>
              <a:ext uri="{FF2B5EF4-FFF2-40B4-BE49-F238E27FC236}">
                <a16:creationId xmlns:a16="http://schemas.microsoft.com/office/drawing/2014/main" id="{A82EDD68-3E2C-8B92-41E3-4937B93C36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5"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5379" name="Freeform 3">
            <a:extLst>
              <a:ext uri="{FF2B5EF4-FFF2-40B4-BE49-F238E27FC236}">
                <a16:creationId xmlns:a16="http://schemas.microsoft.com/office/drawing/2014/main" id="{3F90EE77-6E93-F70B-F160-9366FBA94D3F}"/>
              </a:ext>
            </a:extLst>
          </p:cNvPr>
          <p:cNvSpPr>
            <a:spLocks/>
          </p:cNvSpPr>
          <p:nvPr/>
        </p:nvSpPr>
        <p:spPr bwMode="auto">
          <a:xfrm>
            <a:off x="6710363" y="2216151"/>
            <a:ext cx="241300" cy="339725"/>
          </a:xfrm>
          <a:custGeom>
            <a:avLst/>
            <a:gdLst>
              <a:gd name="T0" fmla="*/ 83 w 152"/>
              <a:gd name="T1" fmla="*/ 0 h 214"/>
              <a:gd name="T2" fmla="*/ 7 w 152"/>
              <a:gd name="T3" fmla="*/ 97 h 214"/>
              <a:gd name="T4" fmla="*/ 43 w 152"/>
              <a:gd name="T5" fmla="*/ 199 h 214"/>
              <a:gd name="T6" fmla="*/ 152 w 152"/>
              <a:gd name="T7" fmla="*/ 189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" h="214">
                <a:moveTo>
                  <a:pt x="83" y="0"/>
                </a:moveTo>
                <a:cubicBezTo>
                  <a:pt x="71" y="16"/>
                  <a:pt x="14" y="64"/>
                  <a:pt x="7" y="97"/>
                </a:cubicBezTo>
                <a:cubicBezTo>
                  <a:pt x="0" y="130"/>
                  <a:pt x="19" y="184"/>
                  <a:pt x="43" y="199"/>
                </a:cubicBezTo>
                <a:cubicBezTo>
                  <a:pt x="67" y="214"/>
                  <a:pt x="129" y="191"/>
                  <a:pt x="152" y="189"/>
                </a:cubicBezTo>
              </a:path>
            </a:pathLst>
          </a:custGeom>
          <a:noFill/>
          <a:ln w="28575" cap="flat" cmpd="sng">
            <a:solidFill>
              <a:srgbClr val="D60093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5380" name="Freeform 4">
            <a:extLst>
              <a:ext uri="{FF2B5EF4-FFF2-40B4-BE49-F238E27FC236}">
                <a16:creationId xmlns:a16="http://schemas.microsoft.com/office/drawing/2014/main" id="{53D97F65-CB05-5EB6-DAAA-191E75783247}"/>
              </a:ext>
            </a:extLst>
          </p:cNvPr>
          <p:cNvSpPr>
            <a:spLocks/>
          </p:cNvSpPr>
          <p:nvPr/>
        </p:nvSpPr>
        <p:spPr bwMode="auto">
          <a:xfrm>
            <a:off x="6878638" y="2170114"/>
            <a:ext cx="133351" cy="274637"/>
          </a:xfrm>
          <a:custGeom>
            <a:avLst/>
            <a:gdLst>
              <a:gd name="T0" fmla="*/ 0 w 84"/>
              <a:gd name="T1" fmla="*/ 0 h 173"/>
              <a:gd name="T2" fmla="*/ 45 w 84"/>
              <a:gd name="T3" fmla="*/ 90 h 173"/>
              <a:gd name="T4" fmla="*/ 84 w 84"/>
              <a:gd name="T5" fmla="*/ 173 h 1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4" h="173">
                <a:moveTo>
                  <a:pt x="0" y="0"/>
                </a:moveTo>
                <a:cubicBezTo>
                  <a:pt x="15" y="30"/>
                  <a:pt x="31" y="61"/>
                  <a:pt x="45" y="90"/>
                </a:cubicBezTo>
                <a:cubicBezTo>
                  <a:pt x="59" y="119"/>
                  <a:pt x="71" y="146"/>
                  <a:pt x="84" y="173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5381" name="Freeform 5">
            <a:extLst>
              <a:ext uri="{FF2B5EF4-FFF2-40B4-BE49-F238E27FC236}">
                <a16:creationId xmlns:a16="http://schemas.microsoft.com/office/drawing/2014/main" id="{13A43172-40FF-7634-9AFD-512F6C3B018E}"/>
              </a:ext>
            </a:extLst>
          </p:cNvPr>
          <p:cNvSpPr>
            <a:spLocks/>
          </p:cNvSpPr>
          <p:nvPr/>
        </p:nvSpPr>
        <p:spPr bwMode="auto">
          <a:xfrm>
            <a:off x="5318125" y="669926"/>
            <a:ext cx="1554163" cy="1395413"/>
          </a:xfrm>
          <a:custGeom>
            <a:avLst/>
            <a:gdLst>
              <a:gd name="T0" fmla="*/ 0 w 979"/>
              <a:gd name="T1" fmla="*/ 0 h 879"/>
              <a:gd name="T2" fmla="*/ 125 w 979"/>
              <a:gd name="T3" fmla="*/ 94 h 879"/>
              <a:gd name="T4" fmla="*/ 536 w 979"/>
              <a:gd name="T5" fmla="*/ 200 h 879"/>
              <a:gd name="T6" fmla="*/ 804 w 979"/>
              <a:gd name="T7" fmla="*/ 341 h 879"/>
              <a:gd name="T8" fmla="*/ 951 w 979"/>
              <a:gd name="T9" fmla="*/ 608 h 879"/>
              <a:gd name="T10" fmla="*/ 972 w 979"/>
              <a:gd name="T11" fmla="*/ 879 h 8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79" h="879">
                <a:moveTo>
                  <a:pt x="0" y="0"/>
                </a:moveTo>
                <a:cubicBezTo>
                  <a:pt x="18" y="30"/>
                  <a:pt x="36" y="61"/>
                  <a:pt x="125" y="94"/>
                </a:cubicBezTo>
                <a:cubicBezTo>
                  <a:pt x="214" y="127"/>
                  <a:pt x="423" y="159"/>
                  <a:pt x="536" y="200"/>
                </a:cubicBezTo>
                <a:cubicBezTo>
                  <a:pt x="649" y="241"/>
                  <a:pt x="735" y="273"/>
                  <a:pt x="804" y="341"/>
                </a:cubicBezTo>
                <a:cubicBezTo>
                  <a:pt x="873" y="409"/>
                  <a:pt x="923" y="518"/>
                  <a:pt x="951" y="608"/>
                </a:cubicBezTo>
                <a:cubicBezTo>
                  <a:pt x="979" y="698"/>
                  <a:pt x="972" y="788"/>
                  <a:pt x="972" y="879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5382" name="Freeform 6">
            <a:extLst>
              <a:ext uri="{FF2B5EF4-FFF2-40B4-BE49-F238E27FC236}">
                <a16:creationId xmlns:a16="http://schemas.microsoft.com/office/drawing/2014/main" id="{51478BAD-8BB6-6A56-D4A8-4D5880C2ABE8}"/>
              </a:ext>
            </a:extLst>
          </p:cNvPr>
          <p:cNvSpPr>
            <a:spLocks/>
          </p:cNvSpPr>
          <p:nvPr/>
        </p:nvSpPr>
        <p:spPr bwMode="auto">
          <a:xfrm>
            <a:off x="3286126" y="1123950"/>
            <a:ext cx="1011239" cy="3028951"/>
          </a:xfrm>
          <a:custGeom>
            <a:avLst/>
            <a:gdLst>
              <a:gd name="T0" fmla="*/ 368 w 637"/>
              <a:gd name="T1" fmla="*/ 1908 h 1908"/>
              <a:gd name="T2" fmla="*/ 469 w 637"/>
              <a:gd name="T3" fmla="*/ 1879 h 1908"/>
              <a:gd name="T4" fmla="*/ 632 w 637"/>
              <a:gd name="T5" fmla="*/ 1783 h 1908"/>
              <a:gd name="T6" fmla="*/ 436 w 637"/>
              <a:gd name="T7" fmla="*/ 1548 h 1908"/>
              <a:gd name="T8" fmla="*/ 186 w 637"/>
              <a:gd name="T9" fmla="*/ 1303 h 1908"/>
              <a:gd name="T10" fmla="*/ 162 w 637"/>
              <a:gd name="T11" fmla="*/ 1058 h 1908"/>
              <a:gd name="T12" fmla="*/ 282 w 637"/>
              <a:gd name="T13" fmla="*/ 842 h 1908"/>
              <a:gd name="T14" fmla="*/ 239 w 637"/>
              <a:gd name="T15" fmla="*/ 545 h 1908"/>
              <a:gd name="T16" fmla="*/ 28 w 637"/>
              <a:gd name="T17" fmla="*/ 204 h 1908"/>
              <a:gd name="T18" fmla="*/ 71 w 637"/>
              <a:gd name="T19" fmla="*/ 0 h 19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37" h="1908">
                <a:moveTo>
                  <a:pt x="368" y="1908"/>
                </a:moveTo>
                <a:cubicBezTo>
                  <a:pt x="396" y="1904"/>
                  <a:pt x="425" y="1900"/>
                  <a:pt x="469" y="1879"/>
                </a:cubicBezTo>
                <a:cubicBezTo>
                  <a:pt x="513" y="1858"/>
                  <a:pt x="637" y="1838"/>
                  <a:pt x="632" y="1783"/>
                </a:cubicBezTo>
                <a:cubicBezTo>
                  <a:pt x="627" y="1728"/>
                  <a:pt x="510" y="1628"/>
                  <a:pt x="436" y="1548"/>
                </a:cubicBezTo>
                <a:cubicBezTo>
                  <a:pt x="362" y="1468"/>
                  <a:pt x="232" y="1385"/>
                  <a:pt x="186" y="1303"/>
                </a:cubicBezTo>
                <a:cubicBezTo>
                  <a:pt x="140" y="1221"/>
                  <a:pt x="146" y="1135"/>
                  <a:pt x="162" y="1058"/>
                </a:cubicBezTo>
                <a:cubicBezTo>
                  <a:pt x="178" y="981"/>
                  <a:pt x="269" y="928"/>
                  <a:pt x="282" y="842"/>
                </a:cubicBezTo>
                <a:cubicBezTo>
                  <a:pt x="295" y="756"/>
                  <a:pt x="281" y="651"/>
                  <a:pt x="239" y="545"/>
                </a:cubicBezTo>
                <a:cubicBezTo>
                  <a:pt x="197" y="439"/>
                  <a:pt x="56" y="295"/>
                  <a:pt x="28" y="204"/>
                </a:cubicBezTo>
                <a:cubicBezTo>
                  <a:pt x="0" y="113"/>
                  <a:pt x="62" y="42"/>
                  <a:pt x="71" y="0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5383" name="Freeform 7">
            <a:extLst>
              <a:ext uri="{FF2B5EF4-FFF2-40B4-BE49-F238E27FC236}">
                <a16:creationId xmlns:a16="http://schemas.microsoft.com/office/drawing/2014/main" id="{B97A96FC-5135-E50B-6738-D2A97ACA9BA1}"/>
              </a:ext>
            </a:extLst>
          </p:cNvPr>
          <p:cNvSpPr>
            <a:spLocks/>
          </p:cNvSpPr>
          <p:nvPr/>
        </p:nvSpPr>
        <p:spPr bwMode="auto">
          <a:xfrm>
            <a:off x="3911601" y="2205039"/>
            <a:ext cx="2860675" cy="2425700"/>
          </a:xfrm>
          <a:custGeom>
            <a:avLst/>
            <a:gdLst>
              <a:gd name="T0" fmla="*/ 0 w 1802"/>
              <a:gd name="T1" fmla="*/ 1254 h 1528"/>
              <a:gd name="T2" fmla="*/ 208 w 1802"/>
              <a:gd name="T3" fmla="*/ 1299 h 1528"/>
              <a:gd name="T4" fmla="*/ 429 w 1802"/>
              <a:gd name="T5" fmla="*/ 1414 h 1528"/>
              <a:gd name="T6" fmla="*/ 598 w 1802"/>
              <a:gd name="T7" fmla="*/ 1523 h 1528"/>
              <a:gd name="T8" fmla="*/ 774 w 1802"/>
              <a:gd name="T9" fmla="*/ 1385 h 1528"/>
              <a:gd name="T10" fmla="*/ 890 w 1802"/>
              <a:gd name="T11" fmla="*/ 1325 h 1528"/>
              <a:gd name="T12" fmla="*/ 1098 w 1802"/>
              <a:gd name="T13" fmla="*/ 1027 h 1528"/>
              <a:gd name="T14" fmla="*/ 1389 w 1802"/>
              <a:gd name="T15" fmla="*/ 400 h 1528"/>
              <a:gd name="T16" fmla="*/ 1802 w 1802"/>
              <a:gd name="T17" fmla="*/ 0 h 1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02" h="1528">
                <a:moveTo>
                  <a:pt x="0" y="1254"/>
                </a:moveTo>
                <a:cubicBezTo>
                  <a:pt x="68" y="1263"/>
                  <a:pt x="136" y="1272"/>
                  <a:pt x="208" y="1299"/>
                </a:cubicBezTo>
                <a:cubicBezTo>
                  <a:pt x="280" y="1326"/>
                  <a:pt x="364" y="1377"/>
                  <a:pt x="429" y="1414"/>
                </a:cubicBezTo>
                <a:cubicBezTo>
                  <a:pt x="494" y="1451"/>
                  <a:pt x="541" y="1528"/>
                  <a:pt x="598" y="1523"/>
                </a:cubicBezTo>
                <a:cubicBezTo>
                  <a:pt x="655" y="1518"/>
                  <a:pt x="725" y="1418"/>
                  <a:pt x="774" y="1385"/>
                </a:cubicBezTo>
                <a:cubicBezTo>
                  <a:pt x="823" y="1352"/>
                  <a:pt x="836" y="1385"/>
                  <a:pt x="890" y="1325"/>
                </a:cubicBezTo>
                <a:cubicBezTo>
                  <a:pt x="944" y="1265"/>
                  <a:pt x="1015" y="1181"/>
                  <a:pt x="1098" y="1027"/>
                </a:cubicBezTo>
                <a:cubicBezTo>
                  <a:pt x="1181" y="873"/>
                  <a:pt x="1272" y="571"/>
                  <a:pt x="1389" y="400"/>
                </a:cubicBezTo>
                <a:cubicBezTo>
                  <a:pt x="1506" y="229"/>
                  <a:pt x="1716" y="83"/>
                  <a:pt x="1802" y="0"/>
                </a:cubicBezTo>
              </a:path>
            </a:pathLst>
          </a:custGeom>
          <a:noFill/>
          <a:ln w="28575" cap="flat" cmpd="sng">
            <a:solidFill>
              <a:srgbClr val="D60093"/>
            </a:solidFill>
            <a:prstDash val="sysDot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5384" name="Freeform 8">
            <a:extLst>
              <a:ext uri="{FF2B5EF4-FFF2-40B4-BE49-F238E27FC236}">
                <a16:creationId xmlns:a16="http://schemas.microsoft.com/office/drawing/2014/main" id="{D0624B32-C910-AE51-AA97-D3C94A0838CA}"/>
              </a:ext>
            </a:extLst>
          </p:cNvPr>
          <p:cNvSpPr>
            <a:spLocks/>
          </p:cNvSpPr>
          <p:nvPr/>
        </p:nvSpPr>
        <p:spPr bwMode="auto">
          <a:xfrm>
            <a:off x="4846637" y="601663"/>
            <a:ext cx="436563" cy="220663"/>
          </a:xfrm>
          <a:custGeom>
            <a:avLst/>
            <a:gdLst>
              <a:gd name="T0" fmla="*/ 275 w 275"/>
              <a:gd name="T1" fmla="*/ 31 h 139"/>
              <a:gd name="T2" fmla="*/ 125 w 275"/>
              <a:gd name="T3" fmla="*/ 18 h 139"/>
              <a:gd name="T4" fmla="*/ 0 w 275"/>
              <a:gd name="T5" fmla="*/ 139 h 1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5" h="139">
                <a:moveTo>
                  <a:pt x="275" y="31"/>
                </a:moveTo>
                <a:cubicBezTo>
                  <a:pt x="223" y="15"/>
                  <a:pt x="171" y="0"/>
                  <a:pt x="125" y="18"/>
                </a:cubicBezTo>
                <a:cubicBezTo>
                  <a:pt x="79" y="36"/>
                  <a:pt x="39" y="87"/>
                  <a:pt x="0" y="139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5385" name="Freeform 9">
            <a:extLst>
              <a:ext uri="{FF2B5EF4-FFF2-40B4-BE49-F238E27FC236}">
                <a16:creationId xmlns:a16="http://schemas.microsoft.com/office/drawing/2014/main" id="{565B639A-EAF2-333F-48E3-CB70455F2A48}"/>
              </a:ext>
            </a:extLst>
          </p:cNvPr>
          <p:cNvSpPr>
            <a:spLocks/>
          </p:cNvSpPr>
          <p:nvPr/>
        </p:nvSpPr>
        <p:spPr bwMode="auto">
          <a:xfrm>
            <a:off x="4562475" y="854076"/>
            <a:ext cx="254000" cy="212725"/>
          </a:xfrm>
          <a:custGeom>
            <a:avLst/>
            <a:gdLst>
              <a:gd name="T0" fmla="*/ 160 w 160"/>
              <a:gd name="T1" fmla="*/ 0 h 134"/>
              <a:gd name="T2" fmla="*/ 86 w 160"/>
              <a:gd name="T3" fmla="*/ 80 h 134"/>
              <a:gd name="T4" fmla="*/ 0 w 160"/>
              <a:gd name="T5" fmla="*/ 134 h 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0" h="134">
                <a:moveTo>
                  <a:pt x="160" y="0"/>
                </a:moveTo>
                <a:cubicBezTo>
                  <a:pt x="136" y="29"/>
                  <a:pt x="113" y="58"/>
                  <a:pt x="86" y="80"/>
                </a:cubicBezTo>
                <a:cubicBezTo>
                  <a:pt x="59" y="102"/>
                  <a:pt x="29" y="118"/>
                  <a:pt x="0" y="134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5386" name="Freeform 10">
            <a:extLst>
              <a:ext uri="{FF2B5EF4-FFF2-40B4-BE49-F238E27FC236}">
                <a16:creationId xmlns:a16="http://schemas.microsoft.com/office/drawing/2014/main" id="{DF761EC6-6EBD-BAE7-7DBB-9FAE93B349F9}"/>
              </a:ext>
            </a:extLst>
          </p:cNvPr>
          <p:cNvSpPr>
            <a:spLocks/>
          </p:cNvSpPr>
          <p:nvPr/>
        </p:nvSpPr>
        <p:spPr bwMode="auto">
          <a:xfrm>
            <a:off x="4152901" y="1020763"/>
            <a:ext cx="360363" cy="49212"/>
          </a:xfrm>
          <a:custGeom>
            <a:avLst/>
            <a:gdLst>
              <a:gd name="T0" fmla="*/ 227 w 227"/>
              <a:gd name="T1" fmla="*/ 31 h 31"/>
              <a:gd name="T2" fmla="*/ 91 w 227"/>
              <a:gd name="T3" fmla="*/ 10 h 31"/>
              <a:gd name="T4" fmla="*/ 0 w 227"/>
              <a:gd name="T5" fmla="*/ 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7" h="31">
                <a:moveTo>
                  <a:pt x="227" y="31"/>
                </a:moveTo>
                <a:cubicBezTo>
                  <a:pt x="204" y="28"/>
                  <a:pt x="129" y="15"/>
                  <a:pt x="91" y="10"/>
                </a:cubicBezTo>
                <a:cubicBezTo>
                  <a:pt x="53" y="5"/>
                  <a:pt x="19" y="2"/>
                  <a:pt x="0" y="0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5387" name="Oval 11">
            <a:extLst>
              <a:ext uri="{FF2B5EF4-FFF2-40B4-BE49-F238E27FC236}">
                <a16:creationId xmlns:a16="http://schemas.microsoft.com/office/drawing/2014/main" id="{00B082F2-9E6A-48B1-8652-B93903265E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8175" y="976314"/>
            <a:ext cx="165100" cy="165100"/>
          </a:xfrm>
          <a:prstGeom prst="ellipse">
            <a:avLst/>
          </a:prstGeom>
          <a:solidFill>
            <a:srgbClr val="FF9933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85388" name="Oval 12">
            <a:extLst>
              <a:ext uri="{FF2B5EF4-FFF2-40B4-BE49-F238E27FC236}">
                <a16:creationId xmlns:a16="http://schemas.microsoft.com/office/drawing/2014/main" id="{19135C9F-CC0A-64D2-E1F5-1DE27EF329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3614" y="765175"/>
            <a:ext cx="165100" cy="165100"/>
          </a:xfrm>
          <a:prstGeom prst="ellipse">
            <a:avLst/>
          </a:prstGeom>
          <a:solidFill>
            <a:srgbClr val="FF9933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85389" name="Oval 13">
            <a:extLst>
              <a:ext uri="{FF2B5EF4-FFF2-40B4-BE49-F238E27FC236}">
                <a16:creationId xmlns:a16="http://schemas.microsoft.com/office/drawing/2014/main" id="{5D89C24F-0E76-40D9-D9CE-DAF75186A2E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00651" y="568326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85390" name="AutoShape 14">
            <a:extLst>
              <a:ext uri="{FF2B5EF4-FFF2-40B4-BE49-F238E27FC236}">
                <a16:creationId xmlns:a16="http://schemas.microsoft.com/office/drawing/2014/main" id="{91E1BC0F-7897-D852-6261-E6BAA9F80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8375" y="57151"/>
            <a:ext cx="698500" cy="381000"/>
          </a:xfrm>
          <a:prstGeom prst="wedgeRectCallout">
            <a:avLst>
              <a:gd name="adj1" fmla="val 22046"/>
              <a:gd name="adj2" fmla="val 81667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160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腓立比</a:t>
            </a:r>
          </a:p>
        </p:txBody>
      </p:sp>
      <p:sp>
        <p:nvSpPr>
          <p:cNvPr id="485391" name="Freeform 15">
            <a:extLst>
              <a:ext uri="{FF2B5EF4-FFF2-40B4-BE49-F238E27FC236}">
                <a16:creationId xmlns:a16="http://schemas.microsoft.com/office/drawing/2014/main" id="{693C9EAC-9095-79C5-528F-3B43D7F1D83D}"/>
              </a:ext>
            </a:extLst>
          </p:cNvPr>
          <p:cNvSpPr>
            <a:spLocks/>
          </p:cNvSpPr>
          <p:nvPr/>
        </p:nvSpPr>
        <p:spPr bwMode="auto">
          <a:xfrm>
            <a:off x="3484563" y="1016000"/>
            <a:ext cx="533400" cy="74613"/>
          </a:xfrm>
          <a:custGeom>
            <a:avLst/>
            <a:gdLst>
              <a:gd name="T0" fmla="*/ 336 w 336"/>
              <a:gd name="T1" fmla="*/ 0 h 47"/>
              <a:gd name="T2" fmla="*/ 184 w 336"/>
              <a:gd name="T3" fmla="*/ 21 h 47"/>
              <a:gd name="T4" fmla="*/ 0 w 336"/>
              <a:gd name="T5" fmla="*/ 4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47">
                <a:moveTo>
                  <a:pt x="336" y="0"/>
                </a:moveTo>
                <a:cubicBezTo>
                  <a:pt x="310" y="3"/>
                  <a:pt x="240" y="13"/>
                  <a:pt x="184" y="21"/>
                </a:cubicBezTo>
                <a:cubicBezTo>
                  <a:pt x="128" y="29"/>
                  <a:pt x="38" y="42"/>
                  <a:pt x="0" y="47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5392" name="Oval 16">
            <a:extLst>
              <a:ext uri="{FF2B5EF4-FFF2-40B4-BE49-F238E27FC236}">
                <a16:creationId xmlns:a16="http://schemas.microsoft.com/office/drawing/2014/main" id="{CB9E1A17-2789-BCBE-6F79-923A2999AC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3039" y="919163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85393" name="Oval 17">
            <a:extLst>
              <a:ext uri="{FF2B5EF4-FFF2-40B4-BE49-F238E27FC236}">
                <a16:creationId xmlns:a16="http://schemas.microsoft.com/office/drawing/2014/main" id="{04EEB6DC-43E6-4253-9585-CDAD6DBA17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7401" y="1027114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85394" name="Oval 18">
            <a:extLst>
              <a:ext uri="{FF2B5EF4-FFF2-40B4-BE49-F238E27FC236}">
                <a16:creationId xmlns:a16="http://schemas.microsoft.com/office/drawing/2014/main" id="{A162DBC9-56ED-59FB-8B5A-0055DBFF9F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2851" y="4084639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85395" name="AutoShape 19">
            <a:extLst>
              <a:ext uri="{FF2B5EF4-FFF2-40B4-BE49-F238E27FC236}">
                <a16:creationId xmlns:a16="http://schemas.microsoft.com/office/drawing/2014/main" id="{AF969842-9997-299F-C6D6-CF9DA0AAEB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1" y="3956051"/>
            <a:ext cx="698500" cy="381000"/>
          </a:xfrm>
          <a:prstGeom prst="wedgeRectCallout">
            <a:avLst>
              <a:gd name="adj1" fmla="val 83866"/>
              <a:gd name="adj2" fmla="val 8750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160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哥林多</a:t>
            </a:r>
          </a:p>
        </p:txBody>
      </p:sp>
      <p:sp>
        <p:nvSpPr>
          <p:cNvPr id="485396" name="Oval 20">
            <a:extLst>
              <a:ext uri="{FF2B5EF4-FFF2-40B4-BE49-F238E27FC236}">
                <a16:creationId xmlns:a16="http://schemas.microsoft.com/office/drawing/2014/main" id="{139125AF-86FA-5047-6CF5-8D7E5984C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9139" y="4048126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85399" name="Text Box 23">
            <a:extLst>
              <a:ext uri="{FF2B5EF4-FFF2-40B4-BE49-F238E27FC236}">
                <a16:creationId xmlns:a16="http://schemas.microsoft.com/office/drawing/2014/main" id="{AA1DF709-C3D5-53B9-01C7-122CBDFAA8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83639" y="2822576"/>
            <a:ext cx="1107996" cy="461665"/>
          </a:xfrm>
          <a:prstGeom prst="rect">
            <a:avLst/>
          </a:prstGeom>
          <a:solidFill>
            <a:srgbClr val="000000">
              <a:alpha val="60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2400">
                <a:solidFill>
                  <a:srgbClr val="FFFFFF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亞西亞</a:t>
            </a:r>
          </a:p>
        </p:txBody>
      </p:sp>
      <p:sp>
        <p:nvSpPr>
          <p:cNvPr id="485401" name="Oval 25">
            <a:extLst>
              <a:ext uri="{FF2B5EF4-FFF2-40B4-BE49-F238E27FC236}">
                <a16:creationId xmlns:a16="http://schemas.microsoft.com/office/drawing/2014/main" id="{CC777623-3EFA-C1EA-03AE-B29EBC6CABE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784975" y="2066926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85403" name="Text Box 27">
            <a:extLst>
              <a:ext uri="{FF2B5EF4-FFF2-40B4-BE49-F238E27FC236}">
                <a16:creationId xmlns:a16="http://schemas.microsoft.com/office/drawing/2014/main" id="{48347255-F651-A02F-3950-221255279F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6189" y="255589"/>
            <a:ext cx="1107996" cy="461665"/>
          </a:xfrm>
          <a:prstGeom prst="rect">
            <a:avLst/>
          </a:prstGeom>
          <a:solidFill>
            <a:srgbClr val="000000">
              <a:alpha val="60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2400">
                <a:solidFill>
                  <a:srgbClr val="FFFFFF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馬其頓</a:t>
            </a:r>
          </a:p>
        </p:txBody>
      </p:sp>
      <p:sp>
        <p:nvSpPr>
          <p:cNvPr id="485404" name="Text Box 28">
            <a:extLst>
              <a:ext uri="{FF2B5EF4-FFF2-40B4-BE49-F238E27FC236}">
                <a16:creationId xmlns:a16="http://schemas.microsoft.com/office/drawing/2014/main" id="{37F7AE04-04FB-CC26-19CE-A969A4E2DC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8439" y="4405314"/>
            <a:ext cx="1107996" cy="461665"/>
          </a:xfrm>
          <a:prstGeom prst="rect">
            <a:avLst/>
          </a:prstGeom>
          <a:solidFill>
            <a:srgbClr val="000000">
              <a:alpha val="60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2400">
                <a:solidFill>
                  <a:srgbClr val="FFFFFF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亞該亞</a:t>
            </a:r>
          </a:p>
        </p:txBody>
      </p:sp>
      <p:sp>
        <p:nvSpPr>
          <p:cNvPr id="485405" name="Rectangle 29">
            <a:extLst>
              <a:ext uri="{FF2B5EF4-FFF2-40B4-BE49-F238E27FC236}">
                <a16:creationId xmlns:a16="http://schemas.microsoft.com/office/drawing/2014/main" id="{84AE001A-FA36-DD77-4802-0DC8EFCD37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-11113"/>
            <a:ext cx="3022600" cy="6869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85407" name="AutoShape 31">
            <a:extLst>
              <a:ext uri="{FF2B5EF4-FFF2-40B4-BE49-F238E27FC236}">
                <a16:creationId xmlns:a16="http://schemas.microsoft.com/office/drawing/2014/main" id="{A5084D5E-8F79-4462-3694-959B36C19E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8065" y="2371726"/>
            <a:ext cx="522287" cy="292100"/>
          </a:xfrm>
          <a:prstGeom prst="wedgeRectCallout">
            <a:avLst>
              <a:gd name="adj1" fmla="val -98634"/>
              <a:gd name="adj2" fmla="val -20106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160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亞朔</a:t>
            </a:r>
          </a:p>
        </p:txBody>
      </p:sp>
      <p:sp>
        <p:nvSpPr>
          <p:cNvPr id="485408" name="AutoShape 32">
            <a:extLst>
              <a:ext uri="{FF2B5EF4-FFF2-40B4-BE49-F238E27FC236}">
                <a16:creationId xmlns:a16="http://schemas.microsoft.com/office/drawing/2014/main" id="{140D3139-9D28-5619-D882-757093A070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2176" y="2749551"/>
            <a:ext cx="923925" cy="292100"/>
          </a:xfrm>
          <a:prstGeom prst="wedgeRectCallout">
            <a:avLst>
              <a:gd name="adj1" fmla="val 74741"/>
              <a:gd name="adj2" fmla="val 8153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160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米推利尼</a:t>
            </a:r>
          </a:p>
        </p:txBody>
      </p:sp>
      <p:sp>
        <p:nvSpPr>
          <p:cNvPr id="485410" name="Freeform 34">
            <a:extLst>
              <a:ext uri="{FF2B5EF4-FFF2-40B4-BE49-F238E27FC236}">
                <a16:creationId xmlns:a16="http://schemas.microsoft.com/office/drawing/2014/main" id="{E9FDFE18-3063-4C63-4401-639E61D2791F}"/>
              </a:ext>
            </a:extLst>
          </p:cNvPr>
          <p:cNvSpPr>
            <a:spLocks/>
          </p:cNvSpPr>
          <p:nvPr/>
        </p:nvSpPr>
        <p:spPr bwMode="auto">
          <a:xfrm>
            <a:off x="7048502" y="2498725"/>
            <a:ext cx="155575" cy="319088"/>
          </a:xfrm>
          <a:custGeom>
            <a:avLst/>
            <a:gdLst>
              <a:gd name="T0" fmla="*/ 0 w 98"/>
              <a:gd name="T1" fmla="*/ 0 h 201"/>
              <a:gd name="T2" fmla="*/ 77 w 98"/>
              <a:gd name="T3" fmla="*/ 107 h 201"/>
              <a:gd name="T4" fmla="*/ 98 w 98"/>
              <a:gd name="T5" fmla="*/ 201 h 2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8" h="201">
                <a:moveTo>
                  <a:pt x="0" y="0"/>
                </a:moveTo>
                <a:cubicBezTo>
                  <a:pt x="30" y="37"/>
                  <a:pt x="61" y="74"/>
                  <a:pt x="77" y="107"/>
                </a:cubicBezTo>
                <a:cubicBezTo>
                  <a:pt x="93" y="140"/>
                  <a:pt x="93" y="161"/>
                  <a:pt x="98" y="201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5411" name="Oval 35">
            <a:extLst>
              <a:ext uri="{FF2B5EF4-FFF2-40B4-BE49-F238E27FC236}">
                <a16:creationId xmlns:a16="http://schemas.microsoft.com/office/drawing/2014/main" id="{0558B73B-DC20-151A-2990-49CAA58614C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938963" y="2376489"/>
            <a:ext cx="165100" cy="165100"/>
          </a:xfrm>
          <a:prstGeom prst="ellipse">
            <a:avLst/>
          </a:prstGeom>
          <a:solidFill>
            <a:srgbClr val="FF9933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85412" name="Text Box 36">
            <a:extLst>
              <a:ext uri="{FF2B5EF4-FFF2-40B4-BE49-F238E27FC236}">
                <a16:creationId xmlns:a16="http://schemas.microsoft.com/office/drawing/2014/main" id="{BF489F77-46DB-049A-7E35-4BC5700F2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4049" y="369889"/>
            <a:ext cx="2330451" cy="5462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914377" fontAlgn="base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</a:pPr>
            <a:r>
              <a:rPr lang="zh-TW" altLang="en-US" sz="240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從那裡開船，次日到了基阿的對面；又次日，在撒摩靠岸；又次日，來到米利都。</a:t>
            </a:r>
          </a:p>
          <a:p>
            <a:pPr defTabSz="914377" fontAlgn="base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</a:pPr>
            <a:r>
              <a:rPr lang="zh-TW" altLang="en-US" sz="240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乃因保羅早已定意越過以弗所，免得在亞西亞耽延，他急忙前走，巴不得趕五旬節能到耶路撒冷。</a:t>
            </a:r>
            <a:r>
              <a:rPr lang="en-US" altLang="zh-TW" sz="2400">
                <a:solidFill>
                  <a:srgbClr val="80808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zh-TW" altLang="en-US" sz="2400">
                <a:solidFill>
                  <a:srgbClr val="80808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徒</a:t>
            </a:r>
            <a:r>
              <a:rPr lang="en-US" altLang="zh-TW" sz="2400">
                <a:solidFill>
                  <a:srgbClr val="80808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20:1</a:t>
            </a:r>
            <a:r>
              <a:rPr lang="en-US" altLang="zh-TW" sz="2400">
                <a:solidFill>
                  <a:srgbClr val="808080"/>
                </a:solidFill>
                <a:latin typeface="SimHei" panose="02010609060101010101" pitchFamily="49" charset="-122"/>
                <a:ea typeface="新細明體" panose="02020500000000000000" pitchFamily="18" charset="-120"/>
                <a:cs typeface="Arial" panose="020B0604020202020204" pitchFamily="34" charset="0"/>
              </a:rPr>
              <a:t>5-16</a:t>
            </a:r>
            <a:r>
              <a:rPr lang="en-US" altLang="zh-TW" sz="2400">
                <a:solidFill>
                  <a:srgbClr val="80808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)</a:t>
            </a:r>
            <a:endParaRPr lang="zh-TW" altLang="en-US" sz="2400">
              <a:solidFill>
                <a:srgbClr val="808080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85413" name="AutoShape 37">
            <a:extLst>
              <a:ext uri="{FF2B5EF4-FFF2-40B4-BE49-F238E27FC236}">
                <a16:creationId xmlns:a16="http://schemas.microsoft.com/office/drawing/2014/main" id="{A00276FC-2364-D284-E388-6B66B961F5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0389" y="3976688"/>
            <a:ext cx="698500" cy="381000"/>
          </a:xfrm>
          <a:prstGeom prst="wedgeRectCallout">
            <a:avLst>
              <a:gd name="adj1" fmla="val -75681"/>
              <a:gd name="adj2" fmla="val 23750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160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以弗所</a:t>
            </a:r>
          </a:p>
        </p:txBody>
      </p:sp>
      <p:sp>
        <p:nvSpPr>
          <p:cNvPr id="485414" name="AutoShape 38">
            <a:extLst>
              <a:ext uri="{FF2B5EF4-FFF2-40B4-BE49-F238E27FC236}">
                <a16:creationId xmlns:a16="http://schemas.microsoft.com/office/drawing/2014/main" id="{CEA40B35-5E45-49AE-C2D9-DC6531882D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45463" y="4668839"/>
            <a:ext cx="698500" cy="381000"/>
          </a:xfrm>
          <a:prstGeom prst="wedgeRectCallout">
            <a:avLst>
              <a:gd name="adj1" fmla="val -79319"/>
              <a:gd name="adj2" fmla="val -26250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160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米利都</a:t>
            </a:r>
          </a:p>
        </p:txBody>
      </p:sp>
      <p:sp>
        <p:nvSpPr>
          <p:cNvPr id="485415" name="AutoShape 39">
            <a:extLst>
              <a:ext uri="{FF2B5EF4-FFF2-40B4-BE49-F238E27FC236}">
                <a16:creationId xmlns:a16="http://schemas.microsoft.com/office/drawing/2014/main" id="{31FE59AE-996A-D584-AF97-E977A18BDE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6625" y="3638551"/>
            <a:ext cx="522288" cy="292100"/>
          </a:xfrm>
          <a:prstGeom prst="wedgeRectCallout">
            <a:avLst>
              <a:gd name="adj1" fmla="val 77051"/>
              <a:gd name="adj2" fmla="val -26630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160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基阿</a:t>
            </a:r>
          </a:p>
        </p:txBody>
      </p:sp>
      <p:sp>
        <p:nvSpPr>
          <p:cNvPr id="485416" name="AutoShape 40">
            <a:extLst>
              <a:ext uri="{FF2B5EF4-FFF2-40B4-BE49-F238E27FC236}">
                <a16:creationId xmlns:a16="http://schemas.microsoft.com/office/drawing/2014/main" id="{845A4EA3-64F1-5498-BA66-00046F879A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4625" y="4424363"/>
            <a:ext cx="522288" cy="292100"/>
          </a:xfrm>
          <a:prstGeom prst="wedgeRectCallout">
            <a:avLst>
              <a:gd name="adj1" fmla="val 77051"/>
              <a:gd name="adj2" fmla="val -26630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160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撒摩</a:t>
            </a:r>
          </a:p>
        </p:txBody>
      </p:sp>
      <p:sp>
        <p:nvSpPr>
          <p:cNvPr id="485419" name="Oval 43">
            <a:extLst>
              <a:ext uri="{FF2B5EF4-FFF2-40B4-BE49-F238E27FC236}">
                <a16:creationId xmlns:a16="http://schemas.microsoft.com/office/drawing/2014/main" id="{7EDDC005-0A7A-7D0A-32EB-C5AF3DA16E8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26375" y="4176714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85420" name="Oval 44">
            <a:extLst>
              <a:ext uri="{FF2B5EF4-FFF2-40B4-BE49-F238E27FC236}">
                <a16:creationId xmlns:a16="http://schemas.microsoft.com/office/drawing/2014/main" id="{DE37EFD4-8EA7-DEEF-50D8-7F010B6774B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769226" y="4673601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85422" name="Freeform 46">
            <a:extLst>
              <a:ext uri="{FF2B5EF4-FFF2-40B4-BE49-F238E27FC236}">
                <a16:creationId xmlns:a16="http://schemas.microsoft.com/office/drawing/2014/main" id="{D28ED00F-81D9-B70C-9FBE-FCAA4FAB8595}"/>
              </a:ext>
            </a:extLst>
          </p:cNvPr>
          <p:cNvSpPr>
            <a:spLocks/>
          </p:cNvSpPr>
          <p:nvPr/>
        </p:nvSpPr>
        <p:spPr bwMode="auto">
          <a:xfrm>
            <a:off x="6896102" y="2911476"/>
            <a:ext cx="449263" cy="828675"/>
          </a:xfrm>
          <a:custGeom>
            <a:avLst/>
            <a:gdLst>
              <a:gd name="T0" fmla="*/ 238 w 283"/>
              <a:gd name="T1" fmla="*/ 0 h 522"/>
              <a:gd name="T2" fmla="*/ 281 w 283"/>
              <a:gd name="T3" fmla="*/ 64 h 522"/>
              <a:gd name="T4" fmla="*/ 226 w 283"/>
              <a:gd name="T5" fmla="*/ 254 h 522"/>
              <a:gd name="T6" fmla="*/ 122 w 283"/>
              <a:gd name="T7" fmla="*/ 278 h 522"/>
              <a:gd name="T8" fmla="*/ 53 w 283"/>
              <a:gd name="T9" fmla="*/ 321 h 522"/>
              <a:gd name="T10" fmla="*/ 74 w 283"/>
              <a:gd name="T11" fmla="*/ 436 h 522"/>
              <a:gd name="T12" fmla="*/ 22 w 283"/>
              <a:gd name="T13" fmla="*/ 475 h 522"/>
              <a:gd name="T14" fmla="*/ 0 w 283"/>
              <a:gd name="T15" fmla="*/ 522 h 5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83" h="522">
                <a:moveTo>
                  <a:pt x="238" y="0"/>
                </a:moveTo>
                <a:cubicBezTo>
                  <a:pt x="260" y="11"/>
                  <a:pt x="283" y="22"/>
                  <a:pt x="281" y="64"/>
                </a:cubicBezTo>
                <a:cubicBezTo>
                  <a:pt x="279" y="106"/>
                  <a:pt x="252" y="218"/>
                  <a:pt x="226" y="254"/>
                </a:cubicBezTo>
                <a:cubicBezTo>
                  <a:pt x="200" y="290"/>
                  <a:pt x="151" y="267"/>
                  <a:pt x="122" y="278"/>
                </a:cubicBezTo>
                <a:cubicBezTo>
                  <a:pt x="93" y="289"/>
                  <a:pt x="61" y="295"/>
                  <a:pt x="53" y="321"/>
                </a:cubicBezTo>
                <a:cubicBezTo>
                  <a:pt x="45" y="347"/>
                  <a:pt x="79" y="410"/>
                  <a:pt x="74" y="436"/>
                </a:cubicBezTo>
                <a:cubicBezTo>
                  <a:pt x="69" y="462"/>
                  <a:pt x="34" y="461"/>
                  <a:pt x="22" y="475"/>
                </a:cubicBezTo>
                <a:cubicBezTo>
                  <a:pt x="10" y="489"/>
                  <a:pt x="5" y="512"/>
                  <a:pt x="0" y="522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5423" name="Freeform 47">
            <a:extLst>
              <a:ext uri="{FF2B5EF4-FFF2-40B4-BE49-F238E27FC236}">
                <a16:creationId xmlns:a16="http://schemas.microsoft.com/office/drawing/2014/main" id="{B7453A4A-7015-6E8A-000C-C4D25D7651DF}"/>
              </a:ext>
            </a:extLst>
          </p:cNvPr>
          <p:cNvSpPr>
            <a:spLocks/>
          </p:cNvSpPr>
          <p:nvPr/>
        </p:nvSpPr>
        <p:spPr bwMode="auto">
          <a:xfrm>
            <a:off x="6864351" y="3740151"/>
            <a:ext cx="330200" cy="746125"/>
          </a:xfrm>
          <a:custGeom>
            <a:avLst/>
            <a:gdLst>
              <a:gd name="T0" fmla="*/ 21 w 208"/>
              <a:gd name="T1" fmla="*/ 0 h 470"/>
              <a:gd name="T2" fmla="*/ 10 w 208"/>
              <a:gd name="T3" fmla="*/ 116 h 470"/>
              <a:gd name="T4" fmla="*/ 80 w 208"/>
              <a:gd name="T5" fmla="*/ 301 h 470"/>
              <a:gd name="T6" fmla="*/ 208 w 208"/>
              <a:gd name="T7" fmla="*/ 470 h 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8" h="470">
                <a:moveTo>
                  <a:pt x="21" y="0"/>
                </a:moveTo>
                <a:cubicBezTo>
                  <a:pt x="19" y="19"/>
                  <a:pt x="0" y="66"/>
                  <a:pt x="10" y="116"/>
                </a:cubicBezTo>
                <a:cubicBezTo>
                  <a:pt x="20" y="166"/>
                  <a:pt x="47" y="242"/>
                  <a:pt x="80" y="301"/>
                </a:cubicBezTo>
                <a:cubicBezTo>
                  <a:pt x="113" y="360"/>
                  <a:pt x="181" y="435"/>
                  <a:pt x="208" y="470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5424" name="Freeform 48">
            <a:extLst>
              <a:ext uri="{FF2B5EF4-FFF2-40B4-BE49-F238E27FC236}">
                <a16:creationId xmlns:a16="http://schemas.microsoft.com/office/drawing/2014/main" id="{FF62B528-8443-1B62-DFD7-58AF7DD9CB5E}"/>
              </a:ext>
            </a:extLst>
          </p:cNvPr>
          <p:cNvSpPr>
            <a:spLocks/>
          </p:cNvSpPr>
          <p:nvPr/>
        </p:nvSpPr>
        <p:spPr bwMode="auto">
          <a:xfrm>
            <a:off x="7158037" y="4489452"/>
            <a:ext cx="614363" cy="265113"/>
          </a:xfrm>
          <a:custGeom>
            <a:avLst/>
            <a:gdLst>
              <a:gd name="T0" fmla="*/ 21 w 387"/>
              <a:gd name="T1" fmla="*/ 0 h 167"/>
              <a:gd name="T2" fmla="*/ 10 w 387"/>
              <a:gd name="T3" fmla="*/ 47 h 167"/>
              <a:gd name="T4" fmla="*/ 80 w 387"/>
              <a:gd name="T5" fmla="*/ 102 h 167"/>
              <a:gd name="T6" fmla="*/ 387 w 387"/>
              <a:gd name="T7" fmla="*/ 167 h 1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7" h="167">
                <a:moveTo>
                  <a:pt x="21" y="0"/>
                </a:moveTo>
                <a:cubicBezTo>
                  <a:pt x="19" y="8"/>
                  <a:pt x="0" y="30"/>
                  <a:pt x="10" y="47"/>
                </a:cubicBezTo>
                <a:cubicBezTo>
                  <a:pt x="20" y="64"/>
                  <a:pt x="17" y="82"/>
                  <a:pt x="80" y="102"/>
                </a:cubicBezTo>
                <a:cubicBezTo>
                  <a:pt x="143" y="122"/>
                  <a:pt x="336" y="156"/>
                  <a:pt x="387" y="167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5409" name="Oval 33">
            <a:extLst>
              <a:ext uri="{FF2B5EF4-FFF2-40B4-BE49-F238E27FC236}">
                <a16:creationId xmlns:a16="http://schemas.microsoft.com/office/drawing/2014/main" id="{3DEE1003-809B-973B-E9C6-013828B9105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134226" y="2819401"/>
            <a:ext cx="165100" cy="165100"/>
          </a:xfrm>
          <a:prstGeom prst="ellipse">
            <a:avLst/>
          </a:prstGeom>
          <a:solidFill>
            <a:srgbClr val="FF9933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85427" name="AutoShape 51">
            <a:extLst>
              <a:ext uri="{FF2B5EF4-FFF2-40B4-BE49-F238E27FC236}">
                <a16:creationId xmlns:a16="http://schemas.microsoft.com/office/drawing/2014/main" id="{76F1CB38-8FA1-E857-BBA3-84AF7BEE1B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1364" y="1849439"/>
            <a:ext cx="727075" cy="292100"/>
          </a:xfrm>
          <a:prstGeom prst="wedgeRectCallout">
            <a:avLst>
              <a:gd name="adj1" fmla="val -68778"/>
              <a:gd name="adj2" fmla="val 44565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160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特羅亞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8CF2FA-207E-B972-1BC8-7CA973CB458B}"/>
              </a:ext>
            </a:extLst>
          </p:cNvPr>
          <p:cNvSpPr txBox="1"/>
          <p:nvPr/>
        </p:nvSpPr>
        <p:spPr>
          <a:xfrm>
            <a:off x="-19792" y="5954373"/>
            <a:ext cx="15437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09585"/>
            <a:r>
              <a:rPr lang="en-US" sz="2400" dirty="0">
                <a:solidFill>
                  <a:srgbClr val="0432FF"/>
                </a:solidFill>
                <a:latin typeface="BiauKai" panose="02010601000101010101" pitchFamily="2" charset="-120"/>
                <a:ea typeface="BiauKai" panose="02010601000101010101" pitchFamily="2" charset="-120"/>
                <a:cs typeface="Arial"/>
              </a:rPr>
              <a:t>Biblepoint</a:t>
            </a:r>
            <a:endParaRPr lang="en-US" sz="24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485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485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485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5414" grpId="0" animBg="1"/>
      <p:bldP spid="485415" grpId="0" animBg="1"/>
      <p:bldP spid="485416" grpId="0" animBg="1"/>
      <p:bldP spid="48542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4578" name="Picture 2">
            <a:extLst>
              <a:ext uri="{FF2B5EF4-FFF2-40B4-BE49-F238E27FC236}">
                <a16:creationId xmlns:a16="http://schemas.microsoft.com/office/drawing/2014/main" id="{8BEAC93D-5439-0AE6-3776-8DBE713513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5"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4579" name="Freeform 3">
            <a:extLst>
              <a:ext uri="{FF2B5EF4-FFF2-40B4-BE49-F238E27FC236}">
                <a16:creationId xmlns:a16="http://schemas.microsoft.com/office/drawing/2014/main" id="{8E58F303-665B-B6A2-4804-178A73CD812D}"/>
              </a:ext>
            </a:extLst>
          </p:cNvPr>
          <p:cNvSpPr>
            <a:spLocks/>
          </p:cNvSpPr>
          <p:nvPr/>
        </p:nvSpPr>
        <p:spPr bwMode="auto">
          <a:xfrm>
            <a:off x="3286126" y="1123950"/>
            <a:ext cx="1011239" cy="3028951"/>
          </a:xfrm>
          <a:custGeom>
            <a:avLst/>
            <a:gdLst>
              <a:gd name="T0" fmla="*/ 368 w 637"/>
              <a:gd name="T1" fmla="*/ 1908 h 1908"/>
              <a:gd name="T2" fmla="*/ 469 w 637"/>
              <a:gd name="T3" fmla="*/ 1879 h 1908"/>
              <a:gd name="T4" fmla="*/ 632 w 637"/>
              <a:gd name="T5" fmla="*/ 1783 h 1908"/>
              <a:gd name="T6" fmla="*/ 436 w 637"/>
              <a:gd name="T7" fmla="*/ 1548 h 1908"/>
              <a:gd name="T8" fmla="*/ 186 w 637"/>
              <a:gd name="T9" fmla="*/ 1303 h 1908"/>
              <a:gd name="T10" fmla="*/ 162 w 637"/>
              <a:gd name="T11" fmla="*/ 1058 h 1908"/>
              <a:gd name="T12" fmla="*/ 282 w 637"/>
              <a:gd name="T13" fmla="*/ 842 h 1908"/>
              <a:gd name="T14" fmla="*/ 239 w 637"/>
              <a:gd name="T15" fmla="*/ 545 h 1908"/>
              <a:gd name="T16" fmla="*/ 28 w 637"/>
              <a:gd name="T17" fmla="*/ 204 h 1908"/>
              <a:gd name="T18" fmla="*/ 71 w 637"/>
              <a:gd name="T19" fmla="*/ 0 h 19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37" h="1908">
                <a:moveTo>
                  <a:pt x="368" y="1908"/>
                </a:moveTo>
                <a:cubicBezTo>
                  <a:pt x="396" y="1904"/>
                  <a:pt x="425" y="1900"/>
                  <a:pt x="469" y="1879"/>
                </a:cubicBezTo>
                <a:cubicBezTo>
                  <a:pt x="513" y="1858"/>
                  <a:pt x="637" y="1838"/>
                  <a:pt x="632" y="1783"/>
                </a:cubicBezTo>
                <a:cubicBezTo>
                  <a:pt x="627" y="1728"/>
                  <a:pt x="510" y="1628"/>
                  <a:pt x="436" y="1548"/>
                </a:cubicBezTo>
                <a:cubicBezTo>
                  <a:pt x="362" y="1468"/>
                  <a:pt x="232" y="1385"/>
                  <a:pt x="186" y="1303"/>
                </a:cubicBezTo>
                <a:cubicBezTo>
                  <a:pt x="140" y="1221"/>
                  <a:pt x="146" y="1135"/>
                  <a:pt x="162" y="1058"/>
                </a:cubicBezTo>
                <a:cubicBezTo>
                  <a:pt x="178" y="981"/>
                  <a:pt x="269" y="928"/>
                  <a:pt x="282" y="842"/>
                </a:cubicBezTo>
                <a:cubicBezTo>
                  <a:pt x="295" y="756"/>
                  <a:pt x="281" y="651"/>
                  <a:pt x="239" y="545"/>
                </a:cubicBezTo>
                <a:cubicBezTo>
                  <a:pt x="197" y="439"/>
                  <a:pt x="56" y="295"/>
                  <a:pt x="28" y="204"/>
                </a:cubicBezTo>
                <a:cubicBezTo>
                  <a:pt x="0" y="113"/>
                  <a:pt x="62" y="42"/>
                  <a:pt x="71" y="0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4580" name="Freeform 4">
            <a:extLst>
              <a:ext uri="{FF2B5EF4-FFF2-40B4-BE49-F238E27FC236}">
                <a16:creationId xmlns:a16="http://schemas.microsoft.com/office/drawing/2014/main" id="{96B41BEE-2FEB-9CB0-EE69-2596DA783AFC}"/>
              </a:ext>
            </a:extLst>
          </p:cNvPr>
          <p:cNvSpPr>
            <a:spLocks/>
          </p:cNvSpPr>
          <p:nvPr/>
        </p:nvSpPr>
        <p:spPr bwMode="auto">
          <a:xfrm>
            <a:off x="4846639" y="598488"/>
            <a:ext cx="350837" cy="223837"/>
          </a:xfrm>
          <a:custGeom>
            <a:avLst/>
            <a:gdLst>
              <a:gd name="T0" fmla="*/ 221 w 221"/>
              <a:gd name="T1" fmla="*/ 19 h 141"/>
              <a:gd name="T2" fmla="*/ 125 w 221"/>
              <a:gd name="T3" fmla="*/ 20 h 141"/>
              <a:gd name="T4" fmla="*/ 0 w 221"/>
              <a:gd name="T5" fmla="*/ 141 h 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1" h="141">
                <a:moveTo>
                  <a:pt x="221" y="19"/>
                </a:moveTo>
                <a:cubicBezTo>
                  <a:pt x="205" y="19"/>
                  <a:pt x="162" y="0"/>
                  <a:pt x="125" y="20"/>
                </a:cubicBezTo>
                <a:cubicBezTo>
                  <a:pt x="88" y="40"/>
                  <a:pt x="39" y="89"/>
                  <a:pt x="0" y="141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4581" name="Freeform 5">
            <a:extLst>
              <a:ext uri="{FF2B5EF4-FFF2-40B4-BE49-F238E27FC236}">
                <a16:creationId xmlns:a16="http://schemas.microsoft.com/office/drawing/2014/main" id="{FD63144E-44A7-BC34-E23D-88DEEF3A6580}"/>
              </a:ext>
            </a:extLst>
          </p:cNvPr>
          <p:cNvSpPr>
            <a:spLocks/>
          </p:cNvSpPr>
          <p:nvPr/>
        </p:nvSpPr>
        <p:spPr bwMode="auto">
          <a:xfrm>
            <a:off x="4562475" y="854076"/>
            <a:ext cx="254000" cy="212725"/>
          </a:xfrm>
          <a:custGeom>
            <a:avLst/>
            <a:gdLst>
              <a:gd name="T0" fmla="*/ 160 w 160"/>
              <a:gd name="T1" fmla="*/ 0 h 134"/>
              <a:gd name="T2" fmla="*/ 86 w 160"/>
              <a:gd name="T3" fmla="*/ 80 h 134"/>
              <a:gd name="T4" fmla="*/ 0 w 160"/>
              <a:gd name="T5" fmla="*/ 134 h 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0" h="134">
                <a:moveTo>
                  <a:pt x="160" y="0"/>
                </a:moveTo>
                <a:cubicBezTo>
                  <a:pt x="136" y="29"/>
                  <a:pt x="113" y="58"/>
                  <a:pt x="86" y="80"/>
                </a:cubicBezTo>
                <a:cubicBezTo>
                  <a:pt x="59" y="102"/>
                  <a:pt x="29" y="118"/>
                  <a:pt x="0" y="134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4582" name="Freeform 6">
            <a:extLst>
              <a:ext uri="{FF2B5EF4-FFF2-40B4-BE49-F238E27FC236}">
                <a16:creationId xmlns:a16="http://schemas.microsoft.com/office/drawing/2014/main" id="{B190EFC1-9B5E-4B9E-93D7-37FA4F438E8D}"/>
              </a:ext>
            </a:extLst>
          </p:cNvPr>
          <p:cNvSpPr>
            <a:spLocks/>
          </p:cNvSpPr>
          <p:nvPr/>
        </p:nvSpPr>
        <p:spPr bwMode="auto">
          <a:xfrm>
            <a:off x="4152901" y="1020763"/>
            <a:ext cx="360363" cy="49212"/>
          </a:xfrm>
          <a:custGeom>
            <a:avLst/>
            <a:gdLst>
              <a:gd name="T0" fmla="*/ 227 w 227"/>
              <a:gd name="T1" fmla="*/ 31 h 31"/>
              <a:gd name="T2" fmla="*/ 91 w 227"/>
              <a:gd name="T3" fmla="*/ 10 h 31"/>
              <a:gd name="T4" fmla="*/ 0 w 227"/>
              <a:gd name="T5" fmla="*/ 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7" h="31">
                <a:moveTo>
                  <a:pt x="227" y="31"/>
                </a:moveTo>
                <a:cubicBezTo>
                  <a:pt x="204" y="28"/>
                  <a:pt x="129" y="15"/>
                  <a:pt x="91" y="10"/>
                </a:cubicBezTo>
                <a:cubicBezTo>
                  <a:pt x="53" y="5"/>
                  <a:pt x="19" y="2"/>
                  <a:pt x="0" y="0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4583" name="Oval 7">
            <a:extLst>
              <a:ext uri="{FF2B5EF4-FFF2-40B4-BE49-F238E27FC236}">
                <a16:creationId xmlns:a16="http://schemas.microsoft.com/office/drawing/2014/main" id="{85C750E8-1022-A693-1DBB-67591B274F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8175" y="976314"/>
            <a:ext cx="165100" cy="165100"/>
          </a:xfrm>
          <a:prstGeom prst="ellipse">
            <a:avLst/>
          </a:prstGeom>
          <a:solidFill>
            <a:srgbClr val="FF9933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64584" name="Oval 8">
            <a:extLst>
              <a:ext uri="{FF2B5EF4-FFF2-40B4-BE49-F238E27FC236}">
                <a16:creationId xmlns:a16="http://schemas.microsoft.com/office/drawing/2014/main" id="{87E8AE45-04D9-A6B5-C9B4-58F64FCE2D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3614" y="765175"/>
            <a:ext cx="165100" cy="165100"/>
          </a:xfrm>
          <a:prstGeom prst="ellipse">
            <a:avLst/>
          </a:prstGeom>
          <a:solidFill>
            <a:srgbClr val="FF9933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64585" name="AutoShape 9">
            <a:extLst>
              <a:ext uri="{FF2B5EF4-FFF2-40B4-BE49-F238E27FC236}">
                <a16:creationId xmlns:a16="http://schemas.microsoft.com/office/drawing/2014/main" id="{A638141D-B0E1-61E5-7C41-BFFE0EFD37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8375" y="57151"/>
            <a:ext cx="698500" cy="381000"/>
          </a:xfrm>
          <a:prstGeom prst="wedgeRectCallout">
            <a:avLst>
              <a:gd name="adj1" fmla="val 22046"/>
              <a:gd name="adj2" fmla="val 81667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160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腓立比</a:t>
            </a:r>
          </a:p>
        </p:txBody>
      </p:sp>
      <p:sp>
        <p:nvSpPr>
          <p:cNvPr id="664586" name="Freeform 10">
            <a:extLst>
              <a:ext uri="{FF2B5EF4-FFF2-40B4-BE49-F238E27FC236}">
                <a16:creationId xmlns:a16="http://schemas.microsoft.com/office/drawing/2014/main" id="{F45459FD-69F6-A084-8B02-99CE4DBDA4A2}"/>
              </a:ext>
            </a:extLst>
          </p:cNvPr>
          <p:cNvSpPr>
            <a:spLocks/>
          </p:cNvSpPr>
          <p:nvPr/>
        </p:nvSpPr>
        <p:spPr bwMode="auto">
          <a:xfrm>
            <a:off x="3484563" y="1016000"/>
            <a:ext cx="533400" cy="74613"/>
          </a:xfrm>
          <a:custGeom>
            <a:avLst/>
            <a:gdLst>
              <a:gd name="T0" fmla="*/ 336 w 336"/>
              <a:gd name="T1" fmla="*/ 0 h 47"/>
              <a:gd name="T2" fmla="*/ 184 w 336"/>
              <a:gd name="T3" fmla="*/ 21 h 47"/>
              <a:gd name="T4" fmla="*/ 0 w 336"/>
              <a:gd name="T5" fmla="*/ 4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47">
                <a:moveTo>
                  <a:pt x="336" y="0"/>
                </a:moveTo>
                <a:cubicBezTo>
                  <a:pt x="310" y="3"/>
                  <a:pt x="240" y="13"/>
                  <a:pt x="184" y="21"/>
                </a:cubicBezTo>
                <a:cubicBezTo>
                  <a:pt x="128" y="29"/>
                  <a:pt x="38" y="42"/>
                  <a:pt x="0" y="47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4587" name="Oval 11">
            <a:extLst>
              <a:ext uri="{FF2B5EF4-FFF2-40B4-BE49-F238E27FC236}">
                <a16:creationId xmlns:a16="http://schemas.microsoft.com/office/drawing/2014/main" id="{C2B8EF26-6CAB-006B-40BD-05AD0750F5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3039" y="919163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64588" name="Oval 12">
            <a:extLst>
              <a:ext uri="{FF2B5EF4-FFF2-40B4-BE49-F238E27FC236}">
                <a16:creationId xmlns:a16="http://schemas.microsoft.com/office/drawing/2014/main" id="{4599295A-DCD5-9C76-26A3-973313F44C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7401" y="1027114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64589" name="Oval 13">
            <a:extLst>
              <a:ext uri="{FF2B5EF4-FFF2-40B4-BE49-F238E27FC236}">
                <a16:creationId xmlns:a16="http://schemas.microsoft.com/office/drawing/2014/main" id="{7492AD07-89CC-12DA-1DEA-5BA00858F0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2851" y="4084639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64590" name="AutoShape 14">
            <a:extLst>
              <a:ext uri="{FF2B5EF4-FFF2-40B4-BE49-F238E27FC236}">
                <a16:creationId xmlns:a16="http://schemas.microsoft.com/office/drawing/2014/main" id="{3792AE36-531B-DEC8-70A0-6CF970EC49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1" y="3956051"/>
            <a:ext cx="698500" cy="381000"/>
          </a:xfrm>
          <a:prstGeom prst="wedgeRectCallout">
            <a:avLst>
              <a:gd name="adj1" fmla="val 83866"/>
              <a:gd name="adj2" fmla="val 8750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160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哥林多</a:t>
            </a:r>
          </a:p>
        </p:txBody>
      </p:sp>
      <p:sp>
        <p:nvSpPr>
          <p:cNvPr id="664591" name="Oval 15">
            <a:extLst>
              <a:ext uri="{FF2B5EF4-FFF2-40B4-BE49-F238E27FC236}">
                <a16:creationId xmlns:a16="http://schemas.microsoft.com/office/drawing/2014/main" id="{B1E8BD41-5FF9-35D0-5753-56AB080F2A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9139" y="4048126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64592" name="Text Box 16">
            <a:extLst>
              <a:ext uri="{FF2B5EF4-FFF2-40B4-BE49-F238E27FC236}">
                <a16:creationId xmlns:a16="http://schemas.microsoft.com/office/drawing/2014/main" id="{889EAE04-C2D2-F595-C646-8C8ABAB24F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6189" y="255589"/>
            <a:ext cx="1107996" cy="461665"/>
          </a:xfrm>
          <a:prstGeom prst="rect">
            <a:avLst/>
          </a:prstGeom>
          <a:solidFill>
            <a:srgbClr val="000000">
              <a:alpha val="60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2400">
                <a:solidFill>
                  <a:srgbClr val="FFFFFF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馬其頓</a:t>
            </a:r>
          </a:p>
        </p:txBody>
      </p:sp>
      <p:sp>
        <p:nvSpPr>
          <p:cNvPr id="664593" name="Text Box 17">
            <a:extLst>
              <a:ext uri="{FF2B5EF4-FFF2-40B4-BE49-F238E27FC236}">
                <a16:creationId xmlns:a16="http://schemas.microsoft.com/office/drawing/2014/main" id="{34AD94FF-3DA4-FA60-C30E-B168D23010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8439" y="4405314"/>
            <a:ext cx="1107996" cy="461665"/>
          </a:xfrm>
          <a:prstGeom prst="rect">
            <a:avLst/>
          </a:prstGeom>
          <a:solidFill>
            <a:srgbClr val="000000">
              <a:alpha val="60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2400">
                <a:solidFill>
                  <a:srgbClr val="FFFFFF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亞該亞</a:t>
            </a:r>
          </a:p>
        </p:txBody>
      </p:sp>
      <p:sp>
        <p:nvSpPr>
          <p:cNvPr id="664594" name="Freeform 18">
            <a:extLst>
              <a:ext uri="{FF2B5EF4-FFF2-40B4-BE49-F238E27FC236}">
                <a16:creationId xmlns:a16="http://schemas.microsoft.com/office/drawing/2014/main" id="{AB136406-0310-3196-7390-7E71ECBC9327}"/>
              </a:ext>
            </a:extLst>
          </p:cNvPr>
          <p:cNvSpPr>
            <a:spLocks/>
          </p:cNvSpPr>
          <p:nvPr/>
        </p:nvSpPr>
        <p:spPr bwMode="auto">
          <a:xfrm>
            <a:off x="5318125" y="669926"/>
            <a:ext cx="1554163" cy="1395413"/>
          </a:xfrm>
          <a:custGeom>
            <a:avLst/>
            <a:gdLst>
              <a:gd name="T0" fmla="*/ 0 w 979"/>
              <a:gd name="T1" fmla="*/ 0 h 879"/>
              <a:gd name="T2" fmla="*/ 125 w 979"/>
              <a:gd name="T3" fmla="*/ 94 h 879"/>
              <a:gd name="T4" fmla="*/ 536 w 979"/>
              <a:gd name="T5" fmla="*/ 200 h 879"/>
              <a:gd name="T6" fmla="*/ 804 w 979"/>
              <a:gd name="T7" fmla="*/ 341 h 879"/>
              <a:gd name="T8" fmla="*/ 951 w 979"/>
              <a:gd name="T9" fmla="*/ 608 h 879"/>
              <a:gd name="T10" fmla="*/ 972 w 979"/>
              <a:gd name="T11" fmla="*/ 879 h 8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79" h="879">
                <a:moveTo>
                  <a:pt x="0" y="0"/>
                </a:moveTo>
                <a:cubicBezTo>
                  <a:pt x="18" y="30"/>
                  <a:pt x="36" y="61"/>
                  <a:pt x="125" y="94"/>
                </a:cubicBezTo>
                <a:cubicBezTo>
                  <a:pt x="214" y="127"/>
                  <a:pt x="423" y="159"/>
                  <a:pt x="536" y="200"/>
                </a:cubicBezTo>
                <a:cubicBezTo>
                  <a:pt x="649" y="241"/>
                  <a:pt x="735" y="273"/>
                  <a:pt x="804" y="341"/>
                </a:cubicBezTo>
                <a:cubicBezTo>
                  <a:pt x="873" y="409"/>
                  <a:pt x="923" y="518"/>
                  <a:pt x="951" y="608"/>
                </a:cubicBezTo>
                <a:cubicBezTo>
                  <a:pt x="979" y="698"/>
                  <a:pt x="972" y="788"/>
                  <a:pt x="972" y="879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4595" name="Oval 19">
            <a:extLst>
              <a:ext uri="{FF2B5EF4-FFF2-40B4-BE49-F238E27FC236}">
                <a16:creationId xmlns:a16="http://schemas.microsoft.com/office/drawing/2014/main" id="{AAC0873D-63DF-FE75-7A53-A1C84EF11C7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00651" y="568326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64596" name="Freeform 20">
            <a:extLst>
              <a:ext uri="{FF2B5EF4-FFF2-40B4-BE49-F238E27FC236}">
                <a16:creationId xmlns:a16="http://schemas.microsoft.com/office/drawing/2014/main" id="{248BE4C8-215D-94AD-C34F-F54E7E66AED0}"/>
              </a:ext>
            </a:extLst>
          </p:cNvPr>
          <p:cNvSpPr>
            <a:spLocks/>
          </p:cNvSpPr>
          <p:nvPr/>
        </p:nvSpPr>
        <p:spPr bwMode="auto">
          <a:xfrm>
            <a:off x="6710363" y="2216151"/>
            <a:ext cx="241300" cy="339725"/>
          </a:xfrm>
          <a:custGeom>
            <a:avLst/>
            <a:gdLst>
              <a:gd name="T0" fmla="*/ 83 w 152"/>
              <a:gd name="T1" fmla="*/ 0 h 214"/>
              <a:gd name="T2" fmla="*/ 7 w 152"/>
              <a:gd name="T3" fmla="*/ 97 h 214"/>
              <a:gd name="T4" fmla="*/ 43 w 152"/>
              <a:gd name="T5" fmla="*/ 199 h 214"/>
              <a:gd name="T6" fmla="*/ 152 w 152"/>
              <a:gd name="T7" fmla="*/ 189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" h="214">
                <a:moveTo>
                  <a:pt x="83" y="0"/>
                </a:moveTo>
                <a:cubicBezTo>
                  <a:pt x="71" y="16"/>
                  <a:pt x="14" y="64"/>
                  <a:pt x="7" y="97"/>
                </a:cubicBezTo>
                <a:cubicBezTo>
                  <a:pt x="0" y="130"/>
                  <a:pt x="19" y="184"/>
                  <a:pt x="43" y="199"/>
                </a:cubicBezTo>
                <a:cubicBezTo>
                  <a:pt x="67" y="214"/>
                  <a:pt x="129" y="191"/>
                  <a:pt x="152" y="189"/>
                </a:cubicBezTo>
              </a:path>
            </a:pathLst>
          </a:custGeom>
          <a:noFill/>
          <a:ln w="28575" cap="flat" cmpd="sng">
            <a:solidFill>
              <a:srgbClr val="D60093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4597" name="Freeform 21">
            <a:extLst>
              <a:ext uri="{FF2B5EF4-FFF2-40B4-BE49-F238E27FC236}">
                <a16:creationId xmlns:a16="http://schemas.microsoft.com/office/drawing/2014/main" id="{536D40CD-2725-006E-D990-D0D9EC70F94F}"/>
              </a:ext>
            </a:extLst>
          </p:cNvPr>
          <p:cNvSpPr>
            <a:spLocks/>
          </p:cNvSpPr>
          <p:nvPr/>
        </p:nvSpPr>
        <p:spPr bwMode="auto">
          <a:xfrm>
            <a:off x="6878638" y="2170114"/>
            <a:ext cx="133351" cy="274637"/>
          </a:xfrm>
          <a:custGeom>
            <a:avLst/>
            <a:gdLst>
              <a:gd name="T0" fmla="*/ 0 w 84"/>
              <a:gd name="T1" fmla="*/ 0 h 173"/>
              <a:gd name="T2" fmla="*/ 45 w 84"/>
              <a:gd name="T3" fmla="*/ 90 h 173"/>
              <a:gd name="T4" fmla="*/ 84 w 84"/>
              <a:gd name="T5" fmla="*/ 173 h 1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4" h="173">
                <a:moveTo>
                  <a:pt x="0" y="0"/>
                </a:moveTo>
                <a:cubicBezTo>
                  <a:pt x="15" y="30"/>
                  <a:pt x="31" y="61"/>
                  <a:pt x="45" y="90"/>
                </a:cubicBezTo>
                <a:cubicBezTo>
                  <a:pt x="59" y="119"/>
                  <a:pt x="71" y="146"/>
                  <a:pt x="84" y="173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4598" name="Text Box 22">
            <a:extLst>
              <a:ext uri="{FF2B5EF4-FFF2-40B4-BE49-F238E27FC236}">
                <a16:creationId xmlns:a16="http://schemas.microsoft.com/office/drawing/2014/main" id="{01CAEA8F-C908-365E-4113-94F12E85EE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83639" y="2822576"/>
            <a:ext cx="1107996" cy="461665"/>
          </a:xfrm>
          <a:prstGeom prst="rect">
            <a:avLst/>
          </a:prstGeom>
          <a:solidFill>
            <a:srgbClr val="000000">
              <a:alpha val="60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2400">
                <a:solidFill>
                  <a:srgbClr val="FFFFFF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亞西亞</a:t>
            </a:r>
          </a:p>
        </p:txBody>
      </p:sp>
      <p:sp>
        <p:nvSpPr>
          <p:cNvPr id="664599" name="Oval 23">
            <a:extLst>
              <a:ext uri="{FF2B5EF4-FFF2-40B4-BE49-F238E27FC236}">
                <a16:creationId xmlns:a16="http://schemas.microsoft.com/office/drawing/2014/main" id="{82B7C1F6-B934-3345-F50E-5DD884E56A2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784975" y="2066926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64600" name="AutoShape 24">
            <a:extLst>
              <a:ext uri="{FF2B5EF4-FFF2-40B4-BE49-F238E27FC236}">
                <a16:creationId xmlns:a16="http://schemas.microsoft.com/office/drawing/2014/main" id="{C52C995C-E04F-E494-2186-6F17A72355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8065" y="2371726"/>
            <a:ext cx="522287" cy="292100"/>
          </a:xfrm>
          <a:prstGeom prst="wedgeRectCallout">
            <a:avLst>
              <a:gd name="adj1" fmla="val -98634"/>
              <a:gd name="adj2" fmla="val -20106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160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亞朔</a:t>
            </a:r>
          </a:p>
        </p:txBody>
      </p:sp>
      <p:sp>
        <p:nvSpPr>
          <p:cNvPr id="664601" name="AutoShape 25">
            <a:extLst>
              <a:ext uri="{FF2B5EF4-FFF2-40B4-BE49-F238E27FC236}">
                <a16:creationId xmlns:a16="http://schemas.microsoft.com/office/drawing/2014/main" id="{A09128E8-F345-57F9-D378-4BA08E390F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2176" y="2749551"/>
            <a:ext cx="923925" cy="292100"/>
          </a:xfrm>
          <a:prstGeom prst="wedgeRectCallout">
            <a:avLst>
              <a:gd name="adj1" fmla="val 74741"/>
              <a:gd name="adj2" fmla="val 8153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160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米推利尼</a:t>
            </a:r>
          </a:p>
        </p:txBody>
      </p:sp>
      <p:sp>
        <p:nvSpPr>
          <p:cNvPr id="664602" name="Oval 26">
            <a:extLst>
              <a:ext uri="{FF2B5EF4-FFF2-40B4-BE49-F238E27FC236}">
                <a16:creationId xmlns:a16="http://schemas.microsoft.com/office/drawing/2014/main" id="{1619BE73-B73E-AA50-EE12-2A5A39272D7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134226" y="2819401"/>
            <a:ext cx="165100" cy="165100"/>
          </a:xfrm>
          <a:prstGeom prst="ellipse">
            <a:avLst/>
          </a:prstGeom>
          <a:solidFill>
            <a:srgbClr val="FF9933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64603" name="Freeform 27">
            <a:extLst>
              <a:ext uri="{FF2B5EF4-FFF2-40B4-BE49-F238E27FC236}">
                <a16:creationId xmlns:a16="http://schemas.microsoft.com/office/drawing/2014/main" id="{349835E4-C440-FB5F-F99D-EA0F334CF795}"/>
              </a:ext>
            </a:extLst>
          </p:cNvPr>
          <p:cNvSpPr>
            <a:spLocks/>
          </p:cNvSpPr>
          <p:nvPr/>
        </p:nvSpPr>
        <p:spPr bwMode="auto">
          <a:xfrm>
            <a:off x="7048502" y="2498725"/>
            <a:ext cx="155575" cy="319088"/>
          </a:xfrm>
          <a:custGeom>
            <a:avLst/>
            <a:gdLst>
              <a:gd name="T0" fmla="*/ 0 w 98"/>
              <a:gd name="T1" fmla="*/ 0 h 201"/>
              <a:gd name="T2" fmla="*/ 77 w 98"/>
              <a:gd name="T3" fmla="*/ 107 h 201"/>
              <a:gd name="T4" fmla="*/ 98 w 98"/>
              <a:gd name="T5" fmla="*/ 201 h 2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8" h="201">
                <a:moveTo>
                  <a:pt x="0" y="0"/>
                </a:moveTo>
                <a:cubicBezTo>
                  <a:pt x="30" y="37"/>
                  <a:pt x="61" y="74"/>
                  <a:pt x="77" y="107"/>
                </a:cubicBezTo>
                <a:cubicBezTo>
                  <a:pt x="93" y="140"/>
                  <a:pt x="93" y="161"/>
                  <a:pt x="98" y="201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4604" name="Oval 28">
            <a:extLst>
              <a:ext uri="{FF2B5EF4-FFF2-40B4-BE49-F238E27FC236}">
                <a16:creationId xmlns:a16="http://schemas.microsoft.com/office/drawing/2014/main" id="{43CAC333-D7E5-F216-9C05-C4AE961BD9F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938963" y="2376489"/>
            <a:ext cx="165100" cy="165100"/>
          </a:xfrm>
          <a:prstGeom prst="ellipse">
            <a:avLst/>
          </a:prstGeom>
          <a:solidFill>
            <a:srgbClr val="FF9933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64605" name="AutoShape 29">
            <a:extLst>
              <a:ext uri="{FF2B5EF4-FFF2-40B4-BE49-F238E27FC236}">
                <a16:creationId xmlns:a16="http://schemas.microsoft.com/office/drawing/2014/main" id="{51BD6953-F648-27BF-E9B1-D0468845D9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1364" y="1849439"/>
            <a:ext cx="727075" cy="292100"/>
          </a:xfrm>
          <a:prstGeom prst="wedgeRectCallout">
            <a:avLst>
              <a:gd name="adj1" fmla="val -68778"/>
              <a:gd name="adj2" fmla="val 44565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160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特羅亞</a:t>
            </a:r>
          </a:p>
        </p:txBody>
      </p:sp>
      <p:sp>
        <p:nvSpPr>
          <p:cNvPr id="664606" name="AutoShape 30">
            <a:extLst>
              <a:ext uri="{FF2B5EF4-FFF2-40B4-BE49-F238E27FC236}">
                <a16:creationId xmlns:a16="http://schemas.microsoft.com/office/drawing/2014/main" id="{28ED3381-4CEA-4A9B-7E71-98B2E4AA9C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0389" y="3976688"/>
            <a:ext cx="698500" cy="381000"/>
          </a:xfrm>
          <a:prstGeom prst="wedgeRectCallout">
            <a:avLst>
              <a:gd name="adj1" fmla="val -75681"/>
              <a:gd name="adj2" fmla="val 23750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160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以弗所</a:t>
            </a:r>
          </a:p>
        </p:txBody>
      </p:sp>
      <p:sp>
        <p:nvSpPr>
          <p:cNvPr id="664607" name="AutoShape 31">
            <a:extLst>
              <a:ext uri="{FF2B5EF4-FFF2-40B4-BE49-F238E27FC236}">
                <a16:creationId xmlns:a16="http://schemas.microsoft.com/office/drawing/2014/main" id="{5315B7E6-70A8-720D-10A4-39F23C8626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45463" y="4668839"/>
            <a:ext cx="698500" cy="381000"/>
          </a:xfrm>
          <a:prstGeom prst="wedgeRectCallout">
            <a:avLst>
              <a:gd name="adj1" fmla="val -79319"/>
              <a:gd name="adj2" fmla="val -26250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160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米利都</a:t>
            </a:r>
          </a:p>
        </p:txBody>
      </p:sp>
      <p:sp>
        <p:nvSpPr>
          <p:cNvPr id="664608" name="AutoShape 32">
            <a:extLst>
              <a:ext uri="{FF2B5EF4-FFF2-40B4-BE49-F238E27FC236}">
                <a16:creationId xmlns:a16="http://schemas.microsoft.com/office/drawing/2014/main" id="{3F078DED-09AF-A392-C086-1F3DD2D718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6625" y="3638551"/>
            <a:ext cx="522288" cy="292100"/>
          </a:xfrm>
          <a:prstGeom prst="wedgeRectCallout">
            <a:avLst>
              <a:gd name="adj1" fmla="val 77051"/>
              <a:gd name="adj2" fmla="val -26630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160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基阿</a:t>
            </a:r>
          </a:p>
        </p:txBody>
      </p:sp>
      <p:sp>
        <p:nvSpPr>
          <p:cNvPr id="664609" name="AutoShape 33">
            <a:extLst>
              <a:ext uri="{FF2B5EF4-FFF2-40B4-BE49-F238E27FC236}">
                <a16:creationId xmlns:a16="http://schemas.microsoft.com/office/drawing/2014/main" id="{82BE4940-51EC-0CA2-A7E6-7B8378727E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4625" y="4424363"/>
            <a:ext cx="522288" cy="292100"/>
          </a:xfrm>
          <a:prstGeom prst="wedgeRectCallout">
            <a:avLst>
              <a:gd name="adj1" fmla="val 77051"/>
              <a:gd name="adj2" fmla="val -26630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160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撒摩</a:t>
            </a:r>
          </a:p>
        </p:txBody>
      </p:sp>
      <p:sp>
        <p:nvSpPr>
          <p:cNvPr id="664610" name="Oval 34">
            <a:extLst>
              <a:ext uri="{FF2B5EF4-FFF2-40B4-BE49-F238E27FC236}">
                <a16:creationId xmlns:a16="http://schemas.microsoft.com/office/drawing/2014/main" id="{FDF5D2AD-560B-F2B3-452A-73EB72BEE49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26375" y="4176714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64611" name="Oval 35">
            <a:extLst>
              <a:ext uri="{FF2B5EF4-FFF2-40B4-BE49-F238E27FC236}">
                <a16:creationId xmlns:a16="http://schemas.microsoft.com/office/drawing/2014/main" id="{4C77F123-D3E7-9E61-99D9-8E92881F75E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769226" y="4673601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64612" name="Freeform 36">
            <a:extLst>
              <a:ext uri="{FF2B5EF4-FFF2-40B4-BE49-F238E27FC236}">
                <a16:creationId xmlns:a16="http://schemas.microsoft.com/office/drawing/2014/main" id="{61BADEA2-5BEF-69A1-08EE-977864AA06B6}"/>
              </a:ext>
            </a:extLst>
          </p:cNvPr>
          <p:cNvSpPr>
            <a:spLocks/>
          </p:cNvSpPr>
          <p:nvPr/>
        </p:nvSpPr>
        <p:spPr bwMode="auto">
          <a:xfrm>
            <a:off x="6896102" y="2911476"/>
            <a:ext cx="449263" cy="828675"/>
          </a:xfrm>
          <a:custGeom>
            <a:avLst/>
            <a:gdLst>
              <a:gd name="T0" fmla="*/ 238 w 283"/>
              <a:gd name="T1" fmla="*/ 0 h 522"/>
              <a:gd name="T2" fmla="*/ 281 w 283"/>
              <a:gd name="T3" fmla="*/ 64 h 522"/>
              <a:gd name="T4" fmla="*/ 226 w 283"/>
              <a:gd name="T5" fmla="*/ 254 h 522"/>
              <a:gd name="T6" fmla="*/ 122 w 283"/>
              <a:gd name="T7" fmla="*/ 278 h 522"/>
              <a:gd name="T8" fmla="*/ 53 w 283"/>
              <a:gd name="T9" fmla="*/ 321 h 522"/>
              <a:gd name="T10" fmla="*/ 74 w 283"/>
              <a:gd name="T11" fmla="*/ 436 h 522"/>
              <a:gd name="T12" fmla="*/ 22 w 283"/>
              <a:gd name="T13" fmla="*/ 475 h 522"/>
              <a:gd name="T14" fmla="*/ 0 w 283"/>
              <a:gd name="T15" fmla="*/ 522 h 5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83" h="522">
                <a:moveTo>
                  <a:pt x="238" y="0"/>
                </a:moveTo>
                <a:cubicBezTo>
                  <a:pt x="260" y="11"/>
                  <a:pt x="283" y="22"/>
                  <a:pt x="281" y="64"/>
                </a:cubicBezTo>
                <a:cubicBezTo>
                  <a:pt x="279" y="106"/>
                  <a:pt x="252" y="218"/>
                  <a:pt x="226" y="254"/>
                </a:cubicBezTo>
                <a:cubicBezTo>
                  <a:pt x="200" y="290"/>
                  <a:pt x="151" y="267"/>
                  <a:pt x="122" y="278"/>
                </a:cubicBezTo>
                <a:cubicBezTo>
                  <a:pt x="93" y="289"/>
                  <a:pt x="61" y="295"/>
                  <a:pt x="53" y="321"/>
                </a:cubicBezTo>
                <a:cubicBezTo>
                  <a:pt x="45" y="347"/>
                  <a:pt x="79" y="410"/>
                  <a:pt x="74" y="436"/>
                </a:cubicBezTo>
                <a:cubicBezTo>
                  <a:pt x="69" y="462"/>
                  <a:pt x="34" y="461"/>
                  <a:pt x="22" y="475"/>
                </a:cubicBezTo>
                <a:cubicBezTo>
                  <a:pt x="10" y="489"/>
                  <a:pt x="5" y="512"/>
                  <a:pt x="0" y="522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4613" name="Freeform 37">
            <a:extLst>
              <a:ext uri="{FF2B5EF4-FFF2-40B4-BE49-F238E27FC236}">
                <a16:creationId xmlns:a16="http://schemas.microsoft.com/office/drawing/2014/main" id="{8DE4F199-CDBE-C207-6E7E-C5E5C983D0E1}"/>
              </a:ext>
            </a:extLst>
          </p:cNvPr>
          <p:cNvSpPr>
            <a:spLocks/>
          </p:cNvSpPr>
          <p:nvPr/>
        </p:nvSpPr>
        <p:spPr bwMode="auto">
          <a:xfrm>
            <a:off x="6864351" y="3740151"/>
            <a:ext cx="330200" cy="746125"/>
          </a:xfrm>
          <a:custGeom>
            <a:avLst/>
            <a:gdLst>
              <a:gd name="T0" fmla="*/ 21 w 208"/>
              <a:gd name="T1" fmla="*/ 0 h 470"/>
              <a:gd name="T2" fmla="*/ 10 w 208"/>
              <a:gd name="T3" fmla="*/ 116 h 470"/>
              <a:gd name="T4" fmla="*/ 80 w 208"/>
              <a:gd name="T5" fmla="*/ 301 h 470"/>
              <a:gd name="T6" fmla="*/ 208 w 208"/>
              <a:gd name="T7" fmla="*/ 470 h 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8" h="470">
                <a:moveTo>
                  <a:pt x="21" y="0"/>
                </a:moveTo>
                <a:cubicBezTo>
                  <a:pt x="19" y="19"/>
                  <a:pt x="0" y="66"/>
                  <a:pt x="10" y="116"/>
                </a:cubicBezTo>
                <a:cubicBezTo>
                  <a:pt x="20" y="166"/>
                  <a:pt x="47" y="242"/>
                  <a:pt x="80" y="301"/>
                </a:cubicBezTo>
                <a:cubicBezTo>
                  <a:pt x="113" y="360"/>
                  <a:pt x="181" y="435"/>
                  <a:pt x="208" y="470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4614" name="Freeform 38">
            <a:extLst>
              <a:ext uri="{FF2B5EF4-FFF2-40B4-BE49-F238E27FC236}">
                <a16:creationId xmlns:a16="http://schemas.microsoft.com/office/drawing/2014/main" id="{B9CF3352-A35F-7180-25F0-F03A9E3309EB}"/>
              </a:ext>
            </a:extLst>
          </p:cNvPr>
          <p:cNvSpPr>
            <a:spLocks/>
          </p:cNvSpPr>
          <p:nvPr/>
        </p:nvSpPr>
        <p:spPr bwMode="auto">
          <a:xfrm>
            <a:off x="7158037" y="4489452"/>
            <a:ext cx="614363" cy="265113"/>
          </a:xfrm>
          <a:custGeom>
            <a:avLst/>
            <a:gdLst>
              <a:gd name="T0" fmla="*/ 21 w 387"/>
              <a:gd name="T1" fmla="*/ 0 h 167"/>
              <a:gd name="T2" fmla="*/ 10 w 387"/>
              <a:gd name="T3" fmla="*/ 47 h 167"/>
              <a:gd name="T4" fmla="*/ 80 w 387"/>
              <a:gd name="T5" fmla="*/ 102 h 167"/>
              <a:gd name="T6" fmla="*/ 387 w 387"/>
              <a:gd name="T7" fmla="*/ 167 h 1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7" h="167">
                <a:moveTo>
                  <a:pt x="21" y="0"/>
                </a:moveTo>
                <a:cubicBezTo>
                  <a:pt x="19" y="8"/>
                  <a:pt x="0" y="30"/>
                  <a:pt x="10" y="47"/>
                </a:cubicBezTo>
                <a:cubicBezTo>
                  <a:pt x="20" y="64"/>
                  <a:pt x="17" y="82"/>
                  <a:pt x="80" y="102"/>
                </a:cubicBezTo>
                <a:cubicBezTo>
                  <a:pt x="143" y="122"/>
                  <a:pt x="336" y="156"/>
                  <a:pt x="387" y="167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64615" name="Picture 39">
            <a:extLst>
              <a:ext uri="{FF2B5EF4-FFF2-40B4-BE49-F238E27FC236}">
                <a16:creationId xmlns:a16="http://schemas.microsoft.com/office/drawing/2014/main" id="{5912FA36-D70E-949F-FF28-B58E081BD0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708275"/>
            <a:ext cx="3478213" cy="41481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DA80AF4-38BB-9303-1207-CDB2D22B7EAB}"/>
              </a:ext>
            </a:extLst>
          </p:cNvPr>
          <p:cNvSpPr txBox="1"/>
          <p:nvPr/>
        </p:nvSpPr>
        <p:spPr>
          <a:xfrm>
            <a:off x="-19792" y="5954373"/>
            <a:ext cx="15437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09585"/>
            <a:r>
              <a:rPr lang="en-US" sz="2400" dirty="0">
                <a:solidFill>
                  <a:srgbClr val="0432FF"/>
                </a:solidFill>
                <a:latin typeface="BiauKai" panose="02010601000101010101" pitchFamily="2" charset="-120"/>
                <a:ea typeface="BiauKai" panose="02010601000101010101" pitchFamily="2" charset="-120"/>
                <a:cs typeface="Arial"/>
              </a:rPr>
              <a:t>Biblepoint</a:t>
            </a:r>
            <a:endParaRPr lang="en-US" sz="24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1C247-AA7B-64FB-AE00-32C00BE88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6178">
              <a:buSzPct val="64000"/>
            </a:pPr>
            <a:r>
              <a:rPr lang="en-US" altLang="zh-TW" sz="3200" dirty="0"/>
              <a:t>20:1</a:t>
            </a:r>
            <a:r>
              <a:rPr lang="zh-TW" altLang="en-US" sz="3200" dirty="0"/>
              <a:t> </a:t>
            </a:r>
            <a:r>
              <a:rPr lang="en-US" altLang="zh-TW" sz="3200" dirty="0"/>
              <a:t>–</a:t>
            </a:r>
            <a:r>
              <a:rPr lang="zh-TW" altLang="en-US" sz="3200" dirty="0"/>
              <a:t> </a:t>
            </a:r>
            <a:r>
              <a:rPr lang="en-US" altLang="zh-TW" sz="3200" dirty="0"/>
              <a:t>20:36	</a:t>
            </a:r>
            <a:r>
              <a:rPr lang="zh-TW" altLang="en-US" sz="3200" dirty="0"/>
              <a:t>保羅繼續堅固教會信徒</a:t>
            </a:r>
            <a:endParaRPr lang="en-US" altLang="zh-TW" sz="32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62FF3-4154-B522-5C75-AF6B0D14C1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473784"/>
            <a:ext cx="11488533" cy="5384217"/>
          </a:xfrm>
        </p:spPr>
        <p:txBody>
          <a:bodyPr/>
          <a:lstStyle/>
          <a:p>
            <a:pPr marL="152392" indent="0" fontAlgn="t">
              <a:buNone/>
            </a:pPr>
            <a:r>
              <a:rPr lang="zh-TW" altLang="en-US" sz="3200" dirty="0">
                <a:solidFill>
                  <a:srgbClr val="0432FF"/>
                </a:solidFill>
              </a:rPr>
              <a:t>保羅與以弗所長老在米利都告別叮囑：</a:t>
            </a:r>
            <a:endParaRPr lang="en-US" altLang="zh-TW" sz="3200" dirty="0">
              <a:solidFill>
                <a:srgbClr val="0432FF"/>
              </a:solidFill>
            </a:endParaRPr>
          </a:p>
          <a:p>
            <a:pPr marL="609581" indent="-457189" fontAlgn="t"/>
            <a:r>
              <a:rPr lang="zh-TW" altLang="en-US" sz="3200" dirty="0">
                <a:solidFill>
                  <a:schemeClr val="tx1"/>
                </a:solidFill>
              </a:rPr>
              <a:t>保羅生命的榜樣</a:t>
            </a:r>
            <a:endParaRPr lang="en-US" altLang="zh-TW" sz="3200" dirty="0">
              <a:solidFill>
                <a:schemeClr val="tx1"/>
              </a:solidFill>
            </a:endParaRPr>
          </a:p>
          <a:p>
            <a:pPr marL="1329229" lvl="1" fontAlgn="t"/>
            <a:r>
              <a:rPr lang="zh-TW" altLang="en-US" sz="2933" dirty="0"/>
              <a:t>服事主凡事謙卑，眼中流淚 </a:t>
            </a:r>
            <a:r>
              <a:rPr lang="en-US" altLang="zh-CN" sz="2933" dirty="0"/>
              <a:t>--</a:t>
            </a:r>
            <a:r>
              <a:rPr lang="zh-CN" altLang="en-US" sz="2933" dirty="0"/>
              <a:t>  盡心</a:t>
            </a:r>
            <a:endParaRPr lang="en-US" altLang="zh-TW" sz="2933" dirty="0"/>
          </a:p>
          <a:p>
            <a:pPr marL="1329229" lvl="1" fontAlgn="t"/>
            <a:r>
              <a:rPr lang="zh-TW" altLang="en-US" sz="2933" dirty="0"/>
              <a:t>傾盡所有傳講神的話語和心意</a:t>
            </a:r>
            <a:r>
              <a:rPr lang="zh-CN" altLang="en-US" sz="2933" dirty="0"/>
              <a:t> </a:t>
            </a:r>
            <a:r>
              <a:rPr lang="en-US" altLang="zh-CN" sz="2933" dirty="0"/>
              <a:t>–</a:t>
            </a:r>
            <a:r>
              <a:rPr lang="zh-CN" altLang="en-US" sz="2933" dirty="0"/>
              <a:t> 盡性</a:t>
            </a:r>
            <a:endParaRPr lang="en-US" altLang="zh-CN" sz="2933" dirty="0"/>
          </a:p>
          <a:p>
            <a:pPr marL="1329229" lvl="1" fontAlgn="t"/>
            <a:r>
              <a:rPr lang="zh-CN" altLang="en-US" sz="2933" dirty="0"/>
              <a:t>不以性命為念</a:t>
            </a:r>
            <a:r>
              <a:rPr lang="zh-TW" altLang="en-US" sz="2933" dirty="0"/>
              <a:t>，也不看為寶貴 </a:t>
            </a:r>
            <a:r>
              <a:rPr lang="en-US" altLang="zh-TW" sz="2933" dirty="0"/>
              <a:t>–</a:t>
            </a:r>
            <a:r>
              <a:rPr lang="zh-TW" altLang="en-US" sz="2933" dirty="0"/>
              <a:t> 盡力</a:t>
            </a:r>
            <a:endParaRPr lang="en-US" altLang="zh-TW" sz="2933" dirty="0"/>
          </a:p>
          <a:p>
            <a:pPr marL="609581" indent="-457189" fontAlgn="t"/>
            <a:r>
              <a:rPr lang="zh-TW" alt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長老</a:t>
            </a:r>
            <a:r>
              <a:rPr lang="zh-TW" altLang="en-US" sz="3200" dirty="0">
                <a:solidFill>
                  <a:schemeClr val="tx1"/>
                </a:solidFill>
              </a:rPr>
              <a:t>們的職責</a:t>
            </a:r>
            <a:endParaRPr lang="en-US" altLang="zh-TW" sz="3200" dirty="0">
              <a:solidFill>
                <a:schemeClr val="tx1"/>
              </a:solidFill>
            </a:endParaRPr>
          </a:p>
          <a:p>
            <a:pPr marL="1329229" lvl="1" fontAlgn="t"/>
            <a:r>
              <a:rPr lang="zh-TW" altLang="en-US" sz="2933" dirty="0"/>
              <a:t>聖靈立你們作全群的</a:t>
            </a:r>
            <a:r>
              <a:rPr lang="zh-TW" altLang="en-US" sz="2933" dirty="0">
                <a:highlight>
                  <a:srgbClr val="FFFF00"/>
                </a:highlight>
              </a:rPr>
              <a:t>監督</a:t>
            </a:r>
            <a:r>
              <a:rPr lang="zh-TW" altLang="en-US" sz="2933" dirty="0"/>
              <a:t>（神的揀選和呼召）</a:t>
            </a:r>
            <a:endParaRPr lang="en-US" altLang="zh-TW" sz="2933" dirty="0"/>
          </a:p>
          <a:p>
            <a:pPr marL="1329229" lvl="1" fontAlgn="t"/>
            <a:r>
              <a:rPr lang="zh-TW" altLang="en-US" sz="2933" dirty="0"/>
              <a:t>你們要謹慎 （自己和全群）</a:t>
            </a:r>
            <a:r>
              <a:rPr lang="en-US" altLang="zh-TW" sz="2933" dirty="0"/>
              <a:t>-</a:t>
            </a:r>
            <a:r>
              <a:rPr lang="zh-TW" altLang="en-US" sz="2933" dirty="0"/>
              <a:t> </a:t>
            </a:r>
            <a:r>
              <a:rPr lang="zh-TW" altLang="en-US" sz="2933" dirty="0">
                <a:highlight>
                  <a:srgbClr val="FFFF00"/>
                </a:highlight>
              </a:rPr>
              <a:t>牧養</a:t>
            </a:r>
            <a:r>
              <a:rPr lang="zh-TW" altLang="en-US" sz="2933" dirty="0"/>
              <a:t>神的教會（神的血買來的）</a:t>
            </a:r>
            <a:endParaRPr lang="en-US" altLang="zh-TW" sz="2933" dirty="0"/>
          </a:p>
          <a:p>
            <a:pPr marL="1329229" lvl="1" fontAlgn="t"/>
            <a:r>
              <a:rPr lang="zh-TW" altLang="en-US" sz="2933" dirty="0"/>
              <a:t>你們要警醒（兇惡的豺狼</a:t>
            </a:r>
            <a:r>
              <a:rPr lang="en-US" altLang="zh-TW" sz="2933" dirty="0"/>
              <a:t>-</a:t>
            </a:r>
            <a:r>
              <a:rPr lang="zh-TW" altLang="en-US" sz="2933" dirty="0"/>
              <a:t>外部；說悖謬的話</a:t>
            </a:r>
            <a:r>
              <a:rPr lang="en-US" altLang="zh-TW" sz="2933" dirty="0"/>
              <a:t>-</a:t>
            </a:r>
            <a:r>
              <a:rPr lang="zh-TW" altLang="en-US" sz="2933" dirty="0"/>
              <a:t>內部）</a:t>
            </a:r>
            <a:endParaRPr lang="en-US" altLang="zh-TW" sz="2933" dirty="0"/>
          </a:p>
          <a:p>
            <a:pPr marL="1329229" lvl="1" fontAlgn="t"/>
            <a:endParaRPr lang="en-US" altLang="zh-TW" sz="2933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50CEE2-1740-8A0B-CC4D-F38B16EB1D4D}"/>
              </a:ext>
            </a:extLst>
          </p:cNvPr>
          <p:cNvSpPr txBox="1"/>
          <p:nvPr/>
        </p:nvSpPr>
        <p:spPr>
          <a:xfrm>
            <a:off x="8995718" y="1911177"/>
            <a:ext cx="2780681" cy="2144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en-US" sz="2667" dirty="0">
                <a:solidFill>
                  <a:srgbClr val="7030A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保羅沒有提自己的業績</a:t>
            </a:r>
            <a:r>
              <a:rPr lang="zh-TW" altLang="en-US" sz="2667" dirty="0">
                <a:solidFill>
                  <a:srgbClr val="7030A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 </a:t>
            </a:r>
            <a:r>
              <a:rPr lang="en-US" altLang="zh-TW" sz="2667" dirty="0">
                <a:solidFill>
                  <a:srgbClr val="7030A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–</a:t>
            </a:r>
            <a:r>
              <a:rPr lang="zh-TW" altLang="en-US" sz="2667" dirty="0">
                <a:solidFill>
                  <a:srgbClr val="7030A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 成立了多少教會，帶領多少人信主，培養了多少領袖</a:t>
            </a:r>
            <a:endParaRPr lang="en-US" sz="2667" dirty="0">
              <a:solidFill>
                <a:srgbClr val="7030A0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859630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1C247-AA7B-64FB-AE00-32C00BE88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6178">
              <a:buSzPct val="64000"/>
            </a:pPr>
            <a:r>
              <a:rPr lang="en-US" altLang="zh-TW" sz="3200" dirty="0"/>
              <a:t>20:1</a:t>
            </a:r>
            <a:r>
              <a:rPr lang="zh-TW" altLang="en-US" sz="3200" dirty="0"/>
              <a:t> </a:t>
            </a:r>
            <a:r>
              <a:rPr lang="en-US" altLang="zh-TW" sz="3200" dirty="0"/>
              <a:t>–</a:t>
            </a:r>
            <a:r>
              <a:rPr lang="zh-TW" altLang="en-US" sz="3200" dirty="0"/>
              <a:t> </a:t>
            </a:r>
            <a:r>
              <a:rPr lang="en-US" altLang="zh-TW" sz="3200" dirty="0"/>
              <a:t>20:36	</a:t>
            </a:r>
            <a:r>
              <a:rPr lang="zh-TW" altLang="en-US" sz="3200" dirty="0"/>
              <a:t>保羅繼續堅固教會信徒</a:t>
            </a:r>
            <a:endParaRPr lang="en-US" altLang="zh-TW" sz="32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62FF3-4154-B522-5C75-AF6B0D14C1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473784"/>
            <a:ext cx="11488533" cy="5384217"/>
          </a:xfrm>
        </p:spPr>
        <p:txBody>
          <a:bodyPr/>
          <a:lstStyle/>
          <a:p>
            <a:pPr marL="152392" indent="0" fontAlgn="t">
              <a:buNone/>
            </a:pPr>
            <a:r>
              <a:rPr lang="zh-TW" altLang="en-US" sz="3200" dirty="0">
                <a:solidFill>
                  <a:srgbClr val="0432FF"/>
                </a:solidFill>
              </a:rPr>
              <a:t>保羅與以弗所長老在米利都告別叮囑：</a:t>
            </a:r>
            <a:endParaRPr lang="en-US" altLang="zh-TW" sz="3200" dirty="0">
              <a:solidFill>
                <a:srgbClr val="0432FF"/>
              </a:solidFill>
            </a:endParaRPr>
          </a:p>
          <a:p>
            <a:pPr marL="609581" indent="-457189" fontAlgn="t"/>
            <a:r>
              <a:rPr lang="zh-TW" altLang="en-US" sz="3200" dirty="0">
                <a:solidFill>
                  <a:schemeClr val="tx1"/>
                </a:solidFill>
              </a:rPr>
              <a:t>神對教會有全備的供應</a:t>
            </a:r>
            <a:endParaRPr lang="en-US" altLang="zh-TW" sz="3200" dirty="0">
              <a:solidFill>
                <a:schemeClr val="tx1"/>
              </a:solidFill>
            </a:endParaRPr>
          </a:p>
          <a:p>
            <a:pPr marL="1329229" lvl="1" fontAlgn="t"/>
            <a:r>
              <a:rPr lang="zh-TW" altLang="en-US" sz="2933" dirty="0"/>
              <a:t>神和他恩惠的道 </a:t>
            </a:r>
            <a:r>
              <a:rPr lang="en-US" altLang="zh-TW" sz="2933" dirty="0"/>
              <a:t>--</a:t>
            </a:r>
            <a:r>
              <a:rPr lang="zh-TW" altLang="en-US" sz="2933" dirty="0"/>
              <a:t> 屬靈的基業（教會不是法治，不是人治，而是神治理）</a:t>
            </a:r>
            <a:endParaRPr lang="en-US" altLang="zh-TW" sz="2933" dirty="0"/>
          </a:p>
          <a:p>
            <a:pPr marL="1329229" lvl="1" fontAlgn="t"/>
            <a:r>
              <a:rPr lang="zh-TW" altLang="en-US" sz="2933" dirty="0"/>
              <a:t>神也會供應日用所需 </a:t>
            </a:r>
            <a:r>
              <a:rPr lang="en-US" altLang="zh-TW" sz="2933" dirty="0"/>
              <a:t>--</a:t>
            </a:r>
            <a:r>
              <a:rPr lang="zh-TW" altLang="en-US" sz="2933" dirty="0"/>
              <a:t> 像保羅一樣靠自己供給</a:t>
            </a:r>
            <a:endParaRPr lang="en-US" altLang="zh-TW" sz="2933" dirty="0"/>
          </a:p>
          <a:p>
            <a:pPr marL="1329229" lvl="1" fontAlgn="t"/>
            <a:r>
              <a:rPr lang="zh-TW" altLang="en-US" sz="2933" dirty="0"/>
              <a:t>神會讓他們輔助軟弱的人  </a:t>
            </a:r>
            <a:r>
              <a:rPr lang="en-US" altLang="zh-TW" sz="2933" dirty="0"/>
              <a:t>--</a:t>
            </a:r>
            <a:r>
              <a:rPr lang="zh-TW" altLang="en-US" sz="2933" dirty="0"/>
              <a:t> 教會領袖的付出“施比受更有福”</a:t>
            </a:r>
            <a:endParaRPr lang="en-US" altLang="zh-TW" sz="2933" dirty="0"/>
          </a:p>
        </p:txBody>
      </p:sp>
    </p:spTree>
    <p:extLst>
      <p:ext uri="{BB962C8B-B14F-4D97-AF65-F5344CB8AC3E}">
        <p14:creationId xmlns:p14="http://schemas.microsoft.com/office/powerpoint/2010/main" val="23691437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1C247-AA7B-64FB-AE00-32C00BE88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6178">
              <a:buSzPct val="64000"/>
            </a:pPr>
            <a:r>
              <a:rPr lang="en-US" altLang="zh-TW" sz="3200" dirty="0"/>
              <a:t>20:1</a:t>
            </a:r>
            <a:r>
              <a:rPr lang="zh-TW" altLang="en-US" sz="3200" dirty="0"/>
              <a:t> </a:t>
            </a:r>
            <a:r>
              <a:rPr lang="en-US" altLang="zh-TW" sz="3200" dirty="0"/>
              <a:t>–</a:t>
            </a:r>
            <a:r>
              <a:rPr lang="zh-TW" altLang="en-US" sz="3200" dirty="0"/>
              <a:t> </a:t>
            </a:r>
            <a:r>
              <a:rPr lang="en-US" altLang="zh-TW" sz="3200" dirty="0"/>
              <a:t>20:36	</a:t>
            </a:r>
            <a:r>
              <a:rPr lang="zh-TW" altLang="en-US" sz="3200" dirty="0"/>
              <a:t>保羅繼續堅固教會信徒</a:t>
            </a:r>
            <a:endParaRPr lang="en-US" altLang="zh-TW" sz="32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62FF3-4154-B522-5C75-AF6B0D14C1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473784"/>
            <a:ext cx="11488533" cy="5384217"/>
          </a:xfrm>
        </p:spPr>
        <p:txBody>
          <a:bodyPr/>
          <a:lstStyle/>
          <a:p>
            <a:pPr marL="152392" indent="0" fontAlgn="t">
              <a:buNone/>
            </a:pPr>
            <a:r>
              <a:rPr lang="zh-TW" altLang="en-US" sz="3200" dirty="0">
                <a:solidFill>
                  <a:srgbClr val="0432FF"/>
                </a:solidFill>
              </a:rPr>
              <a:t>保羅的品格</a:t>
            </a:r>
            <a:endParaRPr lang="en-US" altLang="zh-TW" sz="3200" dirty="0">
              <a:solidFill>
                <a:srgbClr val="0432FF"/>
              </a:solidFill>
            </a:endParaRPr>
          </a:p>
          <a:p>
            <a:pPr marL="152392" indent="0" fontAlgn="t">
              <a:buNone/>
            </a:pPr>
            <a:r>
              <a:rPr lang="en-US" altLang="zh-TW" sz="3200" dirty="0">
                <a:solidFill>
                  <a:schemeClr val="tx1"/>
                </a:solidFill>
              </a:rPr>
              <a:t>1</a:t>
            </a:r>
            <a:r>
              <a:rPr lang="zh-TW" altLang="en-US" sz="3200" dirty="0">
                <a:solidFill>
                  <a:schemeClr val="tx1"/>
                </a:solidFill>
              </a:rPr>
              <a:t>）保羅的謙卑 </a:t>
            </a:r>
            <a:r>
              <a:rPr lang="en-US" altLang="zh-TW" sz="3200" dirty="0">
                <a:solidFill>
                  <a:schemeClr val="tx1"/>
                </a:solidFill>
              </a:rPr>
              <a:t>–</a:t>
            </a:r>
            <a:r>
              <a:rPr lang="zh-TW" altLang="en-US" sz="3200" dirty="0">
                <a:solidFill>
                  <a:schemeClr val="tx1"/>
                </a:solidFill>
              </a:rPr>
              <a:t> </a:t>
            </a:r>
            <a:r>
              <a:rPr lang="en-US" altLang="zh-TW" sz="3200" dirty="0">
                <a:solidFill>
                  <a:schemeClr val="tx1"/>
                </a:solidFill>
              </a:rPr>
              <a:t>20:19</a:t>
            </a:r>
          </a:p>
          <a:p>
            <a:pPr marL="152392" indent="0" fontAlgn="t">
              <a:buNone/>
            </a:pPr>
            <a:r>
              <a:rPr lang="en-US" altLang="zh-TW" sz="3200" dirty="0">
                <a:solidFill>
                  <a:schemeClr val="tx1"/>
                </a:solidFill>
              </a:rPr>
              <a:t>2</a:t>
            </a:r>
            <a:r>
              <a:rPr lang="zh-TW" altLang="en-US" sz="3200" dirty="0">
                <a:solidFill>
                  <a:schemeClr val="tx1"/>
                </a:solidFill>
              </a:rPr>
              <a:t>）保羅的勤勞  </a:t>
            </a:r>
            <a:r>
              <a:rPr lang="en-US" altLang="zh-TW" sz="3200" dirty="0">
                <a:solidFill>
                  <a:schemeClr val="tx1"/>
                </a:solidFill>
              </a:rPr>
              <a:t>--</a:t>
            </a:r>
            <a:r>
              <a:rPr lang="zh-TW" altLang="en-US" sz="3200" dirty="0">
                <a:solidFill>
                  <a:schemeClr val="tx1"/>
                </a:solidFill>
              </a:rPr>
              <a:t> </a:t>
            </a:r>
            <a:r>
              <a:rPr lang="en-US" altLang="zh-TW" sz="3200" dirty="0">
                <a:solidFill>
                  <a:schemeClr val="tx1"/>
                </a:solidFill>
              </a:rPr>
              <a:t>20:20-27</a:t>
            </a:r>
          </a:p>
          <a:p>
            <a:pPr marL="152392" indent="0" fontAlgn="t">
              <a:buNone/>
            </a:pPr>
            <a:r>
              <a:rPr lang="en-US" altLang="zh-TW" sz="3200" dirty="0">
                <a:solidFill>
                  <a:schemeClr val="tx1"/>
                </a:solidFill>
              </a:rPr>
              <a:t>3</a:t>
            </a:r>
            <a:r>
              <a:rPr lang="zh-TW" altLang="en-US" sz="3200" dirty="0">
                <a:solidFill>
                  <a:schemeClr val="tx1"/>
                </a:solidFill>
              </a:rPr>
              <a:t>）保羅對人的愛心與溫柔 </a:t>
            </a:r>
            <a:r>
              <a:rPr lang="en-US" altLang="zh-TW" sz="3200" dirty="0">
                <a:solidFill>
                  <a:schemeClr val="tx1"/>
                </a:solidFill>
              </a:rPr>
              <a:t>–</a:t>
            </a:r>
            <a:r>
              <a:rPr lang="zh-TW" altLang="en-US" sz="3200" dirty="0">
                <a:solidFill>
                  <a:schemeClr val="tx1"/>
                </a:solidFill>
              </a:rPr>
              <a:t> </a:t>
            </a:r>
            <a:r>
              <a:rPr lang="en-US" altLang="zh-TW" sz="3200" dirty="0">
                <a:solidFill>
                  <a:schemeClr val="tx1"/>
                </a:solidFill>
              </a:rPr>
              <a:t>20:28-35</a:t>
            </a:r>
          </a:p>
          <a:p>
            <a:pPr marL="152392" indent="0" fontAlgn="t">
              <a:buNone/>
            </a:pPr>
            <a:r>
              <a:rPr lang="en-US" altLang="zh-TW" sz="3200" dirty="0">
                <a:solidFill>
                  <a:schemeClr val="tx1"/>
                </a:solidFill>
              </a:rPr>
              <a:t>4</a:t>
            </a:r>
            <a:r>
              <a:rPr lang="zh-TW" altLang="en-US" sz="3200" dirty="0">
                <a:solidFill>
                  <a:schemeClr val="tx1"/>
                </a:solidFill>
              </a:rPr>
              <a:t>）保羅的禱告 </a:t>
            </a:r>
            <a:r>
              <a:rPr lang="en-US" altLang="zh-TW" sz="3200" dirty="0">
                <a:solidFill>
                  <a:schemeClr val="tx1"/>
                </a:solidFill>
              </a:rPr>
              <a:t>–</a:t>
            </a:r>
            <a:r>
              <a:rPr lang="zh-TW" altLang="en-US" sz="3200" dirty="0">
                <a:solidFill>
                  <a:schemeClr val="tx1"/>
                </a:solidFill>
              </a:rPr>
              <a:t> </a:t>
            </a:r>
            <a:r>
              <a:rPr lang="en-US" altLang="zh-TW" sz="3200" dirty="0">
                <a:solidFill>
                  <a:schemeClr val="tx1"/>
                </a:solidFill>
              </a:rPr>
              <a:t>29:36</a:t>
            </a:r>
          </a:p>
          <a:p>
            <a:pPr marL="152392" indent="0" fontAlgn="t">
              <a:buNone/>
            </a:pPr>
            <a:r>
              <a:rPr lang="en-US" altLang="zh-TW" sz="3200" dirty="0">
                <a:solidFill>
                  <a:schemeClr val="tx1"/>
                </a:solidFill>
              </a:rPr>
              <a:t>5</a:t>
            </a:r>
            <a:r>
              <a:rPr lang="zh-TW" altLang="en-US" sz="3200" dirty="0">
                <a:solidFill>
                  <a:schemeClr val="tx1"/>
                </a:solidFill>
              </a:rPr>
              <a:t>）保羅寬廣的愛心 </a:t>
            </a:r>
            <a:r>
              <a:rPr lang="en-US" altLang="zh-TW" sz="3200" dirty="0">
                <a:solidFill>
                  <a:schemeClr val="tx1"/>
                </a:solidFill>
              </a:rPr>
              <a:t>–</a:t>
            </a:r>
            <a:r>
              <a:rPr lang="zh-TW" altLang="en-US" sz="3200" dirty="0">
                <a:solidFill>
                  <a:schemeClr val="tx1"/>
                </a:solidFill>
              </a:rPr>
              <a:t> </a:t>
            </a:r>
            <a:r>
              <a:rPr lang="en-US" altLang="zh-TW" sz="3200" dirty="0">
                <a:solidFill>
                  <a:schemeClr val="tx1"/>
                </a:solidFill>
              </a:rPr>
              <a:t>20:37-38</a:t>
            </a:r>
          </a:p>
          <a:p>
            <a:pPr marL="761977" indent="-609585" fontAlgn="t">
              <a:buFont typeface="+mj-lt"/>
              <a:buAutoNum type="alphaUcPeriod"/>
            </a:pPr>
            <a:endParaRPr lang="en-US" altLang="zh-TW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7527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1C247-AA7B-64FB-AE00-32C00BE88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20:1</a:t>
            </a:r>
            <a:r>
              <a:rPr lang="zh-TW" altLang="en-US" sz="3200" dirty="0"/>
              <a:t> </a:t>
            </a:r>
            <a:r>
              <a:rPr lang="en-US" altLang="zh-TW" sz="3200" dirty="0"/>
              <a:t>–</a:t>
            </a:r>
            <a:r>
              <a:rPr lang="zh-TW" altLang="en-US" sz="3200" dirty="0"/>
              <a:t> </a:t>
            </a:r>
            <a:r>
              <a:rPr lang="en-US" altLang="zh-TW" sz="3200" dirty="0"/>
              <a:t>20:36	</a:t>
            </a:r>
            <a:r>
              <a:rPr lang="zh-TW" altLang="en-US" sz="3200" dirty="0"/>
              <a:t>保羅繼續堅固教會信徒</a:t>
            </a:r>
            <a:endParaRPr lang="en-US" sz="32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62FF3-4154-B522-5C75-AF6B0D14C1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473784"/>
            <a:ext cx="11488533" cy="5384217"/>
          </a:xfrm>
        </p:spPr>
        <p:txBody>
          <a:bodyPr/>
          <a:lstStyle/>
          <a:p>
            <a:pPr marL="152392" indent="0" fontAlgn="t">
              <a:buNone/>
            </a:pPr>
            <a:r>
              <a:rPr lang="zh-TW" altLang="en-US" sz="3200" dirty="0">
                <a:solidFill>
                  <a:srgbClr val="0432FF"/>
                </a:solidFill>
              </a:rPr>
              <a:t>属灵原则</a:t>
            </a:r>
            <a:r>
              <a:rPr lang="zh-CN" altLang="en-US" sz="3200" dirty="0">
                <a:solidFill>
                  <a:srgbClr val="0432FF"/>
                </a:solidFill>
              </a:rPr>
              <a:t>：</a:t>
            </a:r>
            <a:endParaRPr lang="en-US" altLang="zh-CN" sz="3200" dirty="0">
              <a:solidFill>
                <a:srgbClr val="0432FF"/>
              </a:solidFill>
            </a:endParaRPr>
          </a:p>
          <a:p>
            <a:pPr marL="152392" indent="0" fontAlgn="t">
              <a:buNone/>
            </a:pPr>
            <a:r>
              <a:rPr lang="zh-CN" altLang="en-US" sz="3200" dirty="0">
                <a:solidFill>
                  <a:srgbClr val="0432FF"/>
                </a:solidFill>
              </a:rPr>
              <a:t>教会信徒需要彼此建立，互相劝勉</a:t>
            </a:r>
            <a:endParaRPr lang="en-US" altLang="zh-TW" sz="3200" dirty="0">
              <a:solidFill>
                <a:srgbClr val="0432FF"/>
              </a:solidFill>
            </a:endParaRPr>
          </a:p>
          <a:p>
            <a:pPr marL="761977" indent="-609585" fontAlgn="t"/>
            <a:endParaRPr lang="en-US" altLang="zh-TW" sz="3200" dirty="0">
              <a:solidFill>
                <a:schemeClr val="tx1"/>
              </a:solidFill>
            </a:endParaRPr>
          </a:p>
          <a:p>
            <a:pPr marL="761977" indent="-609585" fontAlgn="t"/>
            <a:r>
              <a:rPr lang="zh-TW" altLang="en-US" sz="3200" dirty="0">
                <a:solidFill>
                  <a:schemeClr val="tx1"/>
                </a:solidFill>
              </a:rPr>
              <a:t>保羅不怕辛苦</a:t>
            </a:r>
            <a:r>
              <a:rPr lang="zh-CN" altLang="en-US" sz="3200" dirty="0">
                <a:solidFill>
                  <a:schemeClr val="tx1"/>
                </a:solidFill>
              </a:rPr>
              <a:t>，来回去探访教会信徒，告别以弗所长老</a:t>
            </a:r>
            <a:endParaRPr lang="en-US" altLang="zh-CN" sz="3200" dirty="0">
              <a:solidFill>
                <a:schemeClr val="tx1"/>
              </a:solidFill>
            </a:endParaRPr>
          </a:p>
          <a:p>
            <a:pPr marL="761977" indent="-609585" fontAlgn="t"/>
            <a:r>
              <a:rPr lang="zh-CN" altLang="en-US" sz="3200" dirty="0">
                <a:solidFill>
                  <a:schemeClr val="tx1"/>
                </a:solidFill>
              </a:rPr>
              <a:t>各教会的同工代表也不惜劳苦，陪同保罗回耶路撒冷</a:t>
            </a:r>
            <a:endParaRPr lang="en-US" altLang="zh-TW" sz="3200" dirty="0">
              <a:solidFill>
                <a:schemeClr val="tx1"/>
              </a:solidFill>
            </a:endParaRPr>
          </a:p>
          <a:p>
            <a:pPr marL="152392" indent="0" fontAlgn="t">
              <a:buNone/>
            </a:pPr>
            <a:r>
              <a:rPr lang="zh-TW" altLang="en-US" sz="3200" dirty="0">
                <a:solidFill>
                  <a:srgbClr val="7030A0"/>
                </a:solidFill>
              </a:rPr>
              <a:t>服事主的態度</a:t>
            </a:r>
            <a:endParaRPr lang="en-US" altLang="zh-TW" sz="3200" dirty="0">
              <a:solidFill>
                <a:srgbClr val="7030A0"/>
              </a:solidFill>
            </a:endParaRPr>
          </a:p>
          <a:p>
            <a:pPr marL="1329229" lvl="1" fontAlgn="t"/>
            <a:r>
              <a:rPr lang="zh-TW" altLang="en-US" sz="2933" dirty="0">
                <a:solidFill>
                  <a:srgbClr val="7030A0"/>
                </a:solidFill>
              </a:rPr>
              <a:t>隨時待命（</a:t>
            </a:r>
            <a:r>
              <a:rPr lang="en-US" altLang="zh-TW" sz="2933" dirty="0">
                <a:solidFill>
                  <a:srgbClr val="7030A0"/>
                </a:solidFill>
              </a:rPr>
              <a:t>Available</a:t>
            </a:r>
            <a:r>
              <a:rPr lang="zh-TW" altLang="en-US" sz="2933" dirty="0">
                <a:solidFill>
                  <a:srgbClr val="7030A0"/>
                </a:solidFill>
              </a:rPr>
              <a:t>）</a:t>
            </a:r>
            <a:endParaRPr lang="en-US" altLang="zh-TW" sz="2933" dirty="0">
              <a:solidFill>
                <a:srgbClr val="7030A0"/>
              </a:solidFill>
            </a:endParaRPr>
          </a:p>
          <a:p>
            <a:pPr marL="1329229" lvl="1" fontAlgn="t"/>
            <a:r>
              <a:rPr lang="zh-TW" altLang="en-US" sz="2933" dirty="0">
                <a:solidFill>
                  <a:srgbClr val="7030A0"/>
                </a:solidFill>
              </a:rPr>
              <a:t>隨時調整（</a:t>
            </a:r>
            <a:r>
              <a:rPr lang="en-US" altLang="zh-TW" sz="2933" dirty="0">
                <a:solidFill>
                  <a:srgbClr val="7030A0"/>
                </a:solidFill>
              </a:rPr>
              <a:t>Adaptable</a:t>
            </a:r>
            <a:r>
              <a:rPr lang="zh-TW" altLang="en-US" sz="2933" dirty="0">
                <a:solidFill>
                  <a:srgbClr val="7030A0"/>
                </a:solidFill>
              </a:rPr>
              <a:t>）</a:t>
            </a:r>
            <a:endParaRPr lang="en-US" altLang="zh-TW" sz="2933" dirty="0">
              <a:solidFill>
                <a:srgbClr val="7030A0"/>
              </a:solidFill>
            </a:endParaRPr>
          </a:p>
          <a:p>
            <a:pPr marL="1329229" lvl="1" fontAlgn="t"/>
            <a:r>
              <a:rPr lang="zh-TW" altLang="en-US" sz="2933" dirty="0">
                <a:solidFill>
                  <a:srgbClr val="7030A0"/>
                </a:solidFill>
              </a:rPr>
              <a:t>隨時服從（</a:t>
            </a:r>
            <a:r>
              <a:rPr lang="en-US" altLang="zh-TW" sz="2933" dirty="0">
                <a:solidFill>
                  <a:srgbClr val="7030A0"/>
                </a:solidFill>
              </a:rPr>
              <a:t>Amenable</a:t>
            </a:r>
            <a:r>
              <a:rPr lang="zh-TW" altLang="en-US" sz="2933" dirty="0">
                <a:solidFill>
                  <a:srgbClr val="7030A0"/>
                </a:solidFill>
              </a:rPr>
              <a:t>）</a:t>
            </a:r>
            <a:endParaRPr lang="en-US" altLang="zh-TW" sz="2933" dirty="0">
              <a:solidFill>
                <a:srgbClr val="7030A0"/>
              </a:solidFill>
            </a:endParaRPr>
          </a:p>
          <a:p>
            <a:pPr marL="152392" indent="0" fontAlgn="t">
              <a:buNone/>
            </a:pPr>
            <a:endParaRPr lang="en-US" altLang="zh-TW" sz="3200" dirty="0">
              <a:solidFill>
                <a:schemeClr val="tx1"/>
              </a:solidFill>
            </a:endParaRPr>
          </a:p>
          <a:p>
            <a:pPr marL="761977" indent="-609585" fontAlgn="t">
              <a:buFont typeface="+mj-lt"/>
              <a:buAutoNum type="alphaUcPeriod"/>
            </a:pPr>
            <a:endParaRPr lang="en-US" altLang="zh-TW" sz="3200" dirty="0">
              <a:solidFill>
                <a:schemeClr val="tx1"/>
              </a:solidFill>
            </a:endParaRPr>
          </a:p>
          <a:p>
            <a:pPr marL="761977" indent="-609585" fontAlgn="t">
              <a:buFont typeface="+mj-lt"/>
              <a:buAutoNum type="alphaUcPeriod"/>
            </a:pPr>
            <a:endParaRPr lang="en-US" altLang="zh-TW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241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B10BD-1173-A8D1-88D1-5E247F68F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err="1"/>
              <a:t>大綱</a:t>
            </a:r>
            <a:endParaRPr lang="en-US" sz="32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287FD5-A71A-2765-66D7-F282364D3FE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2392" indent="0">
              <a:buNone/>
            </a:pPr>
            <a:r>
              <a:rPr lang="en-US" altLang="zh-TW" sz="3733" dirty="0"/>
              <a:t>20:1 – 21:16	</a:t>
            </a:r>
            <a:r>
              <a:rPr lang="zh-TW" altLang="en-US" sz="3733" dirty="0"/>
              <a:t>保羅完成第三次宣教旅程，堅固信徒</a:t>
            </a:r>
            <a:endParaRPr lang="en-US" altLang="zh-TW" sz="3733" dirty="0"/>
          </a:p>
          <a:p>
            <a:pPr marL="152392" indent="0">
              <a:buNone/>
            </a:pPr>
            <a:endParaRPr lang="en-US" altLang="zh-TW" sz="3733" dirty="0"/>
          </a:p>
          <a:p>
            <a:pPr marL="761961" indent="-685783">
              <a:buSzPct val="64000"/>
              <a:buFont typeface="+mj-lt"/>
              <a:buAutoNum type="alphaUcPeriod"/>
            </a:pPr>
            <a:r>
              <a:rPr lang="en-US" altLang="zh-TW" sz="3733" dirty="0"/>
              <a:t>20:1</a:t>
            </a:r>
            <a:r>
              <a:rPr lang="zh-TW" altLang="en-US" sz="3733" dirty="0"/>
              <a:t> </a:t>
            </a:r>
            <a:r>
              <a:rPr lang="en-US" altLang="zh-TW" sz="3733" dirty="0"/>
              <a:t>–</a:t>
            </a:r>
            <a:r>
              <a:rPr lang="zh-TW" altLang="en-US" sz="3733" dirty="0"/>
              <a:t> </a:t>
            </a:r>
            <a:r>
              <a:rPr lang="en-US" altLang="zh-TW" sz="3733" dirty="0"/>
              <a:t>20:36		</a:t>
            </a:r>
            <a:r>
              <a:rPr lang="zh-TW" altLang="en-US" sz="3733" dirty="0"/>
              <a:t>保羅繼續堅固教會信徒</a:t>
            </a:r>
            <a:r>
              <a:rPr lang="en-US" altLang="zh-TW" sz="3733" dirty="0"/>
              <a:t>	</a:t>
            </a:r>
          </a:p>
          <a:p>
            <a:pPr marL="761961" indent="-685783">
              <a:buSzPct val="64000"/>
              <a:buFont typeface="+mj-lt"/>
              <a:buAutoNum type="alphaUcPeriod"/>
            </a:pPr>
            <a:r>
              <a:rPr lang="en-US" altLang="zh-TW" sz="3733" dirty="0"/>
              <a:t>21:1</a:t>
            </a:r>
            <a:r>
              <a:rPr lang="zh-TW" altLang="en-US" sz="3733" dirty="0"/>
              <a:t> </a:t>
            </a:r>
            <a:r>
              <a:rPr lang="en-US" altLang="zh-TW" sz="3733" dirty="0"/>
              <a:t>–</a:t>
            </a:r>
            <a:r>
              <a:rPr lang="zh-TW" altLang="en-US" sz="3733" dirty="0"/>
              <a:t> </a:t>
            </a:r>
            <a:r>
              <a:rPr lang="en-US" altLang="zh-TW" sz="3733" dirty="0"/>
              <a:t>21:16		</a:t>
            </a:r>
            <a:r>
              <a:rPr lang="zh-TW" altLang="en-US" sz="3733" dirty="0"/>
              <a:t>保羅執意要回耶路撒冷</a:t>
            </a:r>
            <a:endParaRPr lang="en-US" altLang="zh-TW" sz="3733" dirty="0"/>
          </a:p>
        </p:txBody>
      </p:sp>
    </p:spTree>
    <p:extLst>
      <p:ext uri="{BB962C8B-B14F-4D97-AF65-F5344CB8AC3E}">
        <p14:creationId xmlns:p14="http://schemas.microsoft.com/office/powerpoint/2010/main" val="19140915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4338" name="Picture 2">
            <a:extLst>
              <a:ext uri="{FF2B5EF4-FFF2-40B4-BE49-F238E27FC236}">
                <a16:creationId xmlns:a16="http://schemas.microsoft.com/office/drawing/2014/main" id="{FF369851-00B7-9A0A-36B2-5C0F3F2B97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5"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4339" name="Freeform 3">
            <a:extLst>
              <a:ext uri="{FF2B5EF4-FFF2-40B4-BE49-F238E27FC236}">
                <a16:creationId xmlns:a16="http://schemas.microsoft.com/office/drawing/2014/main" id="{F3278C6C-17BF-B070-1535-C4C0947EB5D3}"/>
              </a:ext>
            </a:extLst>
          </p:cNvPr>
          <p:cNvSpPr>
            <a:spLocks/>
          </p:cNvSpPr>
          <p:nvPr/>
        </p:nvSpPr>
        <p:spPr bwMode="auto">
          <a:xfrm>
            <a:off x="6710363" y="2216151"/>
            <a:ext cx="241300" cy="339725"/>
          </a:xfrm>
          <a:custGeom>
            <a:avLst/>
            <a:gdLst>
              <a:gd name="T0" fmla="*/ 83 w 152"/>
              <a:gd name="T1" fmla="*/ 0 h 214"/>
              <a:gd name="T2" fmla="*/ 7 w 152"/>
              <a:gd name="T3" fmla="*/ 97 h 214"/>
              <a:gd name="T4" fmla="*/ 43 w 152"/>
              <a:gd name="T5" fmla="*/ 199 h 214"/>
              <a:gd name="T6" fmla="*/ 152 w 152"/>
              <a:gd name="T7" fmla="*/ 189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" h="214">
                <a:moveTo>
                  <a:pt x="83" y="0"/>
                </a:moveTo>
                <a:cubicBezTo>
                  <a:pt x="71" y="16"/>
                  <a:pt x="14" y="64"/>
                  <a:pt x="7" y="97"/>
                </a:cubicBezTo>
                <a:cubicBezTo>
                  <a:pt x="0" y="130"/>
                  <a:pt x="19" y="184"/>
                  <a:pt x="43" y="199"/>
                </a:cubicBezTo>
                <a:cubicBezTo>
                  <a:pt x="67" y="214"/>
                  <a:pt x="129" y="191"/>
                  <a:pt x="152" y="189"/>
                </a:cubicBezTo>
              </a:path>
            </a:pathLst>
          </a:custGeom>
          <a:noFill/>
          <a:ln w="28575" cap="flat" cmpd="sng">
            <a:solidFill>
              <a:srgbClr val="D60093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4340" name="Freeform 4">
            <a:extLst>
              <a:ext uri="{FF2B5EF4-FFF2-40B4-BE49-F238E27FC236}">
                <a16:creationId xmlns:a16="http://schemas.microsoft.com/office/drawing/2014/main" id="{37D0756E-A3C0-D019-DC17-FF423CDAFD3C}"/>
              </a:ext>
            </a:extLst>
          </p:cNvPr>
          <p:cNvSpPr>
            <a:spLocks/>
          </p:cNvSpPr>
          <p:nvPr/>
        </p:nvSpPr>
        <p:spPr bwMode="auto">
          <a:xfrm>
            <a:off x="6878638" y="2170114"/>
            <a:ext cx="133351" cy="274637"/>
          </a:xfrm>
          <a:custGeom>
            <a:avLst/>
            <a:gdLst>
              <a:gd name="T0" fmla="*/ 0 w 84"/>
              <a:gd name="T1" fmla="*/ 0 h 173"/>
              <a:gd name="T2" fmla="*/ 45 w 84"/>
              <a:gd name="T3" fmla="*/ 90 h 173"/>
              <a:gd name="T4" fmla="*/ 84 w 84"/>
              <a:gd name="T5" fmla="*/ 173 h 1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4" h="173">
                <a:moveTo>
                  <a:pt x="0" y="0"/>
                </a:moveTo>
                <a:cubicBezTo>
                  <a:pt x="15" y="30"/>
                  <a:pt x="31" y="61"/>
                  <a:pt x="45" y="90"/>
                </a:cubicBezTo>
                <a:cubicBezTo>
                  <a:pt x="59" y="119"/>
                  <a:pt x="71" y="146"/>
                  <a:pt x="84" y="173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4341" name="Freeform 5">
            <a:extLst>
              <a:ext uri="{FF2B5EF4-FFF2-40B4-BE49-F238E27FC236}">
                <a16:creationId xmlns:a16="http://schemas.microsoft.com/office/drawing/2014/main" id="{062AF04A-1614-8E4B-D88A-2BB57C63EB98}"/>
              </a:ext>
            </a:extLst>
          </p:cNvPr>
          <p:cNvSpPr>
            <a:spLocks/>
          </p:cNvSpPr>
          <p:nvPr/>
        </p:nvSpPr>
        <p:spPr bwMode="auto">
          <a:xfrm>
            <a:off x="5318125" y="669926"/>
            <a:ext cx="1554163" cy="1395413"/>
          </a:xfrm>
          <a:custGeom>
            <a:avLst/>
            <a:gdLst>
              <a:gd name="T0" fmla="*/ 0 w 979"/>
              <a:gd name="T1" fmla="*/ 0 h 879"/>
              <a:gd name="T2" fmla="*/ 125 w 979"/>
              <a:gd name="T3" fmla="*/ 94 h 879"/>
              <a:gd name="T4" fmla="*/ 536 w 979"/>
              <a:gd name="T5" fmla="*/ 200 h 879"/>
              <a:gd name="T6" fmla="*/ 804 w 979"/>
              <a:gd name="T7" fmla="*/ 341 h 879"/>
              <a:gd name="T8" fmla="*/ 951 w 979"/>
              <a:gd name="T9" fmla="*/ 608 h 879"/>
              <a:gd name="T10" fmla="*/ 972 w 979"/>
              <a:gd name="T11" fmla="*/ 879 h 8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79" h="879">
                <a:moveTo>
                  <a:pt x="0" y="0"/>
                </a:moveTo>
                <a:cubicBezTo>
                  <a:pt x="18" y="30"/>
                  <a:pt x="36" y="61"/>
                  <a:pt x="125" y="94"/>
                </a:cubicBezTo>
                <a:cubicBezTo>
                  <a:pt x="214" y="127"/>
                  <a:pt x="423" y="159"/>
                  <a:pt x="536" y="200"/>
                </a:cubicBezTo>
                <a:cubicBezTo>
                  <a:pt x="649" y="241"/>
                  <a:pt x="735" y="273"/>
                  <a:pt x="804" y="341"/>
                </a:cubicBezTo>
                <a:cubicBezTo>
                  <a:pt x="873" y="409"/>
                  <a:pt x="923" y="518"/>
                  <a:pt x="951" y="608"/>
                </a:cubicBezTo>
                <a:cubicBezTo>
                  <a:pt x="979" y="698"/>
                  <a:pt x="972" y="788"/>
                  <a:pt x="972" y="879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4342" name="Freeform 6">
            <a:extLst>
              <a:ext uri="{FF2B5EF4-FFF2-40B4-BE49-F238E27FC236}">
                <a16:creationId xmlns:a16="http://schemas.microsoft.com/office/drawing/2014/main" id="{45148F1E-D2F3-EF8F-5246-B87AF7A48129}"/>
              </a:ext>
            </a:extLst>
          </p:cNvPr>
          <p:cNvSpPr>
            <a:spLocks/>
          </p:cNvSpPr>
          <p:nvPr/>
        </p:nvSpPr>
        <p:spPr bwMode="auto">
          <a:xfrm>
            <a:off x="3286126" y="1123950"/>
            <a:ext cx="1011239" cy="3028951"/>
          </a:xfrm>
          <a:custGeom>
            <a:avLst/>
            <a:gdLst>
              <a:gd name="T0" fmla="*/ 368 w 637"/>
              <a:gd name="T1" fmla="*/ 1908 h 1908"/>
              <a:gd name="T2" fmla="*/ 469 w 637"/>
              <a:gd name="T3" fmla="*/ 1879 h 1908"/>
              <a:gd name="T4" fmla="*/ 632 w 637"/>
              <a:gd name="T5" fmla="*/ 1783 h 1908"/>
              <a:gd name="T6" fmla="*/ 436 w 637"/>
              <a:gd name="T7" fmla="*/ 1548 h 1908"/>
              <a:gd name="T8" fmla="*/ 186 w 637"/>
              <a:gd name="T9" fmla="*/ 1303 h 1908"/>
              <a:gd name="T10" fmla="*/ 162 w 637"/>
              <a:gd name="T11" fmla="*/ 1058 h 1908"/>
              <a:gd name="T12" fmla="*/ 282 w 637"/>
              <a:gd name="T13" fmla="*/ 842 h 1908"/>
              <a:gd name="T14" fmla="*/ 239 w 637"/>
              <a:gd name="T15" fmla="*/ 545 h 1908"/>
              <a:gd name="T16" fmla="*/ 28 w 637"/>
              <a:gd name="T17" fmla="*/ 204 h 1908"/>
              <a:gd name="T18" fmla="*/ 71 w 637"/>
              <a:gd name="T19" fmla="*/ 0 h 19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37" h="1908">
                <a:moveTo>
                  <a:pt x="368" y="1908"/>
                </a:moveTo>
                <a:cubicBezTo>
                  <a:pt x="396" y="1904"/>
                  <a:pt x="425" y="1900"/>
                  <a:pt x="469" y="1879"/>
                </a:cubicBezTo>
                <a:cubicBezTo>
                  <a:pt x="513" y="1858"/>
                  <a:pt x="637" y="1838"/>
                  <a:pt x="632" y="1783"/>
                </a:cubicBezTo>
                <a:cubicBezTo>
                  <a:pt x="627" y="1728"/>
                  <a:pt x="510" y="1628"/>
                  <a:pt x="436" y="1548"/>
                </a:cubicBezTo>
                <a:cubicBezTo>
                  <a:pt x="362" y="1468"/>
                  <a:pt x="232" y="1385"/>
                  <a:pt x="186" y="1303"/>
                </a:cubicBezTo>
                <a:cubicBezTo>
                  <a:pt x="140" y="1221"/>
                  <a:pt x="146" y="1135"/>
                  <a:pt x="162" y="1058"/>
                </a:cubicBezTo>
                <a:cubicBezTo>
                  <a:pt x="178" y="981"/>
                  <a:pt x="269" y="928"/>
                  <a:pt x="282" y="842"/>
                </a:cubicBezTo>
                <a:cubicBezTo>
                  <a:pt x="295" y="756"/>
                  <a:pt x="281" y="651"/>
                  <a:pt x="239" y="545"/>
                </a:cubicBezTo>
                <a:cubicBezTo>
                  <a:pt x="197" y="439"/>
                  <a:pt x="56" y="295"/>
                  <a:pt x="28" y="204"/>
                </a:cubicBezTo>
                <a:cubicBezTo>
                  <a:pt x="0" y="113"/>
                  <a:pt x="62" y="42"/>
                  <a:pt x="71" y="0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4343" name="Freeform 7">
            <a:extLst>
              <a:ext uri="{FF2B5EF4-FFF2-40B4-BE49-F238E27FC236}">
                <a16:creationId xmlns:a16="http://schemas.microsoft.com/office/drawing/2014/main" id="{E6B79A30-990D-723B-8889-E6B79E38DDDE}"/>
              </a:ext>
            </a:extLst>
          </p:cNvPr>
          <p:cNvSpPr>
            <a:spLocks/>
          </p:cNvSpPr>
          <p:nvPr/>
        </p:nvSpPr>
        <p:spPr bwMode="auto">
          <a:xfrm>
            <a:off x="4846637" y="601663"/>
            <a:ext cx="436563" cy="220663"/>
          </a:xfrm>
          <a:custGeom>
            <a:avLst/>
            <a:gdLst>
              <a:gd name="T0" fmla="*/ 275 w 275"/>
              <a:gd name="T1" fmla="*/ 31 h 139"/>
              <a:gd name="T2" fmla="*/ 125 w 275"/>
              <a:gd name="T3" fmla="*/ 18 h 139"/>
              <a:gd name="T4" fmla="*/ 0 w 275"/>
              <a:gd name="T5" fmla="*/ 139 h 1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5" h="139">
                <a:moveTo>
                  <a:pt x="275" y="31"/>
                </a:moveTo>
                <a:cubicBezTo>
                  <a:pt x="223" y="15"/>
                  <a:pt x="171" y="0"/>
                  <a:pt x="125" y="18"/>
                </a:cubicBezTo>
                <a:cubicBezTo>
                  <a:pt x="79" y="36"/>
                  <a:pt x="39" y="87"/>
                  <a:pt x="0" y="139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4344" name="Freeform 8">
            <a:extLst>
              <a:ext uri="{FF2B5EF4-FFF2-40B4-BE49-F238E27FC236}">
                <a16:creationId xmlns:a16="http://schemas.microsoft.com/office/drawing/2014/main" id="{F90DA32E-1FFD-454C-723B-5EAF0A695AB0}"/>
              </a:ext>
            </a:extLst>
          </p:cNvPr>
          <p:cNvSpPr>
            <a:spLocks/>
          </p:cNvSpPr>
          <p:nvPr/>
        </p:nvSpPr>
        <p:spPr bwMode="auto">
          <a:xfrm>
            <a:off x="4562475" y="854076"/>
            <a:ext cx="254000" cy="212725"/>
          </a:xfrm>
          <a:custGeom>
            <a:avLst/>
            <a:gdLst>
              <a:gd name="T0" fmla="*/ 160 w 160"/>
              <a:gd name="T1" fmla="*/ 0 h 134"/>
              <a:gd name="T2" fmla="*/ 86 w 160"/>
              <a:gd name="T3" fmla="*/ 80 h 134"/>
              <a:gd name="T4" fmla="*/ 0 w 160"/>
              <a:gd name="T5" fmla="*/ 134 h 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0" h="134">
                <a:moveTo>
                  <a:pt x="160" y="0"/>
                </a:moveTo>
                <a:cubicBezTo>
                  <a:pt x="136" y="29"/>
                  <a:pt x="113" y="58"/>
                  <a:pt x="86" y="80"/>
                </a:cubicBezTo>
                <a:cubicBezTo>
                  <a:pt x="59" y="102"/>
                  <a:pt x="29" y="118"/>
                  <a:pt x="0" y="134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4345" name="Freeform 9">
            <a:extLst>
              <a:ext uri="{FF2B5EF4-FFF2-40B4-BE49-F238E27FC236}">
                <a16:creationId xmlns:a16="http://schemas.microsoft.com/office/drawing/2014/main" id="{F04F1BC7-52CC-32DE-4039-B56A6D1B3B46}"/>
              </a:ext>
            </a:extLst>
          </p:cNvPr>
          <p:cNvSpPr>
            <a:spLocks/>
          </p:cNvSpPr>
          <p:nvPr/>
        </p:nvSpPr>
        <p:spPr bwMode="auto">
          <a:xfrm>
            <a:off x="4152901" y="1020763"/>
            <a:ext cx="360363" cy="49212"/>
          </a:xfrm>
          <a:custGeom>
            <a:avLst/>
            <a:gdLst>
              <a:gd name="T0" fmla="*/ 227 w 227"/>
              <a:gd name="T1" fmla="*/ 31 h 31"/>
              <a:gd name="T2" fmla="*/ 91 w 227"/>
              <a:gd name="T3" fmla="*/ 10 h 31"/>
              <a:gd name="T4" fmla="*/ 0 w 227"/>
              <a:gd name="T5" fmla="*/ 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7" h="31">
                <a:moveTo>
                  <a:pt x="227" y="31"/>
                </a:moveTo>
                <a:cubicBezTo>
                  <a:pt x="204" y="28"/>
                  <a:pt x="129" y="15"/>
                  <a:pt x="91" y="10"/>
                </a:cubicBezTo>
                <a:cubicBezTo>
                  <a:pt x="53" y="5"/>
                  <a:pt x="19" y="2"/>
                  <a:pt x="0" y="0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4346" name="Oval 10">
            <a:extLst>
              <a:ext uri="{FF2B5EF4-FFF2-40B4-BE49-F238E27FC236}">
                <a16:creationId xmlns:a16="http://schemas.microsoft.com/office/drawing/2014/main" id="{C0847149-227C-A0D3-74E8-3A56CCEB4B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8175" y="976314"/>
            <a:ext cx="165100" cy="165100"/>
          </a:xfrm>
          <a:prstGeom prst="ellipse">
            <a:avLst/>
          </a:prstGeom>
          <a:solidFill>
            <a:srgbClr val="FF9933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54347" name="Oval 11">
            <a:extLst>
              <a:ext uri="{FF2B5EF4-FFF2-40B4-BE49-F238E27FC236}">
                <a16:creationId xmlns:a16="http://schemas.microsoft.com/office/drawing/2014/main" id="{D8A71FF5-196C-76EC-0D68-53CAE05D24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3614" y="765175"/>
            <a:ext cx="165100" cy="165100"/>
          </a:xfrm>
          <a:prstGeom prst="ellipse">
            <a:avLst/>
          </a:prstGeom>
          <a:solidFill>
            <a:srgbClr val="FF9933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54348" name="Oval 12">
            <a:extLst>
              <a:ext uri="{FF2B5EF4-FFF2-40B4-BE49-F238E27FC236}">
                <a16:creationId xmlns:a16="http://schemas.microsoft.com/office/drawing/2014/main" id="{AA77B745-0800-229C-79F6-D304502379A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00651" y="568326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54349" name="AutoShape 13">
            <a:extLst>
              <a:ext uri="{FF2B5EF4-FFF2-40B4-BE49-F238E27FC236}">
                <a16:creationId xmlns:a16="http://schemas.microsoft.com/office/drawing/2014/main" id="{169F23BE-95EB-9392-19C9-45362486F9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8375" y="57151"/>
            <a:ext cx="698500" cy="381000"/>
          </a:xfrm>
          <a:prstGeom prst="wedgeRectCallout">
            <a:avLst>
              <a:gd name="adj1" fmla="val 22046"/>
              <a:gd name="adj2" fmla="val 81667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160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腓立比</a:t>
            </a:r>
          </a:p>
        </p:txBody>
      </p:sp>
      <p:sp>
        <p:nvSpPr>
          <p:cNvPr id="654350" name="Freeform 14">
            <a:extLst>
              <a:ext uri="{FF2B5EF4-FFF2-40B4-BE49-F238E27FC236}">
                <a16:creationId xmlns:a16="http://schemas.microsoft.com/office/drawing/2014/main" id="{96FD5767-BEFA-92F0-9637-040152E7AA38}"/>
              </a:ext>
            </a:extLst>
          </p:cNvPr>
          <p:cNvSpPr>
            <a:spLocks/>
          </p:cNvSpPr>
          <p:nvPr/>
        </p:nvSpPr>
        <p:spPr bwMode="auto">
          <a:xfrm>
            <a:off x="3484563" y="1016000"/>
            <a:ext cx="533400" cy="74613"/>
          </a:xfrm>
          <a:custGeom>
            <a:avLst/>
            <a:gdLst>
              <a:gd name="T0" fmla="*/ 336 w 336"/>
              <a:gd name="T1" fmla="*/ 0 h 47"/>
              <a:gd name="T2" fmla="*/ 184 w 336"/>
              <a:gd name="T3" fmla="*/ 21 h 47"/>
              <a:gd name="T4" fmla="*/ 0 w 336"/>
              <a:gd name="T5" fmla="*/ 4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47">
                <a:moveTo>
                  <a:pt x="336" y="0"/>
                </a:moveTo>
                <a:cubicBezTo>
                  <a:pt x="310" y="3"/>
                  <a:pt x="240" y="13"/>
                  <a:pt x="184" y="21"/>
                </a:cubicBezTo>
                <a:cubicBezTo>
                  <a:pt x="128" y="29"/>
                  <a:pt x="38" y="42"/>
                  <a:pt x="0" y="47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4351" name="Oval 15">
            <a:extLst>
              <a:ext uri="{FF2B5EF4-FFF2-40B4-BE49-F238E27FC236}">
                <a16:creationId xmlns:a16="http://schemas.microsoft.com/office/drawing/2014/main" id="{C6D6C1C3-84AD-04C7-7FF3-258F20FD49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3039" y="919163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54352" name="Oval 16">
            <a:extLst>
              <a:ext uri="{FF2B5EF4-FFF2-40B4-BE49-F238E27FC236}">
                <a16:creationId xmlns:a16="http://schemas.microsoft.com/office/drawing/2014/main" id="{E7F7E7B3-1CE0-9E18-0E3A-6C9164C067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7401" y="1027114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54353" name="Oval 17">
            <a:extLst>
              <a:ext uri="{FF2B5EF4-FFF2-40B4-BE49-F238E27FC236}">
                <a16:creationId xmlns:a16="http://schemas.microsoft.com/office/drawing/2014/main" id="{9C5C8360-C7A1-E3DB-7CC4-077EC2E357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2851" y="4084639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54354" name="AutoShape 18">
            <a:extLst>
              <a:ext uri="{FF2B5EF4-FFF2-40B4-BE49-F238E27FC236}">
                <a16:creationId xmlns:a16="http://schemas.microsoft.com/office/drawing/2014/main" id="{71DDDCF4-7E3C-242F-FA4F-BC6D34CD2D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1" y="3956051"/>
            <a:ext cx="698500" cy="381000"/>
          </a:xfrm>
          <a:prstGeom prst="wedgeRectCallout">
            <a:avLst>
              <a:gd name="adj1" fmla="val 83866"/>
              <a:gd name="adj2" fmla="val 8750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160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哥林多</a:t>
            </a:r>
          </a:p>
        </p:txBody>
      </p:sp>
      <p:sp>
        <p:nvSpPr>
          <p:cNvPr id="654355" name="Oval 19">
            <a:extLst>
              <a:ext uri="{FF2B5EF4-FFF2-40B4-BE49-F238E27FC236}">
                <a16:creationId xmlns:a16="http://schemas.microsoft.com/office/drawing/2014/main" id="{016EEBC2-AD28-433C-569A-CFD00C26CC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9139" y="4048126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54356" name="Text Box 20">
            <a:extLst>
              <a:ext uri="{FF2B5EF4-FFF2-40B4-BE49-F238E27FC236}">
                <a16:creationId xmlns:a16="http://schemas.microsoft.com/office/drawing/2014/main" id="{42056657-5075-3316-4CFF-1184FCBC0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83639" y="2822576"/>
            <a:ext cx="1107996" cy="461665"/>
          </a:xfrm>
          <a:prstGeom prst="rect">
            <a:avLst/>
          </a:prstGeom>
          <a:solidFill>
            <a:srgbClr val="000000">
              <a:alpha val="60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2400">
                <a:solidFill>
                  <a:srgbClr val="FFFFFF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亞西亞</a:t>
            </a:r>
          </a:p>
        </p:txBody>
      </p:sp>
      <p:sp>
        <p:nvSpPr>
          <p:cNvPr id="654357" name="Oval 21">
            <a:extLst>
              <a:ext uri="{FF2B5EF4-FFF2-40B4-BE49-F238E27FC236}">
                <a16:creationId xmlns:a16="http://schemas.microsoft.com/office/drawing/2014/main" id="{515AAB30-DCB5-ACD2-97B0-0831CA056F3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784975" y="2066926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54358" name="Text Box 22">
            <a:extLst>
              <a:ext uri="{FF2B5EF4-FFF2-40B4-BE49-F238E27FC236}">
                <a16:creationId xmlns:a16="http://schemas.microsoft.com/office/drawing/2014/main" id="{2F0C6B87-E0CB-148C-AF9D-8723DC18E5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6189" y="255589"/>
            <a:ext cx="1107996" cy="461665"/>
          </a:xfrm>
          <a:prstGeom prst="rect">
            <a:avLst/>
          </a:prstGeom>
          <a:solidFill>
            <a:srgbClr val="000000">
              <a:alpha val="60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2400">
                <a:solidFill>
                  <a:srgbClr val="FFFFFF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馬其頓</a:t>
            </a:r>
          </a:p>
        </p:txBody>
      </p:sp>
      <p:sp>
        <p:nvSpPr>
          <p:cNvPr id="654359" name="Text Box 23">
            <a:extLst>
              <a:ext uri="{FF2B5EF4-FFF2-40B4-BE49-F238E27FC236}">
                <a16:creationId xmlns:a16="http://schemas.microsoft.com/office/drawing/2014/main" id="{05F20BF7-9A3F-A46E-1358-1113461D8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8439" y="4405314"/>
            <a:ext cx="1107996" cy="461665"/>
          </a:xfrm>
          <a:prstGeom prst="rect">
            <a:avLst/>
          </a:prstGeom>
          <a:solidFill>
            <a:srgbClr val="000000">
              <a:alpha val="60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2400">
                <a:solidFill>
                  <a:srgbClr val="FFFFFF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亞該亞</a:t>
            </a:r>
          </a:p>
        </p:txBody>
      </p:sp>
      <p:sp>
        <p:nvSpPr>
          <p:cNvPr id="654360" name="Rectangle 24">
            <a:extLst>
              <a:ext uri="{FF2B5EF4-FFF2-40B4-BE49-F238E27FC236}">
                <a16:creationId xmlns:a16="http://schemas.microsoft.com/office/drawing/2014/main" id="{5F1C4DD1-585D-EBC3-6B71-53110EB08D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751" y="2668589"/>
            <a:ext cx="3473451" cy="417195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54361" name="AutoShape 25">
            <a:extLst>
              <a:ext uri="{FF2B5EF4-FFF2-40B4-BE49-F238E27FC236}">
                <a16:creationId xmlns:a16="http://schemas.microsoft.com/office/drawing/2014/main" id="{17D92389-2754-B4C6-42D3-2F5095927E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8065" y="2371726"/>
            <a:ext cx="522287" cy="292100"/>
          </a:xfrm>
          <a:prstGeom prst="wedgeRectCallout">
            <a:avLst>
              <a:gd name="adj1" fmla="val -98634"/>
              <a:gd name="adj2" fmla="val -20106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160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亞朔</a:t>
            </a:r>
          </a:p>
        </p:txBody>
      </p:sp>
      <p:sp>
        <p:nvSpPr>
          <p:cNvPr id="654362" name="AutoShape 26">
            <a:extLst>
              <a:ext uri="{FF2B5EF4-FFF2-40B4-BE49-F238E27FC236}">
                <a16:creationId xmlns:a16="http://schemas.microsoft.com/office/drawing/2014/main" id="{42F28047-96C5-37D1-0718-164E1CF2F2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2176" y="2749551"/>
            <a:ext cx="923925" cy="292100"/>
          </a:xfrm>
          <a:prstGeom prst="wedgeRectCallout">
            <a:avLst>
              <a:gd name="adj1" fmla="val 74741"/>
              <a:gd name="adj2" fmla="val 8153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160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米推利尼</a:t>
            </a:r>
          </a:p>
        </p:txBody>
      </p:sp>
      <p:sp>
        <p:nvSpPr>
          <p:cNvPr id="654363" name="Freeform 27">
            <a:extLst>
              <a:ext uri="{FF2B5EF4-FFF2-40B4-BE49-F238E27FC236}">
                <a16:creationId xmlns:a16="http://schemas.microsoft.com/office/drawing/2014/main" id="{F1CF417B-1367-CFEF-27B2-DCB7B8ABA11C}"/>
              </a:ext>
            </a:extLst>
          </p:cNvPr>
          <p:cNvSpPr>
            <a:spLocks/>
          </p:cNvSpPr>
          <p:nvPr/>
        </p:nvSpPr>
        <p:spPr bwMode="auto">
          <a:xfrm>
            <a:off x="7048502" y="2498725"/>
            <a:ext cx="155575" cy="319088"/>
          </a:xfrm>
          <a:custGeom>
            <a:avLst/>
            <a:gdLst>
              <a:gd name="T0" fmla="*/ 0 w 98"/>
              <a:gd name="T1" fmla="*/ 0 h 201"/>
              <a:gd name="T2" fmla="*/ 77 w 98"/>
              <a:gd name="T3" fmla="*/ 107 h 201"/>
              <a:gd name="T4" fmla="*/ 98 w 98"/>
              <a:gd name="T5" fmla="*/ 201 h 2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8" h="201">
                <a:moveTo>
                  <a:pt x="0" y="0"/>
                </a:moveTo>
                <a:cubicBezTo>
                  <a:pt x="30" y="37"/>
                  <a:pt x="61" y="74"/>
                  <a:pt x="77" y="107"/>
                </a:cubicBezTo>
                <a:cubicBezTo>
                  <a:pt x="93" y="140"/>
                  <a:pt x="93" y="161"/>
                  <a:pt x="98" y="201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4364" name="Oval 28">
            <a:extLst>
              <a:ext uri="{FF2B5EF4-FFF2-40B4-BE49-F238E27FC236}">
                <a16:creationId xmlns:a16="http://schemas.microsoft.com/office/drawing/2014/main" id="{962CED7E-A2D6-7202-3D51-A82FD870F7F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938963" y="2376489"/>
            <a:ext cx="165100" cy="165100"/>
          </a:xfrm>
          <a:prstGeom prst="ellipse">
            <a:avLst/>
          </a:prstGeom>
          <a:solidFill>
            <a:srgbClr val="FF9933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54365" name="Text Box 29">
            <a:extLst>
              <a:ext uri="{FF2B5EF4-FFF2-40B4-BE49-F238E27FC236}">
                <a16:creationId xmlns:a16="http://schemas.microsoft.com/office/drawing/2014/main" id="{F5825019-5FF7-161B-A5F3-342752BF6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2951" y="2959101"/>
            <a:ext cx="2735263" cy="3579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914377" fontAlgn="base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</a:pPr>
            <a:r>
              <a:rPr lang="zh-TW" altLang="en-US" sz="240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我們離別了眾人，就開船一直行到哥士。第二天到了羅底，從那裡到帕大喇，遇見一隻船要往腓尼基去，就上船起行。</a:t>
            </a:r>
            <a:r>
              <a:rPr lang="en-US" altLang="zh-TW" sz="2400">
                <a:solidFill>
                  <a:srgbClr val="80808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zh-TW" altLang="en-US" sz="2400">
                <a:solidFill>
                  <a:srgbClr val="80808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徒</a:t>
            </a:r>
            <a:r>
              <a:rPr lang="en-US" altLang="zh-TW" sz="2400">
                <a:solidFill>
                  <a:srgbClr val="80808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21:1-2)</a:t>
            </a:r>
            <a:endParaRPr lang="zh-TW" altLang="en-US" sz="2400">
              <a:solidFill>
                <a:srgbClr val="808080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654366" name="AutoShape 30">
            <a:extLst>
              <a:ext uri="{FF2B5EF4-FFF2-40B4-BE49-F238E27FC236}">
                <a16:creationId xmlns:a16="http://schemas.microsoft.com/office/drawing/2014/main" id="{A99317FD-056A-057A-8FDE-F65B7F2205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0389" y="3976688"/>
            <a:ext cx="698500" cy="381000"/>
          </a:xfrm>
          <a:prstGeom prst="wedgeRectCallout">
            <a:avLst>
              <a:gd name="adj1" fmla="val -75681"/>
              <a:gd name="adj2" fmla="val 23750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160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以弗所</a:t>
            </a:r>
          </a:p>
        </p:txBody>
      </p:sp>
      <p:sp>
        <p:nvSpPr>
          <p:cNvPr id="654367" name="AutoShape 31">
            <a:extLst>
              <a:ext uri="{FF2B5EF4-FFF2-40B4-BE49-F238E27FC236}">
                <a16:creationId xmlns:a16="http://schemas.microsoft.com/office/drawing/2014/main" id="{8DF92BB6-0A69-46BC-4AAC-5FB1998F75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45463" y="4668839"/>
            <a:ext cx="698500" cy="381000"/>
          </a:xfrm>
          <a:prstGeom prst="wedgeRectCallout">
            <a:avLst>
              <a:gd name="adj1" fmla="val -79319"/>
              <a:gd name="adj2" fmla="val -26250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160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米利都</a:t>
            </a:r>
          </a:p>
        </p:txBody>
      </p:sp>
      <p:sp>
        <p:nvSpPr>
          <p:cNvPr id="654368" name="AutoShape 32">
            <a:extLst>
              <a:ext uri="{FF2B5EF4-FFF2-40B4-BE49-F238E27FC236}">
                <a16:creationId xmlns:a16="http://schemas.microsoft.com/office/drawing/2014/main" id="{E100552C-D96A-64C9-D80A-32D0806609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6625" y="3638551"/>
            <a:ext cx="522288" cy="292100"/>
          </a:xfrm>
          <a:prstGeom prst="wedgeRectCallout">
            <a:avLst>
              <a:gd name="adj1" fmla="val 77051"/>
              <a:gd name="adj2" fmla="val -26630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160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基阿</a:t>
            </a:r>
          </a:p>
        </p:txBody>
      </p:sp>
      <p:sp>
        <p:nvSpPr>
          <p:cNvPr id="654369" name="AutoShape 33">
            <a:extLst>
              <a:ext uri="{FF2B5EF4-FFF2-40B4-BE49-F238E27FC236}">
                <a16:creationId xmlns:a16="http://schemas.microsoft.com/office/drawing/2014/main" id="{22D48725-75C3-72C3-198E-0215FEE385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4625" y="4424363"/>
            <a:ext cx="522288" cy="292100"/>
          </a:xfrm>
          <a:prstGeom prst="wedgeRectCallout">
            <a:avLst>
              <a:gd name="adj1" fmla="val 77051"/>
              <a:gd name="adj2" fmla="val -26630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160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撒摩</a:t>
            </a:r>
          </a:p>
        </p:txBody>
      </p:sp>
      <p:sp>
        <p:nvSpPr>
          <p:cNvPr id="654370" name="AutoShape 34">
            <a:extLst>
              <a:ext uri="{FF2B5EF4-FFF2-40B4-BE49-F238E27FC236}">
                <a16:creationId xmlns:a16="http://schemas.microsoft.com/office/drawing/2014/main" id="{3BD5A552-D9E2-9C27-12A2-FBACFE01AD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4051" y="5489575"/>
            <a:ext cx="522288" cy="292100"/>
          </a:xfrm>
          <a:prstGeom prst="wedgeRectCallout">
            <a:avLst>
              <a:gd name="adj1" fmla="val 77051"/>
              <a:gd name="adj2" fmla="val -26630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160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哥士</a:t>
            </a:r>
          </a:p>
        </p:txBody>
      </p:sp>
      <p:sp>
        <p:nvSpPr>
          <p:cNvPr id="654371" name="AutoShape 35">
            <a:extLst>
              <a:ext uri="{FF2B5EF4-FFF2-40B4-BE49-F238E27FC236}">
                <a16:creationId xmlns:a16="http://schemas.microsoft.com/office/drawing/2014/main" id="{51EF5386-AE2E-1654-56E4-82CB5D25C2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63000" y="6234114"/>
            <a:ext cx="522288" cy="292100"/>
          </a:xfrm>
          <a:prstGeom prst="wedgeRectCallout">
            <a:avLst>
              <a:gd name="adj1" fmla="val -46352"/>
              <a:gd name="adj2" fmla="val -109782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160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羅底</a:t>
            </a:r>
          </a:p>
        </p:txBody>
      </p:sp>
      <p:sp>
        <p:nvSpPr>
          <p:cNvPr id="654372" name="Oval 36">
            <a:extLst>
              <a:ext uri="{FF2B5EF4-FFF2-40B4-BE49-F238E27FC236}">
                <a16:creationId xmlns:a16="http://schemas.microsoft.com/office/drawing/2014/main" id="{ADDBCDA6-472B-E51A-A9A3-D18CF2ACD15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26375" y="4176714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54373" name="Freeform 37">
            <a:extLst>
              <a:ext uri="{FF2B5EF4-FFF2-40B4-BE49-F238E27FC236}">
                <a16:creationId xmlns:a16="http://schemas.microsoft.com/office/drawing/2014/main" id="{57ED63C7-9D98-D2FF-63A5-2E67B370B81C}"/>
              </a:ext>
            </a:extLst>
          </p:cNvPr>
          <p:cNvSpPr>
            <a:spLocks/>
          </p:cNvSpPr>
          <p:nvPr/>
        </p:nvSpPr>
        <p:spPr bwMode="auto">
          <a:xfrm>
            <a:off x="6896102" y="2911476"/>
            <a:ext cx="449263" cy="828675"/>
          </a:xfrm>
          <a:custGeom>
            <a:avLst/>
            <a:gdLst>
              <a:gd name="T0" fmla="*/ 238 w 283"/>
              <a:gd name="T1" fmla="*/ 0 h 522"/>
              <a:gd name="T2" fmla="*/ 281 w 283"/>
              <a:gd name="T3" fmla="*/ 64 h 522"/>
              <a:gd name="T4" fmla="*/ 226 w 283"/>
              <a:gd name="T5" fmla="*/ 254 h 522"/>
              <a:gd name="T6" fmla="*/ 122 w 283"/>
              <a:gd name="T7" fmla="*/ 278 h 522"/>
              <a:gd name="T8" fmla="*/ 53 w 283"/>
              <a:gd name="T9" fmla="*/ 321 h 522"/>
              <a:gd name="T10" fmla="*/ 74 w 283"/>
              <a:gd name="T11" fmla="*/ 436 h 522"/>
              <a:gd name="T12" fmla="*/ 22 w 283"/>
              <a:gd name="T13" fmla="*/ 475 h 522"/>
              <a:gd name="T14" fmla="*/ 0 w 283"/>
              <a:gd name="T15" fmla="*/ 522 h 5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83" h="522">
                <a:moveTo>
                  <a:pt x="238" y="0"/>
                </a:moveTo>
                <a:cubicBezTo>
                  <a:pt x="260" y="11"/>
                  <a:pt x="283" y="22"/>
                  <a:pt x="281" y="64"/>
                </a:cubicBezTo>
                <a:cubicBezTo>
                  <a:pt x="279" y="106"/>
                  <a:pt x="252" y="218"/>
                  <a:pt x="226" y="254"/>
                </a:cubicBezTo>
                <a:cubicBezTo>
                  <a:pt x="200" y="290"/>
                  <a:pt x="151" y="267"/>
                  <a:pt x="122" y="278"/>
                </a:cubicBezTo>
                <a:cubicBezTo>
                  <a:pt x="93" y="289"/>
                  <a:pt x="61" y="295"/>
                  <a:pt x="53" y="321"/>
                </a:cubicBezTo>
                <a:cubicBezTo>
                  <a:pt x="45" y="347"/>
                  <a:pt x="79" y="410"/>
                  <a:pt x="74" y="436"/>
                </a:cubicBezTo>
                <a:cubicBezTo>
                  <a:pt x="69" y="462"/>
                  <a:pt x="34" y="461"/>
                  <a:pt x="22" y="475"/>
                </a:cubicBezTo>
                <a:cubicBezTo>
                  <a:pt x="10" y="489"/>
                  <a:pt x="5" y="512"/>
                  <a:pt x="0" y="522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4374" name="Freeform 38">
            <a:extLst>
              <a:ext uri="{FF2B5EF4-FFF2-40B4-BE49-F238E27FC236}">
                <a16:creationId xmlns:a16="http://schemas.microsoft.com/office/drawing/2014/main" id="{2702B582-3605-0B77-892D-A03AD5EF5B26}"/>
              </a:ext>
            </a:extLst>
          </p:cNvPr>
          <p:cNvSpPr>
            <a:spLocks/>
          </p:cNvSpPr>
          <p:nvPr/>
        </p:nvSpPr>
        <p:spPr bwMode="auto">
          <a:xfrm>
            <a:off x="6864351" y="3740151"/>
            <a:ext cx="330200" cy="746125"/>
          </a:xfrm>
          <a:custGeom>
            <a:avLst/>
            <a:gdLst>
              <a:gd name="T0" fmla="*/ 21 w 208"/>
              <a:gd name="T1" fmla="*/ 0 h 470"/>
              <a:gd name="T2" fmla="*/ 10 w 208"/>
              <a:gd name="T3" fmla="*/ 116 h 470"/>
              <a:gd name="T4" fmla="*/ 80 w 208"/>
              <a:gd name="T5" fmla="*/ 301 h 470"/>
              <a:gd name="T6" fmla="*/ 208 w 208"/>
              <a:gd name="T7" fmla="*/ 470 h 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8" h="470">
                <a:moveTo>
                  <a:pt x="21" y="0"/>
                </a:moveTo>
                <a:cubicBezTo>
                  <a:pt x="19" y="19"/>
                  <a:pt x="0" y="66"/>
                  <a:pt x="10" y="116"/>
                </a:cubicBezTo>
                <a:cubicBezTo>
                  <a:pt x="20" y="166"/>
                  <a:pt x="47" y="242"/>
                  <a:pt x="80" y="301"/>
                </a:cubicBezTo>
                <a:cubicBezTo>
                  <a:pt x="113" y="360"/>
                  <a:pt x="181" y="435"/>
                  <a:pt x="208" y="470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4375" name="Freeform 39">
            <a:extLst>
              <a:ext uri="{FF2B5EF4-FFF2-40B4-BE49-F238E27FC236}">
                <a16:creationId xmlns:a16="http://schemas.microsoft.com/office/drawing/2014/main" id="{7B4CFC5E-9B0C-B8E5-9165-F4E1CC324A2C}"/>
              </a:ext>
            </a:extLst>
          </p:cNvPr>
          <p:cNvSpPr>
            <a:spLocks/>
          </p:cNvSpPr>
          <p:nvPr/>
        </p:nvSpPr>
        <p:spPr bwMode="auto">
          <a:xfrm>
            <a:off x="7158037" y="4489452"/>
            <a:ext cx="614363" cy="265113"/>
          </a:xfrm>
          <a:custGeom>
            <a:avLst/>
            <a:gdLst>
              <a:gd name="T0" fmla="*/ 21 w 387"/>
              <a:gd name="T1" fmla="*/ 0 h 167"/>
              <a:gd name="T2" fmla="*/ 10 w 387"/>
              <a:gd name="T3" fmla="*/ 47 h 167"/>
              <a:gd name="T4" fmla="*/ 80 w 387"/>
              <a:gd name="T5" fmla="*/ 102 h 167"/>
              <a:gd name="T6" fmla="*/ 387 w 387"/>
              <a:gd name="T7" fmla="*/ 167 h 1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7" h="167">
                <a:moveTo>
                  <a:pt x="21" y="0"/>
                </a:moveTo>
                <a:cubicBezTo>
                  <a:pt x="19" y="8"/>
                  <a:pt x="0" y="30"/>
                  <a:pt x="10" y="47"/>
                </a:cubicBezTo>
                <a:cubicBezTo>
                  <a:pt x="20" y="64"/>
                  <a:pt x="17" y="82"/>
                  <a:pt x="80" y="102"/>
                </a:cubicBezTo>
                <a:cubicBezTo>
                  <a:pt x="143" y="122"/>
                  <a:pt x="336" y="156"/>
                  <a:pt x="387" y="167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4376" name="Oval 40">
            <a:extLst>
              <a:ext uri="{FF2B5EF4-FFF2-40B4-BE49-F238E27FC236}">
                <a16:creationId xmlns:a16="http://schemas.microsoft.com/office/drawing/2014/main" id="{91D9A2CD-E900-B8E6-6323-7B022DBD637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134226" y="2819401"/>
            <a:ext cx="165100" cy="165100"/>
          </a:xfrm>
          <a:prstGeom prst="ellipse">
            <a:avLst/>
          </a:prstGeom>
          <a:solidFill>
            <a:srgbClr val="FF9933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54377" name="Freeform 41">
            <a:extLst>
              <a:ext uri="{FF2B5EF4-FFF2-40B4-BE49-F238E27FC236}">
                <a16:creationId xmlns:a16="http://schemas.microsoft.com/office/drawing/2014/main" id="{E371468E-E736-A0A7-3612-72C7C50650ED}"/>
              </a:ext>
            </a:extLst>
          </p:cNvPr>
          <p:cNvSpPr>
            <a:spLocks/>
          </p:cNvSpPr>
          <p:nvPr/>
        </p:nvSpPr>
        <p:spPr bwMode="auto">
          <a:xfrm>
            <a:off x="7716837" y="4781550"/>
            <a:ext cx="196851" cy="666751"/>
          </a:xfrm>
          <a:custGeom>
            <a:avLst/>
            <a:gdLst>
              <a:gd name="T0" fmla="*/ 61 w 124"/>
              <a:gd name="T1" fmla="*/ 0 h 420"/>
              <a:gd name="T2" fmla="*/ 6 w 124"/>
              <a:gd name="T3" fmla="*/ 77 h 420"/>
              <a:gd name="T4" fmla="*/ 25 w 124"/>
              <a:gd name="T5" fmla="*/ 254 h 420"/>
              <a:gd name="T6" fmla="*/ 57 w 124"/>
              <a:gd name="T7" fmla="*/ 382 h 420"/>
              <a:gd name="T8" fmla="*/ 124 w 124"/>
              <a:gd name="T9" fmla="*/ 420 h 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4" h="420">
                <a:moveTo>
                  <a:pt x="61" y="0"/>
                </a:moveTo>
                <a:cubicBezTo>
                  <a:pt x="36" y="17"/>
                  <a:pt x="12" y="35"/>
                  <a:pt x="6" y="77"/>
                </a:cubicBezTo>
                <a:cubicBezTo>
                  <a:pt x="0" y="119"/>
                  <a:pt x="17" y="203"/>
                  <a:pt x="25" y="254"/>
                </a:cubicBezTo>
                <a:cubicBezTo>
                  <a:pt x="33" y="305"/>
                  <a:pt x="41" y="354"/>
                  <a:pt x="57" y="382"/>
                </a:cubicBezTo>
                <a:cubicBezTo>
                  <a:pt x="73" y="410"/>
                  <a:pt x="91" y="396"/>
                  <a:pt x="124" y="420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4378" name="Freeform 42">
            <a:extLst>
              <a:ext uri="{FF2B5EF4-FFF2-40B4-BE49-F238E27FC236}">
                <a16:creationId xmlns:a16="http://schemas.microsoft.com/office/drawing/2014/main" id="{ADDB5657-1848-B2EA-844A-D70468448E13}"/>
              </a:ext>
            </a:extLst>
          </p:cNvPr>
          <p:cNvSpPr>
            <a:spLocks/>
          </p:cNvSpPr>
          <p:nvPr/>
        </p:nvSpPr>
        <p:spPr bwMode="auto">
          <a:xfrm>
            <a:off x="7835900" y="5448300"/>
            <a:ext cx="796925" cy="533400"/>
          </a:xfrm>
          <a:custGeom>
            <a:avLst/>
            <a:gdLst>
              <a:gd name="T0" fmla="*/ 51 w 502"/>
              <a:gd name="T1" fmla="*/ 0 h 336"/>
              <a:gd name="T2" fmla="*/ 94 w 502"/>
              <a:gd name="T3" fmla="*/ 46 h 336"/>
              <a:gd name="T4" fmla="*/ 6 w 502"/>
              <a:gd name="T5" fmla="*/ 120 h 336"/>
              <a:gd name="T6" fmla="*/ 56 w 502"/>
              <a:gd name="T7" fmla="*/ 238 h 336"/>
              <a:gd name="T8" fmla="*/ 315 w 502"/>
              <a:gd name="T9" fmla="*/ 319 h 336"/>
              <a:gd name="T10" fmla="*/ 502 w 502"/>
              <a:gd name="T11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02" h="336">
                <a:moveTo>
                  <a:pt x="51" y="0"/>
                </a:moveTo>
                <a:cubicBezTo>
                  <a:pt x="76" y="13"/>
                  <a:pt x="102" y="26"/>
                  <a:pt x="94" y="46"/>
                </a:cubicBezTo>
                <a:cubicBezTo>
                  <a:pt x="86" y="66"/>
                  <a:pt x="12" y="88"/>
                  <a:pt x="6" y="120"/>
                </a:cubicBezTo>
                <a:cubicBezTo>
                  <a:pt x="0" y="152"/>
                  <a:pt x="5" y="205"/>
                  <a:pt x="56" y="238"/>
                </a:cubicBezTo>
                <a:cubicBezTo>
                  <a:pt x="107" y="271"/>
                  <a:pt x="241" y="303"/>
                  <a:pt x="315" y="319"/>
                </a:cubicBezTo>
                <a:cubicBezTo>
                  <a:pt x="389" y="335"/>
                  <a:pt x="387" y="332"/>
                  <a:pt x="502" y="336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4379" name="Oval 43">
            <a:extLst>
              <a:ext uri="{FF2B5EF4-FFF2-40B4-BE49-F238E27FC236}">
                <a16:creationId xmlns:a16="http://schemas.microsoft.com/office/drawing/2014/main" id="{7999E66D-707B-43A4-6616-86341B1A01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8351" y="6107114"/>
            <a:ext cx="165100" cy="165100"/>
          </a:xfrm>
          <a:prstGeom prst="ellipse">
            <a:avLst/>
          </a:prstGeom>
          <a:solidFill>
            <a:srgbClr val="FF0000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54380" name="Freeform 44">
            <a:extLst>
              <a:ext uri="{FF2B5EF4-FFF2-40B4-BE49-F238E27FC236}">
                <a16:creationId xmlns:a16="http://schemas.microsoft.com/office/drawing/2014/main" id="{F016E45E-83C6-1645-276F-6507C80889F7}"/>
              </a:ext>
            </a:extLst>
          </p:cNvPr>
          <p:cNvSpPr>
            <a:spLocks/>
          </p:cNvSpPr>
          <p:nvPr/>
        </p:nvSpPr>
        <p:spPr bwMode="auto">
          <a:xfrm>
            <a:off x="8770939" y="6011864"/>
            <a:ext cx="876300" cy="168275"/>
          </a:xfrm>
          <a:custGeom>
            <a:avLst/>
            <a:gdLst>
              <a:gd name="T0" fmla="*/ 0 w 552"/>
              <a:gd name="T1" fmla="*/ 0 h 106"/>
              <a:gd name="T2" fmla="*/ 281 w 552"/>
              <a:gd name="T3" fmla="*/ 48 h 106"/>
              <a:gd name="T4" fmla="*/ 552 w 552"/>
              <a:gd name="T5" fmla="*/ 106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52" h="106">
                <a:moveTo>
                  <a:pt x="0" y="0"/>
                </a:moveTo>
                <a:cubicBezTo>
                  <a:pt x="94" y="15"/>
                  <a:pt x="189" y="30"/>
                  <a:pt x="281" y="48"/>
                </a:cubicBezTo>
                <a:cubicBezTo>
                  <a:pt x="373" y="66"/>
                  <a:pt x="484" y="91"/>
                  <a:pt x="552" y="106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4381" name="AutoShape 45">
            <a:extLst>
              <a:ext uri="{FF2B5EF4-FFF2-40B4-BE49-F238E27FC236}">
                <a16:creationId xmlns:a16="http://schemas.microsoft.com/office/drawing/2014/main" id="{8A0365E1-E17F-56BB-23E2-88174D21B5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31363" y="6392863"/>
            <a:ext cx="698500" cy="381000"/>
          </a:xfrm>
          <a:prstGeom prst="wedgeRectCallout">
            <a:avLst>
              <a:gd name="adj1" fmla="val -32500"/>
              <a:gd name="adj2" fmla="val -81667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160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帕大喇</a:t>
            </a:r>
          </a:p>
        </p:txBody>
      </p:sp>
      <p:sp>
        <p:nvSpPr>
          <p:cNvPr id="654382" name="Oval 46">
            <a:extLst>
              <a:ext uri="{FF2B5EF4-FFF2-40B4-BE49-F238E27FC236}">
                <a16:creationId xmlns:a16="http://schemas.microsoft.com/office/drawing/2014/main" id="{DD5EBD00-25AF-76E0-ED72-97AA59D4310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640763" y="5915026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54383" name="Oval 47">
            <a:extLst>
              <a:ext uri="{FF2B5EF4-FFF2-40B4-BE49-F238E27FC236}">
                <a16:creationId xmlns:a16="http://schemas.microsoft.com/office/drawing/2014/main" id="{ADC60F27-1607-3DF3-7097-10CC93F9088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769226" y="4673601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54384" name="AutoShape 48">
            <a:extLst>
              <a:ext uri="{FF2B5EF4-FFF2-40B4-BE49-F238E27FC236}">
                <a16:creationId xmlns:a16="http://schemas.microsoft.com/office/drawing/2014/main" id="{95CAA13B-E6F2-61CB-F534-3E88C10050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1364" y="1849439"/>
            <a:ext cx="727075" cy="292100"/>
          </a:xfrm>
          <a:prstGeom prst="wedgeRectCallout">
            <a:avLst>
              <a:gd name="adj1" fmla="val -68778"/>
              <a:gd name="adj2" fmla="val 44565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160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特羅亞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ADC20F7-E745-0C3F-D5C3-BCFCE9EB3AFD}"/>
              </a:ext>
            </a:extLst>
          </p:cNvPr>
          <p:cNvSpPr txBox="1"/>
          <p:nvPr/>
        </p:nvSpPr>
        <p:spPr>
          <a:xfrm>
            <a:off x="-19792" y="5954373"/>
            <a:ext cx="15437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09585"/>
            <a:r>
              <a:rPr lang="en-US" sz="2400" dirty="0">
                <a:solidFill>
                  <a:srgbClr val="0432FF"/>
                </a:solidFill>
                <a:latin typeface="BiauKai" panose="02010601000101010101" pitchFamily="2" charset="-120"/>
                <a:ea typeface="BiauKai" panose="02010601000101010101" pitchFamily="2" charset="-120"/>
                <a:cs typeface="Arial"/>
              </a:rPr>
              <a:t>Biblepoint</a:t>
            </a:r>
            <a:endParaRPr lang="en-US" sz="24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54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654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654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4370" grpId="0" animBg="1"/>
      <p:bldP spid="654371" grpId="0" animBg="1"/>
      <p:bldP spid="654379" grpId="0" animBg="1"/>
      <p:bldP spid="654381" grpId="0" animBg="1"/>
      <p:bldP spid="65438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3090" name="Picture 2">
            <a:extLst>
              <a:ext uri="{FF2B5EF4-FFF2-40B4-BE49-F238E27FC236}">
                <a16:creationId xmlns:a16="http://schemas.microsoft.com/office/drawing/2014/main" id="{1A191681-C974-C6F9-29AE-CE4A6986E6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3091" name="Freeform 3">
            <a:extLst>
              <a:ext uri="{FF2B5EF4-FFF2-40B4-BE49-F238E27FC236}">
                <a16:creationId xmlns:a16="http://schemas.microsoft.com/office/drawing/2014/main" id="{7479143C-CD5F-6D0B-36C5-58AE353BEBF5}"/>
              </a:ext>
            </a:extLst>
          </p:cNvPr>
          <p:cNvSpPr>
            <a:spLocks/>
          </p:cNvSpPr>
          <p:nvPr/>
        </p:nvSpPr>
        <p:spPr bwMode="auto">
          <a:xfrm>
            <a:off x="4629151" y="1858963"/>
            <a:ext cx="203200" cy="360363"/>
          </a:xfrm>
          <a:custGeom>
            <a:avLst/>
            <a:gdLst>
              <a:gd name="T0" fmla="*/ 128 w 128"/>
              <a:gd name="T1" fmla="*/ 0 h 227"/>
              <a:gd name="T2" fmla="*/ 102 w 128"/>
              <a:gd name="T3" fmla="*/ 71 h 227"/>
              <a:gd name="T4" fmla="*/ 38 w 128"/>
              <a:gd name="T5" fmla="*/ 131 h 227"/>
              <a:gd name="T6" fmla="*/ 0 w 128"/>
              <a:gd name="T7" fmla="*/ 227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8" h="227">
                <a:moveTo>
                  <a:pt x="128" y="0"/>
                </a:moveTo>
                <a:cubicBezTo>
                  <a:pt x="124" y="12"/>
                  <a:pt x="117" y="49"/>
                  <a:pt x="102" y="71"/>
                </a:cubicBezTo>
                <a:cubicBezTo>
                  <a:pt x="87" y="93"/>
                  <a:pt x="55" y="105"/>
                  <a:pt x="38" y="131"/>
                </a:cubicBezTo>
                <a:cubicBezTo>
                  <a:pt x="21" y="157"/>
                  <a:pt x="8" y="207"/>
                  <a:pt x="0" y="227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609585"/>
            <a:endParaRPr lang="en-US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73092" name="Freeform 4">
            <a:extLst>
              <a:ext uri="{FF2B5EF4-FFF2-40B4-BE49-F238E27FC236}">
                <a16:creationId xmlns:a16="http://schemas.microsoft.com/office/drawing/2014/main" id="{335B6AB6-A1E1-ABA1-2D47-234FA60485E0}"/>
              </a:ext>
            </a:extLst>
          </p:cNvPr>
          <p:cNvSpPr>
            <a:spLocks/>
          </p:cNvSpPr>
          <p:nvPr/>
        </p:nvSpPr>
        <p:spPr bwMode="auto">
          <a:xfrm>
            <a:off x="4745037" y="1582740"/>
            <a:ext cx="120651" cy="276225"/>
          </a:xfrm>
          <a:custGeom>
            <a:avLst/>
            <a:gdLst>
              <a:gd name="T0" fmla="*/ 0 w 76"/>
              <a:gd name="T1" fmla="*/ 0 h 174"/>
              <a:gd name="T2" fmla="*/ 66 w 76"/>
              <a:gd name="T3" fmla="*/ 54 h 174"/>
              <a:gd name="T4" fmla="*/ 61 w 76"/>
              <a:gd name="T5" fmla="*/ 174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6" h="174">
                <a:moveTo>
                  <a:pt x="0" y="0"/>
                </a:moveTo>
                <a:cubicBezTo>
                  <a:pt x="28" y="12"/>
                  <a:pt x="56" y="25"/>
                  <a:pt x="66" y="54"/>
                </a:cubicBezTo>
                <a:cubicBezTo>
                  <a:pt x="76" y="83"/>
                  <a:pt x="64" y="140"/>
                  <a:pt x="61" y="174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609585"/>
            <a:endParaRPr lang="en-US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73093" name="Line 5">
            <a:extLst>
              <a:ext uri="{FF2B5EF4-FFF2-40B4-BE49-F238E27FC236}">
                <a16:creationId xmlns:a16="http://schemas.microsoft.com/office/drawing/2014/main" id="{2CB84801-A566-0928-A515-FBF23E1A5988}"/>
              </a:ext>
            </a:extLst>
          </p:cNvPr>
          <p:cNvSpPr>
            <a:spLocks noChangeShapeType="1"/>
          </p:cNvSpPr>
          <p:nvPr/>
        </p:nvSpPr>
        <p:spPr bwMode="auto">
          <a:xfrm>
            <a:off x="4664077" y="1444626"/>
            <a:ext cx="53975" cy="114300"/>
          </a:xfrm>
          <a:prstGeom prst="line">
            <a:avLst/>
          </a:prstGeom>
          <a:noFill/>
          <a:ln w="28575">
            <a:solidFill>
              <a:srgbClr val="99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609585"/>
            <a:endParaRPr lang="en-US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73094" name="Freeform 6">
            <a:extLst>
              <a:ext uri="{FF2B5EF4-FFF2-40B4-BE49-F238E27FC236}">
                <a16:creationId xmlns:a16="http://schemas.microsoft.com/office/drawing/2014/main" id="{B5D519A6-7630-F641-1242-50BA3215AB04}"/>
              </a:ext>
            </a:extLst>
          </p:cNvPr>
          <p:cNvSpPr>
            <a:spLocks/>
          </p:cNvSpPr>
          <p:nvPr/>
        </p:nvSpPr>
        <p:spPr bwMode="auto">
          <a:xfrm>
            <a:off x="3843339" y="719139"/>
            <a:ext cx="776287" cy="674687"/>
          </a:xfrm>
          <a:custGeom>
            <a:avLst/>
            <a:gdLst>
              <a:gd name="T0" fmla="*/ 0 w 489"/>
              <a:gd name="T1" fmla="*/ 0 h 425"/>
              <a:gd name="T2" fmla="*/ 89 w 489"/>
              <a:gd name="T3" fmla="*/ 77 h 425"/>
              <a:gd name="T4" fmla="*/ 305 w 489"/>
              <a:gd name="T5" fmla="*/ 153 h 425"/>
              <a:gd name="T6" fmla="*/ 422 w 489"/>
              <a:gd name="T7" fmla="*/ 232 h 425"/>
              <a:gd name="T8" fmla="*/ 451 w 489"/>
              <a:gd name="T9" fmla="*/ 377 h 425"/>
              <a:gd name="T10" fmla="*/ 489 w 489"/>
              <a:gd name="T11" fmla="*/ 425 h 4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89" h="425">
                <a:moveTo>
                  <a:pt x="0" y="0"/>
                </a:moveTo>
                <a:cubicBezTo>
                  <a:pt x="19" y="25"/>
                  <a:pt x="38" y="51"/>
                  <a:pt x="89" y="77"/>
                </a:cubicBezTo>
                <a:cubicBezTo>
                  <a:pt x="140" y="103"/>
                  <a:pt x="250" y="127"/>
                  <a:pt x="305" y="153"/>
                </a:cubicBezTo>
                <a:cubicBezTo>
                  <a:pt x="360" y="179"/>
                  <a:pt x="398" y="195"/>
                  <a:pt x="422" y="232"/>
                </a:cubicBezTo>
                <a:cubicBezTo>
                  <a:pt x="446" y="269"/>
                  <a:pt x="440" y="345"/>
                  <a:pt x="451" y="377"/>
                </a:cubicBezTo>
                <a:cubicBezTo>
                  <a:pt x="462" y="409"/>
                  <a:pt x="480" y="410"/>
                  <a:pt x="489" y="425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609585"/>
            <a:endParaRPr lang="en-US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73095" name="Freeform 7">
            <a:extLst>
              <a:ext uri="{FF2B5EF4-FFF2-40B4-BE49-F238E27FC236}">
                <a16:creationId xmlns:a16="http://schemas.microsoft.com/office/drawing/2014/main" id="{0DEB09FF-7DA4-62E5-62B8-E41EA13408F8}"/>
              </a:ext>
            </a:extLst>
          </p:cNvPr>
          <p:cNvSpPr>
            <a:spLocks/>
          </p:cNvSpPr>
          <p:nvPr/>
        </p:nvSpPr>
        <p:spPr bwMode="auto">
          <a:xfrm>
            <a:off x="2905126" y="741365"/>
            <a:ext cx="895351" cy="1698625"/>
          </a:xfrm>
          <a:custGeom>
            <a:avLst/>
            <a:gdLst>
              <a:gd name="T0" fmla="*/ 143 w 564"/>
              <a:gd name="T1" fmla="*/ 1070 h 1070"/>
              <a:gd name="T2" fmla="*/ 269 w 564"/>
              <a:gd name="T3" fmla="*/ 1008 h 1070"/>
              <a:gd name="T4" fmla="*/ 272 w 564"/>
              <a:gd name="T5" fmla="*/ 890 h 1070"/>
              <a:gd name="T6" fmla="*/ 84 w 564"/>
              <a:gd name="T7" fmla="*/ 765 h 1070"/>
              <a:gd name="T8" fmla="*/ 77 w 564"/>
              <a:gd name="T9" fmla="*/ 624 h 1070"/>
              <a:gd name="T10" fmla="*/ 186 w 564"/>
              <a:gd name="T11" fmla="*/ 499 h 1070"/>
              <a:gd name="T12" fmla="*/ 74 w 564"/>
              <a:gd name="T13" fmla="*/ 327 h 1070"/>
              <a:gd name="T14" fmla="*/ 4 w 564"/>
              <a:gd name="T15" fmla="*/ 195 h 1070"/>
              <a:gd name="T16" fmla="*/ 52 w 564"/>
              <a:gd name="T17" fmla="*/ 83 h 1070"/>
              <a:gd name="T18" fmla="*/ 311 w 564"/>
              <a:gd name="T19" fmla="*/ 119 h 1070"/>
              <a:gd name="T20" fmla="*/ 564 w 564"/>
              <a:gd name="T21" fmla="*/ 0 h 10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64" h="1070">
                <a:moveTo>
                  <a:pt x="143" y="1070"/>
                </a:moveTo>
                <a:cubicBezTo>
                  <a:pt x="164" y="1060"/>
                  <a:pt x="248" y="1038"/>
                  <a:pt x="269" y="1008"/>
                </a:cubicBezTo>
                <a:cubicBezTo>
                  <a:pt x="290" y="978"/>
                  <a:pt x="303" y="931"/>
                  <a:pt x="272" y="890"/>
                </a:cubicBezTo>
                <a:cubicBezTo>
                  <a:pt x="241" y="849"/>
                  <a:pt x="116" y="809"/>
                  <a:pt x="84" y="765"/>
                </a:cubicBezTo>
                <a:cubicBezTo>
                  <a:pt x="52" y="721"/>
                  <a:pt x="60" y="668"/>
                  <a:pt x="77" y="624"/>
                </a:cubicBezTo>
                <a:cubicBezTo>
                  <a:pt x="94" y="580"/>
                  <a:pt x="186" y="548"/>
                  <a:pt x="186" y="499"/>
                </a:cubicBezTo>
                <a:cubicBezTo>
                  <a:pt x="186" y="450"/>
                  <a:pt x="104" y="378"/>
                  <a:pt x="74" y="327"/>
                </a:cubicBezTo>
                <a:cubicBezTo>
                  <a:pt x="44" y="276"/>
                  <a:pt x="8" y="236"/>
                  <a:pt x="4" y="195"/>
                </a:cubicBezTo>
                <a:cubicBezTo>
                  <a:pt x="0" y="154"/>
                  <a:pt x="1" y="96"/>
                  <a:pt x="52" y="83"/>
                </a:cubicBezTo>
                <a:cubicBezTo>
                  <a:pt x="103" y="70"/>
                  <a:pt x="226" y="133"/>
                  <a:pt x="311" y="119"/>
                </a:cubicBezTo>
                <a:cubicBezTo>
                  <a:pt x="396" y="105"/>
                  <a:pt x="493" y="46"/>
                  <a:pt x="564" y="0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609585"/>
            <a:endParaRPr lang="en-US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73097" name="Oval 9">
            <a:extLst>
              <a:ext uri="{FF2B5EF4-FFF2-40B4-BE49-F238E27FC236}">
                <a16:creationId xmlns:a16="http://schemas.microsoft.com/office/drawing/2014/main" id="{612F8C4F-8859-2430-AAA3-8888633E7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4051" y="820737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09585"/>
            <a:endParaRPr lang="en-US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73098" name="Oval 10">
            <a:extLst>
              <a:ext uri="{FF2B5EF4-FFF2-40B4-BE49-F238E27FC236}">
                <a16:creationId xmlns:a16="http://schemas.microsoft.com/office/drawing/2014/main" id="{05A98C5F-F40A-6DD2-8BA1-8B5C625CAB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9088" y="863601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09585"/>
            <a:endParaRPr lang="en-US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73099" name="Oval 11">
            <a:extLst>
              <a:ext uri="{FF2B5EF4-FFF2-40B4-BE49-F238E27FC236}">
                <a16:creationId xmlns:a16="http://schemas.microsoft.com/office/drawing/2014/main" id="{97552F21-C5C1-7380-1AEB-02AB4B75C5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18613" y="3268663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09585"/>
            <a:endParaRPr lang="zh-TW" altLang="en-US">
              <a:solidFill>
                <a:srgbClr val="000000"/>
              </a:solidFill>
              <a:latin typeface="Arial"/>
              <a:ea typeface="新細明體" panose="02020500000000000000" pitchFamily="18" charset="-120"/>
              <a:cs typeface="Arial"/>
            </a:endParaRPr>
          </a:p>
        </p:txBody>
      </p:sp>
      <p:sp>
        <p:nvSpPr>
          <p:cNvPr id="473100" name="Oval 12">
            <a:extLst>
              <a:ext uri="{FF2B5EF4-FFF2-40B4-BE49-F238E27FC236}">
                <a16:creationId xmlns:a16="http://schemas.microsoft.com/office/drawing/2014/main" id="{30952373-5103-4AB4-8A22-36BA3376E5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86788" y="2909888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09585"/>
            <a:endParaRPr lang="zh-TW" altLang="en-US">
              <a:solidFill>
                <a:srgbClr val="000000"/>
              </a:solidFill>
              <a:latin typeface="Arial"/>
              <a:ea typeface="新細明體" panose="02020500000000000000" pitchFamily="18" charset="-120"/>
              <a:cs typeface="Arial"/>
            </a:endParaRPr>
          </a:p>
        </p:txBody>
      </p:sp>
      <p:sp>
        <p:nvSpPr>
          <p:cNvPr id="473101" name="Oval 13">
            <a:extLst>
              <a:ext uri="{FF2B5EF4-FFF2-40B4-BE49-F238E27FC236}">
                <a16:creationId xmlns:a16="http://schemas.microsoft.com/office/drawing/2014/main" id="{8829A57D-2360-FCD8-8E5C-D2837DEF17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3051" y="2684463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09585"/>
            <a:endParaRPr lang="zh-TW" altLang="en-US">
              <a:solidFill>
                <a:srgbClr val="000000"/>
              </a:solidFill>
              <a:latin typeface="Arial"/>
              <a:ea typeface="新細明體" panose="02020500000000000000" pitchFamily="18" charset="-120"/>
              <a:cs typeface="Arial"/>
            </a:endParaRPr>
          </a:p>
        </p:txBody>
      </p:sp>
      <p:sp>
        <p:nvSpPr>
          <p:cNvPr id="473102" name="Oval 14">
            <a:extLst>
              <a:ext uri="{FF2B5EF4-FFF2-40B4-BE49-F238E27FC236}">
                <a16:creationId xmlns:a16="http://schemas.microsoft.com/office/drawing/2014/main" id="{1CD3A48E-2A18-C55D-2FC4-3D2D518D5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1713" y="2609851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09585"/>
            <a:endParaRPr lang="zh-TW" altLang="en-US">
              <a:solidFill>
                <a:srgbClr val="000000"/>
              </a:solidFill>
              <a:latin typeface="Arial"/>
              <a:ea typeface="新細明體" panose="02020500000000000000" pitchFamily="18" charset="-120"/>
              <a:cs typeface="Arial"/>
            </a:endParaRPr>
          </a:p>
        </p:txBody>
      </p:sp>
      <p:sp>
        <p:nvSpPr>
          <p:cNvPr id="473103" name="Oval 15">
            <a:extLst>
              <a:ext uri="{FF2B5EF4-FFF2-40B4-BE49-F238E27FC236}">
                <a16:creationId xmlns:a16="http://schemas.microsoft.com/office/drawing/2014/main" id="{A166F729-1B44-E716-C4AB-1E9AFC30F2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4425" y="2430463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09585"/>
            <a:endParaRPr lang="zh-TW" altLang="en-US">
              <a:solidFill>
                <a:srgbClr val="000000"/>
              </a:solidFill>
              <a:latin typeface="Arial"/>
              <a:ea typeface="新細明體" panose="02020500000000000000" pitchFamily="18" charset="-120"/>
              <a:cs typeface="Arial"/>
            </a:endParaRPr>
          </a:p>
        </p:txBody>
      </p:sp>
      <p:sp>
        <p:nvSpPr>
          <p:cNvPr id="473104" name="Oval 16">
            <a:extLst>
              <a:ext uri="{FF2B5EF4-FFF2-40B4-BE49-F238E27FC236}">
                <a16:creationId xmlns:a16="http://schemas.microsoft.com/office/drawing/2014/main" id="{965F15FD-F9A4-61E6-36CC-4337464BE4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6413" y="2209801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09585"/>
            <a:endParaRPr lang="zh-TW" altLang="en-US">
              <a:solidFill>
                <a:srgbClr val="000000"/>
              </a:solidFill>
              <a:latin typeface="Arial"/>
              <a:ea typeface="新細明體" panose="02020500000000000000" pitchFamily="18" charset="-120"/>
              <a:cs typeface="Arial"/>
            </a:endParaRPr>
          </a:p>
        </p:txBody>
      </p:sp>
      <p:sp>
        <p:nvSpPr>
          <p:cNvPr id="473105" name="Oval 17">
            <a:extLst>
              <a:ext uri="{FF2B5EF4-FFF2-40B4-BE49-F238E27FC236}">
                <a16:creationId xmlns:a16="http://schemas.microsoft.com/office/drawing/2014/main" id="{4934348F-9073-4259-7E5C-73A8FE2F75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3276" y="1387476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09585"/>
            <a:endParaRPr lang="zh-TW" altLang="en-US">
              <a:solidFill>
                <a:srgbClr val="000000"/>
              </a:solidFill>
              <a:latin typeface="Arial"/>
              <a:ea typeface="新細明體" panose="02020500000000000000" pitchFamily="18" charset="-120"/>
              <a:cs typeface="Arial"/>
            </a:endParaRPr>
          </a:p>
        </p:txBody>
      </p:sp>
      <p:sp>
        <p:nvSpPr>
          <p:cNvPr id="473106" name="Oval 18">
            <a:extLst>
              <a:ext uri="{FF2B5EF4-FFF2-40B4-BE49-F238E27FC236}">
                <a16:creationId xmlns:a16="http://schemas.microsoft.com/office/drawing/2014/main" id="{EB42F12D-C94C-9D90-2997-AC76ADBA62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7951" y="5854701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09585"/>
            <a:endParaRPr lang="en-US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73107" name="Oval 19">
            <a:extLst>
              <a:ext uri="{FF2B5EF4-FFF2-40B4-BE49-F238E27FC236}">
                <a16:creationId xmlns:a16="http://schemas.microsoft.com/office/drawing/2014/main" id="{E4219952-8679-A2AE-4807-D8E421FE3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2337" y="2382837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09585"/>
            <a:endParaRPr lang="en-US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73108" name="AutoShape 20">
            <a:extLst>
              <a:ext uri="{FF2B5EF4-FFF2-40B4-BE49-F238E27FC236}">
                <a16:creationId xmlns:a16="http://schemas.microsoft.com/office/drawing/2014/main" id="{7917BDF9-5942-A3E4-59F5-BD03A0C891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4326" y="2217739"/>
            <a:ext cx="698500" cy="381000"/>
          </a:xfrm>
          <a:prstGeom prst="wedgeRectCallout">
            <a:avLst>
              <a:gd name="adj1" fmla="val -75681"/>
              <a:gd name="adj2" fmla="val 23750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609585"/>
            <a:r>
              <a:rPr lang="zh-TW" altLang="en-US" sz="1600">
                <a:solidFill>
                  <a:srgbClr val="FFFFFF"/>
                </a:solidFill>
                <a:latin typeface="Arial"/>
                <a:ea typeface="SimHei" panose="02010609060101010101" pitchFamily="49" charset="-122"/>
                <a:cs typeface="Arial"/>
              </a:rPr>
              <a:t>以弗所</a:t>
            </a:r>
          </a:p>
        </p:txBody>
      </p:sp>
      <p:sp>
        <p:nvSpPr>
          <p:cNvPr id="473109" name="Text Box 21">
            <a:extLst>
              <a:ext uri="{FF2B5EF4-FFF2-40B4-BE49-F238E27FC236}">
                <a16:creationId xmlns:a16="http://schemas.microsoft.com/office/drawing/2014/main" id="{A45B9BF0-2F51-57A0-7E6A-8E6D70AB06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0314" y="2586037"/>
            <a:ext cx="877163" cy="369332"/>
          </a:xfrm>
          <a:prstGeom prst="rect">
            <a:avLst/>
          </a:prstGeom>
          <a:solidFill>
            <a:srgbClr val="000000">
              <a:alpha val="60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609585"/>
            <a:r>
              <a:rPr lang="zh-TW" altLang="en-US">
                <a:solidFill>
                  <a:srgbClr val="FFFFFF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亞該亞</a:t>
            </a:r>
          </a:p>
        </p:txBody>
      </p:sp>
      <p:sp>
        <p:nvSpPr>
          <p:cNvPr id="473110" name="Text Box 22">
            <a:extLst>
              <a:ext uri="{FF2B5EF4-FFF2-40B4-BE49-F238E27FC236}">
                <a16:creationId xmlns:a16="http://schemas.microsoft.com/office/drawing/2014/main" id="{598D7AE8-0B63-3EB3-078C-A68A31ED70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8090" y="331788"/>
            <a:ext cx="877163" cy="369332"/>
          </a:xfrm>
          <a:prstGeom prst="rect">
            <a:avLst/>
          </a:prstGeom>
          <a:solidFill>
            <a:srgbClr val="000000">
              <a:alpha val="60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609585"/>
            <a:r>
              <a:rPr lang="zh-TW" altLang="en-US">
                <a:solidFill>
                  <a:srgbClr val="FFFFFF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馬其頓</a:t>
            </a:r>
          </a:p>
        </p:txBody>
      </p:sp>
      <p:sp>
        <p:nvSpPr>
          <p:cNvPr id="473111" name="Text Box 23">
            <a:extLst>
              <a:ext uri="{FF2B5EF4-FFF2-40B4-BE49-F238E27FC236}">
                <a16:creationId xmlns:a16="http://schemas.microsoft.com/office/drawing/2014/main" id="{254D0746-5064-38D9-6958-9FEEC57589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6051" y="1812925"/>
            <a:ext cx="877163" cy="369332"/>
          </a:xfrm>
          <a:prstGeom prst="rect">
            <a:avLst/>
          </a:prstGeom>
          <a:solidFill>
            <a:srgbClr val="000000">
              <a:alpha val="60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609585"/>
            <a:r>
              <a:rPr lang="zh-TW" altLang="en-US">
                <a:solidFill>
                  <a:srgbClr val="FFFFFF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亞西亞</a:t>
            </a:r>
          </a:p>
        </p:txBody>
      </p:sp>
      <p:sp>
        <p:nvSpPr>
          <p:cNvPr id="473112" name="Oval 24">
            <a:extLst>
              <a:ext uri="{FF2B5EF4-FFF2-40B4-BE49-F238E27FC236}">
                <a16:creationId xmlns:a16="http://schemas.microsoft.com/office/drawing/2014/main" id="{D34B9212-1C68-C5ED-21F2-F9827048CF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1" y="2444751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09585"/>
            <a:endParaRPr lang="en-US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73113" name="Oval 25">
            <a:extLst>
              <a:ext uri="{FF2B5EF4-FFF2-40B4-BE49-F238E27FC236}">
                <a16:creationId xmlns:a16="http://schemas.microsoft.com/office/drawing/2014/main" id="{EE0764D9-A8DE-5C90-F201-23FF025191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1813" y="2393951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09585"/>
            <a:endParaRPr lang="en-US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73114" name="Oval 26">
            <a:extLst>
              <a:ext uri="{FF2B5EF4-FFF2-40B4-BE49-F238E27FC236}">
                <a16:creationId xmlns:a16="http://schemas.microsoft.com/office/drawing/2014/main" id="{27BB949B-67F7-360C-42B0-7BD023DCB8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7776" y="641351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09585"/>
            <a:endParaRPr lang="en-US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73115" name="AutoShape 27">
            <a:extLst>
              <a:ext uri="{FF2B5EF4-FFF2-40B4-BE49-F238E27FC236}">
                <a16:creationId xmlns:a16="http://schemas.microsoft.com/office/drawing/2014/main" id="{15EDAC69-2359-82A1-644F-9D22A9F673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2276" y="5821363"/>
            <a:ext cx="919163" cy="292100"/>
          </a:xfrm>
          <a:prstGeom prst="wedgeRectCallout">
            <a:avLst>
              <a:gd name="adj1" fmla="val -72454"/>
              <a:gd name="adj2" fmla="val -20106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defTabSz="609585"/>
            <a:r>
              <a:rPr lang="zh-TW" altLang="en-US" sz="1600">
                <a:solidFill>
                  <a:srgbClr val="FFFFFF"/>
                </a:solidFill>
                <a:latin typeface="Arial"/>
                <a:ea typeface="SimHei" panose="02010609060101010101" pitchFamily="49" charset="-122"/>
                <a:cs typeface="Arial"/>
              </a:rPr>
              <a:t>耶路撒冷</a:t>
            </a:r>
          </a:p>
        </p:txBody>
      </p:sp>
      <p:sp>
        <p:nvSpPr>
          <p:cNvPr id="473116" name="Rectangle 28">
            <a:extLst>
              <a:ext uri="{FF2B5EF4-FFF2-40B4-BE49-F238E27FC236}">
                <a16:creationId xmlns:a16="http://schemas.microsoft.com/office/drawing/2014/main" id="{E0F4185B-ABFB-E669-792A-AE8DCA7D8C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2" y="4484689"/>
            <a:ext cx="3870325" cy="226286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09585"/>
            <a:endParaRPr lang="en-US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73117" name="Text Box 29">
            <a:extLst>
              <a:ext uri="{FF2B5EF4-FFF2-40B4-BE49-F238E27FC236}">
                <a16:creationId xmlns:a16="http://schemas.microsoft.com/office/drawing/2014/main" id="{EA5D3A20-74A1-13D0-B8F0-C67073924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3274" y="4597400"/>
            <a:ext cx="3750852" cy="180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defTabSz="609585"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望見居比路，就從南邊行過，往敘利亞去，我們就在推羅上岸，因為船要在那裡卸貨。</a:t>
            </a:r>
            <a:r>
              <a:rPr lang="en-US" altLang="zh-TW" sz="2400" dirty="0">
                <a:solidFill>
                  <a:srgbClr val="80808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(</a:t>
            </a:r>
            <a:r>
              <a:rPr lang="zh-TW" altLang="en-US" sz="2400" dirty="0">
                <a:solidFill>
                  <a:srgbClr val="80808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徒</a:t>
            </a:r>
            <a:r>
              <a:rPr lang="en-US" altLang="zh-TW" sz="2400" dirty="0">
                <a:solidFill>
                  <a:srgbClr val="80808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21:</a:t>
            </a:r>
            <a:r>
              <a:rPr lang="en-US" altLang="zh-TW" sz="2400" dirty="0">
                <a:solidFill>
                  <a:srgbClr val="808080"/>
                </a:solidFill>
                <a:latin typeface="SimHei" panose="02010609060101010101" pitchFamily="49" charset="-122"/>
                <a:ea typeface="新細明體" panose="02020500000000000000" pitchFamily="18" charset="-120"/>
                <a:cs typeface="Arial"/>
              </a:rPr>
              <a:t>3</a:t>
            </a:r>
            <a:r>
              <a:rPr lang="en-US" altLang="zh-TW" sz="2400" dirty="0">
                <a:solidFill>
                  <a:srgbClr val="80808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)</a:t>
            </a:r>
            <a:endParaRPr lang="zh-TW" altLang="en-US" sz="2400" dirty="0">
              <a:solidFill>
                <a:srgbClr val="808080"/>
              </a:solidFill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</p:txBody>
      </p:sp>
      <p:sp>
        <p:nvSpPr>
          <p:cNvPr id="473118" name="AutoShape 30">
            <a:extLst>
              <a:ext uri="{FF2B5EF4-FFF2-40B4-BE49-F238E27FC236}">
                <a16:creationId xmlns:a16="http://schemas.microsoft.com/office/drawing/2014/main" id="{0A2E979E-F592-7257-BAD9-718D689686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7101" y="2132013"/>
            <a:ext cx="698500" cy="381000"/>
          </a:xfrm>
          <a:prstGeom prst="wedgeRectCallout">
            <a:avLst>
              <a:gd name="adj1" fmla="val 74773"/>
              <a:gd name="adj2" fmla="val 31667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609585"/>
            <a:r>
              <a:rPr lang="zh-TW" altLang="en-US" sz="1600">
                <a:solidFill>
                  <a:srgbClr val="FFFFFF"/>
                </a:solidFill>
                <a:latin typeface="Arial"/>
                <a:ea typeface="SimHei" panose="02010609060101010101" pitchFamily="49" charset="-122"/>
                <a:cs typeface="Arial"/>
              </a:rPr>
              <a:t>哥林多</a:t>
            </a:r>
          </a:p>
        </p:txBody>
      </p:sp>
      <p:sp>
        <p:nvSpPr>
          <p:cNvPr id="473119" name="AutoShape 31">
            <a:extLst>
              <a:ext uri="{FF2B5EF4-FFF2-40B4-BE49-F238E27FC236}">
                <a16:creationId xmlns:a16="http://schemas.microsoft.com/office/drawing/2014/main" id="{F33BDE18-D9C0-3ED6-FC5A-FA3583FE23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4101" y="122239"/>
            <a:ext cx="727075" cy="292100"/>
          </a:xfrm>
          <a:prstGeom prst="wedgeRectCallout">
            <a:avLst>
              <a:gd name="adj1" fmla="val -16375"/>
              <a:gd name="adj2" fmla="val 125542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defTabSz="609585"/>
            <a:r>
              <a:rPr lang="zh-TW" altLang="en-US" sz="1600">
                <a:solidFill>
                  <a:srgbClr val="FFFFFF"/>
                </a:solidFill>
                <a:latin typeface="Arial"/>
                <a:ea typeface="SimHei" panose="02010609060101010101" pitchFamily="49" charset="-122"/>
                <a:cs typeface="Arial"/>
              </a:rPr>
              <a:t>腓立比</a:t>
            </a:r>
          </a:p>
        </p:txBody>
      </p:sp>
      <p:sp>
        <p:nvSpPr>
          <p:cNvPr id="473120" name="AutoShape 32">
            <a:extLst>
              <a:ext uri="{FF2B5EF4-FFF2-40B4-BE49-F238E27FC236}">
                <a16:creationId xmlns:a16="http://schemas.microsoft.com/office/drawing/2014/main" id="{0D99BC8D-118F-2994-331B-8BCA79DA5F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4425" y="1146175"/>
            <a:ext cx="727075" cy="292100"/>
          </a:xfrm>
          <a:prstGeom prst="wedgeRectCallout">
            <a:avLst>
              <a:gd name="adj1" fmla="val -78602"/>
              <a:gd name="adj2" fmla="val 44565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defTabSz="609585"/>
            <a:r>
              <a:rPr lang="zh-TW" altLang="en-US" sz="1600">
                <a:solidFill>
                  <a:srgbClr val="FFFFFF"/>
                </a:solidFill>
                <a:latin typeface="Arial"/>
                <a:ea typeface="SimHei" panose="02010609060101010101" pitchFamily="49" charset="-122"/>
                <a:cs typeface="Arial"/>
              </a:rPr>
              <a:t>特羅亞</a:t>
            </a:r>
          </a:p>
        </p:txBody>
      </p:sp>
      <p:sp>
        <p:nvSpPr>
          <p:cNvPr id="473121" name="Oval 33">
            <a:extLst>
              <a:ext uri="{FF2B5EF4-FFF2-40B4-BE49-F238E27FC236}">
                <a16:creationId xmlns:a16="http://schemas.microsoft.com/office/drawing/2014/main" id="{307B40B3-EC06-A175-1DA7-C468479E1E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7251" y="1511301"/>
            <a:ext cx="106363" cy="106363"/>
          </a:xfrm>
          <a:prstGeom prst="ellipse">
            <a:avLst/>
          </a:prstGeom>
          <a:solidFill>
            <a:srgbClr val="FF9933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09585"/>
            <a:endParaRPr lang="zh-TW" altLang="en-US">
              <a:solidFill>
                <a:srgbClr val="000000"/>
              </a:solidFill>
              <a:latin typeface="Arial"/>
              <a:ea typeface="新細明體" panose="02020500000000000000" pitchFamily="18" charset="-120"/>
              <a:cs typeface="Arial"/>
            </a:endParaRPr>
          </a:p>
        </p:txBody>
      </p:sp>
      <p:sp>
        <p:nvSpPr>
          <p:cNvPr id="473122" name="AutoShape 34">
            <a:extLst>
              <a:ext uri="{FF2B5EF4-FFF2-40B4-BE49-F238E27FC236}">
                <a16:creationId xmlns:a16="http://schemas.microsoft.com/office/drawing/2014/main" id="{2D03CCE8-1AEF-3EBF-0E20-0463C567BE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3965" y="1476375"/>
            <a:ext cx="522287" cy="292100"/>
          </a:xfrm>
          <a:prstGeom prst="wedgeRectCallout">
            <a:avLst>
              <a:gd name="adj1" fmla="val -98634"/>
              <a:gd name="adj2" fmla="val -20106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defTabSz="609585"/>
            <a:r>
              <a:rPr lang="zh-TW" altLang="en-US" sz="1600">
                <a:solidFill>
                  <a:srgbClr val="FFFFFF"/>
                </a:solidFill>
                <a:latin typeface="Arial"/>
                <a:ea typeface="SimHei" panose="02010609060101010101" pitchFamily="49" charset="-122"/>
                <a:cs typeface="Arial"/>
              </a:rPr>
              <a:t>亞朔</a:t>
            </a:r>
          </a:p>
        </p:txBody>
      </p:sp>
      <p:sp>
        <p:nvSpPr>
          <p:cNvPr id="473123" name="Oval 35">
            <a:extLst>
              <a:ext uri="{FF2B5EF4-FFF2-40B4-BE49-F238E27FC236}">
                <a16:creationId xmlns:a16="http://schemas.microsoft.com/office/drawing/2014/main" id="{BA95F0B6-5555-44FD-C562-A30D30E9FA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0913" y="1787525"/>
            <a:ext cx="106363" cy="106363"/>
          </a:xfrm>
          <a:prstGeom prst="ellipse">
            <a:avLst/>
          </a:prstGeom>
          <a:solidFill>
            <a:srgbClr val="FF9933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09585"/>
            <a:endParaRPr lang="zh-TW" altLang="en-US">
              <a:solidFill>
                <a:srgbClr val="000000"/>
              </a:solidFill>
              <a:latin typeface="Arial"/>
              <a:ea typeface="新細明體" panose="02020500000000000000" pitchFamily="18" charset="-120"/>
              <a:cs typeface="Arial"/>
            </a:endParaRPr>
          </a:p>
        </p:txBody>
      </p:sp>
      <p:sp>
        <p:nvSpPr>
          <p:cNvPr id="473124" name="AutoShape 36">
            <a:extLst>
              <a:ext uri="{FF2B5EF4-FFF2-40B4-BE49-F238E27FC236}">
                <a16:creationId xmlns:a16="http://schemas.microsoft.com/office/drawing/2014/main" id="{F56D2BAC-6C6A-83DD-1D1E-D59ADBDF5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5214" y="1679575"/>
            <a:ext cx="923925" cy="292100"/>
          </a:xfrm>
          <a:prstGeom prst="wedgeRectCallout">
            <a:avLst>
              <a:gd name="adj1" fmla="val 74741"/>
              <a:gd name="adj2" fmla="val 8153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609585"/>
            <a:r>
              <a:rPr lang="zh-TW" altLang="en-US" sz="1600">
                <a:solidFill>
                  <a:srgbClr val="FFFFFF"/>
                </a:solidFill>
                <a:latin typeface="Arial"/>
                <a:ea typeface="SimHei" panose="02010609060101010101" pitchFamily="49" charset="-122"/>
                <a:cs typeface="Arial"/>
              </a:rPr>
              <a:t>米推利尼</a:t>
            </a:r>
          </a:p>
        </p:txBody>
      </p:sp>
      <p:sp>
        <p:nvSpPr>
          <p:cNvPr id="473125" name="AutoShape 37">
            <a:extLst>
              <a:ext uri="{FF2B5EF4-FFF2-40B4-BE49-F238E27FC236}">
                <a16:creationId xmlns:a16="http://schemas.microsoft.com/office/drawing/2014/main" id="{58D76C98-4E87-00F7-C225-B0125BC154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4326" y="2643188"/>
            <a:ext cx="698500" cy="381000"/>
          </a:xfrm>
          <a:prstGeom prst="wedgeRectCallout">
            <a:avLst>
              <a:gd name="adj1" fmla="val -79319"/>
              <a:gd name="adj2" fmla="val -26250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609585"/>
            <a:r>
              <a:rPr lang="zh-TW" altLang="en-US" sz="1600">
                <a:solidFill>
                  <a:srgbClr val="FFFFFF"/>
                </a:solidFill>
                <a:latin typeface="Arial"/>
                <a:ea typeface="SimHei" panose="02010609060101010101" pitchFamily="49" charset="-122"/>
                <a:cs typeface="Arial"/>
              </a:rPr>
              <a:t>米利都</a:t>
            </a:r>
          </a:p>
        </p:txBody>
      </p:sp>
      <p:sp>
        <p:nvSpPr>
          <p:cNvPr id="473126" name="AutoShape 38">
            <a:extLst>
              <a:ext uri="{FF2B5EF4-FFF2-40B4-BE49-F238E27FC236}">
                <a16:creationId xmlns:a16="http://schemas.microsoft.com/office/drawing/2014/main" id="{87A63281-1709-3FF4-BD7C-E582497CDF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2714" y="2109789"/>
            <a:ext cx="522287" cy="292100"/>
          </a:xfrm>
          <a:prstGeom prst="wedgeRectCallout">
            <a:avLst>
              <a:gd name="adj1" fmla="val 77051"/>
              <a:gd name="adj2" fmla="val -26630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defTabSz="609585"/>
            <a:r>
              <a:rPr lang="zh-TW" altLang="en-US" sz="1600">
                <a:solidFill>
                  <a:srgbClr val="FFFFFF"/>
                </a:solidFill>
                <a:latin typeface="Arial"/>
                <a:ea typeface="SimHei" panose="02010609060101010101" pitchFamily="49" charset="-122"/>
                <a:cs typeface="Arial"/>
              </a:rPr>
              <a:t>基阿</a:t>
            </a:r>
          </a:p>
        </p:txBody>
      </p:sp>
      <p:sp>
        <p:nvSpPr>
          <p:cNvPr id="473127" name="Freeform 39">
            <a:extLst>
              <a:ext uri="{FF2B5EF4-FFF2-40B4-BE49-F238E27FC236}">
                <a16:creationId xmlns:a16="http://schemas.microsoft.com/office/drawing/2014/main" id="{BB7EE500-260F-8904-E574-67C04A7A67E6}"/>
              </a:ext>
            </a:extLst>
          </p:cNvPr>
          <p:cNvSpPr>
            <a:spLocks/>
          </p:cNvSpPr>
          <p:nvPr/>
        </p:nvSpPr>
        <p:spPr bwMode="auto">
          <a:xfrm>
            <a:off x="4622801" y="2211390"/>
            <a:ext cx="174625" cy="409575"/>
          </a:xfrm>
          <a:custGeom>
            <a:avLst/>
            <a:gdLst>
              <a:gd name="T0" fmla="*/ 5 w 110"/>
              <a:gd name="T1" fmla="*/ 0 h 258"/>
              <a:gd name="T2" fmla="*/ 17 w 110"/>
              <a:gd name="T3" fmla="*/ 85 h 258"/>
              <a:gd name="T4" fmla="*/ 110 w 110"/>
              <a:gd name="T5" fmla="*/ 258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" h="258">
                <a:moveTo>
                  <a:pt x="5" y="0"/>
                </a:moveTo>
                <a:cubicBezTo>
                  <a:pt x="2" y="21"/>
                  <a:pt x="0" y="42"/>
                  <a:pt x="17" y="85"/>
                </a:cubicBezTo>
                <a:cubicBezTo>
                  <a:pt x="34" y="128"/>
                  <a:pt x="72" y="193"/>
                  <a:pt x="110" y="258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609585"/>
            <a:endParaRPr lang="en-US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73128" name="AutoShape 40">
            <a:extLst>
              <a:ext uri="{FF2B5EF4-FFF2-40B4-BE49-F238E27FC236}">
                <a16:creationId xmlns:a16="http://schemas.microsoft.com/office/drawing/2014/main" id="{029F5154-5C4E-B3B4-6C89-CFC79640FD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5439" y="2544763"/>
            <a:ext cx="522287" cy="292100"/>
          </a:xfrm>
          <a:prstGeom prst="wedgeRectCallout">
            <a:avLst>
              <a:gd name="adj1" fmla="val 77051"/>
              <a:gd name="adj2" fmla="val -26630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defTabSz="609585"/>
            <a:r>
              <a:rPr lang="zh-TW" altLang="en-US" sz="1600">
                <a:solidFill>
                  <a:srgbClr val="FFFFFF"/>
                </a:solidFill>
                <a:latin typeface="Arial"/>
                <a:ea typeface="SimHei" panose="02010609060101010101" pitchFamily="49" charset="-122"/>
                <a:cs typeface="Arial"/>
              </a:rPr>
              <a:t>撒摩</a:t>
            </a:r>
          </a:p>
        </p:txBody>
      </p:sp>
      <p:sp>
        <p:nvSpPr>
          <p:cNvPr id="473129" name="Freeform 41">
            <a:extLst>
              <a:ext uri="{FF2B5EF4-FFF2-40B4-BE49-F238E27FC236}">
                <a16:creationId xmlns:a16="http://schemas.microsoft.com/office/drawing/2014/main" id="{654155CC-C2E8-62DF-5093-1B688B0DF0C3}"/>
              </a:ext>
            </a:extLst>
          </p:cNvPr>
          <p:cNvSpPr>
            <a:spLocks/>
          </p:cNvSpPr>
          <p:nvPr/>
        </p:nvSpPr>
        <p:spPr bwMode="auto">
          <a:xfrm>
            <a:off x="4799013" y="2625725"/>
            <a:ext cx="279400" cy="117475"/>
          </a:xfrm>
          <a:custGeom>
            <a:avLst/>
            <a:gdLst>
              <a:gd name="T0" fmla="*/ 0 w 176"/>
              <a:gd name="T1" fmla="*/ 0 h 74"/>
              <a:gd name="T2" fmla="*/ 60 w 176"/>
              <a:gd name="T3" fmla="*/ 55 h 74"/>
              <a:gd name="T4" fmla="*/ 176 w 176"/>
              <a:gd name="T5" fmla="*/ 74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6" h="74">
                <a:moveTo>
                  <a:pt x="0" y="0"/>
                </a:moveTo>
                <a:cubicBezTo>
                  <a:pt x="15" y="21"/>
                  <a:pt x="31" y="43"/>
                  <a:pt x="60" y="55"/>
                </a:cubicBezTo>
                <a:cubicBezTo>
                  <a:pt x="89" y="67"/>
                  <a:pt x="150" y="71"/>
                  <a:pt x="176" y="74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609585"/>
            <a:endParaRPr lang="en-US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73130" name="Freeform 42">
            <a:extLst>
              <a:ext uri="{FF2B5EF4-FFF2-40B4-BE49-F238E27FC236}">
                <a16:creationId xmlns:a16="http://schemas.microsoft.com/office/drawing/2014/main" id="{A283639B-7FF5-D1E1-D649-B733AF80D243}"/>
              </a:ext>
            </a:extLst>
          </p:cNvPr>
          <p:cNvSpPr>
            <a:spLocks/>
          </p:cNvSpPr>
          <p:nvPr/>
        </p:nvSpPr>
        <p:spPr bwMode="auto">
          <a:xfrm>
            <a:off x="5018090" y="2746375"/>
            <a:ext cx="180975" cy="342900"/>
          </a:xfrm>
          <a:custGeom>
            <a:avLst/>
            <a:gdLst>
              <a:gd name="T0" fmla="*/ 63 w 114"/>
              <a:gd name="T1" fmla="*/ 0 h 216"/>
              <a:gd name="T2" fmla="*/ 9 w 114"/>
              <a:gd name="T3" fmla="*/ 131 h 216"/>
              <a:gd name="T4" fmla="*/ 114 w 114"/>
              <a:gd name="T5" fmla="*/ 216 h 2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4" h="216">
                <a:moveTo>
                  <a:pt x="63" y="0"/>
                </a:moveTo>
                <a:cubicBezTo>
                  <a:pt x="55" y="22"/>
                  <a:pt x="0" y="95"/>
                  <a:pt x="9" y="131"/>
                </a:cubicBezTo>
                <a:cubicBezTo>
                  <a:pt x="18" y="167"/>
                  <a:pt x="92" y="198"/>
                  <a:pt x="114" y="216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609585"/>
            <a:endParaRPr lang="en-US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73131" name="Oval 43">
            <a:extLst>
              <a:ext uri="{FF2B5EF4-FFF2-40B4-BE49-F238E27FC236}">
                <a16:creationId xmlns:a16="http://schemas.microsoft.com/office/drawing/2014/main" id="{07302B8E-0B1A-B92D-0204-3B386EBD0C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7937" y="2687637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09585"/>
            <a:endParaRPr lang="zh-TW" altLang="en-US">
              <a:solidFill>
                <a:srgbClr val="000000"/>
              </a:solidFill>
              <a:latin typeface="Arial"/>
              <a:ea typeface="新細明體" panose="02020500000000000000" pitchFamily="18" charset="-120"/>
              <a:cs typeface="Arial"/>
            </a:endParaRPr>
          </a:p>
        </p:txBody>
      </p:sp>
      <p:sp>
        <p:nvSpPr>
          <p:cNvPr id="473132" name="AutoShape 44">
            <a:extLst>
              <a:ext uri="{FF2B5EF4-FFF2-40B4-BE49-F238E27FC236}">
                <a16:creationId xmlns:a16="http://schemas.microsoft.com/office/drawing/2014/main" id="{D86D6EE2-8B55-1F80-4289-05DFF3372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8490" y="3035301"/>
            <a:ext cx="522287" cy="292100"/>
          </a:xfrm>
          <a:prstGeom prst="wedgeRectCallout">
            <a:avLst>
              <a:gd name="adj1" fmla="val 77051"/>
              <a:gd name="adj2" fmla="val -26630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defTabSz="609585"/>
            <a:r>
              <a:rPr lang="zh-TW" altLang="en-US" sz="1600">
                <a:solidFill>
                  <a:srgbClr val="FFFFFF"/>
                </a:solidFill>
                <a:latin typeface="Arial"/>
                <a:ea typeface="SimHei" panose="02010609060101010101" pitchFamily="49" charset="-122"/>
                <a:cs typeface="Arial"/>
              </a:rPr>
              <a:t>哥士</a:t>
            </a:r>
          </a:p>
        </p:txBody>
      </p:sp>
      <p:sp>
        <p:nvSpPr>
          <p:cNvPr id="473133" name="Freeform 45">
            <a:extLst>
              <a:ext uri="{FF2B5EF4-FFF2-40B4-BE49-F238E27FC236}">
                <a16:creationId xmlns:a16="http://schemas.microsoft.com/office/drawing/2014/main" id="{392A41C2-23A0-4DEE-9EC3-193069C87FF6}"/>
              </a:ext>
            </a:extLst>
          </p:cNvPr>
          <p:cNvSpPr>
            <a:spLocks/>
          </p:cNvSpPr>
          <p:nvPr/>
        </p:nvSpPr>
        <p:spPr bwMode="auto">
          <a:xfrm>
            <a:off x="5130801" y="3081339"/>
            <a:ext cx="444500" cy="263525"/>
          </a:xfrm>
          <a:custGeom>
            <a:avLst/>
            <a:gdLst>
              <a:gd name="T0" fmla="*/ 43 w 280"/>
              <a:gd name="T1" fmla="*/ 0 h 166"/>
              <a:gd name="T2" fmla="*/ 2 w 280"/>
              <a:gd name="T3" fmla="*/ 75 h 166"/>
              <a:gd name="T4" fmla="*/ 53 w 280"/>
              <a:gd name="T5" fmla="*/ 129 h 166"/>
              <a:gd name="T6" fmla="*/ 182 w 280"/>
              <a:gd name="T7" fmla="*/ 161 h 166"/>
              <a:gd name="T8" fmla="*/ 280 w 280"/>
              <a:gd name="T9" fmla="*/ 158 h 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" h="166">
                <a:moveTo>
                  <a:pt x="43" y="0"/>
                </a:moveTo>
                <a:cubicBezTo>
                  <a:pt x="36" y="13"/>
                  <a:pt x="0" y="54"/>
                  <a:pt x="2" y="75"/>
                </a:cubicBezTo>
                <a:cubicBezTo>
                  <a:pt x="4" y="96"/>
                  <a:pt x="23" y="115"/>
                  <a:pt x="53" y="129"/>
                </a:cubicBezTo>
                <a:cubicBezTo>
                  <a:pt x="83" y="143"/>
                  <a:pt x="144" y="156"/>
                  <a:pt x="182" y="161"/>
                </a:cubicBezTo>
                <a:cubicBezTo>
                  <a:pt x="220" y="166"/>
                  <a:pt x="260" y="159"/>
                  <a:pt x="280" y="158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609585"/>
            <a:endParaRPr lang="en-US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73134" name="AutoShape 46">
            <a:extLst>
              <a:ext uri="{FF2B5EF4-FFF2-40B4-BE49-F238E27FC236}">
                <a16:creationId xmlns:a16="http://schemas.microsoft.com/office/drawing/2014/main" id="{29D38FE3-EC1F-CCCC-8CA9-F5B791256D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3865" y="3581401"/>
            <a:ext cx="522287" cy="292100"/>
          </a:xfrm>
          <a:prstGeom prst="wedgeRectCallout">
            <a:avLst>
              <a:gd name="adj1" fmla="val -46352"/>
              <a:gd name="adj2" fmla="val -109782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defTabSz="609585"/>
            <a:r>
              <a:rPr lang="zh-TW" altLang="en-US" sz="1600">
                <a:solidFill>
                  <a:srgbClr val="FFFFFF"/>
                </a:solidFill>
                <a:latin typeface="Arial"/>
                <a:ea typeface="SimHei" panose="02010609060101010101" pitchFamily="49" charset="-122"/>
                <a:cs typeface="Arial"/>
              </a:rPr>
              <a:t>羅底</a:t>
            </a:r>
          </a:p>
        </p:txBody>
      </p:sp>
      <p:sp>
        <p:nvSpPr>
          <p:cNvPr id="473135" name="Freeform 47">
            <a:extLst>
              <a:ext uri="{FF2B5EF4-FFF2-40B4-BE49-F238E27FC236}">
                <a16:creationId xmlns:a16="http://schemas.microsoft.com/office/drawing/2014/main" id="{4BD8A3F9-120B-F72B-8EB7-3E0FB74B860C}"/>
              </a:ext>
            </a:extLst>
          </p:cNvPr>
          <p:cNvSpPr>
            <a:spLocks/>
          </p:cNvSpPr>
          <p:nvPr/>
        </p:nvSpPr>
        <p:spPr bwMode="auto">
          <a:xfrm>
            <a:off x="5570539" y="3327402"/>
            <a:ext cx="466725" cy="119063"/>
          </a:xfrm>
          <a:custGeom>
            <a:avLst/>
            <a:gdLst>
              <a:gd name="T0" fmla="*/ 0 w 294"/>
              <a:gd name="T1" fmla="*/ 0 h 75"/>
              <a:gd name="T2" fmla="*/ 136 w 294"/>
              <a:gd name="T3" fmla="*/ 56 h 75"/>
              <a:gd name="T4" fmla="*/ 294 w 294"/>
              <a:gd name="T5" fmla="*/ 75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4" h="75">
                <a:moveTo>
                  <a:pt x="0" y="0"/>
                </a:moveTo>
                <a:cubicBezTo>
                  <a:pt x="41" y="21"/>
                  <a:pt x="87" y="44"/>
                  <a:pt x="136" y="56"/>
                </a:cubicBezTo>
                <a:cubicBezTo>
                  <a:pt x="185" y="68"/>
                  <a:pt x="261" y="71"/>
                  <a:pt x="294" y="75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609585"/>
            <a:endParaRPr lang="en-US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73137" name="AutoShape 49">
            <a:extLst>
              <a:ext uri="{FF2B5EF4-FFF2-40B4-BE49-F238E27FC236}">
                <a16:creationId xmlns:a16="http://schemas.microsoft.com/office/drawing/2014/main" id="{AF0A82E5-BB16-FAC6-98D7-D6CF153B6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2239" y="3360739"/>
            <a:ext cx="698500" cy="381000"/>
          </a:xfrm>
          <a:prstGeom prst="wedgeRectCallout">
            <a:avLst>
              <a:gd name="adj1" fmla="val -96366"/>
              <a:gd name="adj2" fmla="val -27083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609585"/>
            <a:r>
              <a:rPr lang="zh-TW" altLang="en-US" sz="1600">
                <a:solidFill>
                  <a:srgbClr val="FFFFFF"/>
                </a:solidFill>
                <a:latin typeface="Arial"/>
                <a:ea typeface="SimHei" panose="02010609060101010101" pitchFamily="49" charset="-122"/>
                <a:cs typeface="Arial"/>
              </a:rPr>
              <a:t>帕大喇</a:t>
            </a:r>
          </a:p>
        </p:txBody>
      </p:sp>
      <p:sp>
        <p:nvSpPr>
          <p:cNvPr id="473138" name="Oval 50">
            <a:extLst>
              <a:ext uri="{FF2B5EF4-FFF2-40B4-BE49-F238E27FC236}">
                <a16:creationId xmlns:a16="http://schemas.microsoft.com/office/drawing/2014/main" id="{0E652033-C087-441C-7C27-F250AFA6BC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7463" y="5003801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09585"/>
            <a:endParaRPr lang="en-US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73139" name="AutoShape 51">
            <a:extLst>
              <a:ext uri="{FF2B5EF4-FFF2-40B4-BE49-F238E27FC236}">
                <a16:creationId xmlns:a16="http://schemas.microsoft.com/office/drawing/2014/main" id="{2E141D65-5B18-410E-8FE8-E0DAA06935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86875" y="4857751"/>
            <a:ext cx="522288" cy="292100"/>
          </a:xfrm>
          <a:prstGeom prst="wedgeRectCallout">
            <a:avLst>
              <a:gd name="adj1" fmla="val -101366"/>
              <a:gd name="adj2" fmla="val 17394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defTabSz="609585"/>
            <a:r>
              <a:rPr lang="zh-TW" altLang="en-US" sz="1600">
                <a:solidFill>
                  <a:srgbClr val="FFFFFF"/>
                </a:solidFill>
                <a:latin typeface="Arial"/>
                <a:ea typeface="SimHei" panose="02010609060101010101" pitchFamily="49" charset="-122"/>
                <a:cs typeface="Arial"/>
              </a:rPr>
              <a:t>推羅</a:t>
            </a:r>
          </a:p>
        </p:txBody>
      </p:sp>
      <p:sp>
        <p:nvSpPr>
          <p:cNvPr id="473140" name="Freeform 52">
            <a:extLst>
              <a:ext uri="{FF2B5EF4-FFF2-40B4-BE49-F238E27FC236}">
                <a16:creationId xmlns:a16="http://schemas.microsoft.com/office/drawing/2014/main" id="{9CDB9DF8-77E6-793C-69DE-B94C0D9B78B3}"/>
              </a:ext>
            </a:extLst>
          </p:cNvPr>
          <p:cNvSpPr>
            <a:spLocks/>
          </p:cNvSpPr>
          <p:nvPr/>
        </p:nvSpPr>
        <p:spPr bwMode="auto">
          <a:xfrm>
            <a:off x="6099175" y="3478214"/>
            <a:ext cx="2794000" cy="1562100"/>
          </a:xfrm>
          <a:custGeom>
            <a:avLst/>
            <a:gdLst>
              <a:gd name="T0" fmla="*/ 0 w 1760"/>
              <a:gd name="T1" fmla="*/ 0 h 984"/>
              <a:gd name="T2" fmla="*/ 298 w 1760"/>
              <a:gd name="T3" fmla="*/ 240 h 984"/>
              <a:gd name="T4" fmla="*/ 1253 w 1760"/>
              <a:gd name="T5" fmla="*/ 751 h 984"/>
              <a:gd name="T6" fmla="*/ 1760 w 1760"/>
              <a:gd name="T7" fmla="*/ 984 h 9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60" h="984">
                <a:moveTo>
                  <a:pt x="0" y="0"/>
                </a:moveTo>
                <a:cubicBezTo>
                  <a:pt x="44" y="57"/>
                  <a:pt x="89" y="115"/>
                  <a:pt x="298" y="240"/>
                </a:cubicBezTo>
                <a:cubicBezTo>
                  <a:pt x="507" y="365"/>
                  <a:pt x="1009" y="627"/>
                  <a:pt x="1253" y="751"/>
                </a:cubicBezTo>
                <a:cubicBezTo>
                  <a:pt x="1497" y="875"/>
                  <a:pt x="1628" y="929"/>
                  <a:pt x="1760" y="984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609585"/>
            <a:endParaRPr lang="en-US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73136" name="Oval 48">
            <a:extLst>
              <a:ext uri="{FF2B5EF4-FFF2-40B4-BE49-F238E27FC236}">
                <a16:creationId xmlns:a16="http://schemas.microsoft.com/office/drawing/2014/main" id="{1CDE2FD2-A154-7C9F-DF9F-5EC17BF5B6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7263" y="3394076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09585"/>
            <a:endParaRPr lang="zh-TW" altLang="en-US">
              <a:solidFill>
                <a:srgbClr val="000000"/>
              </a:solidFill>
              <a:latin typeface="Arial"/>
              <a:ea typeface="新細明體" panose="02020500000000000000" pitchFamily="18" charset="-120"/>
              <a:cs typeface="Arial"/>
            </a:endParaRPr>
          </a:p>
        </p:txBody>
      </p:sp>
      <p:sp>
        <p:nvSpPr>
          <p:cNvPr id="473141" name="Text Box 53">
            <a:extLst>
              <a:ext uri="{FF2B5EF4-FFF2-40B4-BE49-F238E27FC236}">
                <a16:creationId xmlns:a16="http://schemas.microsoft.com/office/drawing/2014/main" id="{D00B0936-EC9E-F4A3-B424-AFD5B19ADA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5065" y="3922713"/>
            <a:ext cx="877163" cy="369332"/>
          </a:xfrm>
          <a:prstGeom prst="rect">
            <a:avLst/>
          </a:prstGeom>
          <a:solidFill>
            <a:srgbClr val="000000">
              <a:alpha val="60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609585"/>
            <a:r>
              <a:rPr lang="zh-TW" altLang="en-US">
                <a:solidFill>
                  <a:srgbClr val="FFFFFF"/>
                </a:solidFill>
                <a:latin typeface="Arial"/>
                <a:ea typeface="SimHei" panose="02010609060101010101" pitchFamily="49" charset="-122"/>
                <a:cs typeface="Arial"/>
              </a:rPr>
              <a:t>居比路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AAD9E56-149A-0871-C178-2B5C97F0A4FC}"/>
              </a:ext>
            </a:extLst>
          </p:cNvPr>
          <p:cNvSpPr txBox="1"/>
          <p:nvPr/>
        </p:nvSpPr>
        <p:spPr>
          <a:xfrm>
            <a:off x="-19792" y="5954373"/>
            <a:ext cx="15437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09585"/>
            <a:r>
              <a:rPr lang="en-US" sz="2400" dirty="0">
                <a:solidFill>
                  <a:srgbClr val="0432FF"/>
                </a:solidFill>
                <a:latin typeface="BiauKai" panose="02010601000101010101" pitchFamily="2" charset="-120"/>
                <a:ea typeface="BiauKai" panose="02010601000101010101" pitchFamily="2" charset="-120"/>
                <a:cs typeface="Arial"/>
              </a:rPr>
              <a:t>Biblepoint</a:t>
            </a:r>
            <a:endParaRPr lang="en-US" sz="24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473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3139" grpId="0" animBg="1"/>
      <p:bldP spid="47314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623" name="Text Box 55">
            <a:extLst>
              <a:ext uri="{FF2B5EF4-FFF2-40B4-BE49-F238E27FC236}">
                <a16:creationId xmlns:a16="http://schemas.microsoft.com/office/drawing/2014/main" id="{C70902D9-1E2B-D810-524D-37125B1BB2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5026" y="446089"/>
            <a:ext cx="2955925" cy="5019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914377" fontAlgn="base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</a:pPr>
            <a:r>
              <a:rPr lang="zh-TW" altLang="en-US" sz="24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我們從</a:t>
            </a:r>
            <a:r>
              <a:rPr lang="zh-TW" altLang="en-US" sz="2400" dirty="0">
                <a:solidFill>
                  <a:srgbClr val="000000"/>
                </a:solidFill>
                <a:highlight>
                  <a:srgbClr val="FFFF00"/>
                </a:highlight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推羅</a:t>
            </a:r>
            <a:r>
              <a:rPr lang="zh-TW" altLang="en-US" sz="24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行盡了水路</a:t>
            </a:r>
            <a:r>
              <a:rPr lang="en-US" altLang="zh-TW" sz="2400" dirty="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zh-TW" altLang="en-US" sz="2400" dirty="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或譯：繼續行水路</a:t>
            </a:r>
            <a:r>
              <a:rPr lang="en-US" altLang="zh-TW" sz="2400" dirty="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)</a:t>
            </a:r>
            <a:r>
              <a:rPr lang="zh-TW" altLang="en-US" sz="24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，來到</a:t>
            </a:r>
            <a:r>
              <a:rPr lang="zh-TW" altLang="en-US" sz="2400" dirty="0">
                <a:solidFill>
                  <a:srgbClr val="000000"/>
                </a:solidFill>
                <a:highlight>
                  <a:srgbClr val="FFFF00"/>
                </a:highlight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多利買</a:t>
            </a:r>
            <a:r>
              <a:rPr lang="zh-TW" altLang="en-US" sz="24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，就問那裡的弟兄安，和他們同住了一天。</a:t>
            </a:r>
          </a:p>
          <a:p>
            <a:pPr defTabSz="914377" fontAlgn="base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</a:pPr>
            <a:r>
              <a:rPr lang="zh-TW" altLang="en-US" sz="24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第二天，我們離開那裡，來到</a:t>
            </a:r>
            <a:r>
              <a:rPr lang="zh-TW" altLang="en-US" sz="2400" dirty="0">
                <a:solidFill>
                  <a:srgbClr val="000000"/>
                </a:solidFill>
                <a:highlight>
                  <a:srgbClr val="FFFF00"/>
                </a:highlight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該撒利亞</a:t>
            </a:r>
            <a:r>
              <a:rPr lang="zh-TW" altLang="en-US" sz="24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，就進了傳福音的腓利家裡，和他同住。他是那七個執事裡的一個。</a:t>
            </a:r>
            <a:r>
              <a:rPr lang="en-US" altLang="zh-TW" sz="2400" dirty="0">
                <a:solidFill>
                  <a:srgbClr val="80808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zh-TW" altLang="en-US" sz="2400" dirty="0">
                <a:solidFill>
                  <a:srgbClr val="80808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徒</a:t>
            </a:r>
            <a:r>
              <a:rPr lang="en-US" altLang="zh-TW" sz="2400" dirty="0">
                <a:solidFill>
                  <a:srgbClr val="80808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21:</a:t>
            </a:r>
            <a:r>
              <a:rPr lang="en-US" altLang="zh-TW" sz="2400" dirty="0">
                <a:solidFill>
                  <a:srgbClr val="808080"/>
                </a:solidFill>
                <a:latin typeface="SimHei" panose="02010609060101010101" pitchFamily="49" charset="-122"/>
                <a:ea typeface="新細明體" panose="02020500000000000000" pitchFamily="18" charset="-120"/>
                <a:cs typeface="Arial" panose="020B0604020202020204" pitchFamily="34" charset="0"/>
              </a:rPr>
              <a:t>7-8</a:t>
            </a:r>
            <a:r>
              <a:rPr lang="en-US" altLang="zh-TW" sz="2400" dirty="0">
                <a:solidFill>
                  <a:srgbClr val="80808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)</a:t>
            </a:r>
            <a:endParaRPr lang="zh-TW" altLang="en-US" sz="2400" dirty="0">
              <a:solidFill>
                <a:srgbClr val="808080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pic>
        <p:nvPicPr>
          <p:cNvPr id="493629" name="Picture 61">
            <a:extLst>
              <a:ext uri="{FF2B5EF4-FFF2-40B4-BE49-F238E27FC236}">
                <a16:creationId xmlns:a16="http://schemas.microsoft.com/office/drawing/2014/main" id="{918B16F9-7AC3-77BF-582A-CAA83CFFC0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367"/>
          <a:stretch>
            <a:fillRect/>
          </a:stretch>
        </p:blipFill>
        <p:spPr bwMode="auto">
          <a:xfrm>
            <a:off x="5509419" y="0"/>
            <a:ext cx="5114925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3630" name="Oval 62">
            <a:extLst>
              <a:ext uri="{FF2B5EF4-FFF2-40B4-BE49-F238E27FC236}">
                <a16:creationId xmlns:a16="http://schemas.microsoft.com/office/drawing/2014/main" id="{ED6F2A18-3066-F39E-BE24-AF1533AF25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0302" y="4810125"/>
            <a:ext cx="119063" cy="1174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93631" name="Oval 63">
            <a:extLst>
              <a:ext uri="{FF2B5EF4-FFF2-40B4-BE49-F238E27FC236}">
                <a16:creationId xmlns:a16="http://schemas.microsoft.com/office/drawing/2014/main" id="{B9EEF122-19FE-1DEC-726C-5855CDF55E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7351" y="2979739"/>
            <a:ext cx="119063" cy="1174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93633" name="AutoShape 65">
            <a:extLst>
              <a:ext uri="{FF2B5EF4-FFF2-40B4-BE49-F238E27FC236}">
                <a16:creationId xmlns:a16="http://schemas.microsoft.com/office/drawing/2014/main" id="{95730019-ED64-7D5A-FAB6-124BF26814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6665" y="762001"/>
            <a:ext cx="900112" cy="377825"/>
          </a:xfrm>
          <a:prstGeom prst="wedgeRectCallout">
            <a:avLst>
              <a:gd name="adj1" fmla="val 72088"/>
              <a:gd name="adj2" fmla="val 27972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推羅</a:t>
            </a:r>
          </a:p>
        </p:txBody>
      </p:sp>
      <p:sp>
        <p:nvSpPr>
          <p:cNvPr id="493634" name="AutoShape 66">
            <a:extLst>
              <a:ext uri="{FF2B5EF4-FFF2-40B4-BE49-F238E27FC236}">
                <a16:creationId xmlns:a16="http://schemas.microsoft.com/office/drawing/2014/main" id="{0F8197CF-FFA6-5388-5E77-F3E6653949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7572" y="2752726"/>
            <a:ext cx="1275629" cy="377825"/>
          </a:xfrm>
          <a:prstGeom prst="wedgeRectCallout">
            <a:avLst>
              <a:gd name="adj1" fmla="val 65634"/>
              <a:gd name="adj2" fmla="val 23949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dirty="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該撒利亞</a:t>
            </a:r>
          </a:p>
        </p:txBody>
      </p:sp>
      <p:sp>
        <p:nvSpPr>
          <p:cNvPr id="493635" name="AutoShape 67">
            <a:extLst>
              <a:ext uri="{FF2B5EF4-FFF2-40B4-BE49-F238E27FC236}">
                <a16:creationId xmlns:a16="http://schemas.microsoft.com/office/drawing/2014/main" id="{BD1F743A-9C56-66E1-0B11-EC160810D8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6951" y="5108577"/>
            <a:ext cx="1127125" cy="377825"/>
          </a:xfrm>
          <a:prstGeom prst="wedgeRectCallout">
            <a:avLst>
              <a:gd name="adj1" fmla="val -31551"/>
              <a:gd name="adj2" fmla="val -99157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耶路撒冷</a:t>
            </a:r>
          </a:p>
        </p:txBody>
      </p:sp>
      <p:sp>
        <p:nvSpPr>
          <p:cNvPr id="493637" name="AutoShape 69">
            <a:extLst>
              <a:ext uri="{FF2B5EF4-FFF2-40B4-BE49-F238E27FC236}">
                <a16:creationId xmlns:a16="http://schemas.microsoft.com/office/drawing/2014/main" id="{09F9DE5B-5719-C27B-DBF5-40CDD4D381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3566" y="1658940"/>
            <a:ext cx="1127124" cy="377825"/>
          </a:xfrm>
          <a:prstGeom prst="wedgeRectCallout">
            <a:avLst>
              <a:gd name="adj1" fmla="val 87565"/>
              <a:gd name="adj2" fmla="val 26051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多利買</a:t>
            </a:r>
          </a:p>
        </p:txBody>
      </p:sp>
      <p:sp>
        <p:nvSpPr>
          <p:cNvPr id="493638" name="Freeform 70">
            <a:extLst>
              <a:ext uri="{FF2B5EF4-FFF2-40B4-BE49-F238E27FC236}">
                <a16:creationId xmlns:a16="http://schemas.microsoft.com/office/drawing/2014/main" id="{A9113DD5-6641-07EE-C101-01F531D7F143}"/>
              </a:ext>
            </a:extLst>
          </p:cNvPr>
          <p:cNvSpPr>
            <a:spLocks/>
          </p:cNvSpPr>
          <p:nvPr/>
        </p:nvSpPr>
        <p:spPr bwMode="auto">
          <a:xfrm>
            <a:off x="8348663" y="1069975"/>
            <a:ext cx="328612" cy="819151"/>
          </a:xfrm>
          <a:custGeom>
            <a:avLst/>
            <a:gdLst>
              <a:gd name="T0" fmla="*/ 207 w 207"/>
              <a:gd name="T1" fmla="*/ 0 h 516"/>
              <a:gd name="T2" fmla="*/ 27 w 207"/>
              <a:gd name="T3" fmla="*/ 221 h 516"/>
              <a:gd name="T4" fmla="*/ 43 w 207"/>
              <a:gd name="T5" fmla="*/ 516 h 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7" h="516">
                <a:moveTo>
                  <a:pt x="207" y="0"/>
                </a:moveTo>
                <a:cubicBezTo>
                  <a:pt x="130" y="67"/>
                  <a:pt x="54" y="135"/>
                  <a:pt x="27" y="221"/>
                </a:cubicBezTo>
                <a:cubicBezTo>
                  <a:pt x="0" y="307"/>
                  <a:pt x="21" y="411"/>
                  <a:pt x="43" y="516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3632" name="Oval 64">
            <a:extLst>
              <a:ext uri="{FF2B5EF4-FFF2-40B4-BE49-F238E27FC236}">
                <a16:creationId xmlns:a16="http://schemas.microsoft.com/office/drawing/2014/main" id="{89AD3E2A-E09F-B9B9-ADF4-89BA6EE435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42351" y="998539"/>
            <a:ext cx="119063" cy="117475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93639" name="Freeform 71">
            <a:extLst>
              <a:ext uri="{FF2B5EF4-FFF2-40B4-BE49-F238E27FC236}">
                <a16:creationId xmlns:a16="http://schemas.microsoft.com/office/drawing/2014/main" id="{1547B26E-A51F-93B4-8ADF-2284365308CB}"/>
              </a:ext>
            </a:extLst>
          </p:cNvPr>
          <p:cNvSpPr>
            <a:spLocks/>
          </p:cNvSpPr>
          <p:nvPr/>
        </p:nvSpPr>
        <p:spPr bwMode="auto">
          <a:xfrm>
            <a:off x="8031163" y="1955801"/>
            <a:ext cx="385763" cy="1022351"/>
          </a:xfrm>
          <a:custGeom>
            <a:avLst/>
            <a:gdLst>
              <a:gd name="T0" fmla="*/ 243 w 243"/>
              <a:gd name="T1" fmla="*/ 0 h 644"/>
              <a:gd name="T2" fmla="*/ 76 w 243"/>
              <a:gd name="T3" fmla="*/ 95 h 644"/>
              <a:gd name="T4" fmla="*/ 10 w 243"/>
              <a:gd name="T5" fmla="*/ 330 h 644"/>
              <a:gd name="T6" fmla="*/ 13 w 243"/>
              <a:gd name="T7" fmla="*/ 64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3" h="644">
                <a:moveTo>
                  <a:pt x="243" y="0"/>
                </a:moveTo>
                <a:cubicBezTo>
                  <a:pt x="179" y="20"/>
                  <a:pt x="115" y="40"/>
                  <a:pt x="76" y="95"/>
                </a:cubicBezTo>
                <a:cubicBezTo>
                  <a:pt x="37" y="150"/>
                  <a:pt x="20" y="239"/>
                  <a:pt x="10" y="330"/>
                </a:cubicBezTo>
                <a:cubicBezTo>
                  <a:pt x="0" y="421"/>
                  <a:pt x="6" y="532"/>
                  <a:pt x="13" y="644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3636" name="Oval 68">
            <a:extLst>
              <a:ext uri="{FF2B5EF4-FFF2-40B4-BE49-F238E27FC236}">
                <a16:creationId xmlns:a16="http://schemas.microsoft.com/office/drawing/2014/main" id="{1F5C11E6-8613-CC49-04DC-1AC840475D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6763" y="1885951"/>
            <a:ext cx="119063" cy="117475"/>
          </a:xfrm>
          <a:prstGeom prst="ellipse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A0D0AB-A5D3-9643-BC6D-075D5A308075}"/>
              </a:ext>
            </a:extLst>
          </p:cNvPr>
          <p:cNvSpPr txBox="1"/>
          <p:nvPr/>
        </p:nvSpPr>
        <p:spPr>
          <a:xfrm>
            <a:off x="-19792" y="5954373"/>
            <a:ext cx="15437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09585"/>
            <a:r>
              <a:rPr lang="en-US" sz="2400" dirty="0">
                <a:solidFill>
                  <a:srgbClr val="0432FF"/>
                </a:solidFill>
                <a:latin typeface="BiauKai" panose="02010601000101010101" pitchFamily="2" charset="-120"/>
                <a:ea typeface="BiauKai" panose="02010601000101010101" pitchFamily="2" charset="-120"/>
                <a:cs typeface="Arial"/>
              </a:rPr>
              <a:t>Biblepoint</a:t>
            </a:r>
            <a:endParaRPr lang="en-US" sz="24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6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93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6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493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3631" grpId="0" animBg="1"/>
      <p:bldP spid="493634" grpId="0" animBg="1"/>
      <p:bldP spid="493637" grpId="0" animBg="1"/>
      <p:bldP spid="49363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1C247-AA7B-64FB-AE00-32C00BE88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6178">
              <a:buSzPct val="64000"/>
            </a:pPr>
            <a:br>
              <a:rPr lang="en-US" altLang="zh-TW" sz="3200" dirty="0"/>
            </a:br>
            <a:r>
              <a:rPr lang="en-US" altLang="zh-TW" sz="3200" dirty="0"/>
              <a:t>21:1 -- 21:16	</a:t>
            </a:r>
            <a:r>
              <a:rPr lang="zh-TW" altLang="en-US" sz="3200" dirty="0"/>
              <a:t>保羅執意要回耶路撒冷</a:t>
            </a:r>
            <a:br>
              <a:rPr lang="zh-TW" altLang="en-US" sz="3200" dirty="0"/>
            </a:br>
            <a:endParaRPr lang="zh-TW" altLang="en-US" sz="32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62FF3-4154-B522-5C75-AF6B0D14C1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473784"/>
            <a:ext cx="11488533" cy="5384217"/>
          </a:xfrm>
        </p:spPr>
        <p:txBody>
          <a:bodyPr/>
          <a:lstStyle/>
          <a:p>
            <a:pPr marL="152392" indent="0" fontAlgn="t">
              <a:buNone/>
            </a:pPr>
            <a:r>
              <a:rPr lang="zh-TW" altLang="en-US" sz="3200" dirty="0">
                <a:solidFill>
                  <a:srgbClr val="0432FF"/>
                </a:solidFill>
              </a:rPr>
              <a:t>保羅明知山有虎，偏向虎山行</a:t>
            </a:r>
            <a:endParaRPr lang="en-US" altLang="zh-TW" sz="3200" dirty="0">
              <a:solidFill>
                <a:srgbClr val="0432FF"/>
              </a:solidFill>
            </a:endParaRPr>
          </a:p>
          <a:p>
            <a:pPr marL="152392" indent="0" fontAlgn="t">
              <a:buNone/>
            </a:pPr>
            <a:r>
              <a:rPr lang="en-US" altLang="zh-TW" sz="3200" dirty="0">
                <a:solidFill>
                  <a:schemeClr val="tx1"/>
                </a:solidFill>
              </a:rPr>
              <a:t>1</a:t>
            </a:r>
            <a:r>
              <a:rPr lang="zh-TW" altLang="en-US" sz="3200" dirty="0">
                <a:solidFill>
                  <a:schemeClr val="tx1"/>
                </a:solidFill>
              </a:rPr>
              <a:t>）推羅住了七天（找門徒） </a:t>
            </a:r>
            <a:r>
              <a:rPr lang="en-US" altLang="zh-TW" sz="3200" dirty="0">
                <a:solidFill>
                  <a:schemeClr val="tx1"/>
                </a:solidFill>
              </a:rPr>
              <a:t>–</a:t>
            </a:r>
            <a:r>
              <a:rPr lang="zh-TW" altLang="en-US" sz="3200" dirty="0">
                <a:solidFill>
                  <a:schemeClr val="tx1"/>
                </a:solidFill>
              </a:rPr>
              <a:t>聖靈感動“不要上耶路撒冷”</a:t>
            </a:r>
            <a:endParaRPr lang="en-US" altLang="zh-TW" sz="3200" dirty="0">
              <a:solidFill>
                <a:schemeClr val="tx1"/>
              </a:solidFill>
            </a:endParaRPr>
          </a:p>
          <a:p>
            <a:pPr marL="152392" indent="0" fontAlgn="t">
              <a:buNone/>
            </a:pPr>
            <a:r>
              <a:rPr lang="en-US" altLang="zh-TW" sz="3200" dirty="0">
                <a:solidFill>
                  <a:schemeClr val="tx1"/>
                </a:solidFill>
              </a:rPr>
              <a:t>2</a:t>
            </a:r>
            <a:r>
              <a:rPr lang="zh-TW" altLang="en-US" sz="3200" dirty="0">
                <a:solidFill>
                  <a:schemeClr val="tx1"/>
                </a:solidFill>
              </a:rPr>
              <a:t>）多利買住了一天</a:t>
            </a:r>
            <a:endParaRPr lang="en-US" altLang="zh-TW" sz="3200" dirty="0">
              <a:solidFill>
                <a:schemeClr val="tx1"/>
              </a:solidFill>
            </a:endParaRPr>
          </a:p>
          <a:p>
            <a:pPr marL="152392" indent="0" fontAlgn="t">
              <a:buNone/>
            </a:pPr>
            <a:r>
              <a:rPr lang="en-US" altLang="zh-TW" sz="3200" dirty="0">
                <a:solidFill>
                  <a:schemeClr val="tx1"/>
                </a:solidFill>
              </a:rPr>
              <a:t>3</a:t>
            </a:r>
            <a:r>
              <a:rPr lang="zh-TW" altLang="en-US" sz="3200" dirty="0">
                <a:solidFill>
                  <a:schemeClr val="tx1"/>
                </a:solidFill>
              </a:rPr>
              <a:t>）來到凱撒利亞（腓利家）</a:t>
            </a:r>
            <a:endParaRPr lang="en-US" altLang="zh-TW" sz="3200" dirty="0">
              <a:solidFill>
                <a:schemeClr val="tx1"/>
              </a:solidFill>
            </a:endParaRPr>
          </a:p>
          <a:p>
            <a:pPr marL="152392" indent="0" fontAlgn="t">
              <a:buNone/>
            </a:pPr>
            <a:r>
              <a:rPr lang="en-US" altLang="zh-TW" sz="3200" dirty="0">
                <a:solidFill>
                  <a:schemeClr val="tx1"/>
                </a:solidFill>
              </a:rPr>
              <a:t>4</a:t>
            </a:r>
            <a:r>
              <a:rPr lang="zh-TW" altLang="en-US" sz="3200" dirty="0">
                <a:solidFill>
                  <a:schemeClr val="tx1"/>
                </a:solidFill>
              </a:rPr>
              <a:t>）在凱撒利亞多住了幾天 </a:t>
            </a:r>
            <a:r>
              <a:rPr lang="en-US" altLang="zh-TW" sz="3200" dirty="0">
                <a:solidFill>
                  <a:schemeClr val="tx1"/>
                </a:solidFill>
              </a:rPr>
              <a:t>–</a:t>
            </a:r>
            <a:r>
              <a:rPr lang="zh-TW" altLang="en-US" sz="3200" dirty="0">
                <a:solidFill>
                  <a:schemeClr val="tx1"/>
                </a:solidFill>
              </a:rPr>
              <a:t> 先知亞迦布來見保羅</a:t>
            </a:r>
            <a:endParaRPr lang="en-US" altLang="zh-TW" sz="3200" dirty="0">
              <a:solidFill>
                <a:schemeClr val="tx1"/>
              </a:solidFill>
            </a:endParaRPr>
          </a:p>
          <a:p>
            <a:pPr marL="1481626" lvl="1" indent="-609585" fontAlgn="t">
              <a:buFont typeface="+mj-lt"/>
              <a:buAutoNum type="alphaLcPeriod"/>
            </a:pPr>
            <a:r>
              <a:rPr lang="zh-TW" altLang="en-US" sz="2933" dirty="0"/>
              <a:t>用保羅的腰帶捆上自己的手腳</a:t>
            </a:r>
            <a:endParaRPr lang="en-US" altLang="zh-TW" sz="2933" dirty="0"/>
          </a:p>
          <a:p>
            <a:pPr marL="1481626" lvl="1" indent="-609585" fontAlgn="t">
              <a:buFont typeface="+mj-lt"/>
              <a:buAutoNum type="alphaLcPeriod"/>
            </a:pPr>
            <a:r>
              <a:rPr lang="zh-TW" altLang="en-US" sz="2933" dirty="0"/>
              <a:t>聖靈的提醒“猶太人在耶路撒冷要如此綑綁這腰帶的主人”</a:t>
            </a:r>
            <a:endParaRPr lang="en-US" altLang="zh-TW" sz="2933" dirty="0"/>
          </a:p>
          <a:p>
            <a:pPr marL="1481626" lvl="1" indent="-609585" fontAlgn="t">
              <a:buFont typeface="+mj-lt"/>
              <a:buAutoNum type="alphaLcPeriod"/>
            </a:pPr>
            <a:r>
              <a:rPr lang="zh-TW" altLang="en-US" sz="2933" dirty="0"/>
              <a:t>眾人苦勸保羅不要上耶路撒冷</a:t>
            </a:r>
            <a:endParaRPr lang="en-US" altLang="zh-TW" sz="2933" dirty="0"/>
          </a:p>
          <a:p>
            <a:pPr marL="152392" indent="0" fontAlgn="t">
              <a:buNone/>
            </a:pPr>
            <a:r>
              <a:rPr lang="en-US" altLang="zh-TW" sz="3200" dirty="0">
                <a:solidFill>
                  <a:schemeClr val="tx1"/>
                </a:solidFill>
              </a:rPr>
              <a:t>5</a:t>
            </a:r>
            <a:r>
              <a:rPr lang="zh-TW" altLang="en-US" sz="3200" dirty="0">
                <a:solidFill>
                  <a:schemeClr val="tx1"/>
                </a:solidFill>
              </a:rPr>
              <a:t>）保羅不聽勸，門徒們就隨他去耶路撒冷</a:t>
            </a:r>
            <a:endParaRPr lang="en-US" altLang="zh-TW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7964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1C247-AA7B-64FB-AE00-32C00BE88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6178">
              <a:buSzPct val="64000"/>
            </a:pPr>
            <a:br>
              <a:rPr lang="en-US" altLang="zh-TW" sz="3200" dirty="0"/>
            </a:br>
            <a:r>
              <a:rPr lang="en-US" altLang="zh-TW" sz="3200" dirty="0"/>
              <a:t>21:1 -- 21:16	</a:t>
            </a:r>
            <a:r>
              <a:rPr lang="zh-TW" altLang="en-US" sz="3200" dirty="0"/>
              <a:t>保羅執意要回耶路撒冷</a:t>
            </a:r>
            <a:br>
              <a:rPr lang="zh-TW" altLang="en-US" sz="3200" dirty="0"/>
            </a:br>
            <a:endParaRPr lang="zh-TW" altLang="en-US" sz="32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62FF3-4154-B522-5C75-AF6B0D14C1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473784"/>
            <a:ext cx="11488533" cy="5384217"/>
          </a:xfrm>
        </p:spPr>
        <p:txBody>
          <a:bodyPr/>
          <a:lstStyle/>
          <a:p>
            <a:pPr marL="152392" indent="0" fontAlgn="t">
              <a:buNone/>
            </a:pPr>
            <a:r>
              <a:rPr lang="zh-TW" altLang="en-US" sz="3200" dirty="0">
                <a:solidFill>
                  <a:srgbClr val="0432FF"/>
                </a:solidFill>
              </a:rPr>
              <a:t>保羅明知山有虎，偏向虎山行</a:t>
            </a:r>
            <a:endParaRPr lang="en-US" altLang="zh-TW" sz="3200" dirty="0">
              <a:solidFill>
                <a:srgbClr val="0432FF"/>
              </a:solidFill>
            </a:endParaRPr>
          </a:p>
          <a:p>
            <a:pPr marL="152396" indent="0" fontAlgn="t">
              <a:buNone/>
            </a:pPr>
            <a:endParaRPr lang="en-US" altLang="zh-TW" i="1" dirty="0">
              <a:solidFill>
                <a:srgbClr val="0432FF"/>
              </a:solidFill>
              <a:latin typeface="Arial" panose="020B0604020202020204" pitchFamily="34" charset="0"/>
            </a:endParaRPr>
          </a:p>
          <a:p>
            <a:pPr marL="152396" indent="0" fontAlgn="t">
              <a:buNone/>
            </a:pPr>
            <a:r>
              <a:rPr lang="zh-TW" altLang="en-US" sz="3200" dirty="0">
                <a:solidFill>
                  <a:schemeClr val="tx1"/>
                </a:solidFill>
                <a:latin typeface="Arial" panose="020B0604020202020204" pitchFamily="34" charset="0"/>
              </a:rPr>
              <a:t>腓利 </a:t>
            </a:r>
            <a:r>
              <a:rPr lang="en-US" altLang="zh-TW" sz="3200" dirty="0">
                <a:solidFill>
                  <a:schemeClr val="tx1"/>
                </a:solidFill>
                <a:latin typeface="Arial" panose="020B0604020202020204" pitchFamily="34" charset="0"/>
              </a:rPr>
              <a:t>–</a:t>
            </a:r>
            <a:r>
              <a:rPr lang="zh-TW" altLang="en-US" sz="32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endParaRPr lang="en-US" altLang="zh-TW" sz="32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152396" indent="0" fontAlgn="t">
              <a:buNone/>
            </a:pPr>
            <a:r>
              <a:rPr lang="en-US" altLang="zh-TW" sz="3200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zh-TW" altLang="en-US" sz="3200" dirty="0">
                <a:solidFill>
                  <a:schemeClr val="tx1"/>
                </a:solidFill>
                <a:latin typeface="Arial" panose="020B0604020202020204" pitchFamily="34" charset="0"/>
              </a:rPr>
              <a:t>執事，曾被掃羅驅趕離開耶路撒冷，他下到撒馬利亞，在那裡傳道。他曾向埃塞爾比亞太監傳福音，為他施洗。</a:t>
            </a:r>
            <a:endParaRPr lang="en-US" altLang="zh-TW" sz="32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152396" indent="0" fontAlgn="t">
              <a:buNone/>
            </a:pPr>
            <a:endParaRPr lang="en-US" altLang="zh-TW" sz="32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152396" indent="0" fontAlgn="t">
              <a:buNone/>
            </a:pPr>
            <a:r>
              <a:rPr lang="zh-TW" altLang="en-US" sz="3200" dirty="0">
                <a:solidFill>
                  <a:schemeClr val="tx1"/>
                </a:solidFill>
                <a:latin typeface="Arial" panose="020B0604020202020204" pitchFamily="34" charset="0"/>
              </a:rPr>
              <a:t>保羅曾經迫害腓利，現在</a:t>
            </a:r>
            <a:r>
              <a:rPr lang="en-US" altLang="zh-TW" sz="3200" dirty="0">
                <a:solidFill>
                  <a:schemeClr val="tx1"/>
                </a:solidFill>
              </a:rPr>
              <a:t>20</a:t>
            </a:r>
            <a:r>
              <a:rPr lang="zh-TW" altLang="en-US" sz="3200" dirty="0">
                <a:solidFill>
                  <a:schemeClr val="tx1"/>
                </a:solidFill>
                <a:latin typeface="Arial" panose="020B0604020202020204" pitchFamily="34" charset="0"/>
              </a:rPr>
              <a:t>多年後，能住在他家，分享傳福音的見證 </a:t>
            </a:r>
            <a:r>
              <a:rPr lang="en-US" altLang="zh-TW" sz="3200" dirty="0">
                <a:solidFill>
                  <a:schemeClr val="tx1"/>
                </a:solidFill>
                <a:latin typeface="Arial" panose="020B0604020202020204" pitchFamily="34" charset="0"/>
              </a:rPr>
              <a:t>–</a:t>
            </a:r>
            <a:r>
              <a:rPr lang="zh-TW" altLang="en-US" sz="3200" dirty="0">
                <a:solidFill>
                  <a:schemeClr val="tx1"/>
                </a:solidFill>
                <a:latin typeface="Arial" panose="020B0604020202020204" pitchFamily="34" charset="0"/>
              </a:rPr>
              <a:t> 神蹟！</a:t>
            </a:r>
            <a:endParaRPr lang="en-US" altLang="zh-TW" sz="32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152396" indent="0" fontAlgn="t">
              <a:buNone/>
            </a:pPr>
            <a:endParaRPr lang="en-US" altLang="zh-TW" sz="32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152396" indent="0" fontAlgn="t">
              <a:buNone/>
            </a:pPr>
            <a:endParaRPr lang="zh-TW" altLang="en-US" sz="32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9029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1C247-AA7B-64FB-AE00-32C00BE88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6178">
              <a:buSzPct val="64000"/>
            </a:pPr>
            <a:br>
              <a:rPr lang="en-US" altLang="zh-TW" sz="3200" dirty="0"/>
            </a:br>
            <a:r>
              <a:rPr lang="en-US" altLang="zh-TW" sz="3200" dirty="0"/>
              <a:t>21:1 -- 21:16	</a:t>
            </a:r>
            <a:r>
              <a:rPr lang="zh-TW" altLang="en-US" sz="3200" dirty="0"/>
              <a:t>保羅執意要回耶路撒冷</a:t>
            </a:r>
            <a:br>
              <a:rPr lang="zh-TW" altLang="en-US" sz="3200" dirty="0"/>
            </a:br>
            <a:endParaRPr lang="zh-TW" altLang="en-US" sz="32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62FF3-4154-B522-5C75-AF6B0D14C1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473784"/>
            <a:ext cx="11488533" cy="5384217"/>
          </a:xfrm>
        </p:spPr>
        <p:txBody>
          <a:bodyPr/>
          <a:lstStyle/>
          <a:p>
            <a:pPr marL="152392" indent="0" fontAlgn="t">
              <a:buNone/>
            </a:pPr>
            <a:r>
              <a:rPr lang="zh-TW" altLang="en-US" sz="3200" dirty="0">
                <a:solidFill>
                  <a:srgbClr val="0432FF"/>
                </a:solidFill>
              </a:rPr>
              <a:t>保羅明知山有虎，偏向虎山行</a:t>
            </a:r>
            <a:endParaRPr lang="en-US" altLang="zh-TW" sz="3200" dirty="0">
              <a:solidFill>
                <a:srgbClr val="0432FF"/>
              </a:solidFill>
            </a:endParaRPr>
          </a:p>
          <a:p>
            <a:pPr marL="152392" indent="0" fontAlgn="t">
              <a:buNone/>
            </a:pPr>
            <a:r>
              <a:rPr lang="zh-TW" altLang="en-US" sz="3200" dirty="0">
                <a:solidFill>
                  <a:schemeClr val="tx1"/>
                </a:solidFill>
              </a:rPr>
              <a:t>保羅已經知道有「捆鎖與患難等待我」，但聖靈帶領他知道必須走這一趟。</a:t>
            </a:r>
            <a:endParaRPr lang="en-US" altLang="zh-TW" sz="3200" dirty="0">
              <a:solidFill>
                <a:schemeClr val="tx1"/>
              </a:solidFill>
            </a:endParaRPr>
          </a:p>
          <a:p>
            <a:pPr marL="152396" indent="0" fontAlgn="t">
              <a:buNone/>
            </a:pPr>
            <a:r>
              <a:rPr lang="zh-TW" altLang="en-US" i="1" dirty="0">
                <a:solidFill>
                  <a:srgbClr val="0432FF"/>
                </a:solidFill>
                <a:latin typeface="Arial" panose="020B0604020202020204" pitchFamily="34" charset="0"/>
              </a:rPr>
              <a:t>但知道聖靈在各城裏向我指證，說有</a:t>
            </a:r>
            <a:r>
              <a:rPr lang="zh-TW" altLang="en-US" i="1" dirty="0">
                <a:solidFill>
                  <a:srgbClr val="0432FF"/>
                </a:solidFill>
                <a:highlight>
                  <a:srgbClr val="FFFF00"/>
                </a:highlight>
                <a:latin typeface="Arial" panose="020B0604020202020204" pitchFamily="34" charset="0"/>
              </a:rPr>
              <a:t>捆鎖與患難</a:t>
            </a:r>
            <a:r>
              <a:rPr lang="zh-TW" altLang="en-US" i="1" dirty="0">
                <a:solidFill>
                  <a:srgbClr val="0432FF"/>
                </a:solidFill>
                <a:latin typeface="Arial" panose="020B0604020202020204" pitchFamily="34" charset="0"/>
              </a:rPr>
              <a:t>等待我。 我卻不以性命為念，也不看為寶貴，只要</a:t>
            </a:r>
            <a:r>
              <a:rPr lang="zh-TW" altLang="en-US" i="1" dirty="0">
                <a:solidFill>
                  <a:srgbClr val="0432FF"/>
                </a:solidFill>
                <a:highlight>
                  <a:srgbClr val="FFFF00"/>
                </a:highlight>
                <a:latin typeface="Arial" panose="020B0604020202020204" pitchFamily="34" charset="0"/>
              </a:rPr>
              <a:t>行完我的路程</a:t>
            </a:r>
            <a:r>
              <a:rPr lang="zh-TW" altLang="en-US" i="1" dirty="0">
                <a:solidFill>
                  <a:srgbClr val="0432FF"/>
                </a:solidFill>
                <a:latin typeface="Arial" panose="020B0604020202020204" pitchFamily="34" charset="0"/>
              </a:rPr>
              <a:t>，成就我從主耶穌所領受的職事，證明神恩惠的福音。</a:t>
            </a:r>
            <a:endParaRPr lang="en-US" altLang="zh-TW" i="1" dirty="0">
              <a:solidFill>
                <a:srgbClr val="0432FF"/>
              </a:solidFill>
              <a:latin typeface="Arial" panose="020B0604020202020204" pitchFamily="34" charset="0"/>
            </a:endParaRPr>
          </a:p>
          <a:p>
            <a:pPr marL="152396" indent="0" fontAlgn="t">
              <a:buNone/>
            </a:pPr>
            <a:endParaRPr lang="en-US" altLang="zh-TW" i="1" dirty="0">
              <a:solidFill>
                <a:srgbClr val="0432FF"/>
              </a:solidFill>
              <a:latin typeface="Arial" panose="020B0604020202020204" pitchFamily="34" charset="0"/>
            </a:endParaRPr>
          </a:p>
          <a:p>
            <a:pPr marL="152396" indent="0" fontAlgn="t">
              <a:buNone/>
            </a:pPr>
            <a:r>
              <a:rPr lang="zh-TW" altLang="en-US" dirty="0">
                <a:solidFill>
                  <a:schemeClr val="tx1"/>
                </a:solidFill>
                <a:latin typeface="Arial" panose="020B0604020202020204" pitchFamily="34" charset="0"/>
              </a:rPr>
              <a:t>聖靈讓其他門徒看到保羅此行有危險，但並沒有讓他們勸說保羅不去。</a:t>
            </a:r>
            <a:endParaRPr lang="en-US" altLang="zh-TW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152396" indent="0" fontAlgn="t">
              <a:buNone/>
            </a:pPr>
            <a:r>
              <a:rPr lang="zh-TW" altLang="en-US" dirty="0">
                <a:solidFill>
                  <a:schemeClr val="tx1"/>
                </a:solidFill>
                <a:latin typeface="Arial" panose="020B0604020202020204" pitchFamily="34" charset="0"/>
              </a:rPr>
              <a:t>他們勸阻保羅是出於對保羅的愛。當保羅堅持要去，他們就說「願主的旨意成就」</a:t>
            </a:r>
            <a:endParaRPr lang="en-US" altLang="zh-TW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152396" indent="0" fontAlgn="t">
              <a:buNone/>
            </a:pPr>
            <a:r>
              <a:rPr lang="zh-TW" altLang="en-US" dirty="0">
                <a:solidFill>
                  <a:schemeClr val="tx1"/>
                </a:solidFill>
                <a:latin typeface="Arial" panose="020B0604020202020204" pitchFamily="34" charset="0"/>
              </a:rPr>
              <a:t>例子：如果你身邊的人要到一個正在有戰爭的地方去傳福音。</a:t>
            </a:r>
            <a:endParaRPr lang="en-US" altLang="zh-TW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4341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1C247-AA7B-64FB-AE00-32C00BE88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6178">
              <a:buSzPct val="64000"/>
            </a:pPr>
            <a:br>
              <a:rPr lang="en-US" altLang="zh-TW" sz="3200" dirty="0"/>
            </a:br>
            <a:r>
              <a:rPr lang="en-US" altLang="zh-TW" sz="3200" dirty="0"/>
              <a:t>21:1 -- 21:16	</a:t>
            </a:r>
            <a:r>
              <a:rPr lang="zh-TW" altLang="en-US" sz="3200" dirty="0"/>
              <a:t>保羅執意要回耶路撒冷</a:t>
            </a:r>
            <a:br>
              <a:rPr lang="zh-TW" altLang="en-US" sz="3200" dirty="0"/>
            </a:br>
            <a:endParaRPr lang="zh-TW" altLang="en-US" sz="32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62FF3-4154-B522-5C75-AF6B0D14C1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662546"/>
            <a:ext cx="11488533" cy="4908468"/>
          </a:xfrm>
        </p:spPr>
        <p:txBody>
          <a:bodyPr/>
          <a:lstStyle/>
          <a:p>
            <a:pPr marL="152392" indent="0" fontAlgn="t">
              <a:buNone/>
            </a:pPr>
            <a:r>
              <a:rPr lang="zh-TW" altLang="en-US" sz="3200" dirty="0">
                <a:solidFill>
                  <a:srgbClr val="0432FF"/>
                </a:solidFill>
              </a:rPr>
              <a:t>屬靈原則：</a:t>
            </a:r>
            <a:endParaRPr lang="en-US" altLang="zh-TW" sz="3200" dirty="0">
              <a:solidFill>
                <a:srgbClr val="0432FF"/>
              </a:solidFill>
            </a:endParaRPr>
          </a:p>
          <a:p>
            <a:pPr marL="152392" indent="0" fontAlgn="t">
              <a:buNone/>
            </a:pPr>
            <a:r>
              <a:rPr lang="zh-TW" altLang="en-US" sz="3200" dirty="0">
                <a:solidFill>
                  <a:srgbClr val="0432FF"/>
                </a:solidFill>
              </a:rPr>
              <a:t>神的使命比生命重要；聖靈的帶領給人以勇氣</a:t>
            </a:r>
            <a:endParaRPr lang="en-US" altLang="zh-TW" sz="3200" dirty="0">
              <a:solidFill>
                <a:srgbClr val="0432FF"/>
              </a:solidFill>
            </a:endParaRPr>
          </a:p>
          <a:p>
            <a:pPr marL="152392" indent="0" fontAlgn="t">
              <a:buNone/>
            </a:pPr>
            <a:endParaRPr lang="en-US" altLang="zh-TW" sz="3200" dirty="0">
              <a:solidFill>
                <a:srgbClr val="0432FF"/>
              </a:solidFill>
            </a:endParaRPr>
          </a:p>
          <a:p>
            <a:pPr marL="152392" indent="0" fontAlgn="t">
              <a:buNone/>
            </a:pPr>
            <a:r>
              <a:rPr lang="zh-TW" altLang="en-US" sz="3200" dirty="0">
                <a:solidFill>
                  <a:schemeClr val="tx1"/>
                </a:solidFill>
              </a:rPr>
              <a:t>仇敵的伎倆看似可怕，危險；但是聖靈的指引會保守我們的生命來榮耀神！</a:t>
            </a:r>
            <a:endParaRPr lang="en-US" altLang="zh-TW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9065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1C247-AA7B-64FB-AE00-32C00BE88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6178">
              <a:buSzPct val="64000"/>
            </a:pPr>
            <a:br>
              <a:rPr lang="en-US" altLang="zh-TW" sz="3200" dirty="0"/>
            </a:br>
            <a:r>
              <a:rPr lang="en-US" altLang="zh-TW" sz="3200" dirty="0"/>
              <a:t>21:1 -- 21:16	</a:t>
            </a:r>
            <a:r>
              <a:rPr lang="zh-TW" altLang="en-US" sz="3200" dirty="0"/>
              <a:t>保羅執意要回耶路撒冷</a:t>
            </a:r>
            <a:br>
              <a:rPr lang="zh-TW" altLang="en-US" sz="3200" dirty="0"/>
            </a:br>
            <a:endParaRPr lang="zh-TW" altLang="en-US" sz="32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62FF3-4154-B522-5C75-AF6B0D14C1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662546"/>
            <a:ext cx="11488533" cy="4908468"/>
          </a:xfrm>
        </p:spPr>
        <p:txBody>
          <a:bodyPr/>
          <a:lstStyle/>
          <a:p>
            <a:pPr marL="152392" indent="0" fontAlgn="t">
              <a:buNone/>
            </a:pPr>
            <a:r>
              <a:rPr lang="zh-TW" altLang="en-US" sz="3200" dirty="0">
                <a:solidFill>
                  <a:srgbClr val="0432FF"/>
                </a:solidFill>
              </a:rPr>
              <a:t>結語</a:t>
            </a:r>
            <a:endParaRPr lang="en-US" altLang="zh-TW" sz="3200" dirty="0">
              <a:solidFill>
                <a:srgbClr val="0432FF"/>
              </a:solidFill>
            </a:endParaRPr>
          </a:p>
          <a:p>
            <a:pPr marL="152392" indent="0" fontAlgn="t">
              <a:buNone/>
            </a:pPr>
            <a:endParaRPr lang="en-US" altLang="zh-TW" sz="3200" dirty="0">
              <a:solidFill>
                <a:srgbClr val="0432FF"/>
              </a:solidFill>
            </a:endParaRPr>
          </a:p>
          <a:p>
            <a:pPr marL="152392" indent="0" fontAlgn="t">
              <a:buNone/>
            </a:pPr>
            <a:r>
              <a:rPr lang="zh-TW" altLang="en-US" sz="3200" dirty="0">
                <a:solidFill>
                  <a:schemeClr val="tx1"/>
                </a:solidFill>
              </a:rPr>
              <a:t>保羅的榜樣，也是我們每一位要學習的。</a:t>
            </a:r>
            <a:endParaRPr lang="en-US" altLang="zh-TW" sz="3200" dirty="0">
              <a:solidFill>
                <a:schemeClr val="tx1"/>
              </a:solidFill>
            </a:endParaRPr>
          </a:p>
          <a:p>
            <a:pPr marL="152392" indent="0" fontAlgn="t">
              <a:buNone/>
            </a:pPr>
            <a:endParaRPr lang="en-US" altLang="zh-TW" sz="3200" dirty="0">
              <a:solidFill>
                <a:schemeClr val="tx1"/>
              </a:solidFill>
            </a:endParaRPr>
          </a:p>
          <a:p>
            <a:pPr marL="152392" indent="0" fontAlgn="t">
              <a:buNone/>
            </a:pPr>
            <a:r>
              <a:rPr lang="zh-TW" altLang="en-US" sz="3733" i="1" dirty="0">
                <a:solidFill>
                  <a:srgbClr val="0432FF"/>
                </a:solidFill>
                <a:latin typeface="Arial" panose="020B0604020202020204" pitchFamily="34" charset="0"/>
              </a:rPr>
              <a:t>你們該效法我，像我效法基督一樣。（林前</a:t>
            </a:r>
            <a:r>
              <a:rPr lang="en-US" altLang="zh-TW" sz="3733" i="1" dirty="0">
                <a:solidFill>
                  <a:srgbClr val="0432FF"/>
                </a:solidFill>
              </a:rPr>
              <a:t>11:1</a:t>
            </a:r>
            <a:r>
              <a:rPr lang="zh-TW" altLang="en-US" sz="3733" i="1" dirty="0">
                <a:solidFill>
                  <a:srgbClr val="0432FF"/>
                </a:solidFill>
                <a:latin typeface="Arial" panose="020B0604020202020204" pitchFamily="34" charset="0"/>
              </a:rPr>
              <a:t>）</a:t>
            </a:r>
            <a:endParaRPr lang="en-US" altLang="zh-TW" sz="3733" i="1" dirty="0">
              <a:solidFill>
                <a:srgbClr val="0432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8577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F4CA2-F73E-F302-3479-17928BFF5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FC501E-FF91-473C-BAB0-180BB7E057A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2396" indent="0" algn="ctr">
              <a:buNone/>
            </a:pPr>
            <a:endParaRPr lang="en-US" sz="4267" dirty="0"/>
          </a:p>
          <a:p>
            <a:pPr marL="152396" indent="0" algn="ctr">
              <a:buNone/>
            </a:pPr>
            <a:r>
              <a:rPr lang="en-US" sz="4267" dirty="0" err="1"/>
              <a:t>補充內容</a:t>
            </a:r>
            <a:endParaRPr lang="en-US" sz="4267" dirty="0"/>
          </a:p>
        </p:txBody>
      </p:sp>
    </p:spTree>
    <p:extLst>
      <p:ext uri="{BB962C8B-B14F-4D97-AF65-F5344CB8AC3E}">
        <p14:creationId xmlns:p14="http://schemas.microsoft.com/office/powerpoint/2010/main" val="5741149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62FF3-4154-B522-5C75-AF6B0D14C1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626183"/>
            <a:ext cx="11360800" cy="4734851"/>
          </a:xfrm>
        </p:spPr>
        <p:txBody>
          <a:bodyPr/>
          <a:lstStyle/>
          <a:p>
            <a:pPr marL="152392" indent="0" fontAlgn="t">
              <a:buNone/>
            </a:pPr>
            <a:r>
              <a:rPr lang="zh-TW" altLang="en-US" sz="3200" dirty="0">
                <a:solidFill>
                  <a:srgbClr val="0432FF"/>
                </a:solidFill>
              </a:rPr>
              <a:t>以弗所教會</a:t>
            </a:r>
            <a:r>
              <a:rPr lang="en-US" altLang="zh-TW" sz="3200" dirty="0">
                <a:solidFill>
                  <a:srgbClr val="0432FF"/>
                </a:solidFill>
              </a:rPr>
              <a:t>(</a:t>
            </a:r>
            <a:r>
              <a:rPr lang="zh-TW" altLang="en-US" sz="3200" dirty="0">
                <a:solidFill>
                  <a:srgbClr val="0432FF"/>
                </a:solidFill>
              </a:rPr>
              <a:t>內容來自</a:t>
            </a:r>
            <a:r>
              <a:rPr lang="zh-TW" altLang="en-US" sz="3200" dirty="0">
                <a:solidFill>
                  <a:srgbClr val="0432FF"/>
                </a:solidFill>
                <a:hlinkClick r:id="rId3"/>
              </a:rPr>
              <a:t>網站</a:t>
            </a:r>
            <a:r>
              <a:rPr lang="zh-TW" altLang="en-US" sz="3200" dirty="0">
                <a:solidFill>
                  <a:srgbClr val="0432FF"/>
                </a:solidFill>
              </a:rPr>
              <a:t>）</a:t>
            </a:r>
            <a:endParaRPr lang="en-US" altLang="zh-TW" sz="3200" dirty="0">
              <a:solidFill>
                <a:srgbClr val="0432FF"/>
              </a:solidFill>
              <a:hlinkClick r:id="rId3"/>
            </a:endParaRPr>
          </a:p>
          <a:p>
            <a:pPr marL="152392" indent="0" fontAlgn="t">
              <a:buNone/>
            </a:pPr>
            <a:br>
              <a:rPr lang="zh-TW" altLang="en-US" dirty="0">
                <a:solidFill>
                  <a:srgbClr val="333333"/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</a:br>
            <a:r>
              <a:rPr lang="en-US" altLang="zh-TW" dirty="0">
                <a:solidFill>
                  <a:srgbClr val="333333"/>
                </a:solidFill>
              </a:rPr>
              <a:t>【</a:t>
            </a:r>
            <a:r>
              <a:rPr lang="zh-TW" altLang="en-US" dirty="0">
                <a:solidFill>
                  <a:srgbClr val="333333"/>
                </a:solidFill>
              </a:rPr>
              <a:t>以弗所</a:t>
            </a:r>
            <a:r>
              <a:rPr lang="en-US" altLang="zh-TW" dirty="0">
                <a:solidFill>
                  <a:srgbClr val="333333"/>
                </a:solidFill>
              </a:rPr>
              <a:t>】</a:t>
            </a:r>
            <a:r>
              <a:rPr lang="zh-TW" altLang="en-US" dirty="0">
                <a:solidFill>
                  <a:srgbClr val="333333"/>
                </a:solidFill>
              </a:rPr>
              <a:t>又譯</a:t>
            </a:r>
            <a:r>
              <a:rPr lang="en-US" altLang="zh-TW" dirty="0">
                <a:solidFill>
                  <a:srgbClr val="333333"/>
                </a:solidFill>
              </a:rPr>
              <a:t>『</a:t>
            </a:r>
            <a:r>
              <a:rPr lang="zh-TW" altLang="en-US" dirty="0">
                <a:solidFill>
                  <a:srgbClr val="333333"/>
                </a:solidFill>
              </a:rPr>
              <a:t>艾菲索斯</a:t>
            </a:r>
            <a:r>
              <a:rPr lang="en-US" altLang="zh-TW" dirty="0">
                <a:solidFill>
                  <a:srgbClr val="333333"/>
                </a:solidFill>
              </a:rPr>
              <a:t>』</a:t>
            </a:r>
            <a:r>
              <a:rPr lang="zh-TW" altLang="en-US" dirty="0">
                <a:solidFill>
                  <a:srgbClr val="333333"/>
                </a:solidFill>
              </a:rPr>
              <a:t>（英語：</a:t>
            </a:r>
            <a:r>
              <a:rPr lang="en-US" altLang="zh-TW" dirty="0">
                <a:solidFill>
                  <a:srgbClr val="333333"/>
                </a:solidFill>
              </a:rPr>
              <a:t>Ephesus</a:t>
            </a:r>
            <a:r>
              <a:rPr lang="zh-TW" altLang="en-US" dirty="0">
                <a:solidFill>
                  <a:srgbClr val="333333"/>
                </a:solidFill>
              </a:rPr>
              <a:t>；土耳其語：</a:t>
            </a:r>
            <a:r>
              <a:rPr lang="en-US" altLang="zh-TW" dirty="0" err="1">
                <a:solidFill>
                  <a:srgbClr val="333333"/>
                </a:solidFill>
              </a:rPr>
              <a:t>Efes</a:t>
            </a:r>
            <a:r>
              <a:rPr lang="zh-TW" altLang="en-US" dirty="0">
                <a:solidFill>
                  <a:srgbClr val="333333"/>
                </a:solidFill>
              </a:rPr>
              <a:t>）</a:t>
            </a:r>
            <a:endParaRPr lang="en-US" altLang="zh-TW" dirty="0">
              <a:solidFill>
                <a:srgbClr val="333333"/>
              </a:solidFill>
            </a:endParaRPr>
          </a:p>
          <a:p>
            <a:pPr marL="152392" indent="0" fontAlgn="t">
              <a:buNone/>
            </a:pPr>
            <a:r>
              <a:rPr lang="zh-TW" altLang="en-US" dirty="0">
                <a:solidFill>
                  <a:srgbClr val="333333"/>
                </a:solidFill>
              </a:rPr>
              <a:t>以弗所是古希臘人在小亞細亞建立的一個大城市，位於加斯他河注入愛琴海的河口</a:t>
            </a:r>
            <a:endParaRPr lang="en-US" altLang="zh-TW" dirty="0">
              <a:solidFill>
                <a:srgbClr val="333333"/>
              </a:solidFill>
            </a:endParaRPr>
          </a:p>
          <a:p>
            <a:pPr marL="152392" indent="0" fontAlgn="t">
              <a:buNone/>
            </a:pPr>
            <a:r>
              <a:rPr lang="zh-TW" altLang="en-US" dirty="0">
                <a:solidFill>
                  <a:srgbClr val="333333"/>
                </a:solidFill>
              </a:rPr>
              <a:t>從羅馬共和國開始，以弗所就是亞細亞省的省會，是當時最大的城市之一，人口有</a:t>
            </a:r>
            <a:r>
              <a:rPr lang="en-US" altLang="zh-TW" dirty="0">
                <a:solidFill>
                  <a:srgbClr val="333333"/>
                </a:solidFill>
              </a:rPr>
              <a:t>40-50</a:t>
            </a:r>
            <a:r>
              <a:rPr lang="zh-TW" altLang="en-US" dirty="0">
                <a:solidFill>
                  <a:srgbClr val="333333"/>
                </a:solidFill>
              </a:rPr>
              <a:t>萬之多。被譽為</a:t>
            </a:r>
            <a:r>
              <a:rPr lang="en-US" altLang="zh-TW" dirty="0">
                <a:solidFill>
                  <a:srgbClr val="333333"/>
                </a:solidFill>
              </a:rPr>
              <a:t>『</a:t>
            </a:r>
            <a:r>
              <a:rPr lang="zh-TW" altLang="en-US" dirty="0">
                <a:solidFill>
                  <a:srgbClr val="333333"/>
                </a:solidFill>
              </a:rPr>
              <a:t>亞洲第一個及最大的大都會</a:t>
            </a:r>
            <a:r>
              <a:rPr lang="en-US" altLang="zh-TW" dirty="0">
                <a:solidFill>
                  <a:srgbClr val="333333"/>
                </a:solidFill>
              </a:rPr>
              <a:t>』</a:t>
            </a:r>
          </a:p>
          <a:p>
            <a:pPr marL="152392" indent="0" fontAlgn="t">
              <a:buNone/>
            </a:pPr>
            <a:r>
              <a:rPr lang="zh-TW" altLang="en-US" dirty="0">
                <a:solidFill>
                  <a:srgbClr val="333333"/>
                </a:solidFill>
              </a:rPr>
              <a:t>它以亞底米神廟、圖書館和露天大戲院著稱。它的露天大戲院能容納</a:t>
            </a:r>
            <a:r>
              <a:rPr lang="en-US" altLang="zh-TW" dirty="0">
                <a:solidFill>
                  <a:srgbClr val="333333"/>
                </a:solidFill>
              </a:rPr>
              <a:t>25,000</a:t>
            </a:r>
            <a:r>
              <a:rPr lang="zh-TW" altLang="en-US" dirty="0">
                <a:solidFill>
                  <a:srgbClr val="333333"/>
                </a:solidFill>
              </a:rPr>
              <a:t>觀眾，主要用來演出戲劇，羅馬晚期角鬥士的表演也在戲院裏舉行。</a:t>
            </a:r>
            <a:endParaRPr lang="en-US" altLang="zh-TW" dirty="0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979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1C247-AA7B-64FB-AE00-32C00BE88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20:1</a:t>
            </a:r>
            <a:r>
              <a:rPr lang="zh-TW" altLang="en-US" sz="3200" dirty="0"/>
              <a:t> </a:t>
            </a:r>
            <a:r>
              <a:rPr lang="en-US" altLang="zh-TW" sz="3200" dirty="0"/>
              <a:t>–</a:t>
            </a:r>
            <a:r>
              <a:rPr lang="zh-TW" altLang="en-US" sz="3200" dirty="0"/>
              <a:t> </a:t>
            </a:r>
            <a:r>
              <a:rPr lang="en-US" altLang="zh-TW" sz="3200" dirty="0"/>
              <a:t>20:36	</a:t>
            </a:r>
            <a:r>
              <a:rPr lang="zh-TW" altLang="en-US" sz="3200" dirty="0"/>
              <a:t>保羅繼續堅固教會信徒</a:t>
            </a:r>
            <a:endParaRPr lang="en-US" sz="32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62FF3-4154-B522-5C75-AF6B0D14C1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473784"/>
            <a:ext cx="11488533" cy="5384217"/>
          </a:xfrm>
        </p:spPr>
        <p:txBody>
          <a:bodyPr/>
          <a:lstStyle/>
          <a:p>
            <a:pPr marL="152392" indent="0" fontAlgn="t">
              <a:buNone/>
            </a:pPr>
            <a:r>
              <a:rPr lang="zh-TW" altLang="en-US" sz="3200" dirty="0">
                <a:solidFill>
                  <a:srgbClr val="0432FF"/>
                </a:solidFill>
              </a:rPr>
              <a:t>保羅行蹤</a:t>
            </a:r>
            <a:endParaRPr lang="en-US" altLang="zh-TW" sz="3200" dirty="0">
              <a:solidFill>
                <a:srgbClr val="0432FF"/>
              </a:solidFill>
            </a:endParaRPr>
          </a:p>
          <a:p>
            <a:pPr marL="761977" indent="-609585" fontAlgn="t">
              <a:buFont typeface="+mj-lt"/>
              <a:buAutoNum type="alphaUcPeriod"/>
            </a:pPr>
            <a:r>
              <a:rPr lang="zh-TW" altLang="en-US" sz="3200" dirty="0">
                <a:solidFill>
                  <a:schemeClr val="tx1"/>
                </a:solidFill>
              </a:rPr>
              <a:t>离开以弗所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en-US" altLang="zh-CN" sz="3200" dirty="0">
                <a:solidFill>
                  <a:schemeClr val="tx1"/>
                </a:solidFill>
              </a:rPr>
              <a:t>==》</a:t>
            </a:r>
            <a:r>
              <a:rPr lang="zh-CN" altLang="en-US" sz="3200" dirty="0">
                <a:solidFill>
                  <a:schemeClr val="tx1"/>
                </a:solidFill>
              </a:rPr>
              <a:t>馬其頓</a:t>
            </a:r>
            <a:r>
              <a:rPr lang="zh-TW" altLang="en-US" sz="3200" dirty="0">
                <a:solidFill>
                  <a:schemeClr val="tx1"/>
                </a:solidFill>
              </a:rPr>
              <a:t>（</a:t>
            </a:r>
            <a:r>
              <a:rPr lang="en-US" altLang="zh-TW" sz="3200" dirty="0">
                <a:solidFill>
                  <a:schemeClr val="tx1"/>
                </a:solidFill>
              </a:rPr>
              <a:t>v.20:1)</a:t>
            </a:r>
            <a:endParaRPr lang="en-US" altLang="zh-CN" sz="3200" dirty="0">
              <a:solidFill>
                <a:schemeClr val="tx1"/>
              </a:solidFill>
            </a:endParaRPr>
          </a:p>
          <a:p>
            <a:pPr marL="761977" indent="-609585" fontAlgn="t">
              <a:buFont typeface="+mj-lt"/>
              <a:buAutoNum type="alphaUcPeriod"/>
            </a:pPr>
            <a:r>
              <a:rPr lang="zh-CN" altLang="en-US" sz="3200" dirty="0">
                <a:solidFill>
                  <a:schemeClr val="tx1"/>
                </a:solidFill>
              </a:rPr>
              <a:t>來到希臘</a:t>
            </a:r>
            <a:r>
              <a:rPr lang="zh-TW" altLang="en-US" sz="3200" dirty="0">
                <a:solidFill>
                  <a:schemeClr val="tx1"/>
                </a:solidFill>
              </a:rPr>
              <a:t>（</a:t>
            </a:r>
            <a:r>
              <a:rPr lang="en-US" altLang="zh-TW" sz="3200" dirty="0">
                <a:solidFill>
                  <a:schemeClr val="tx1"/>
                </a:solidFill>
              </a:rPr>
              <a:t>3</a:t>
            </a:r>
            <a:r>
              <a:rPr lang="zh-TW" altLang="en-US" sz="3200" dirty="0">
                <a:solidFill>
                  <a:schemeClr val="tx1"/>
                </a:solidFill>
              </a:rPr>
              <a:t>個月）</a:t>
            </a:r>
            <a:r>
              <a:rPr lang="en-US" altLang="zh-TW" sz="3200" dirty="0">
                <a:solidFill>
                  <a:schemeClr val="tx1"/>
                </a:solidFill>
                <a:highlight>
                  <a:srgbClr val="FF0000"/>
                </a:highlight>
              </a:rPr>
              <a:t>=X=</a:t>
            </a:r>
            <a:r>
              <a:rPr lang="en-US" altLang="zh-TW" sz="3200" dirty="0">
                <a:solidFill>
                  <a:schemeClr val="tx1"/>
                </a:solidFill>
              </a:rPr>
              <a:t>〉</a:t>
            </a:r>
            <a:r>
              <a:rPr lang="zh-TW" altLang="en-US" sz="3200" dirty="0">
                <a:solidFill>
                  <a:schemeClr val="tx1"/>
                </a:solidFill>
              </a:rPr>
              <a:t>敘利亞</a:t>
            </a:r>
            <a:r>
              <a:rPr lang="en-US" altLang="zh-TW" sz="3200" dirty="0">
                <a:solidFill>
                  <a:schemeClr val="tx1"/>
                </a:solidFill>
              </a:rPr>
              <a:t>(v.20:2-3)</a:t>
            </a:r>
          </a:p>
          <a:p>
            <a:pPr marL="761977" indent="-609585" fontAlgn="t">
              <a:buFont typeface="+mj-lt"/>
              <a:buAutoNum type="alphaUcPeriod"/>
            </a:pPr>
            <a:r>
              <a:rPr lang="zh-TW" altLang="en-US" sz="3200" dirty="0">
                <a:solidFill>
                  <a:schemeClr val="tx1"/>
                </a:solidFill>
              </a:rPr>
              <a:t>（改線路）經馬其頓走（陸路） </a:t>
            </a:r>
            <a:r>
              <a:rPr lang="en-US" altLang="zh-TW" sz="3200" dirty="0">
                <a:solidFill>
                  <a:schemeClr val="tx1"/>
                </a:solidFill>
              </a:rPr>
              <a:t>--》</a:t>
            </a:r>
            <a:r>
              <a:rPr lang="zh-TW" altLang="en-US" sz="3200" dirty="0">
                <a:solidFill>
                  <a:schemeClr val="tx1"/>
                </a:solidFill>
              </a:rPr>
              <a:t>腓立比 </a:t>
            </a:r>
            <a:r>
              <a:rPr lang="en-US" altLang="zh-TW" sz="3200" dirty="0">
                <a:solidFill>
                  <a:schemeClr val="tx1"/>
                </a:solidFill>
              </a:rPr>
              <a:t>(v.20:3)</a:t>
            </a:r>
          </a:p>
          <a:p>
            <a:pPr marL="761977" indent="-609585" fontAlgn="t">
              <a:buFont typeface="+mj-lt"/>
              <a:buAutoNum type="alphaUcPeriod"/>
            </a:pPr>
            <a:r>
              <a:rPr lang="zh-TW" altLang="en-US" sz="3200" dirty="0">
                <a:solidFill>
                  <a:schemeClr val="tx1"/>
                </a:solidFill>
              </a:rPr>
              <a:t>腓立比（加上路加）</a:t>
            </a:r>
            <a:r>
              <a:rPr lang="en-US" altLang="zh-TW" sz="3200" dirty="0">
                <a:solidFill>
                  <a:schemeClr val="tx1"/>
                </a:solidFill>
              </a:rPr>
              <a:t>==〉</a:t>
            </a:r>
            <a:r>
              <a:rPr lang="zh-TW" altLang="en-US" sz="3200" dirty="0">
                <a:solidFill>
                  <a:schemeClr val="tx1"/>
                </a:solidFill>
              </a:rPr>
              <a:t>特羅亞</a:t>
            </a:r>
            <a:r>
              <a:rPr lang="en-US" altLang="zh-TW" sz="3200" dirty="0">
                <a:solidFill>
                  <a:schemeClr val="tx1"/>
                </a:solidFill>
              </a:rPr>
              <a:t>(v.20:6)</a:t>
            </a:r>
          </a:p>
          <a:p>
            <a:pPr marL="872041" lvl="1" indent="0" fontAlgn="t">
              <a:buNone/>
            </a:pPr>
            <a:r>
              <a:rPr lang="zh-TW" altLang="en-US" sz="2933" dirty="0"/>
              <a:t>其他人已在特羅亞等保羅</a:t>
            </a:r>
            <a:endParaRPr lang="en-US" altLang="zh-TW" sz="2933" dirty="0"/>
          </a:p>
          <a:p>
            <a:pPr marL="761977" indent="-609585" fontAlgn="t">
              <a:buFont typeface="+mj-lt"/>
              <a:buAutoNum type="alphaUcPeriod"/>
            </a:pPr>
            <a:endParaRPr lang="en-US" altLang="zh-TW" sz="3200" dirty="0">
              <a:solidFill>
                <a:schemeClr val="tx1"/>
              </a:solidFill>
            </a:endParaRPr>
          </a:p>
          <a:p>
            <a:pPr marL="761977" indent="-609585" fontAlgn="t">
              <a:buFont typeface="+mj-lt"/>
              <a:buAutoNum type="alphaUcPeriod"/>
            </a:pPr>
            <a:endParaRPr lang="en-US" altLang="zh-CN" sz="3200" dirty="0">
              <a:solidFill>
                <a:schemeClr val="tx1"/>
              </a:solidFill>
            </a:endParaRPr>
          </a:p>
          <a:p>
            <a:pPr marL="761977" indent="-609585" fontAlgn="t">
              <a:buFont typeface="+mj-lt"/>
              <a:buAutoNum type="alphaUcPeriod"/>
            </a:pPr>
            <a:endParaRPr lang="en-US" altLang="zh-TW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8311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62FF3-4154-B522-5C75-AF6B0D14C1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626183"/>
            <a:ext cx="11360800" cy="4734851"/>
          </a:xfrm>
        </p:spPr>
        <p:txBody>
          <a:bodyPr/>
          <a:lstStyle/>
          <a:p>
            <a:pPr marL="152392" indent="0" fontAlgn="t">
              <a:buNone/>
            </a:pPr>
            <a:r>
              <a:rPr lang="zh-TW" altLang="en-US" sz="3200" dirty="0">
                <a:solidFill>
                  <a:srgbClr val="0432FF"/>
                </a:solidFill>
              </a:rPr>
              <a:t>以弗所教會</a:t>
            </a:r>
            <a:r>
              <a:rPr lang="en-US" altLang="zh-TW" sz="3200" dirty="0">
                <a:solidFill>
                  <a:srgbClr val="0432FF"/>
                </a:solidFill>
              </a:rPr>
              <a:t>(</a:t>
            </a:r>
            <a:r>
              <a:rPr lang="zh-TW" altLang="en-US" sz="3200" dirty="0">
                <a:solidFill>
                  <a:srgbClr val="0432FF"/>
                </a:solidFill>
              </a:rPr>
              <a:t>內容來自</a:t>
            </a:r>
            <a:r>
              <a:rPr lang="zh-TW" altLang="en-US" sz="3200" dirty="0">
                <a:solidFill>
                  <a:srgbClr val="0432FF"/>
                </a:solidFill>
                <a:hlinkClick r:id="rId3"/>
              </a:rPr>
              <a:t>網站</a:t>
            </a:r>
            <a:r>
              <a:rPr lang="zh-TW" altLang="en-US" sz="3200" dirty="0">
                <a:solidFill>
                  <a:srgbClr val="0432FF"/>
                </a:solidFill>
              </a:rPr>
              <a:t>）</a:t>
            </a:r>
            <a:endParaRPr lang="en-US" altLang="zh-TW" sz="3200" dirty="0">
              <a:solidFill>
                <a:srgbClr val="0432FF"/>
              </a:solidFill>
              <a:hlinkClick r:id="rId3"/>
            </a:endParaRPr>
          </a:p>
          <a:p>
            <a:pPr marL="152392" indent="0" fontAlgn="t">
              <a:buNone/>
            </a:pPr>
            <a:br>
              <a:rPr lang="zh-TW" altLang="en-US" dirty="0">
                <a:solidFill>
                  <a:srgbClr val="333333"/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</a:br>
            <a:r>
              <a:rPr lang="zh-TW" altLang="en-US" sz="3200" dirty="0">
                <a:solidFill>
                  <a:srgbClr val="333333"/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聖經學者認為，</a:t>
            </a:r>
            <a:r>
              <a:rPr lang="zh-TW" altLang="en-US" sz="3200" dirty="0">
                <a:solidFill>
                  <a:srgbClr val="333333"/>
                </a:solidFill>
                <a:highlight>
                  <a:srgbClr val="FFFF00"/>
                </a:highlight>
                <a:latin typeface="Kaiti TC" panose="02010600040101010101" pitchFamily="2" charset="-120"/>
                <a:ea typeface="Kaiti TC" panose="02010600040101010101" pitchFamily="2" charset="-120"/>
              </a:rPr>
              <a:t>以弗所教會</a:t>
            </a:r>
            <a:r>
              <a:rPr lang="zh-TW" altLang="en-US" sz="3200" dirty="0">
                <a:solidFill>
                  <a:srgbClr val="333333"/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的第一個傳道人是</a:t>
            </a:r>
            <a:r>
              <a:rPr lang="zh-TW" altLang="en-US" sz="3200" dirty="0">
                <a:solidFill>
                  <a:srgbClr val="333333"/>
                </a:solidFill>
                <a:highlight>
                  <a:srgbClr val="00FFFF"/>
                </a:highlight>
                <a:latin typeface="Kaiti TC" panose="02010600040101010101" pitchFamily="2" charset="-120"/>
                <a:ea typeface="Kaiti TC" panose="02010600040101010101" pitchFamily="2" charset="-120"/>
              </a:rPr>
              <a:t>保羅</a:t>
            </a:r>
            <a:r>
              <a:rPr lang="zh-TW" altLang="en-US" sz="3200" dirty="0">
                <a:solidFill>
                  <a:srgbClr val="333333"/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，成立時間約為主後五十二年。保羅回耶路撒冷過完節，之後就回到所屬母會安提阿教會述職。（徒</a:t>
            </a:r>
            <a:r>
              <a:rPr lang="en-US" altLang="zh-TW" sz="3200" dirty="0">
                <a:solidFill>
                  <a:srgbClr val="333333"/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18:22</a:t>
            </a:r>
            <a:r>
              <a:rPr lang="zh-TW" altLang="en-US" sz="3200" dirty="0">
                <a:solidFill>
                  <a:srgbClr val="333333"/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）</a:t>
            </a:r>
            <a:r>
              <a:rPr lang="zh-TW" altLang="en-US" sz="3200" dirty="0">
                <a:solidFill>
                  <a:srgbClr val="333333"/>
                </a:solidFill>
                <a:highlight>
                  <a:srgbClr val="00FFFF"/>
                </a:highlight>
                <a:latin typeface="Kaiti TC" panose="02010600040101010101" pitchFamily="2" charset="-120"/>
                <a:ea typeface="Kaiti TC" panose="02010600040101010101" pitchFamily="2" charset="-120"/>
              </a:rPr>
              <a:t>亞居拉、百基拉</a:t>
            </a:r>
            <a:r>
              <a:rPr lang="zh-TW" altLang="en-US" sz="3200" dirty="0">
                <a:solidFill>
                  <a:srgbClr val="333333"/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夫婦就留在當地照顧牧養那群信徒，這是以弗所教會的開始，也是繼保羅之後，接續他服侍以弗所教會的傳道人。</a:t>
            </a:r>
            <a:endParaRPr lang="en-US" altLang="zh-TW" sz="3200" dirty="0">
              <a:solidFill>
                <a:srgbClr val="333333"/>
              </a:solidFill>
              <a:latin typeface="Kaiti TC" panose="02010600040101010101" pitchFamily="2" charset="-120"/>
              <a:ea typeface="Kaiti TC" panose="02010600040101010101" pitchFamily="2" charset="-120"/>
            </a:endParaRPr>
          </a:p>
          <a:p>
            <a:pPr marL="152392" indent="0" fontAlgn="t">
              <a:buNone/>
            </a:pPr>
            <a:endParaRPr lang="en-US" altLang="zh-TW" dirty="0">
              <a:solidFill>
                <a:srgbClr val="333333"/>
              </a:solidFill>
              <a:latin typeface="Kaiti TC" panose="02010600040101010101" pitchFamily="2" charset="-120"/>
              <a:ea typeface="Kaiti TC" panose="02010600040101010101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449344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62FF3-4154-B522-5C75-AF6B0D14C1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626183"/>
            <a:ext cx="11360800" cy="4734851"/>
          </a:xfrm>
        </p:spPr>
        <p:txBody>
          <a:bodyPr/>
          <a:lstStyle/>
          <a:p>
            <a:pPr marL="152392" indent="0" fontAlgn="t">
              <a:buNone/>
            </a:pPr>
            <a:r>
              <a:rPr lang="zh-TW" altLang="en-US" sz="3200" dirty="0">
                <a:solidFill>
                  <a:srgbClr val="0432FF"/>
                </a:solidFill>
              </a:rPr>
              <a:t>以弗所教會</a:t>
            </a:r>
            <a:r>
              <a:rPr lang="en-US" altLang="zh-TW" sz="3200" dirty="0">
                <a:solidFill>
                  <a:srgbClr val="0432FF"/>
                </a:solidFill>
              </a:rPr>
              <a:t>(</a:t>
            </a:r>
            <a:r>
              <a:rPr lang="zh-TW" altLang="en-US" sz="3200" dirty="0">
                <a:solidFill>
                  <a:srgbClr val="0432FF"/>
                </a:solidFill>
              </a:rPr>
              <a:t>內容來自</a:t>
            </a:r>
            <a:r>
              <a:rPr lang="zh-TW" altLang="en-US" sz="3200" dirty="0">
                <a:solidFill>
                  <a:srgbClr val="0432FF"/>
                </a:solidFill>
                <a:hlinkClick r:id="rId3"/>
              </a:rPr>
              <a:t>網站</a:t>
            </a:r>
            <a:r>
              <a:rPr lang="zh-TW" altLang="en-US" sz="3200" dirty="0">
                <a:solidFill>
                  <a:srgbClr val="0432FF"/>
                </a:solidFill>
              </a:rPr>
              <a:t>）</a:t>
            </a:r>
            <a:endParaRPr lang="en-US" altLang="zh-TW" sz="3200" dirty="0">
              <a:solidFill>
                <a:srgbClr val="0432FF"/>
              </a:solidFill>
              <a:hlinkClick r:id="rId3"/>
            </a:endParaRPr>
          </a:p>
          <a:p>
            <a:pPr marL="152392" indent="0" fontAlgn="t">
              <a:buNone/>
            </a:pPr>
            <a:br>
              <a:rPr lang="zh-TW" altLang="en-US" dirty="0">
                <a:solidFill>
                  <a:srgbClr val="333333"/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</a:br>
            <a:r>
              <a:rPr lang="zh-TW" altLang="en-US" sz="3200" dirty="0">
                <a:solidFill>
                  <a:srgbClr val="333333"/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當保羅回安提阿時，文士</a:t>
            </a:r>
            <a:r>
              <a:rPr lang="zh-TW" altLang="en-US" sz="3200" dirty="0">
                <a:solidFill>
                  <a:srgbClr val="333333"/>
                </a:solidFill>
                <a:highlight>
                  <a:srgbClr val="00FFFF"/>
                </a:highlight>
                <a:latin typeface="Kaiti TC" panose="02010600040101010101" pitchFamily="2" charset="-120"/>
                <a:ea typeface="Kaiti TC" panose="02010600040101010101" pitchFamily="2" charset="-120"/>
              </a:rPr>
              <a:t>亞波羅</a:t>
            </a:r>
            <a:r>
              <a:rPr lang="zh-TW" altLang="en-US" sz="3200" dirty="0">
                <a:solidFill>
                  <a:srgbClr val="333333"/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正好從埃及的亞歷山大來到以弗所傳福音。他雖是舊約專家、卻對耶穌基督的救恩了解不多，不知道有關救贖的福音，單曉得施洗約翰的洗禮。（徒</a:t>
            </a:r>
            <a:r>
              <a:rPr lang="en-US" altLang="zh-TW" sz="3200" dirty="0">
                <a:solidFill>
                  <a:srgbClr val="333333"/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18:24-25</a:t>
            </a:r>
            <a:r>
              <a:rPr lang="zh-TW" altLang="en-US" sz="3200" dirty="0">
                <a:solidFill>
                  <a:srgbClr val="333333"/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）於是，亞居拉夫婦幫助他認識有關耶穌的啟示，這使他傳福音更加有力量，並使以弗所教會對舊約的根基更加穩固。</a:t>
            </a:r>
            <a:endParaRPr lang="en-US" altLang="zh-TW" sz="3200" dirty="0">
              <a:solidFill>
                <a:srgbClr val="333333"/>
              </a:solidFill>
              <a:latin typeface="Kaiti TC" panose="02010600040101010101" pitchFamily="2" charset="-120"/>
              <a:ea typeface="Kaiti TC" panose="02010600040101010101" pitchFamily="2" charset="-120"/>
            </a:endParaRPr>
          </a:p>
          <a:p>
            <a:pPr marL="152392" indent="0" fontAlgn="t">
              <a:buNone/>
            </a:pPr>
            <a:endParaRPr lang="en-US" altLang="zh-TW" dirty="0">
              <a:solidFill>
                <a:srgbClr val="333333"/>
              </a:solidFill>
              <a:latin typeface="Kaiti TC" panose="02010600040101010101" pitchFamily="2" charset="-120"/>
              <a:ea typeface="Kaiti TC" panose="02010600040101010101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926993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62FF3-4154-B522-5C75-AF6B0D14C1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626183"/>
            <a:ext cx="11360800" cy="4734851"/>
          </a:xfrm>
        </p:spPr>
        <p:txBody>
          <a:bodyPr/>
          <a:lstStyle/>
          <a:p>
            <a:pPr marL="152392" indent="0" fontAlgn="t">
              <a:buNone/>
            </a:pPr>
            <a:r>
              <a:rPr lang="zh-TW" altLang="en-US" sz="3200" dirty="0">
                <a:solidFill>
                  <a:srgbClr val="0432FF"/>
                </a:solidFill>
              </a:rPr>
              <a:t>以弗所教會</a:t>
            </a:r>
            <a:r>
              <a:rPr lang="en-US" altLang="zh-TW" sz="3200" dirty="0">
                <a:solidFill>
                  <a:srgbClr val="0432FF"/>
                </a:solidFill>
              </a:rPr>
              <a:t>(</a:t>
            </a:r>
            <a:r>
              <a:rPr lang="zh-TW" altLang="en-US" sz="3200" dirty="0">
                <a:solidFill>
                  <a:srgbClr val="0432FF"/>
                </a:solidFill>
              </a:rPr>
              <a:t>內容來自</a:t>
            </a:r>
            <a:r>
              <a:rPr lang="zh-TW" altLang="en-US" sz="3200" dirty="0">
                <a:solidFill>
                  <a:srgbClr val="0432FF"/>
                </a:solidFill>
                <a:hlinkClick r:id="rId3"/>
              </a:rPr>
              <a:t>網站</a:t>
            </a:r>
            <a:r>
              <a:rPr lang="zh-TW" altLang="en-US" sz="3200" dirty="0">
                <a:solidFill>
                  <a:srgbClr val="0432FF"/>
                </a:solidFill>
              </a:rPr>
              <a:t>）</a:t>
            </a:r>
            <a:endParaRPr lang="en-US" altLang="zh-TW" sz="3200" dirty="0">
              <a:solidFill>
                <a:srgbClr val="0432FF"/>
              </a:solidFill>
              <a:hlinkClick r:id="rId3"/>
            </a:endParaRPr>
          </a:p>
          <a:p>
            <a:pPr marL="152392" indent="0" fontAlgn="t">
              <a:buNone/>
            </a:pPr>
            <a:br>
              <a:rPr lang="zh-TW" altLang="en-US" dirty="0">
                <a:solidFill>
                  <a:srgbClr val="333333"/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</a:br>
            <a:r>
              <a:rPr lang="zh-TW" altLang="en-US" sz="3200" dirty="0">
                <a:solidFill>
                  <a:srgbClr val="333333"/>
                </a:solidFill>
              </a:rPr>
              <a:t>保羅休息一段時間後，第三次出來傳道旅行，再度來到以</a:t>
            </a:r>
            <a:r>
              <a:rPr lang="zh-TW" altLang="en-US" sz="3200" dirty="0">
                <a:solidFill>
                  <a:srgbClr val="333333"/>
                </a:solidFill>
                <a:highlight>
                  <a:srgbClr val="FFFF00"/>
                </a:highlight>
              </a:rPr>
              <a:t>弗所，這次停留約有三年之久</a:t>
            </a:r>
            <a:r>
              <a:rPr lang="zh-TW" altLang="en-US" sz="3200" dirty="0">
                <a:solidFill>
                  <a:srgbClr val="333333"/>
                </a:solidFill>
              </a:rPr>
              <a:t>，用心牧養、栽培以弗所的信徒。</a:t>
            </a:r>
            <a:endParaRPr lang="en-US" altLang="zh-TW" sz="3200" dirty="0">
              <a:solidFill>
                <a:srgbClr val="333333"/>
              </a:solidFill>
            </a:endParaRPr>
          </a:p>
          <a:p>
            <a:pPr marL="152392" indent="0" fontAlgn="t">
              <a:buNone/>
            </a:pPr>
            <a:r>
              <a:rPr lang="zh-TW" altLang="en-US" sz="3200" dirty="0">
                <a:solidFill>
                  <a:srgbClr val="333333"/>
                </a:solidFill>
              </a:rPr>
              <a:t>因著他用心栽培與牧養，引領許多外邦人信主：</a:t>
            </a:r>
            <a:endParaRPr lang="en-US" altLang="zh-TW" sz="3200" dirty="0">
              <a:solidFill>
                <a:srgbClr val="333333"/>
              </a:solidFill>
            </a:endParaRPr>
          </a:p>
          <a:p>
            <a:pPr marL="152392" indent="0" fontAlgn="t">
              <a:buNone/>
            </a:pPr>
            <a:r>
              <a:rPr lang="zh-TW" altLang="en-US" sz="3200" dirty="0">
                <a:solidFill>
                  <a:srgbClr val="333333"/>
                </a:solidFill>
              </a:rPr>
              <a:t>福音大興盛甚至讓賣神像的生意無法生存，於是發生了戲園的大暴動。</a:t>
            </a:r>
            <a:endParaRPr lang="en-US" altLang="zh-TW" sz="3200" dirty="0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04268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62FF3-4154-B522-5C75-AF6B0D14C1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626183"/>
            <a:ext cx="11360800" cy="4734851"/>
          </a:xfrm>
        </p:spPr>
        <p:txBody>
          <a:bodyPr/>
          <a:lstStyle/>
          <a:p>
            <a:pPr marL="152392" indent="0" fontAlgn="t">
              <a:buNone/>
            </a:pPr>
            <a:r>
              <a:rPr lang="zh-TW" altLang="en-US" sz="3200" dirty="0">
                <a:solidFill>
                  <a:srgbClr val="0432FF"/>
                </a:solidFill>
              </a:rPr>
              <a:t>以弗所教會</a:t>
            </a:r>
            <a:r>
              <a:rPr lang="en-US" altLang="zh-TW" sz="3200" dirty="0">
                <a:solidFill>
                  <a:srgbClr val="0432FF"/>
                </a:solidFill>
              </a:rPr>
              <a:t>(</a:t>
            </a:r>
            <a:r>
              <a:rPr lang="zh-TW" altLang="en-US" sz="3200" dirty="0">
                <a:solidFill>
                  <a:srgbClr val="0432FF"/>
                </a:solidFill>
              </a:rPr>
              <a:t>內容來自</a:t>
            </a:r>
            <a:r>
              <a:rPr lang="zh-TW" altLang="en-US" sz="3200" dirty="0">
                <a:solidFill>
                  <a:srgbClr val="0432FF"/>
                </a:solidFill>
                <a:hlinkClick r:id="rId3"/>
              </a:rPr>
              <a:t>網站</a:t>
            </a:r>
            <a:r>
              <a:rPr lang="zh-TW" altLang="en-US" sz="3200" dirty="0">
                <a:solidFill>
                  <a:srgbClr val="0432FF"/>
                </a:solidFill>
              </a:rPr>
              <a:t>）</a:t>
            </a:r>
            <a:endParaRPr lang="en-US" altLang="zh-TW" sz="3200" dirty="0">
              <a:solidFill>
                <a:srgbClr val="0432FF"/>
              </a:solidFill>
              <a:hlinkClick r:id="rId3"/>
            </a:endParaRPr>
          </a:p>
          <a:p>
            <a:pPr marL="152392" indent="0" fontAlgn="t">
              <a:buNone/>
            </a:pPr>
            <a:br>
              <a:rPr lang="zh-TW" altLang="en-US" dirty="0">
                <a:solidFill>
                  <a:srgbClr val="333333"/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</a:br>
            <a:r>
              <a:rPr lang="zh-TW" altLang="en-US" sz="3200" dirty="0">
                <a:solidFill>
                  <a:srgbClr val="333333"/>
                </a:solidFill>
              </a:rPr>
              <a:t>當保羅要回耶路撒冷時，得聖靈啟示，知道自己這次回去凶多吉少，又因當時時間緊迫、無法親自</a:t>
            </a:r>
            <a:r>
              <a:rPr lang="zh-TW" altLang="en-US" sz="3200" dirty="0">
                <a:solidFill>
                  <a:srgbClr val="333333"/>
                </a:solidFill>
                <a:highlight>
                  <a:srgbClr val="FFFF00"/>
                </a:highlight>
              </a:rPr>
              <a:t>和以弗所教會的信徒</a:t>
            </a:r>
            <a:r>
              <a:rPr lang="zh-TW" altLang="en-US" sz="3200" dirty="0">
                <a:solidFill>
                  <a:srgbClr val="333333"/>
                </a:solidFill>
              </a:rPr>
              <a:t>告別，就「從米利都打發人往以弗所去，請教會的長老來。」（徒</a:t>
            </a:r>
            <a:r>
              <a:rPr lang="en-US" altLang="zh-TW" sz="3200" dirty="0">
                <a:solidFill>
                  <a:srgbClr val="333333"/>
                </a:solidFill>
              </a:rPr>
              <a:t>20:17</a:t>
            </a:r>
            <a:r>
              <a:rPr lang="zh-TW" altLang="en-US" sz="3200" dirty="0">
                <a:solidFill>
                  <a:srgbClr val="333333"/>
                </a:solidFill>
              </a:rPr>
              <a:t>）保羅向他們說明自己可能沒有機會再回來，所以告誡他們要小心防備那些從內部或外部傳異端的。</a:t>
            </a:r>
            <a:endParaRPr lang="en-US" altLang="zh-TW" sz="3200" dirty="0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0014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62FF3-4154-B522-5C75-AF6B0D14C1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626183"/>
            <a:ext cx="11360800" cy="4734851"/>
          </a:xfrm>
        </p:spPr>
        <p:txBody>
          <a:bodyPr/>
          <a:lstStyle/>
          <a:p>
            <a:pPr marL="152392" indent="0" fontAlgn="t">
              <a:buNone/>
            </a:pPr>
            <a:r>
              <a:rPr lang="zh-TW" altLang="en-US" sz="3200" dirty="0">
                <a:solidFill>
                  <a:srgbClr val="0432FF"/>
                </a:solidFill>
              </a:rPr>
              <a:t>以弗所教會</a:t>
            </a:r>
            <a:r>
              <a:rPr lang="en-US" altLang="zh-TW" sz="3200" dirty="0">
                <a:solidFill>
                  <a:srgbClr val="0432FF"/>
                </a:solidFill>
              </a:rPr>
              <a:t>(</a:t>
            </a:r>
            <a:r>
              <a:rPr lang="zh-TW" altLang="en-US" sz="3200" dirty="0">
                <a:solidFill>
                  <a:srgbClr val="0432FF"/>
                </a:solidFill>
              </a:rPr>
              <a:t>內容來自</a:t>
            </a:r>
            <a:r>
              <a:rPr lang="zh-TW" altLang="en-US" sz="3200" dirty="0">
                <a:solidFill>
                  <a:srgbClr val="0432FF"/>
                </a:solidFill>
                <a:hlinkClick r:id="rId3"/>
              </a:rPr>
              <a:t>網站</a:t>
            </a:r>
            <a:r>
              <a:rPr lang="zh-TW" altLang="en-US" sz="3200" dirty="0">
                <a:solidFill>
                  <a:srgbClr val="0432FF"/>
                </a:solidFill>
              </a:rPr>
              <a:t>）</a:t>
            </a:r>
            <a:endParaRPr lang="en-US" altLang="zh-TW" sz="3200" dirty="0">
              <a:solidFill>
                <a:srgbClr val="0432FF"/>
              </a:solidFill>
              <a:hlinkClick r:id="rId3"/>
            </a:endParaRPr>
          </a:p>
          <a:p>
            <a:pPr marL="152392" indent="0" fontAlgn="t">
              <a:buNone/>
            </a:pPr>
            <a:br>
              <a:rPr lang="zh-TW" altLang="en-US" dirty="0">
                <a:solidFill>
                  <a:srgbClr val="333333"/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</a:br>
            <a:r>
              <a:rPr lang="zh-TW" altLang="en-US" sz="3200" dirty="0">
                <a:solidFill>
                  <a:srgbClr val="333333"/>
                </a:solidFill>
              </a:rPr>
              <a:t>保羅後來在羅馬監牢裡，想念以弗所教會，寫信給他們，就是「以弗所書」。</a:t>
            </a:r>
          </a:p>
          <a:p>
            <a:pPr marL="152392" indent="0" fontAlgn="t">
              <a:buNone/>
            </a:pPr>
            <a:r>
              <a:rPr lang="zh-TW" altLang="en-US" sz="3200" dirty="0">
                <a:solidFill>
                  <a:srgbClr val="333333"/>
                </a:solidFill>
              </a:rPr>
              <a:t>保羅請小亞細亞傳道人</a:t>
            </a:r>
            <a:r>
              <a:rPr lang="zh-TW" altLang="en-US" sz="3200" dirty="0">
                <a:solidFill>
                  <a:srgbClr val="333333"/>
                </a:solidFill>
                <a:highlight>
                  <a:srgbClr val="00FFFF"/>
                </a:highlight>
              </a:rPr>
              <a:t>推基古</a:t>
            </a:r>
            <a:r>
              <a:rPr lang="zh-TW" altLang="en-US" sz="3200" dirty="0">
                <a:solidFill>
                  <a:srgbClr val="333333"/>
                </a:solidFill>
              </a:rPr>
              <a:t>送這封信，並請他同時留下幫助</a:t>
            </a:r>
            <a:r>
              <a:rPr lang="zh-TW" altLang="en-US" sz="3200" dirty="0">
                <a:solidFill>
                  <a:srgbClr val="333333"/>
                </a:solidFill>
                <a:highlight>
                  <a:srgbClr val="FFFF00"/>
                </a:highlight>
              </a:rPr>
              <a:t>以弗所教會</a:t>
            </a:r>
            <a:r>
              <a:rPr lang="zh-TW" altLang="en-US" sz="3200" dirty="0">
                <a:solidFill>
                  <a:srgbClr val="333333"/>
                </a:solidFill>
              </a:rPr>
              <a:t>。（弗</a:t>
            </a:r>
            <a:r>
              <a:rPr lang="en-US" altLang="zh-TW" sz="3200" dirty="0">
                <a:solidFill>
                  <a:srgbClr val="333333"/>
                </a:solidFill>
              </a:rPr>
              <a:t>6:21-22</a:t>
            </a:r>
            <a:r>
              <a:rPr lang="zh-TW" altLang="en-US" sz="3200" dirty="0">
                <a:solidFill>
                  <a:srgbClr val="333333"/>
                </a:solidFill>
              </a:rPr>
              <a:t>）</a:t>
            </a:r>
            <a:endParaRPr lang="en-US" altLang="zh-TW" sz="3200" dirty="0">
              <a:solidFill>
                <a:srgbClr val="333333"/>
              </a:solidFill>
            </a:endParaRPr>
          </a:p>
          <a:p>
            <a:pPr marL="152392" indent="0" fontAlgn="t">
              <a:buNone/>
            </a:pPr>
            <a:endParaRPr lang="en-US" altLang="zh-TW" sz="3200" dirty="0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92226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62FF3-4154-B522-5C75-AF6B0D14C1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626183"/>
            <a:ext cx="11360800" cy="4734851"/>
          </a:xfrm>
        </p:spPr>
        <p:txBody>
          <a:bodyPr/>
          <a:lstStyle/>
          <a:p>
            <a:pPr marL="152392" indent="0" fontAlgn="t">
              <a:buNone/>
            </a:pPr>
            <a:r>
              <a:rPr lang="zh-TW" altLang="en-US" sz="3200" dirty="0">
                <a:solidFill>
                  <a:srgbClr val="0432FF"/>
                </a:solidFill>
              </a:rPr>
              <a:t>以弗所教會</a:t>
            </a:r>
            <a:r>
              <a:rPr lang="en-US" altLang="zh-TW" sz="3200" dirty="0">
                <a:solidFill>
                  <a:srgbClr val="0432FF"/>
                </a:solidFill>
              </a:rPr>
              <a:t>(</a:t>
            </a:r>
            <a:r>
              <a:rPr lang="zh-TW" altLang="en-US" sz="3200" dirty="0">
                <a:solidFill>
                  <a:srgbClr val="0432FF"/>
                </a:solidFill>
              </a:rPr>
              <a:t>內容來自</a:t>
            </a:r>
            <a:r>
              <a:rPr lang="zh-TW" altLang="en-US" sz="3200" dirty="0">
                <a:solidFill>
                  <a:srgbClr val="0432FF"/>
                </a:solidFill>
                <a:hlinkClick r:id="rId3"/>
              </a:rPr>
              <a:t>網站</a:t>
            </a:r>
            <a:r>
              <a:rPr lang="zh-TW" altLang="en-US" sz="3200" dirty="0">
                <a:solidFill>
                  <a:srgbClr val="0432FF"/>
                </a:solidFill>
              </a:rPr>
              <a:t>）</a:t>
            </a:r>
            <a:endParaRPr lang="en-US" altLang="zh-TW" sz="3200" dirty="0">
              <a:solidFill>
                <a:srgbClr val="0432FF"/>
              </a:solidFill>
              <a:hlinkClick r:id="rId3"/>
            </a:endParaRPr>
          </a:p>
          <a:p>
            <a:pPr marL="152392" indent="0" fontAlgn="t">
              <a:buNone/>
            </a:pPr>
            <a:br>
              <a:rPr lang="zh-TW" altLang="en-US" dirty="0">
                <a:solidFill>
                  <a:srgbClr val="333333"/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</a:br>
            <a:r>
              <a:rPr lang="zh-TW" altLang="en-US" sz="3200" dirty="0">
                <a:solidFill>
                  <a:srgbClr val="333333"/>
                </a:solidFill>
              </a:rPr>
              <a:t>保羅被釋放之後，帶著提多與提摩太從羅馬坐船到賽普路斯島，他將提多留在革哩底牧養教會，請</a:t>
            </a:r>
            <a:r>
              <a:rPr lang="zh-TW" altLang="en-US" sz="3200" dirty="0">
                <a:solidFill>
                  <a:srgbClr val="333333"/>
                </a:solidFill>
                <a:highlight>
                  <a:srgbClr val="00FFFF"/>
                </a:highlight>
              </a:rPr>
              <a:t>提摩太</a:t>
            </a:r>
            <a:r>
              <a:rPr lang="zh-TW" altLang="en-US" sz="3200" dirty="0">
                <a:solidFill>
                  <a:srgbClr val="333333"/>
                </a:solidFill>
              </a:rPr>
              <a:t>去牧養</a:t>
            </a:r>
            <a:r>
              <a:rPr lang="zh-TW" altLang="en-US" sz="3200" dirty="0">
                <a:solidFill>
                  <a:srgbClr val="333333"/>
                </a:solidFill>
                <a:highlight>
                  <a:srgbClr val="FFFF00"/>
                </a:highlight>
              </a:rPr>
              <a:t>以弗所教會</a:t>
            </a:r>
            <a:r>
              <a:rPr lang="zh-TW" altLang="en-US" sz="3200" dirty="0">
                <a:solidFill>
                  <a:srgbClr val="333333"/>
                </a:solidFill>
              </a:rPr>
              <a:t>，然後獨自到馬其頓。（提前</a:t>
            </a:r>
            <a:r>
              <a:rPr lang="en-US" altLang="zh-TW" sz="3200" dirty="0">
                <a:solidFill>
                  <a:srgbClr val="333333"/>
                </a:solidFill>
              </a:rPr>
              <a:t>1:3</a:t>
            </a:r>
            <a:r>
              <a:rPr lang="zh-TW" altLang="en-US" sz="3200" dirty="0">
                <a:solidFill>
                  <a:srgbClr val="333333"/>
                </a:solidFill>
              </a:rPr>
              <a:t>）</a:t>
            </a:r>
            <a:endParaRPr lang="en-US" altLang="zh-TW" sz="3200" dirty="0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3102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62FF3-4154-B522-5C75-AF6B0D14C1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626183"/>
            <a:ext cx="11360800" cy="4734851"/>
          </a:xfrm>
        </p:spPr>
        <p:txBody>
          <a:bodyPr/>
          <a:lstStyle/>
          <a:p>
            <a:pPr marL="152392" indent="0" fontAlgn="t">
              <a:buNone/>
            </a:pPr>
            <a:r>
              <a:rPr lang="zh-TW" altLang="en-US" sz="3200" dirty="0">
                <a:solidFill>
                  <a:srgbClr val="0432FF"/>
                </a:solidFill>
              </a:rPr>
              <a:t>以弗所教會</a:t>
            </a:r>
            <a:r>
              <a:rPr lang="en-US" altLang="zh-TW" sz="3200" dirty="0">
                <a:solidFill>
                  <a:srgbClr val="0432FF"/>
                </a:solidFill>
              </a:rPr>
              <a:t>(</a:t>
            </a:r>
            <a:r>
              <a:rPr lang="zh-TW" altLang="en-US" sz="3200" dirty="0">
                <a:solidFill>
                  <a:srgbClr val="0432FF"/>
                </a:solidFill>
              </a:rPr>
              <a:t>內容來自</a:t>
            </a:r>
            <a:r>
              <a:rPr lang="zh-TW" altLang="en-US" sz="3200" dirty="0">
                <a:solidFill>
                  <a:srgbClr val="0432FF"/>
                </a:solidFill>
                <a:hlinkClick r:id="rId3"/>
              </a:rPr>
              <a:t>網站</a:t>
            </a:r>
            <a:r>
              <a:rPr lang="zh-TW" altLang="en-US" sz="3200" dirty="0">
                <a:solidFill>
                  <a:srgbClr val="0432FF"/>
                </a:solidFill>
              </a:rPr>
              <a:t>）</a:t>
            </a:r>
            <a:endParaRPr lang="en-US" altLang="zh-TW" sz="3200" dirty="0">
              <a:solidFill>
                <a:srgbClr val="0432FF"/>
              </a:solidFill>
              <a:hlinkClick r:id="rId3"/>
            </a:endParaRPr>
          </a:p>
          <a:p>
            <a:pPr marL="152392" indent="0" fontAlgn="t">
              <a:buNone/>
            </a:pPr>
            <a:br>
              <a:rPr lang="zh-TW" altLang="en-US" dirty="0">
                <a:solidFill>
                  <a:srgbClr val="333333"/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</a:br>
            <a:r>
              <a:rPr lang="zh-TW" altLang="en-US" sz="3200" dirty="0">
                <a:solidFill>
                  <a:srgbClr val="333333"/>
                </a:solidFill>
              </a:rPr>
              <a:t>這時候的</a:t>
            </a:r>
            <a:r>
              <a:rPr lang="zh-TW" altLang="en-US" sz="3200" dirty="0">
                <a:solidFill>
                  <a:srgbClr val="333333"/>
                </a:solidFill>
                <a:highlight>
                  <a:srgbClr val="FFFF00"/>
                </a:highlight>
              </a:rPr>
              <a:t>以弗所教會</a:t>
            </a:r>
            <a:r>
              <a:rPr lang="zh-TW" altLang="en-US" sz="3200" dirty="0">
                <a:solidFill>
                  <a:srgbClr val="333333"/>
                </a:solidFill>
              </a:rPr>
              <a:t>，開始面臨有人傳異教的問題。</a:t>
            </a:r>
            <a:r>
              <a:rPr lang="zh-TW" altLang="en-US" sz="3200" dirty="0">
                <a:solidFill>
                  <a:srgbClr val="333333"/>
                </a:solidFill>
                <a:highlight>
                  <a:srgbClr val="00FFFF"/>
                </a:highlight>
              </a:rPr>
              <a:t>提摩太</a:t>
            </a:r>
            <a:r>
              <a:rPr lang="zh-TW" altLang="en-US" sz="3200" dirty="0">
                <a:solidFill>
                  <a:srgbClr val="333333"/>
                </a:solidFill>
              </a:rPr>
              <a:t>接棒繼續在以弗所教會服事，從西元六十五年起，一直到西元</a:t>
            </a:r>
            <a:r>
              <a:rPr lang="zh-TW" altLang="en-US" sz="3200" dirty="0">
                <a:solidFill>
                  <a:srgbClr val="333333"/>
                </a:solidFill>
                <a:highlight>
                  <a:srgbClr val="FFFF00"/>
                </a:highlight>
              </a:rPr>
              <a:t>八十年殉道</a:t>
            </a:r>
            <a:r>
              <a:rPr lang="zh-TW" altLang="en-US" sz="3200" dirty="0">
                <a:solidFill>
                  <a:srgbClr val="333333"/>
                </a:solidFill>
              </a:rPr>
              <a:t>為止，在以弗所牧養十五年。期間，經歷了保羅在西元六十八年的羅馬殉道。</a:t>
            </a:r>
            <a:endParaRPr lang="en-US" altLang="zh-TW" sz="3200" dirty="0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34045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62FF3-4154-B522-5C75-AF6B0D14C1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626183"/>
            <a:ext cx="11360800" cy="4734851"/>
          </a:xfrm>
        </p:spPr>
        <p:txBody>
          <a:bodyPr/>
          <a:lstStyle/>
          <a:p>
            <a:pPr marL="152392" indent="0" fontAlgn="t">
              <a:buNone/>
            </a:pPr>
            <a:r>
              <a:rPr lang="zh-TW" altLang="en-US" sz="3200" dirty="0">
                <a:solidFill>
                  <a:srgbClr val="0432FF"/>
                </a:solidFill>
              </a:rPr>
              <a:t>以弗所教會</a:t>
            </a:r>
            <a:r>
              <a:rPr lang="en-US" altLang="zh-TW" sz="3200" dirty="0">
                <a:solidFill>
                  <a:srgbClr val="0432FF"/>
                </a:solidFill>
              </a:rPr>
              <a:t>(</a:t>
            </a:r>
            <a:r>
              <a:rPr lang="zh-TW" altLang="en-US" sz="3200" dirty="0">
                <a:solidFill>
                  <a:srgbClr val="0432FF"/>
                </a:solidFill>
              </a:rPr>
              <a:t>內容來自</a:t>
            </a:r>
            <a:r>
              <a:rPr lang="zh-TW" altLang="en-US" sz="3200" dirty="0">
                <a:solidFill>
                  <a:srgbClr val="0432FF"/>
                </a:solidFill>
                <a:hlinkClick r:id="rId3"/>
              </a:rPr>
              <a:t>網站</a:t>
            </a:r>
            <a:r>
              <a:rPr lang="zh-TW" altLang="en-US" sz="3200" dirty="0">
                <a:solidFill>
                  <a:srgbClr val="0432FF"/>
                </a:solidFill>
              </a:rPr>
              <a:t>）</a:t>
            </a:r>
            <a:endParaRPr lang="en-US" altLang="zh-TW" sz="3200" dirty="0">
              <a:solidFill>
                <a:srgbClr val="0432FF"/>
              </a:solidFill>
              <a:hlinkClick r:id="rId3"/>
            </a:endParaRPr>
          </a:p>
          <a:p>
            <a:pPr marL="152392" indent="0" fontAlgn="t">
              <a:buNone/>
            </a:pPr>
            <a:br>
              <a:rPr lang="zh-TW" altLang="en-US" dirty="0">
                <a:solidFill>
                  <a:srgbClr val="333333"/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</a:br>
            <a:r>
              <a:rPr lang="zh-TW" altLang="en-US" sz="3200" dirty="0">
                <a:solidFill>
                  <a:srgbClr val="333333"/>
                </a:solidFill>
              </a:rPr>
              <a:t>接續提摩太在以弗所教會牧會的，是耶穌所愛的門徒</a:t>
            </a:r>
            <a:r>
              <a:rPr lang="zh-TW" altLang="en-US" sz="3200" dirty="0">
                <a:solidFill>
                  <a:srgbClr val="333333"/>
                </a:solidFill>
                <a:highlight>
                  <a:srgbClr val="00FFFF"/>
                </a:highlight>
              </a:rPr>
              <a:t>約翰</a:t>
            </a:r>
            <a:r>
              <a:rPr lang="zh-TW" altLang="en-US" sz="3200" dirty="0">
                <a:solidFill>
                  <a:srgbClr val="333333"/>
                </a:solidFill>
              </a:rPr>
              <a:t>。耶穌死前在十字架上將母親委託約翰照顧，之後約翰便把馬利亞接到家中奉養。（約</a:t>
            </a:r>
            <a:r>
              <a:rPr lang="en-US" altLang="zh-TW" sz="3200" dirty="0">
                <a:solidFill>
                  <a:srgbClr val="333333"/>
                </a:solidFill>
              </a:rPr>
              <a:t>19:26-27</a:t>
            </a:r>
            <a:r>
              <a:rPr lang="zh-TW" altLang="en-US" sz="3200" dirty="0">
                <a:solidFill>
                  <a:srgbClr val="333333"/>
                </a:solidFill>
              </a:rPr>
              <a:t>）耶路撒冷逼迫時，使徒約翰就帶著馬利亞到</a:t>
            </a:r>
            <a:r>
              <a:rPr lang="zh-TW" altLang="en-US" sz="3200" dirty="0">
                <a:solidFill>
                  <a:srgbClr val="333333"/>
                </a:solidFill>
                <a:highlight>
                  <a:srgbClr val="FFFF00"/>
                </a:highlight>
              </a:rPr>
              <a:t>以弗所定居</a:t>
            </a:r>
            <a:r>
              <a:rPr lang="zh-TW" altLang="en-US" sz="3200" dirty="0">
                <a:solidFill>
                  <a:srgbClr val="333333"/>
                </a:solidFill>
              </a:rPr>
              <a:t>，約計二十年之久（西元八十年到一百年）</a:t>
            </a:r>
            <a:endParaRPr lang="en-US" altLang="zh-TW" sz="3200" dirty="0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84311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62FF3-4154-B522-5C75-AF6B0D14C1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626183"/>
            <a:ext cx="11360800" cy="4734851"/>
          </a:xfrm>
        </p:spPr>
        <p:txBody>
          <a:bodyPr/>
          <a:lstStyle/>
          <a:p>
            <a:pPr marL="152392" indent="0" fontAlgn="t">
              <a:buNone/>
            </a:pPr>
            <a:r>
              <a:rPr lang="zh-TW" altLang="en-US" sz="3200" dirty="0">
                <a:solidFill>
                  <a:srgbClr val="0432FF"/>
                </a:solidFill>
              </a:rPr>
              <a:t>以弗所教會</a:t>
            </a:r>
            <a:r>
              <a:rPr lang="en-US" altLang="zh-TW" sz="3200" dirty="0">
                <a:solidFill>
                  <a:srgbClr val="0432FF"/>
                </a:solidFill>
              </a:rPr>
              <a:t>(</a:t>
            </a:r>
            <a:r>
              <a:rPr lang="zh-TW" altLang="en-US" sz="3200" dirty="0">
                <a:solidFill>
                  <a:srgbClr val="0432FF"/>
                </a:solidFill>
              </a:rPr>
              <a:t>內容來自</a:t>
            </a:r>
            <a:r>
              <a:rPr lang="zh-TW" altLang="en-US" sz="3200" dirty="0">
                <a:solidFill>
                  <a:srgbClr val="0432FF"/>
                </a:solidFill>
                <a:hlinkClick r:id="rId3"/>
              </a:rPr>
              <a:t>網站</a:t>
            </a:r>
            <a:r>
              <a:rPr lang="zh-TW" altLang="en-US" sz="3200" dirty="0">
                <a:solidFill>
                  <a:srgbClr val="0432FF"/>
                </a:solidFill>
              </a:rPr>
              <a:t>）</a:t>
            </a:r>
            <a:endParaRPr lang="en-US" altLang="zh-TW" sz="3200" dirty="0">
              <a:solidFill>
                <a:srgbClr val="0432FF"/>
              </a:solidFill>
              <a:hlinkClick r:id="rId3"/>
            </a:endParaRPr>
          </a:p>
          <a:p>
            <a:pPr marL="152392" indent="0" fontAlgn="t">
              <a:buNone/>
            </a:pPr>
            <a:br>
              <a:rPr lang="zh-TW" altLang="en-US" dirty="0">
                <a:solidFill>
                  <a:srgbClr val="333333"/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</a:br>
            <a:r>
              <a:rPr lang="zh-TW" altLang="en-US" sz="3200" dirty="0">
                <a:solidFill>
                  <a:srgbClr val="333333"/>
                </a:solidFill>
              </a:rPr>
              <a:t>以弗所教會從設立以來，依據聖經的記載，總共被</a:t>
            </a:r>
            <a:r>
              <a:rPr lang="zh-TW" altLang="en-US" sz="3200" dirty="0">
                <a:solidFill>
                  <a:srgbClr val="333333"/>
                </a:solidFill>
                <a:highlight>
                  <a:srgbClr val="FFFF00"/>
                </a:highlight>
              </a:rPr>
              <a:t>七位</a:t>
            </a:r>
            <a:r>
              <a:rPr lang="zh-TW" altLang="en-US" sz="3200" dirty="0">
                <a:solidFill>
                  <a:srgbClr val="333333"/>
                </a:solidFill>
              </a:rPr>
              <a:t>優秀的傳道人牧養過。由此可見，以弗所教會確實是得天獨厚的教會，有最好的傳道人長時間委身在此牧養，因此對聖經真理很是熟悉。</a:t>
            </a:r>
            <a:endParaRPr lang="en-US" altLang="zh-TW" sz="3200" dirty="0">
              <a:solidFill>
                <a:srgbClr val="333333"/>
              </a:solidFill>
            </a:endParaRPr>
          </a:p>
          <a:p>
            <a:pPr marL="152392" indent="0" fontAlgn="t">
              <a:buNone/>
            </a:pPr>
            <a:r>
              <a:rPr lang="zh-TW" altLang="en-US" sz="3200" dirty="0">
                <a:solidFill>
                  <a:srgbClr val="333333"/>
                </a:solidFill>
                <a:highlight>
                  <a:srgbClr val="00FFFF"/>
                </a:highlight>
                <a:latin typeface="Kaiti TC" panose="02010600040101010101" pitchFamily="2" charset="-120"/>
                <a:ea typeface="Kaiti TC" panose="02010600040101010101" pitchFamily="2" charset="-120"/>
              </a:rPr>
              <a:t>保羅，亞居拉、百基拉，亞波羅，推基古，提摩太，約翰</a:t>
            </a:r>
            <a:endParaRPr lang="en-US" altLang="zh-TW" sz="3200" dirty="0">
              <a:solidFill>
                <a:srgbClr val="333333"/>
              </a:solidFill>
              <a:highlight>
                <a:srgbClr val="00FFFF"/>
              </a:highlight>
              <a:latin typeface="Kaiti TC" panose="02010600040101010101" pitchFamily="2" charset="-120"/>
              <a:ea typeface="Kaiti TC" panose="02010600040101010101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6175651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62FF3-4154-B522-5C75-AF6B0D14C1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626183"/>
            <a:ext cx="11360800" cy="4734851"/>
          </a:xfrm>
        </p:spPr>
        <p:txBody>
          <a:bodyPr/>
          <a:lstStyle/>
          <a:p>
            <a:pPr marL="152392" indent="0" fontAlgn="t">
              <a:buNone/>
            </a:pPr>
            <a:r>
              <a:rPr lang="zh-TW" altLang="en-US" sz="3200" dirty="0">
                <a:solidFill>
                  <a:srgbClr val="0432FF"/>
                </a:solidFill>
              </a:rPr>
              <a:t>以弗所教會</a:t>
            </a:r>
            <a:r>
              <a:rPr lang="en-US" altLang="zh-TW" sz="3200" dirty="0">
                <a:solidFill>
                  <a:srgbClr val="0432FF"/>
                </a:solidFill>
              </a:rPr>
              <a:t>(</a:t>
            </a:r>
            <a:r>
              <a:rPr lang="zh-TW" altLang="en-US" sz="3200" dirty="0">
                <a:solidFill>
                  <a:srgbClr val="0432FF"/>
                </a:solidFill>
              </a:rPr>
              <a:t>內容來自</a:t>
            </a:r>
            <a:r>
              <a:rPr lang="zh-TW" altLang="en-US" sz="3200" dirty="0">
                <a:solidFill>
                  <a:srgbClr val="0432FF"/>
                </a:solidFill>
                <a:hlinkClick r:id="rId3"/>
              </a:rPr>
              <a:t>網站</a:t>
            </a:r>
            <a:r>
              <a:rPr lang="zh-TW" altLang="en-US" sz="3200" dirty="0">
                <a:solidFill>
                  <a:srgbClr val="0432FF"/>
                </a:solidFill>
              </a:rPr>
              <a:t>）</a:t>
            </a:r>
            <a:endParaRPr lang="en-US" altLang="zh-TW" sz="3200" dirty="0">
              <a:solidFill>
                <a:srgbClr val="0432FF"/>
              </a:solidFill>
              <a:hlinkClick r:id="rId3"/>
            </a:endParaRPr>
          </a:p>
          <a:p>
            <a:pPr marL="152392" indent="0" fontAlgn="t">
              <a:buNone/>
            </a:pPr>
            <a:br>
              <a:rPr lang="zh-TW" altLang="en-US" dirty="0">
                <a:solidFill>
                  <a:srgbClr val="333333"/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</a:br>
            <a:r>
              <a:rPr lang="en-US" altLang="zh-TW" sz="3200" dirty="0">
                <a:solidFill>
                  <a:srgbClr val="333333"/>
                </a:solidFill>
              </a:rPr>
              <a:t>【</a:t>
            </a:r>
            <a:r>
              <a:rPr lang="zh-TW" altLang="en-US" sz="3200" dirty="0">
                <a:solidFill>
                  <a:srgbClr val="333333"/>
                </a:solidFill>
              </a:rPr>
              <a:t>以弗所大公會議</a:t>
            </a:r>
            <a:r>
              <a:rPr lang="en-US" altLang="zh-TW" sz="3200" dirty="0">
                <a:solidFill>
                  <a:srgbClr val="333333"/>
                </a:solidFill>
              </a:rPr>
              <a:t>】</a:t>
            </a:r>
          </a:p>
          <a:p>
            <a:pPr marL="152392" indent="0" fontAlgn="t">
              <a:buNone/>
            </a:pPr>
            <a:r>
              <a:rPr lang="zh-TW" altLang="en-US" sz="3200" dirty="0">
                <a:solidFill>
                  <a:srgbClr val="333333"/>
                </a:solidFill>
              </a:rPr>
              <a:t>公元</a:t>
            </a:r>
            <a:r>
              <a:rPr lang="en-US" altLang="zh-TW" sz="3200" dirty="0">
                <a:solidFill>
                  <a:srgbClr val="333333"/>
                </a:solidFill>
              </a:rPr>
              <a:t>431</a:t>
            </a:r>
            <a:r>
              <a:rPr lang="zh-TW" altLang="en-US" sz="3200" dirty="0">
                <a:solidFill>
                  <a:srgbClr val="333333"/>
                </a:solidFill>
              </a:rPr>
              <a:t>年，拜占庭皇帝狄奧多西二世，第一次在</a:t>
            </a:r>
            <a:r>
              <a:rPr lang="zh-TW" altLang="en-US" sz="3200" dirty="0">
                <a:solidFill>
                  <a:srgbClr val="333333"/>
                </a:solidFill>
                <a:highlight>
                  <a:srgbClr val="FFFF00"/>
                </a:highlight>
              </a:rPr>
              <a:t>以弗所</a:t>
            </a:r>
            <a:r>
              <a:rPr lang="zh-TW" altLang="en-US" sz="3200" dirty="0">
                <a:solidFill>
                  <a:srgbClr val="333333"/>
                </a:solidFill>
              </a:rPr>
              <a:t>召開第三次基督教大公會議，約</a:t>
            </a:r>
            <a:r>
              <a:rPr lang="en-US" altLang="zh-TW" sz="3200" dirty="0">
                <a:solidFill>
                  <a:srgbClr val="333333"/>
                </a:solidFill>
              </a:rPr>
              <a:t>2,000</a:t>
            </a:r>
            <a:r>
              <a:rPr lang="zh-TW" altLang="en-US" sz="3200" dirty="0">
                <a:solidFill>
                  <a:srgbClr val="333333"/>
                </a:solidFill>
              </a:rPr>
              <a:t>主教出席。</a:t>
            </a:r>
            <a:endParaRPr lang="en-US" altLang="zh-TW" sz="3200" dirty="0">
              <a:solidFill>
                <a:srgbClr val="333333"/>
              </a:solidFill>
              <a:highlight>
                <a:srgbClr val="00FFFF"/>
              </a:highlight>
              <a:latin typeface="Kaiti TC" panose="02010600040101010101" pitchFamily="2" charset="-120"/>
              <a:ea typeface="Kaiti TC" panose="02010600040101010101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20025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6706" name="Picture 2">
            <a:extLst>
              <a:ext uri="{FF2B5EF4-FFF2-40B4-BE49-F238E27FC236}">
                <a16:creationId xmlns:a16="http://schemas.microsoft.com/office/drawing/2014/main" id="{9D9050AB-DA3A-0472-34AE-82A3B2ADB4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6708" name="Oval 4">
            <a:extLst>
              <a:ext uri="{FF2B5EF4-FFF2-40B4-BE49-F238E27FC236}">
                <a16:creationId xmlns:a16="http://schemas.microsoft.com/office/drawing/2014/main" id="{01DAFD23-A340-F2B4-DE76-D889471D1F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4051" y="820737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56709" name="Oval 5">
            <a:extLst>
              <a:ext uri="{FF2B5EF4-FFF2-40B4-BE49-F238E27FC236}">
                <a16:creationId xmlns:a16="http://schemas.microsoft.com/office/drawing/2014/main" id="{22E4D4E4-0D16-E894-75B8-DFE977988B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9088" y="863601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56710" name="Oval 6">
            <a:extLst>
              <a:ext uri="{FF2B5EF4-FFF2-40B4-BE49-F238E27FC236}">
                <a16:creationId xmlns:a16="http://schemas.microsoft.com/office/drawing/2014/main" id="{ED25F159-394B-D5C4-E3FE-50F26CADBB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18613" y="3268663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56711" name="Oval 7">
            <a:extLst>
              <a:ext uri="{FF2B5EF4-FFF2-40B4-BE49-F238E27FC236}">
                <a16:creationId xmlns:a16="http://schemas.microsoft.com/office/drawing/2014/main" id="{9E1667C6-1B23-8B6C-F3DC-4406896059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86788" y="2909888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56712" name="Oval 8">
            <a:extLst>
              <a:ext uri="{FF2B5EF4-FFF2-40B4-BE49-F238E27FC236}">
                <a16:creationId xmlns:a16="http://schemas.microsoft.com/office/drawing/2014/main" id="{0911F583-9259-A7B4-AA7D-3992177ADA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3051" y="2684463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56713" name="Oval 9">
            <a:extLst>
              <a:ext uri="{FF2B5EF4-FFF2-40B4-BE49-F238E27FC236}">
                <a16:creationId xmlns:a16="http://schemas.microsoft.com/office/drawing/2014/main" id="{CCD8E1E5-B8FE-144B-69D5-D696859B97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1713" y="2609851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56714" name="Oval 10">
            <a:extLst>
              <a:ext uri="{FF2B5EF4-FFF2-40B4-BE49-F238E27FC236}">
                <a16:creationId xmlns:a16="http://schemas.microsoft.com/office/drawing/2014/main" id="{58F65F0B-BAF5-6536-D823-77BBF95568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4425" y="2430463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56715" name="Oval 11">
            <a:extLst>
              <a:ext uri="{FF2B5EF4-FFF2-40B4-BE49-F238E27FC236}">
                <a16:creationId xmlns:a16="http://schemas.microsoft.com/office/drawing/2014/main" id="{62D62407-BBE6-D972-C159-8322C8BE14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6413" y="2209801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56717" name="Oval 13">
            <a:extLst>
              <a:ext uri="{FF2B5EF4-FFF2-40B4-BE49-F238E27FC236}">
                <a16:creationId xmlns:a16="http://schemas.microsoft.com/office/drawing/2014/main" id="{2F5783FE-3DFB-892F-CDA4-1EF9CB3C7B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7951" y="5854701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56718" name="Rectangle 14">
            <a:extLst>
              <a:ext uri="{FF2B5EF4-FFF2-40B4-BE49-F238E27FC236}">
                <a16:creationId xmlns:a16="http://schemas.microsoft.com/office/drawing/2014/main" id="{D62B1095-31E6-F2DE-A0F1-25FBC2B969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643437"/>
            <a:ext cx="4398963" cy="2214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56719" name="Text Box 15">
            <a:extLst>
              <a:ext uri="{FF2B5EF4-FFF2-40B4-BE49-F238E27FC236}">
                <a16:creationId xmlns:a16="http://schemas.microsoft.com/office/drawing/2014/main" id="{179A17EF-3B01-9920-037E-34C1BA5016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9913" y="4795839"/>
            <a:ext cx="4100512" cy="1363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914377" fontAlgn="base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</a:pPr>
            <a:r>
              <a:rPr lang="zh-TW" altLang="en-US" sz="240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亂定之後，保羅請門徒來，勸勉他們，就辭別起行，往馬其頓去。</a:t>
            </a:r>
            <a:r>
              <a:rPr lang="en-US" altLang="zh-TW" sz="2400">
                <a:solidFill>
                  <a:srgbClr val="80808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zh-TW" altLang="en-US" sz="2400">
                <a:solidFill>
                  <a:srgbClr val="80808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徒</a:t>
            </a:r>
            <a:r>
              <a:rPr lang="en-US" altLang="zh-TW" sz="2400">
                <a:solidFill>
                  <a:srgbClr val="80808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20:1)</a:t>
            </a:r>
            <a:endParaRPr lang="zh-TW" altLang="en-US" sz="2400">
              <a:solidFill>
                <a:srgbClr val="808080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56720" name="Oval 16">
            <a:extLst>
              <a:ext uri="{FF2B5EF4-FFF2-40B4-BE49-F238E27FC236}">
                <a16:creationId xmlns:a16="http://schemas.microsoft.com/office/drawing/2014/main" id="{EFFEB900-E9E6-09A3-E62B-F7F8075C82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2337" y="2382837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56722" name="Text Box 18">
            <a:extLst>
              <a:ext uri="{FF2B5EF4-FFF2-40B4-BE49-F238E27FC236}">
                <a16:creationId xmlns:a16="http://schemas.microsoft.com/office/drawing/2014/main" id="{45EFB743-2B10-909E-A002-61C16931F2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0314" y="2586037"/>
            <a:ext cx="877163" cy="369332"/>
          </a:xfrm>
          <a:prstGeom prst="rect">
            <a:avLst/>
          </a:prstGeom>
          <a:solidFill>
            <a:srgbClr val="000000">
              <a:alpha val="60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>
                <a:solidFill>
                  <a:srgbClr val="FFFFFF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亞該亞</a:t>
            </a:r>
          </a:p>
        </p:txBody>
      </p:sp>
      <p:sp>
        <p:nvSpPr>
          <p:cNvPr id="456723" name="Text Box 19">
            <a:extLst>
              <a:ext uri="{FF2B5EF4-FFF2-40B4-BE49-F238E27FC236}">
                <a16:creationId xmlns:a16="http://schemas.microsoft.com/office/drawing/2014/main" id="{B1B0A0CF-80F8-FF27-EFBF-ED626DAF38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8090" y="331788"/>
            <a:ext cx="877163" cy="369332"/>
          </a:xfrm>
          <a:prstGeom prst="rect">
            <a:avLst/>
          </a:prstGeom>
          <a:solidFill>
            <a:srgbClr val="000000">
              <a:alpha val="60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>
                <a:solidFill>
                  <a:srgbClr val="FFFFFF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馬其頓</a:t>
            </a:r>
          </a:p>
        </p:txBody>
      </p:sp>
      <p:sp>
        <p:nvSpPr>
          <p:cNvPr id="456724" name="Text Box 20">
            <a:extLst>
              <a:ext uri="{FF2B5EF4-FFF2-40B4-BE49-F238E27FC236}">
                <a16:creationId xmlns:a16="http://schemas.microsoft.com/office/drawing/2014/main" id="{BBEC68AC-C3C1-F42A-C4C8-E1FF74F7DC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6051" y="1812925"/>
            <a:ext cx="877163" cy="369332"/>
          </a:xfrm>
          <a:prstGeom prst="rect">
            <a:avLst/>
          </a:prstGeom>
          <a:solidFill>
            <a:srgbClr val="000000">
              <a:alpha val="60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>
                <a:solidFill>
                  <a:srgbClr val="FFFFFF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亞西亞</a:t>
            </a:r>
          </a:p>
        </p:txBody>
      </p:sp>
      <p:sp>
        <p:nvSpPr>
          <p:cNvPr id="456725" name="Freeform 21">
            <a:extLst>
              <a:ext uri="{FF2B5EF4-FFF2-40B4-BE49-F238E27FC236}">
                <a16:creationId xmlns:a16="http://schemas.microsoft.com/office/drawing/2014/main" id="{00693B05-9EAA-9DDE-565E-CB2571A0F9AE}"/>
              </a:ext>
            </a:extLst>
          </p:cNvPr>
          <p:cNvSpPr>
            <a:spLocks/>
          </p:cNvSpPr>
          <p:nvPr/>
        </p:nvSpPr>
        <p:spPr bwMode="auto">
          <a:xfrm>
            <a:off x="3902075" y="723900"/>
            <a:ext cx="1257300" cy="1785939"/>
          </a:xfrm>
          <a:custGeom>
            <a:avLst/>
            <a:gdLst>
              <a:gd name="T0" fmla="*/ 792 w 792"/>
              <a:gd name="T1" fmla="*/ 1119 h 1125"/>
              <a:gd name="T2" fmla="*/ 603 w 792"/>
              <a:gd name="T3" fmla="*/ 1109 h 1125"/>
              <a:gd name="T4" fmla="*/ 494 w 792"/>
              <a:gd name="T5" fmla="*/ 1024 h 1125"/>
              <a:gd name="T6" fmla="*/ 504 w 792"/>
              <a:gd name="T7" fmla="*/ 853 h 1125"/>
              <a:gd name="T8" fmla="*/ 592 w 792"/>
              <a:gd name="T9" fmla="*/ 736 h 1125"/>
              <a:gd name="T10" fmla="*/ 606 w 792"/>
              <a:gd name="T11" fmla="*/ 658 h 1125"/>
              <a:gd name="T12" fmla="*/ 531 w 792"/>
              <a:gd name="T13" fmla="*/ 582 h 1125"/>
              <a:gd name="T14" fmla="*/ 395 w 792"/>
              <a:gd name="T15" fmla="*/ 557 h 1125"/>
              <a:gd name="T16" fmla="*/ 468 w 792"/>
              <a:gd name="T17" fmla="*/ 437 h 1125"/>
              <a:gd name="T18" fmla="*/ 393 w 792"/>
              <a:gd name="T19" fmla="*/ 192 h 1125"/>
              <a:gd name="T20" fmla="*/ 0 w 792"/>
              <a:gd name="T21" fmla="*/ 0 h 11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92" h="1125">
                <a:moveTo>
                  <a:pt x="792" y="1119"/>
                </a:moveTo>
                <a:cubicBezTo>
                  <a:pt x="761" y="1117"/>
                  <a:pt x="653" y="1125"/>
                  <a:pt x="603" y="1109"/>
                </a:cubicBezTo>
                <a:cubicBezTo>
                  <a:pt x="553" y="1093"/>
                  <a:pt x="510" y="1067"/>
                  <a:pt x="494" y="1024"/>
                </a:cubicBezTo>
                <a:cubicBezTo>
                  <a:pt x="478" y="981"/>
                  <a:pt x="488" y="901"/>
                  <a:pt x="504" y="853"/>
                </a:cubicBezTo>
                <a:cubicBezTo>
                  <a:pt x="520" y="805"/>
                  <a:pt x="575" y="768"/>
                  <a:pt x="592" y="736"/>
                </a:cubicBezTo>
                <a:cubicBezTo>
                  <a:pt x="609" y="704"/>
                  <a:pt x="616" y="684"/>
                  <a:pt x="606" y="658"/>
                </a:cubicBezTo>
                <a:cubicBezTo>
                  <a:pt x="596" y="632"/>
                  <a:pt x="566" y="599"/>
                  <a:pt x="531" y="582"/>
                </a:cubicBezTo>
                <a:cubicBezTo>
                  <a:pt x="496" y="565"/>
                  <a:pt x="405" y="581"/>
                  <a:pt x="395" y="557"/>
                </a:cubicBezTo>
                <a:cubicBezTo>
                  <a:pt x="385" y="533"/>
                  <a:pt x="468" y="498"/>
                  <a:pt x="468" y="437"/>
                </a:cubicBezTo>
                <a:cubicBezTo>
                  <a:pt x="468" y="376"/>
                  <a:pt x="471" y="265"/>
                  <a:pt x="393" y="192"/>
                </a:cubicBezTo>
                <a:cubicBezTo>
                  <a:pt x="315" y="119"/>
                  <a:pt x="82" y="40"/>
                  <a:pt x="0" y="0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6728" name="Oval 24">
            <a:extLst>
              <a:ext uri="{FF2B5EF4-FFF2-40B4-BE49-F238E27FC236}">
                <a16:creationId xmlns:a16="http://schemas.microsoft.com/office/drawing/2014/main" id="{A8FA594C-715B-4344-7622-E46F1D6E69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1" y="2444751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56729" name="Oval 25">
            <a:extLst>
              <a:ext uri="{FF2B5EF4-FFF2-40B4-BE49-F238E27FC236}">
                <a16:creationId xmlns:a16="http://schemas.microsoft.com/office/drawing/2014/main" id="{E71913D4-5112-7395-7F9C-EB76A67925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1813" y="2393951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56730" name="Oval 26">
            <a:extLst>
              <a:ext uri="{FF2B5EF4-FFF2-40B4-BE49-F238E27FC236}">
                <a16:creationId xmlns:a16="http://schemas.microsoft.com/office/drawing/2014/main" id="{4D3B9B7D-1DFD-6044-3B4B-EFD4A4A199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7776" y="641351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56731" name="AutoShape 27">
            <a:extLst>
              <a:ext uri="{FF2B5EF4-FFF2-40B4-BE49-F238E27FC236}">
                <a16:creationId xmlns:a16="http://schemas.microsoft.com/office/drawing/2014/main" id="{782CB446-B411-9405-A19C-0D542AC0F2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2276" y="5821363"/>
            <a:ext cx="919163" cy="292100"/>
          </a:xfrm>
          <a:prstGeom prst="wedgeRectCallout">
            <a:avLst>
              <a:gd name="adj1" fmla="val -72454"/>
              <a:gd name="adj2" fmla="val -20106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160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耶路撒冷</a:t>
            </a:r>
          </a:p>
        </p:txBody>
      </p:sp>
      <p:sp>
        <p:nvSpPr>
          <p:cNvPr id="456716" name="Oval 12">
            <a:extLst>
              <a:ext uri="{FF2B5EF4-FFF2-40B4-BE49-F238E27FC236}">
                <a16:creationId xmlns:a16="http://schemas.microsoft.com/office/drawing/2014/main" id="{7471BCA5-3559-15B3-7F95-B72DF38845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3276" y="1387476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56732" name="AutoShape 28">
            <a:extLst>
              <a:ext uri="{FF2B5EF4-FFF2-40B4-BE49-F238E27FC236}">
                <a16:creationId xmlns:a16="http://schemas.microsoft.com/office/drawing/2014/main" id="{36C5B59C-8D59-EF51-8D92-A85C0FAE7B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4326" y="2217739"/>
            <a:ext cx="698500" cy="381000"/>
          </a:xfrm>
          <a:prstGeom prst="wedgeRectCallout">
            <a:avLst>
              <a:gd name="adj1" fmla="val -75681"/>
              <a:gd name="adj2" fmla="val 23750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160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以弗所</a:t>
            </a:r>
          </a:p>
        </p:txBody>
      </p:sp>
      <p:sp>
        <p:nvSpPr>
          <p:cNvPr id="456733" name="Text Box 29">
            <a:extLst>
              <a:ext uri="{FF2B5EF4-FFF2-40B4-BE49-F238E27FC236}">
                <a16:creationId xmlns:a16="http://schemas.microsoft.com/office/drawing/2014/main" id="{2E533FDB-85C7-A7BB-207C-40F49FCFCA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7726" y="100014"/>
            <a:ext cx="2723823" cy="430887"/>
          </a:xfrm>
          <a:prstGeom prst="rect">
            <a:avLst/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220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在此寫了哥林多後書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595DFD-6564-D4DA-E586-736DEA70D226}"/>
              </a:ext>
            </a:extLst>
          </p:cNvPr>
          <p:cNvSpPr txBox="1"/>
          <p:nvPr/>
        </p:nvSpPr>
        <p:spPr>
          <a:xfrm>
            <a:off x="-19792" y="5954373"/>
            <a:ext cx="15437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09585"/>
            <a:r>
              <a:rPr lang="en-US" sz="2400" dirty="0">
                <a:solidFill>
                  <a:srgbClr val="0432FF"/>
                </a:solidFill>
                <a:latin typeface="BiauKai" panose="02010601000101010101" pitchFamily="2" charset="-120"/>
                <a:ea typeface="BiauKai" panose="02010601000101010101" pitchFamily="2" charset="-120"/>
                <a:cs typeface="Arial"/>
              </a:rPr>
              <a:t>Biblepoint</a:t>
            </a:r>
            <a:endParaRPr lang="en-US" sz="24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3" dur="2000"/>
                                        <p:tgtEl>
                                          <p:spTgt spid="456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6718" grpId="0" animBg="1"/>
      <p:bldP spid="456719" grpId="0"/>
      <p:bldP spid="456733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62FF3-4154-B522-5C75-AF6B0D14C1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626183"/>
            <a:ext cx="11360800" cy="4734851"/>
          </a:xfrm>
        </p:spPr>
        <p:txBody>
          <a:bodyPr/>
          <a:lstStyle/>
          <a:p>
            <a:pPr marL="152392" indent="0" fontAlgn="t">
              <a:buNone/>
            </a:pPr>
            <a:r>
              <a:rPr lang="zh-TW" altLang="en-US" sz="3200" dirty="0">
                <a:solidFill>
                  <a:srgbClr val="0432FF"/>
                </a:solidFill>
              </a:rPr>
              <a:t>以弗所教會</a:t>
            </a:r>
            <a:r>
              <a:rPr lang="en-US" altLang="zh-TW" sz="3200" dirty="0">
                <a:solidFill>
                  <a:srgbClr val="0432FF"/>
                </a:solidFill>
              </a:rPr>
              <a:t>(</a:t>
            </a:r>
            <a:r>
              <a:rPr lang="zh-TW" altLang="en-US" sz="3200" dirty="0">
                <a:solidFill>
                  <a:srgbClr val="0432FF"/>
                </a:solidFill>
              </a:rPr>
              <a:t>內容來自</a:t>
            </a:r>
            <a:r>
              <a:rPr lang="zh-TW" altLang="en-US" sz="3200" dirty="0">
                <a:solidFill>
                  <a:srgbClr val="0432FF"/>
                </a:solidFill>
                <a:hlinkClick r:id="rId3"/>
              </a:rPr>
              <a:t>網站</a:t>
            </a:r>
            <a:r>
              <a:rPr lang="zh-TW" altLang="en-US" sz="3200" dirty="0">
                <a:solidFill>
                  <a:srgbClr val="0432FF"/>
                </a:solidFill>
              </a:rPr>
              <a:t>）</a:t>
            </a:r>
            <a:endParaRPr lang="en-US" altLang="zh-TW" sz="3200" dirty="0">
              <a:solidFill>
                <a:srgbClr val="0432FF"/>
              </a:solidFill>
              <a:hlinkClick r:id="rId3"/>
            </a:endParaRPr>
          </a:p>
          <a:p>
            <a:pPr marL="152396" indent="0" fontAlgn="t">
              <a:buNone/>
            </a:pPr>
            <a:r>
              <a:rPr lang="en-US" altLang="zh-TW" sz="3733" dirty="0">
                <a:solidFill>
                  <a:srgbClr val="333333"/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【</a:t>
            </a:r>
            <a:r>
              <a:rPr lang="zh-TW" altLang="en-US" sz="3733" dirty="0">
                <a:solidFill>
                  <a:srgbClr val="333333"/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啟示錄</a:t>
            </a:r>
            <a:r>
              <a:rPr lang="en-US" altLang="zh-TW" sz="3733" dirty="0">
                <a:solidFill>
                  <a:srgbClr val="333333"/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】2:1-4</a:t>
            </a:r>
          </a:p>
          <a:p>
            <a:pPr marL="152396" indent="0" fontAlgn="t">
              <a:buNone/>
            </a:pPr>
            <a:r>
              <a:rPr lang="zh-TW" altLang="en-US" sz="3200" dirty="0">
                <a:latin typeface="Arial" panose="020B0604020202020204" pitchFamily="34" charset="0"/>
              </a:rPr>
              <a:t>「你要寫信給</a:t>
            </a:r>
            <a:r>
              <a:rPr lang="zh-TW" altLang="en-US" sz="3200" dirty="0">
                <a:highlight>
                  <a:srgbClr val="FFFF00"/>
                </a:highlight>
                <a:latin typeface="Arial" panose="020B0604020202020204" pitchFamily="34" charset="0"/>
              </a:rPr>
              <a:t>以弗所教會</a:t>
            </a:r>
            <a:r>
              <a:rPr lang="zh-TW" altLang="en-US" sz="3200" dirty="0">
                <a:latin typeface="Arial" panose="020B0604020202020204" pitchFamily="34" charset="0"/>
              </a:rPr>
              <a:t>的使者，說：</a:t>
            </a:r>
            <a:r>
              <a:rPr lang="en-US" altLang="zh-TW" sz="3200" dirty="0">
                <a:latin typeface="Arial" panose="020B0604020202020204" pitchFamily="34" charset="0"/>
              </a:rPr>
              <a:t>『</a:t>
            </a:r>
            <a:r>
              <a:rPr lang="zh-TW" altLang="en-US" sz="3200" dirty="0">
                <a:latin typeface="Arial" panose="020B0604020202020204" pitchFamily="34" charset="0"/>
              </a:rPr>
              <a:t>那右手拿着七星、在七個金燈臺中間行走的，說：我知道你的行為、勞碌、忍耐，也知道你不能容忍惡人。你也曾試驗那自稱為使徒卻不是使徒的，看出他們是假的來。 你也能忍耐，曾為我的名勞苦，並不乏倦。 </a:t>
            </a:r>
          </a:p>
          <a:p>
            <a:pPr marL="152396" indent="0" fontAlgn="t">
              <a:buNone/>
            </a:pPr>
            <a:r>
              <a:rPr lang="zh-TW" altLang="en-US" sz="3200" dirty="0">
                <a:latin typeface="Arial" panose="020B0604020202020204" pitchFamily="34" charset="0"/>
              </a:rPr>
              <a:t>然而有一件事我要責備你，</a:t>
            </a:r>
            <a:r>
              <a:rPr lang="zh-TW" altLang="en-US" sz="3200" dirty="0">
                <a:solidFill>
                  <a:srgbClr val="FF0000"/>
                </a:solidFill>
                <a:latin typeface="Arial" panose="020B0604020202020204" pitchFamily="34" charset="0"/>
              </a:rPr>
              <a:t>就是你把起初的愛心離棄了。</a:t>
            </a:r>
          </a:p>
        </p:txBody>
      </p:sp>
    </p:spTree>
    <p:extLst>
      <p:ext uri="{BB962C8B-B14F-4D97-AF65-F5344CB8AC3E}">
        <p14:creationId xmlns:p14="http://schemas.microsoft.com/office/powerpoint/2010/main" val="2891274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9778" name="Picture 2">
            <a:extLst>
              <a:ext uri="{FF2B5EF4-FFF2-40B4-BE49-F238E27FC236}">
                <a16:creationId xmlns:a16="http://schemas.microsoft.com/office/drawing/2014/main" id="{B07A4AED-D428-E770-9B1B-E677C539FF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9809" name="Freeform 33">
            <a:extLst>
              <a:ext uri="{FF2B5EF4-FFF2-40B4-BE49-F238E27FC236}">
                <a16:creationId xmlns:a16="http://schemas.microsoft.com/office/drawing/2014/main" id="{DE1773BE-97D3-0966-5226-C18E268BD4B1}"/>
              </a:ext>
            </a:extLst>
          </p:cNvPr>
          <p:cNvSpPr>
            <a:spLocks/>
          </p:cNvSpPr>
          <p:nvPr/>
        </p:nvSpPr>
        <p:spPr bwMode="auto">
          <a:xfrm>
            <a:off x="2925765" y="949326"/>
            <a:ext cx="809625" cy="1733551"/>
          </a:xfrm>
          <a:custGeom>
            <a:avLst/>
            <a:gdLst>
              <a:gd name="T0" fmla="*/ 0 w 510"/>
              <a:gd name="T1" fmla="*/ 0 h 1092"/>
              <a:gd name="T2" fmla="*/ 79 w 510"/>
              <a:gd name="T3" fmla="*/ 88 h 1092"/>
              <a:gd name="T4" fmla="*/ 192 w 510"/>
              <a:gd name="T5" fmla="*/ 244 h 1092"/>
              <a:gd name="T6" fmla="*/ 300 w 510"/>
              <a:gd name="T7" fmla="*/ 448 h 1092"/>
              <a:gd name="T8" fmla="*/ 307 w 510"/>
              <a:gd name="T9" fmla="*/ 506 h 1092"/>
              <a:gd name="T10" fmla="*/ 219 w 510"/>
              <a:gd name="T11" fmla="*/ 542 h 1092"/>
              <a:gd name="T12" fmla="*/ 113 w 510"/>
              <a:gd name="T13" fmla="*/ 597 h 1092"/>
              <a:gd name="T14" fmla="*/ 209 w 510"/>
              <a:gd name="T15" fmla="*/ 626 h 1092"/>
              <a:gd name="T16" fmla="*/ 327 w 510"/>
              <a:gd name="T17" fmla="*/ 715 h 1092"/>
              <a:gd name="T18" fmla="*/ 358 w 510"/>
              <a:gd name="T19" fmla="*/ 777 h 1092"/>
              <a:gd name="T20" fmla="*/ 487 w 510"/>
              <a:gd name="T21" fmla="*/ 842 h 1092"/>
              <a:gd name="T22" fmla="*/ 495 w 510"/>
              <a:gd name="T23" fmla="*/ 1032 h 1092"/>
              <a:gd name="T24" fmla="*/ 456 w 510"/>
              <a:gd name="T25" fmla="*/ 1092 h 10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10" h="1092">
                <a:moveTo>
                  <a:pt x="0" y="0"/>
                </a:moveTo>
                <a:cubicBezTo>
                  <a:pt x="23" y="23"/>
                  <a:pt x="47" y="47"/>
                  <a:pt x="79" y="88"/>
                </a:cubicBezTo>
                <a:cubicBezTo>
                  <a:pt x="111" y="129"/>
                  <a:pt x="155" y="184"/>
                  <a:pt x="192" y="244"/>
                </a:cubicBezTo>
                <a:cubicBezTo>
                  <a:pt x="229" y="304"/>
                  <a:pt x="281" y="404"/>
                  <a:pt x="300" y="448"/>
                </a:cubicBezTo>
                <a:cubicBezTo>
                  <a:pt x="319" y="492"/>
                  <a:pt x="320" y="490"/>
                  <a:pt x="307" y="506"/>
                </a:cubicBezTo>
                <a:cubicBezTo>
                  <a:pt x="294" y="522"/>
                  <a:pt x="251" y="527"/>
                  <a:pt x="219" y="542"/>
                </a:cubicBezTo>
                <a:cubicBezTo>
                  <a:pt x="187" y="557"/>
                  <a:pt x="115" y="583"/>
                  <a:pt x="113" y="597"/>
                </a:cubicBezTo>
                <a:cubicBezTo>
                  <a:pt x="111" y="611"/>
                  <a:pt x="173" y="606"/>
                  <a:pt x="209" y="626"/>
                </a:cubicBezTo>
                <a:cubicBezTo>
                  <a:pt x="245" y="646"/>
                  <a:pt x="302" y="690"/>
                  <a:pt x="327" y="715"/>
                </a:cubicBezTo>
                <a:cubicBezTo>
                  <a:pt x="352" y="740"/>
                  <a:pt x="331" y="756"/>
                  <a:pt x="358" y="777"/>
                </a:cubicBezTo>
                <a:cubicBezTo>
                  <a:pt x="385" y="798"/>
                  <a:pt x="464" y="800"/>
                  <a:pt x="487" y="842"/>
                </a:cubicBezTo>
                <a:cubicBezTo>
                  <a:pt x="510" y="884"/>
                  <a:pt x="500" y="990"/>
                  <a:pt x="495" y="1032"/>
                </a:cubicBezTo>
                <a:cubicBezTo>
                  <a:pt x="490" y="1074"/>
                  <a:pt x="482" y="1073"/>
                  <a:pt x="456" y="1092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9808" name="Freeform 32">
            <a:extLst>
              <a:ext uri="{FF2B5EF4-FFF2-40B4-BE49-F238E27FC236}">
                <a16:creationId xmlns:a16="http://schemas.microsoft.com/office/drawing/2014/main" id="{48939E87-B57D-1B67-B8E0-B59FD410BA48}"/>
              </a:ext>
            </a:extLst>
          </p:cNvPr>
          <p:cNvSpPr>
            <a:spLocks/>
          </p:cNvSpPr>
          <p:nvPr/>
        </p:nvSpPr>
        <p:spPr bwMode="auto">
          <a:xfrm>
            <a:off x="2954339" y="685802"/>
            <a:ext cx="858837" cy="220663"/>
          </a:xfrm>
          <a:custGeom>
            <a:avLst/>
            <a:gdLst>
              <a:gd name="T0" fmla="*/ 541 w 541"/>
              <a:gd name="T1" fmla="*/ 0 h 139"/>
              <a:gd name="T2" fmla="*/ 451 w 541"/>
              <a:gd name="T3" fmla="*/ 42 h 139"/>
              <a:gd name="T4" fmla="*/ 329 w 541"/>
              <a:gd name="T5" fmla="*/ 128 h 139"/>
              <a:gd name="T6" fmla="*/ 200 w 541"/>
              <a:gd name="T7" fmla="*/ 110 h 139"/>
              <a:gd name="T8" fmla="*/ 93 w 541"/>
              <a:gd name="T9" fmla="*/ 80 h 139"/>
              <a:gd name="T10" fmla="*/ 0 w 541"/>
              <a:gd name="T11" fmla="*/ 122 h 1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41" h="139">
                <a:moveTo>
                  <a:pt x="541" y="0"/>
                </a:moveTo>
                <a:cubicBezTo>
                  <a:pt x="513" y="10"/>
                  <a:pt x="486" y="21"/>
                  <a:pt x="451" y="42"/>
                </a:cubicBezTo>
                <a:cubicBezTo>
                  <a:pt x="416" y="63"/>
                  <a:pt x="371" y="117"/>
                  <a:pt x="329" y="128"/>
                </a:cubicBezTo>
                <a:cubicBezTo>
                  <a:pt x="287" y="139"/>
                  <a:pt x="239" y="118"/>
                  <a:pt x="200" y="110"/>
                </a:cubicBezTo>
                <a:cubicBezTo>
                  <a:pt x="161" y="102"/>
                  <a:pt x="126" y="78"/>
                  <a:pt x="93" y="80"/>
                </a:cubicBezTo>
                <a:cubicBezTo>
                  <a:pt x="60" y="82"/>
                  <a:pt x="42" y="101"/>
                  <a:pt x="0" y="122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9782" name="Oval 6">
            <a:extLst>
              <a:ext uri="{FF2B5EF4-FFF2-40B4-BE49-F238E27FC236}">
                <a16:creationId xmlns:a16="http://schemas.microsoft.com/office/drawing/2014/main" id="{92C006D8-E3A1-E004-D966-62FE737D1E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18613" y="3268663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59783" name="Oval 7">
            <a:extLst>
              <a:ext uri="{FF2B5EF4-FFF2-40B4-BE49-F238E27FC236}">
                <a16:creationId xmlns:a16="http://schemas.microsoft.com/office/drawing/2014/main" id="{3E67DA34-CFC4-1763-2B75-FC801ECFDA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86788" y="2909888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59784" name="Oval 8">
            <a:extLst>
              <a:ext uri="{FF2B5EF4-FFF2-40B4-BE49-F238E27FC236}">
                <a16:creationId xmlns:a16="http://schemas.microsoft.com/office/drawing/2014/main" id="{6C569BBE-565C-2171-6EFA-CB87757BCF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3051" y="2684463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59785" name="Oval 9">
            <a:extLst>
              <a:ext uri="{FF2B5EF4-FFF2-40B4-BE49-F238E27FC236}">
                <a16:creationId xmlns:a16="http://schemas.microsoft.com/office/drawing/2014/main" id="{3E86388E-7EC1-1C5B-FAAA-2C5244E120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1713" y="2609851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59786" name="Oval 10">
            <a:extLst>
              <a:ext uri="{FF2B5EF4-FFF2-40B4-BE49-F238E27FC236}">
                <a16:creationId xmlns:a16="http://schemas.microsoft.com/office/drawing/2014/main" id="{F358EF05-6B69-E6B2-D8E7-22E3AC4D40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4425" y="2430463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59787" name="Oval 11">
            <a:extLst>
              <a:ext uri="{FF2B5EF4-FFF2-40B4-BE49-F238E27FC236}">
                <a16:creationId xmlns:a16="http://schemas.microsoft.com/office/drawing/2014/main" id="{B18AE90E-DA15-8AE9-D213-F368BD30D0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6413" y="2209801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59789" name="Oval 13">
            <a:extLst>
              <a:ext uri="{FF2B5EF4-FFF2-40B4-BE49-F238E27FC236}">
                <a16:creationId xmlns:a16="http://schemas.microsoft.com/office/drawing/2014/main" id="{8F2F67E3-F0A4-4B1A-9544-B6FB655639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7951" y="5854701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59790" name="Rectangle 14">
            <a:extLst>
              <a:ext uri="{FF2B5EF4-FFF2-40B4-BE49-F238E27FC236}">
                <a16:creationId xmlns:a16="http://schemas.microsoft.com/office/drawing/2014/main" id="{A5988FA7-1C1C-AE28-589F-978D4F2606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643437"/>
            <a:ext cx="4398963" cy="2214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59791" name="Text Box 15">
            <a:extLst>
              <a:ext uri="{FF2B5EF4-FFF2-40B4-BE49-F238E27FC236}">
                <a16:creationId xmlns:a16="http://schemas.microsoft.com/office/drawing/2014/main" id="{A0FA3159-6ADF-F970-4F38-065D9077BF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9913" y="4795839"/>
            <a:ext cx="4100512" cy="1363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914377" fontAlgn="base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</a:pPr>
            <a:r>
              <a:rPr lang="zh-TW" altLang="en-US" sz="240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走遍了那一帶地方，用許多話勸勉門徒，然後來到希臘。</a:t>
            </a:r>
            <a:r>
              <a:rPr lang="en-US" altLang="zh-TW" sz="2400">
                <a:solidFill>
                  <a:srgbClr val="80808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zh-TW" altLang="en-US" sz="2400">
                <a:solidFill>
                  <a:srgbClr val="80808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徒</a:t>
            </a:r>
            <a:r>
              <a:rPr lang="en-US" altLang="zh-TW" sz="2400">
                <a:solidFill>
                  <a:srgbClr val="80808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20:</a:t>
            </a:r>
            <a:r>
              <a:rPr lang="en-US" altLang="zh-TW" sz="2400">
                <a:solidFill>
                  <a:srgbClr val="808080"/>
                </a:solidFill>
                <a:latin typeface="SimHei" panose="02010609060101010101" pitchFamily="49" charset="-122"/>
                <a:ea typeface="新細明體" panose="02020500000000000000" pitchFamily="18" charset="-120"/>
                <a:cs typeface="Arial" panose="020B0604020202020204" pitchFamily="34" charset="0"/>
              </a:rPr>
              <a:t>2</a:t>
            </a:r>
            <a:r>
              <a:rPr lang="en-US" altLang="zh-TW" sz="2400">
                <a:solidFill>
                  <a:srgbClr val="80808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)</a:t>
            </a:r>
            <a:endParaRPr lang="zh-TW" altLang="en-US" sz="2400">
              <a:solidFill>
                <a:srgbClr val="808080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59792" name="Oval 16">
            <a:extLst>
              <a:ext uri="{FF2B5EF4-FFF2-40B4-BE49-F238E27FC236}">
                <a16:creationId xmlns:a16="http://schemas.microsoft.com/office/drawing/2014/main" id="{9A5A9BA3-67B3-5EC8-EBC4-AF775D045D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2337" y="2382837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59794" name="Text Box 18">
            <a:extLst>
              <a:ext uri="{FF2B5EF4-FFF2-40B4-BE49-F238E27FC236}">
                <a16:creationId xmlns:a16="http://schemas.microsoft.com/office/drawing/2014/main" id="{44D9F325-2019-9DC7-78A8-EEE18760FB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0314" y="2586037"/>
            <a:ext cx="877163" cy="369332"/>
          </a:xfrm>
          <a:prstGeom prst="rect">
            <a:avLst/>
          </a:prstGeom>
          <a:solidFill>
            <a:srgbClr val="000000">
              <a:alpha val="60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>
                <a:solidFill>
                  <a:srgbClr val="FFFFFF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亞該亞</a:t>
            </a:r>
          </a:p>
        </p:txBody>
      </p:sp>
      <p:sp>
        <p:nvSpPr>
          <p:cNvPr id="459795" name="Text Box 19">
            <a:extLst>
              <a:ext uri="{FF2B5EF4-FFF2-40B4-BE49-F238E27FC236}">
                <a16:creationId xmlns:a16="http://schemas.microsoft.com/office/drawing/2014/main" id="{B0D22996-7110-1037-A4CB-C5860C9302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8090" y="331788"/>
            <a:ext cx="877163" cy="369332"/>
          </a:xfrm>
          <a:prstGeom prst="rect">
            <a:avLst/>
          </a:prstGeom>
          <a:solidFill>
            <a:srgbClr val="000000">
              <a:alpha val="60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>
                <a:solidFill>
                  <a:srgbClr val="FFFFFF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馬其頓</a:t>
            </a:r>
          </a:p>
        </p:txBody>
      </p:sp>
      <p:sp>
        <p:nvSpPr>
          <p:cNvPr id="459796" name="Text Box 20">
            <a:extLst>
              <a:ext uri="{FF2B5EF4-FFF2-40B4-BE49-F238E27FC236}">
                <a16:creationId xmlns:a16="http://schemas.microsoft.com/office/drawing/2014/main" id="{47BD7DDD-06A3-A383-18EF-DBBDF837B8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6051" y="1812925"/>
            <a:ext cx="877163" cy="369332"/>
          </a:xfrm>
          <a:prstGeom prst="rect">
            <a:avLst/>
          </a:prstGeom>
          <a:solidFill>
            <a:srgbClr val="000000">
              <a:alpha val="60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>
                <a:solidFill>
                  <a:srgbClr val="FFFFFF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亞西亞</a:t>
            </a:r>
          </a:p>
        </p:txBody>
      </p:sp>
      <p:sp>
        <p:nvSpPr>
          <p:cNvPr id="459801" name="Oval 25">
            <a:extLst>
              <a:ext uri="{FF2B5EF4-FFF2-40B4-BE49-F238E27FC236}">
                <a16:creationId xmlns:a16="http://schemas.microsoft.com/office/drawing/2014/main" id="{585556C8-0F2A-BD8D-822B-6ABB00D4D5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1813" y="2393951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59803" name="AutoShape 27">
            <a:extLst>
              <a:ext uri="{FF2B5EF4-FFF2-40B4-BE49-F238E27FC236}">
                <a16:creationId xmlns:a16="http://schemas.microsoft.com/office/drawing/2014/main" id="{2CF06B8C-611E-6DCE-A231-55D52CE5CC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2276" y="5821363"/>
            <a:ext cx="919163" cy="292100"/>
          </a:xfrm>
          <a:prstGeom prst="wedgeRectCallout">
            <a:avLst>
              <a:gd name="adj1" fmla="val -72454"/>
              <a:gd name="adj2" fmla="val -20106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160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耶路撒冷</a:t>
            </a:r>
          </a:p>
        </p:txBody>
      </p:sp>
      <p:sp>
        <p:nvSpPr>
          <p:cNvPr id="459804" name="Freeform 28">
            <a:extLst>
              <a:ext uri="{FF2B5EF4-FFF2-40B4-BE49-F238E27FC236}">
                <a16:creationId xmlns:a16="http://schemas.microsoft.com/office/drawing/2014/main" id="{103D1D8D-5781-02DB-6D37-51C5A7BFA018}"/>
              </a:ext>
            </a:extLst>
          </p:cNvPr>
          <p:cNvSpPr>
            <a:spLocks/>
          </p:cNvSpPr>
          <p:nvPr/>
        </p:nvSpPr>
        <p:spPr bwMode="auto">
          <a:xfrm>
            <a:off x="3902075" y="723900"/>
            <a:ext cx="1257300" cy="1785939"/>
          </a:xfrm>
          <a:custGeom>
            <a:avLst/>
            <a:gdLst>
              <a:gd name="T0" fmla="*/ 792 w 792"/>
              <a:gd name="T1" fmla="*/ 1119 h 1125"/>
              <a:gd name="T2" fmla="*/ 603 w 792"/>
              <a:gd name="T3" fmla="*/ 1109 h 1125"/>
              <a:gd name="T4" fmla="*/ 494 w 792"/>
              <a:gd name="T5" fmla="*/ 1024 h 1125"/>
              <a:gd name="T6" fmla="*/ 504 w 792"/>
              <a:gd name="T7" fmla="*/ 853 h 1125"/>
              <a:gd name="T8" fmla="*/ 592 w 792"/>
              <a:gd name="T9" fmla="*/ 736 h 1125"/>
              <a:gd name="T10" fmla="*/ 606 w 792"/>
              <a:gd name="T11" fmla="*/ 658 h 1125"/>
              <a:gd name="T12" fmla="*/ 531 w 792"/>
              <a:gd name="T13" fmla="*/ 582 h 1125"/>
              <a:gd name="T14" fmla="*/ 395 w 792"/>
              <a:gd name="T15" fmla="*/ 557 h 1125"/>
              <a:gd name="T16" fmla="*/ 468 w 792"/>
              <a:gd name="T17" fmla="*/ 437 h 1125"/>
              <a:gd name="T18" fmla="*/ 393 w 792"/>
              <a:gd name="T19" fmla="*/ 192 h 1125"/>
              <a:gd name="T20" fmla="*/ 0 w 792"/>
              <a:gd name="T21" fmla="*/ 0 h 11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92" h="1125">
                <a:moveTo>
                  <a:pt x="792" y="1119"/>
                </a:moveTo>
                <a:cubicBezTo>
                  <a:pt x="761" y="1117"/>
                  <a:pt x="653" y="1125"/>
                  <a:pt x="603" y="1109"/>
                </a:cubicBezTo>
                <a:cubicBezTo>
                  <a:pt x="553" y="1093"/>
                  <a:pt x="510" y="1067"/>
                  <a:pt x="494" y="1024"/>
                </a:cubicBezTo>
                <a:cubicBezTo>
                  <a:pt x="478" y="981"/>
                  <a:pt x="488" y="901"/>
                  <a:pt x="504" y="853"/>
                </a:cubicBezTo>
                <a:cubicBezTo>
                  <a:pt x="520" y="805"/>
                  <a:pt x="575" y="768"/>
                  <a:pt x="592" y="736"/>
                </a:cubicBezTo>
                <a:cubicBezTo>
                  <a:pt x="609" y="704"/>
                  <a:pt x="616" y="684"/>
                  <a:pt x="606" y="658"/>
                </a:cubicBezTo>
                <a:cubicBezTo>
                  <a:pt x="596" y="632"/>
                  <a:pt x="566" y="599"/>
                  <a:pt x="531" y="582"/>
                </a:cubicBezTo>
                <a:cubicBezTo>
                  <a:pt x="496" y="565"/>
                  <a:pt x="405" y="581"/>
                  <a:pt x="395" y="557"/>
                </a:cubicBezTo>
                <a:cubicBezTo>
                  <a:pt x="385" y="533"/>
                  <a:pt x="468" y="498"/>
                  <a:pt x="468" y="437"/>
                </a:cubicBezTo>
                <a:cubicBezTo>
                  <a:pt x="468" y="376"/>
                  <a:pt x="471" y="265"/>
                  <a:pt x="393" y="192"/>
                </a:cubicBezTo>
                <a:cubicBezTo>
                  <a:pt x="315" y="119"/>
                  <a:pt x="82" y="40"/>
                  <a:pt x="0" y="0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9800" name="Oval 24">
            <a:extLst>
              <a:ext uri="{FF2B5EF4-FFF2-40B4-BE49-F238E27FC236}">
                <a16:creationId xmlns:a16="http://schemas.microsoft.com/office/drawing/2014/main" id="{22E4403E-CB6C-B0AC-5125-67709652BA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1" y="2444751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59788" name="Oval 12">
            <a:extLst>
              <a:ext uri="{FF2B5EF4-FFF2-40B4-BE49-F238E27FC236}">
                <a16:creationId xmlns:a16="http://schemas.microsoft.com/office/drawing/2014/main" id="{9EE9C56E-24C1-7ACF-ED17-5C120F471D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3276" y="1387476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59781" name="Oval 5">
            <a:extLst>
              <a:ext uri="{FF2B5EF4-FFF2-40B4-BE49-F238E27FC236}">
                <a16:creationId xmlns:a16="http://schemas.microsoft.com/office/drawing/2014/main" id="{6B508088-95A7-C8B4-1479-36D88BD40B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9088" y="863601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59780" name="Oval 4">
            <a:extLst>
              <a:ext uri="{FF2B5EF4-FFF2-40B4-BE49-F238E27FC236}">
                <a16:creationId xmlns:a16="http://schemas.microsoft.com/office/drawing/2014/main" id="{C92291C0-83E1-4233-6D79-EC8A82EBDA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4051" y="820737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59802" name="Oval 26">
            <a:extLst>
              <a:ext uri="{FF2B5EF4-FFF2-40B4-BE49-F238E27FC236}">
                <a16:creationId xmlns:a16="http://schemas.microsoft.com/office/drawing/2014/main" id="{F7DC0322-BFC3-2163-0CFE-AF4A1C00EE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7776" y="641351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59806" name="AutoShape 30">
            <a:extLst>
              <a:ext uri="{FF2B5EF4-FFF2-40B4-BE49-F238E27FC236}">
                <a16:creationId xmlns:a16="http://schemas.microsoft.com/office/drawing/2014/main" id="{CFA5F967-06E5-AC3C-1654-3B54C3DC04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7101" y="2132013"/>
            <a:ext cx="698500" cy="381000"/>
          </a:xfrm>
          <a:prstGeom prst="wedgeRectCallout">
            <a:avLst>
              <a:gd name="adj1" fmla="val 74773"/>
              <a:gd name="adj2" fmla="val 31667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160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哥林多</a:t>
            </a:r>
          </a:p>
        </p:txBody>
      </p:sp>
      <p:sp>
        <p:nvSpPr>
          <p:cNvPr id="459807" name="AutoShape 31">
            <a:extLst>
              <a:ext uri="{FF2B5EF4-FFF2-40B4-BE49-F238E27FC236}">
                <a16:creationId xmlns:a16="http://schemas.microsoft.com/office/drawing/2014/main" id="{B0C33316-FFF2-DD46-388F-C976B48CFE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4326" y="2217739"/>
            <a:ext cx="698500" cy="381000"/>
          </a:xfrm>
          <a:prstGeom prst="wedgeRectCallout">
            <a:avLst>
              <a:gd name="adj1" fmla="val -75681"/>
              <a:gd name="adj2" fmla="val 23750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160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以弗所</a:t>
            </a:r>
          </a:p>
        </p:txBody>
      </p:sp>
      <p:sp>
        <p:nvSpPr>
          <p:cNvPr id="459810" name="Freeform 34">
            <a:extLst>
              <a:ext uri="{FF2B5EF4-FFF2-40B4-BE49-F238E27FC236}">
                <a16:creationId xmlns:a16="http://schemas.microsoft.com/office/drawing/2014/main" id="{5FA0B513-871B-2147-7F3E-A2EFC14DD819}"/>
              </a:ext>
            </a:extLst>
          </p:cNvPr>
          <p:cNvSpPr>
            <a:spLocks/>
          </p:cNvSpPr>
          <p:nvPr/>
        </p:nvSpPr>
        <p:spPr bwMode="auto">
          <a:xfrm>
            <a:off x="3192465" y="2449514"/>
            <a:ext cx="465137" cy="241300"/>
          </a:xfrm>
          <a:custGeom>
            <a:avLst/>
            <a:gdLst>
              <a:gd name="T0" fmla="*/ 293 w 293"/>
              <a:gd name="T1" fmla="*/ 142 h 152"/>
              <a:gd name="T2" fmla="*/ 259 w 293"/>
              <a:gd name="T3" fmla="*/ 133 h 152"/>
              <a:gd name="T4" fmla="*/ 154 w 293"/>
              <a:gd name="T5" fmla="*/ 30 h 152"/>
              <a:gd name="T6" fmla="*/ 0 w 293"/>
              <a:gd name="T7" fmla="*/ 0 h 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93" h="152">
                <a:moveTo>
                  <a:pt x="293" y="142"/>
                </a:moveTo>
                <a:cubicBezTo>
                  <a:pt x="287" y="141"/>
                  <a:pt x="282" y="152"/>
                  <a:pt x="259" y="133"/>
                </a:cubicBezTo>
                <a:cubicBezTo>
                  <a:pt x="236" y="114"/>
                  <a:pt x="197" y="52"/>
                  <a:pt x="154" y="30"/>
                </a:cubicBezTo>
                <a:cubicBezTo>
                  <a:pt x="111" y="8"/>
                  <a:pt x="32" y="6"/>
                  <a:pt x="0" y="0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9811" name="Text Box 35">
            <a:extLst>
              <a:ext uri="{FF2B5EF4-FFF2-40B4-BE49-F238E27FC236}">
                <a16:creationId xmlns:a16="http://schemas.microsoft.com/office/drawing/2014/main" id="{EE8C3B64-4164-E9AF-6BF4-E70BB0DE1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7726" y="100014"/>
            <a:ext cx="2723823" cy="430887"/>
          </a:xfrm>
          <a:prstGeom prst="rect">
            <a:avLst/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220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在此寫了哥林多後書</a:t>
            </a:r>
          </a:p>
        </p:txBody>
      </p:sp>
      <p:sp>
        <p:nvSpPr>
          <p:cNvPr id="459812" name="Text Box 36">
            <a:extLst>
              <a:ext uri="{FF2B5EF4-FFF2-40B4-BE49-F238E27FC236}">
                <a16:creationId xmlns:a16="http://schemas.microsoft.com/office/drawing/2014/main" id="{2C889A70-F650-A1A4-019E-589388A87F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4813" y="3040064"/>
            <a:ext cx="1376363" cy="834844"/>
          </a:xfrm>
          <a:prstGeom prst="rect">
            <a:avLst/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defTabSz="914377" fontAlgn="base">
              <a:lnSpc>
                <a:spcPct val="115000"/>
              </a:lnSpc>
              <a:spcBef>
                <a:spcPct val="0"/>
              </a:spcBef>
              <a:spcAft>
                <a:spcPct val="0"/>
              </a:spcAft>
            </a:pPr>
            <a:r>
              <a:rPr lang="zh-TW" altLang="en-US" sz="220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在此寫了羅馬書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0CA69F1-886E-016C-9CFB-376DBAAB4AE7}"/>
              </a:ext>
            </a:extLst>
          </p:cNvPr>
          <p:cNvSpPr txBox="1"/>
          <p:nvPr/>
        </p:nvSpPr>
        <p:spPr>
          <a:xfrm>
            <a:off x="-19792" y="5954373"/>
            <a:ext cx="15437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09585"/>
            <a:r>
              <a:rPr lang="en-US" sz="2400" dirty="0">
                <a:solidFill>
                  <a:srgbClr val="0432FF"/>
                </a:solidFill>
                <a:latin typeface="BiauKai" panose="02010601000101010101" pitchFamily="2" charset="-120"/>
                <a:ea typeface="BiauKai" panose="02010601000101010101" pitchFamily="2" charset="-120"/>
                <a:cs typeface="Arial"/>
              </a:rPr>
              <a:t>Biblepoint</a:t>
            </a:r>
            <a:endParaRPr lang="en-US" sz="24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459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2000"/>
                                        <p:tgtEl>
                                          <p:spTgt spid="459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459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9791" grpId="0"/>
      <p:bldP spid="459806" grpId="0" animBg="1"/>
      <p:bldP spid="4598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02" name="Picture 2">
            <a:extLst>
              <a:ext uri="{FF2B5EF4-FFF2-40B4-BE49-F238E27FC236}">
                <a16:creationId xmlns:a16="http://schemas.microsoft.com/office/drawing/2014/main" id="{0C1FBC25-DF0B-0D90-5325-2E5340E77B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0806" name="Oval 6">
            <a:extLst>
              <a:ext uri="{FF2B5EF4-FFF2-40B4-BE49-F238E27FC236}">
                <a16:creationId xmlns:a16="http://schemas.microsoft.com/office/drawing/2014/main" id="{90E572AA-7A53-050B-8255-7ADB67BFE9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18613" y="3268663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60807" name="Oval 7">
            <a:extLst>
              <a:ext uri="{FF2B5EF4-FFF2-40B4-BE49-F238E27FC236}">
                <a16:creationId xmlns:a16="http://schemas.microsoft.com/office/drawing/2014/main" id="{FE39ADC7-3011-8D04-F309-6757F5B98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86788" y="2909888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60808" name="Oval 8">
            <a:extLst>
              <a:ext uri="{FF2B5EF4-FFF2-40B4-BE49-F238E27FC236}">
                <a16:creationId xmlns:a16="http://schemas.microsoft.com/office/drawing/2014/main" id="{F6FE8B30-A7F2-B9F0-BB1B-79E278E6E3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3051" y="2684463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60809" name="Oval 9">
            <a:extLst>
              <a:ext uri="{FF2B5EF4-FFF2-40B4-BE49-F238E27FC236}">
                <a16:creationId xmlns:a16="http://schemas.microsoft.com/office/drawing/2014/main" id="{681CD7F2-F94A-B1F0-990E-ECC50FF684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1713" y="2609851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60810" name="Oval 10">
            <a:extLst>
              <a:ext uri="{FF2B5EF4-FFF2-40B4-BE49-F238E27FC236}">
                <a16:creationId xmlns:a16="http://schemas.microsoft.com/office/drawing/2014/main" id="{7F69CA68-5469-3636-36CE-16B247685F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4425" y="2430463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60811" name="Oval 11">
            <a:extLst>
              <a:ext uri="{FF2B5EF4-FFF2-40B4-BE49-F238E27FC236}">
                <a16:creationId xmlns:a16="http://schemas.microsoft.com/office/drawing/2014/main" id="{2D3A9B9A-A2DF-60EB-8F70-ED849E1FA1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6413" y="2209801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60813" name="Oval 13">
            <a:extLst>
              <a:ext uri="{FF2B5EF4-FFF2-40B4-BE49-F238E27FC236}">
                <a16:creationId xmlns:a16="http://schemas.microsoft.com/office/drawing/2014/main" id="{83450CC0-99BC-5481-086F-CF66E39B6B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7951" y="5854701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60814" name="Rectangle 14">
            <a:extLst>
              <a:ext uri="{FF2B5EF4-FFF2-40B4-BE49-F238E27FC236}">
                <a16:creationId xmlns:a16="http://schemas.microsoft.com/office/drawing/2014/main" id="{A2008E1C-8C82-54D3-140E-F5CC123E8D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643437"/>
            <a:ext cx="4398963" cy="2214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60815" name="Text Box 15">
            <a:extLst>
              <a:ext uri="{FF2B5EF4-FFF2-40B4-BE49-F238E27FC236}">
                <a16:creationId xmlns:a16="http://schemas.microsoft.com/office/drawing/2014/main" id="{30C47A41-ED9C-0AE5-9413-A9901677E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9913" y="4795839"/>
            <a:ext cx="4100512" cy="180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914377" fontAlgn="base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</a:pPr>
            <a:r>
              <a:rPr lang="zh-TW" altLang="en-US" sz="240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在那裡住了三個月，將要坐船往敘利亞去，猶太人設計要害他，他就定意從馬其頓回去。</a:t>
            </a:r>
            <a:r>
              <a:rPr lang="en-US" altLang="zh-TW" sz="2400">
                <a:solidFill>
                  <a:srgbClr val="80808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zh-TW" altLang="en-US" sz="2400">
                <a:solidFill>
                  <a:srgbClr val="80808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徒</a:t>
            </a:r>
            <a:r>
              <a:rPr lang="en-US" altLang="zh-TW" sz="2400">
                <a:solidFill>
                  <a:srgbClr val="80808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20:3)</a:t>
            </a:r>
            <a:endParaRPr lang="zh-TW" altLang="en-US" sz="2400">
              <a:solidFill>
                <a:srgbClr val="808080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60820" name="Text Box 20">
            <a:extLst>
              <a:ext uri="{FF2B5EF4-FFF2-40B4-BE49-F238E27FC236}">
                <a16:creationId xmlns:a16="http://schemas.microsoft.com/office/drawing/2014/main" id="{30F63C71-5A9D-D6D3-9535-0E0FCC54B4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6051" y="1812925"/>
            <a:ext cx="877163" cy="369332"/>
          </a:xfrm>
          <a:prstGeom prst="rect">
            <a:avLst/>
          </a:prstGeom>
          <a:solidFill>
            <a:srgbClr val="000000">
              <a:alpha val="60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>
                <a:solidFill>
                  <a:srgbClr val="FFFFFF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亞西亞</a:t>
            </a:r>
          </a:p>
        </p:txBody>
      </p:sp>
      <p:sp>
        <p:nvSpPr>
          <p:cNvPr id="460827" name="AutoShape 27">
            <a:extLst>
              <a:ext uri="{FF2B5EF4-FFF2-40B4-BE49-F238E27FC236}">
                <a16:creationId xmlns:a16="http://schemas.microsoft.com/office/drawing/2014/main" id="{B9267B60-94A6-B175-CF21-BC1B623E51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2276" y="5821363"/>
            <a:ext cx="919163" cy="292100"/>
          </a:xfrm>
          <a:prstGeom prst="wedgeRectCallout">
            <a:avLst>
              <a:gd name="adj1" fmla="val -72454"/>
              <a:gd name="adj2" fmla="val -20106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160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耶路撒冷</a:t>
            </a:r>
          </a:p>
        </p:txBody>
      </p:sp>
      <p:sp>
        <p:nvSpPr>
          <p:cNvPr id="460830" name="Freeform 30">
            <a:extLst>
              <a:ext uri="{FF2B5EF4-FFF2-40B4-BE49-F238E27FC236}">
                <a16:creationId xmlns:a16="http://schemas.microsoft.com/office/drawing/2014/main" id="{70597DE8-B856-8951-A3B2-5D8D514F64C6}"/>
              </a:ext>
            </a:extLst>
          </p:cNvPr>
          <p:cNvSpPr>
            <a:spLocks/>
          </p:cNvSpPr>
          <p:nvPr/>
        </p:nvSpPr>
        <p:spPr bwMode="auto">
          <a:xfrm>
            <a:off x="3902075" y="723900"/>
            <a:ext cx="1257300" cy="1785939"/>
          </a:xfrm>
          <a:custGeom>
            <a:avLst/>
            <a:gdLst>
              <a:gd name="T0" fmla="*/ 792 w 792"/>
              <a:gd name="T1" fmla="*/ 1119 h 1125"/>
              <a:gd name="T2" fmla="*/ 603 w 792"/>
              <a:gd name="T3" fmla="*/ 1109 h 1125"/>
              <a:gd name="T4" fmla="*/ 494 w 792"/>
              <a:gd name="T5" fmla="*/ 1024 h 1125"/>
              <a:gd name="T6" fmla="*/ 504 w 792"/>
              <a:gd name="T7" fmla="*/ 853 h 1125"/>
              <a:gd name="T8" fmla="*/ 592 w 792"/>
              <a:gd name="T9" fmla="*/ 736 h 1125"/>
              <a:gd name="T10" fmla="*/ 606 w 792"/>
              <a:gd name="T11" fmla="*/ 658 h 1125"/>
              <a:gd name="T12" fmla="*/ 531 w 792"/>
              <a:gd name="T13" fmla="*/ 582 h 1125"/>
              <a:gd name="T14" fmla="*/ 395 w 792"/>
              <a:gd name="T15" fmla="*/ 557 h 1125"/>
              <a:gd name="T16" fmla="*/ 468 w 792"/>
              <a:gd name="T17" fmla="*/ 437 h 1125"/>
              <a:gd name="T18" fmla="*/ 393 w 792"/>
              <a:gd name="T19" fmla="*/ 192 h 1125"/>
              <a:gd name="T20" fmla="*/ 0 w 792"/>
              <a:gd name="T21" fmla="*/ 0 h 11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92" h="1125">
                <a:moveTo>
                  <a:pt x="792" y="1119"/>
                </a:moveTo>
                <a:cubicBezTo>
                  <a:pt x="761" y="1117"/>
                  <a:pt x="653" y="1125"/>
                  <a:pt x="603" y="1109"/>
                </a:cubicBezTo>
                <a:cubicBezTo>
                  <a:pt x="553" y="1093"/>
                  <a:pt x="510" y="1067"/>
                  <a:pt x="494" y="1024"/>
                </a:cubicBezTo>
                <a:cubicBezTo>
                  <a:pt x="478" y="981"/>
                  <a:pt x="488" y="901"/>
                  <a:pt x="504" y="853"/>
                </a:cubicBezTo>
                <a:cubicBezTo>
                  <a:pt x="520" y="805"/>
                  <a:pt x="575" y="768"/>
                  <a:pt x="592" y="736"/>
                </a:cubicBezTo>
                <a:cubicBezTo>
                  <a:pt x="609" y="704"/>
                  <a:pt x="616" y="684"/>
                  <a:pt x="606" y="658"/>
                </a:cubicBezTo>
                <a:cubicBezTo>
                  <a:pt x="596" y="632"/>
                  <a:pt x="566" y="599"/>
                  <a:pt x="531" y="582"/>
                </a:cubicBezTo>
                <a:cubicBezTo>
                  <a:pt x="496" y="565"/>
                  <a:pt x="405" y="581"/>
                  <a:pt x="395" y="557"/>
                </a:cubicBezTo>
                <a:cubicBezTo>
                  <a:pt x="385" y="533"/>
                  <a:pt x="468" y="498"/>
                  <a:pt x="468" y="437"/>
                </a:cubicBezTo>
                <a:cubicBezTo>
                  <a:pt x="468" y="376"/>
                  <a:pt x="471" y="265"/>
                  <a:pt x="393" y="192"/>
                </a:cubicBezTo>
                <a:cubicBezTo>
                  <a:pt x="315" y="119"/>
                  <a:pt x="82" y="40"/>
                  <a:pt x="0" y="0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0812" name="Oval 12">
            <a:extLst>
              <a:ext uri="{FF2B5EF4-FFF2-40B4-BE49-F238E27FC236}">
                <a16:creationId xmlns:a16="http://schemas.microsoft.com/office/drawing/2014/main" id="{CDC4B656-2E29-AF90-4D37-609A118665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3276" y="1387476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60824" name="Oval 24">
            <a:extLst>
              <a:ext uri="{FF2B5EF4-FFF2-40B4-BE49-F238E27FC236}">
                <a16:creationId xmlns:a16="http://schemas.microsoft.com/office/drawing/2014/main" id="{D9AD03CD-4039-2DB8-CD39-967B48E0D4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1" y="2444751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60833" name="AutoShape 33">
            <a:extLst>
              <a:ext uri="{FF2B5EF4-FFF2-40B4-BE49-F238E27FC236}">
                <a16:creationId xmlns:a16="http://schemas.microsoft.com/office/drawing/2014/main" id="{462B7F9E-407A-99F9-A754-EC0EDE11A8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4326" y="2217739"/>
            <a:ext cx="698500" cy="381000"/>
          </a:xfrm>
          <a:prstGeom prst="wedgeRectCallout">
            <a:avLst>
              <a:gd name="adj1" fmla="val -75681"/>
              <a:gd name="adj2" fmla="val 23750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160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以弗所</a:t>
            </a:r>
          </a:p>
        </p:txBody>
      </p:sp>
      <p:sp>
        <p:nvSpPr>
          <p:cNvPr id="460834" name="Freeform 34">
            <a:extLst>
              <a:ext uri="{FF2B5EF4-FFF2-40B4-BE49-F238E27FC236}">
                <a16:creationId xmlns:a16="http://schemas.microsoft.com/office/drawing/2014/main" id="{D0623AD3-5928-D58B-158C-95B88FFB7076}"/>
              </a:ext>
            </a:extLst>
          </p:cNvPr>
          <p:cNvSpPr>
            <a:spLocks/>
          </p:cNvSpPr>
          <p:nvPr/>
        </p:nvSpPr>
        <p:spPr bwMode="auto">
          <a:xfrm>
            <a:off x="2925765" y="949326"/>
            <a:ext cx="809625" cy="1733551"/>
          </a:xfrm>
          <a:custGeom>
            <a:avLst/>
            <a:gdLst>
              <a:gd name="T0" fmla="*/ 0 w 510"/>
              <a:gd name="T1" fmla="*/ 0 h 1092"/>
              <a:gd name="T2" fmla="*/ 79 w 510"/>
              <a:gd name="T3" fmla="*/ 88 h 1092"/>
              <a:gd name="T4" fmla="*/ 192 w 510"/>
              <a:gd name="T5" fmla="*/ 244 h 1092"/>
              <a:gd name="T6" fmla="*/ 300 w 510"/>
              <a:gd name="T7" fmla="*/ 448 h 1092"/>
              <a:gd name="T8" fmla="*/ 307 w 510"/>
              <a:gd name="T9" fmla="*/ 506 h 1092"/>
              <a:gd name="T10" fmla="*/ 219 w 510"/>
              <a:gd name="T11" fmla="*/ 542 h 1092"/>
              <a:gd name="T12" fmla="*/ 113 w 510"/>
              <a:gd name="T13" fmla="*/ 597 h 1092"/>
              <a:gd name="T14" fmla="*/ 209 w 510"/>
              <a:gd name="T15" fmla="*/ 626 h 1092"/>
              <a:gd name="T16" fmla="*/ 327 w 510"/>
              <a:gd name="T17" fmla="*/ 715 h 1092"/>
              <a:gd name="T18" fmla="*/ 358 w 510"/>
              <a:gd name="T19" fmla="*/ 777 h 1092"/>
              <a:gd name="T20" fmla="*/ 487 w 510"/>
              <a:gd name="T21" fmla="*/ 842 h 1092"/>
              <a:gd name="T22" fmla="*/ 495 w 510"/>
              <a:gd name="T23" fmla="*/ 1032 h 1092"/>
              <a:gd name="T24" fmla="*/ 456 w 510"/>
              <a:gd name="T25" fmla="*/ 1092 h 10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10" h="1092">
                <a:moveTo>
                  <a:pt x="0" y="0"/>
                </a:moveTo>
                <a:cubicBezTo>
                  <a:pt x="23" y="23"/>
                  <a:pt x="47" y="47"/>
                  <a:pt x="79" y="88"/>
                </a:cubicBezTo>
                <a:cubicBezTo>
                  <a:pt x="111" y="129"/>
                  <a:pt x="155" y="184"/>
                  <a:pt x="192" y="244"/>
                </a:cubicBezTo>
                <a:cubicBezTo>
                  <a:pt x="229" y="304"/>
                  <a:pt x="281" y="404"/>
                  <a:pt x="300" y="448"/>
                </a:cubicBezTo>
                <a:cubicBezTo>
                  <a:pt x="319" y="492"/>
                  <a:pt x="320" y="490"/>
                  <a:pt x="307" y="506"/>
                </a:cubicBezTo>
                <a:cubicBezTo>
                  <a:pt x="294" y="522"/>
                  <a:pt x="251" y="527"/>
                  <a:pt x="219" y="542"/>
                </a:cubicBezTo>
                <a:cubicBezTo>
                  <a:pt x="187" y="557"/>
                  <a:pt x="115" y="583"/>
                  <a:pt x="113" y="597"/>
                </a:cubicBezTo>
                <a:cubicBezTo>
                  <a:pt x="111" y="611"/>
                  <a:pt x="173" y="606"/>
                  <a:pt x="209" y="626"/>
                </a:cubicBezTo>
                <a:cubicBezTo>
                  <a:pt x="245" y="646"/>
                  <a:pt x="302" y="690"/>
                  <a:pt x="327" y="715"/>
                </a:cubicBezTo>
                <a:cubicBezTo>
                  <a:pt x="352" y="740"/>
                  <a:pt x="331" y="756"/>
                  <a:pt x="358" y="777"/>
                </a:cubicBezTo>
                <a:cubicBezTo>
                  <a:pt x="385" y="798"/>
                  <a:pt x="464" y="800"/>
                  <a:pt x="487" y="842"/>
                </a:cubicBezTo>
                <a:cubicBezTo>
                  <a:pt x="510" y="884"/>
                  <a:pt x="500" y="990"/>
                  <a:pt x="495" y="1032"/>
                </a:cubicBezTo>
                <a:cubicBezTo>
                  <a:pt x="490" y="1074"/>
                  <a:pt x="482" y="1073"/>
                  <a:pt x="456" y="1092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0835" name="Freeform 35">
            <a:extLst>
              <a:ext uri="{FF2B5EF4-FFF2-40B4-BE49-F238E27FC236}">
                <a16:creationId xmlns:a16="http://schemas.microsoft.com/office/drawing/2014/main" id="{23FBB65F-6178-9A0C-686F-ECFC2DBA1C6F}"/>
              </a:ext>
            </a:extLst>
          </p:cNvPr>
          <p:cNvSpPr>
            <a:spLocks/>
          </p:cNvSpPr>
          <p:nvPr/>
        </p:nvSpPr>
        <p:spPr bwMode="auto">
          <a:xfrm>
            <a:off x="2954339" y="685802"/>
            <a:ext cx="858837" cy="220663"/>
          </a:xfrm>
          <a:custGeom>
            <a:avLst/>
            <a:gdLst>
              <a:gd name="T0" fmla="*/ 541 w 541"/>
              <a:gd name="T1" fmla="*/ 0 h 139"/>
              <a:gd name="T2" fmla="*/ 451 w 541"/>
              <a:gd name="T3" fmla="*/ 42 h 139"/>
              <a:gd name="T4" fmla="*/ 329 w 541"/>
              <a:gd name="T5" fmla="*/ 128 h 139"/>
              <a:gd name="T6" fmla="*/ 200 w 541"/>
              <a:gd name="T7" fmla="*/ 110 h 139"/>
              <a:gd name="T8" fmla="*/ 93 w 541"/>
              <a:gd name="T9" fmla="*/ 80 h 139"/>
              <a:gd name="T10" fmla="*/ 0 w 541"/>
              <a:gd name="T11" fmla="*/ 122 h 1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41" h="139">
                <a:moveTo>
                  <a:pt x="541" y="0"/>
                </a:moveTo>
                <a:cubicBezTo>
                  <a:pt x="513" y="10"/>
                  <a:pt x="486" y="21"/>
                  <a:pt x="451" y="42"/>
                </a:cubicBezTo>
                <a:cubicBezTo>
                  <a:pt x="416" y="63"/>
                  <a:pt x="371" y="117"/>
                  <a:pt x="329" y="128"/>
                </a:cubicBezTo>
                <a:cubicBezTo>
                  <a:pt x="287" y="139"/>
                  <a:pt x="239" y="118"/>
                  <a:pt x="200" y="110"/>
                </a:cubicBezTo>
                <a:cubicBezTo>
                  <a:pt x="161" y="102"/>
                  <a:pt x="126" y="78"/>
                  <a:pt x="93" y="80"/>
                </a:cubicBezTo>
                <a:cubicBezTo>
                  <a:pt x="60" y="82"/>
                  <a:pt x="42" y="101"/>
                  <a:pt x="0" y="122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0836" name="Oval 36">
            <a:extLst>
              <a:ext uri="{FF2B5EF4-FFF2-40B4-BE49-F238E27FC236}">
                <a16:creationId xmlns:a16="http://schemas.microsoft.com/office/drawing/2014/main" id="{774294C4-7C4A-587D-4408-3490A140B6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2337" y="2382837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60837" name="Text Box 37">
            <a:extLst>
              <a:ext uri="{FF2B5EF4-FFF2-40B4-BE49-F238E27FC236}">
                <a16:creationId xmlns:a16="http://schemas.microsoft.com/office/drawing/2014/main" id="{F4D3311B-3ED0-EC62-AA64-BCA4B3A69D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0314" y="2586037"/>
            <a:ext cx="877163" cy="369332"/>
          </a:xfrm>
          <a:prstGeom prst="rect">
            <a:avLst/>
          </a:prstGeom>
          <a:solidFill>
            <a:srgbClr val="000000">
              <a:alpha val="60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>
                <a:solidFill>
                  <a:srgbClr val="FFFFFF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亞該亞</a:t>
            </a:r>
          </a:p>
        </p:txBody>
      </p:sp>
      <p:sp>
        <p:nvSpPr>
          <p:cNvPr id="460838" name="Text Box 38">
            <a:extLst>
              <a:ext uri="{FF2B5EF4-FFF2-40B4-BE49-F238E27FC236}">
                <a16:creationId xmlns:a16="http://schemas.microsoft.com/office/drawing/2014/main" id="{72019442-9446-B96B-BF4B-C5A99F65DE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8090" y="331788"/>
            <a:ext cx="877163" cy="369332"/>
          </a:xfrm>
          <a:prstGeom prst="rect">
            <a:avLst/>
          </a:prstGeom>
          <a:solidFill>
            <a:srgbClr val="000000">
              <a:alpha val="60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>
                <a:solidFill>
                  <a:srgbClr val="FFFFFF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馬其頓</a:t>
            </a:r>
          </a:p>
        </p:txBody>
      </p:sp>
      <p:sp>
        <p:nvSpPr>
          <p:cNvPr id="460839" name="Oval 39">
            <a:extLst>
              <a:ext uri="{FF2B5EF4-FFF2-40B4-BE49-F238E27FC236}">
                <a16:creationId xmlns:a16="http://schemas.microsoft.com/office/drawing/2014/main" id="{3BB6A160-30FC-64E6-BACB-41EB2C7409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1813" y="2393951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60840" name="Oval 40">
            <a:extLst>
              <a:ext uri="{FF2B5EF4-FFF2-40B4-BE49-F238E27FC236}">
                <a16:creationId xmlns:a16="http://schemas.microsoft.com/office/drawing/2014/main" id="{9DCC5FBF-57D7-9C1E-06B5-9A0B2272C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9088" y="863601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60841" name="Oval 41">
            <a:extLst>
              <a:ext uri="{FF2B5EF4-FFF2-40B4-BE49-F238E27FC236}">
                <a16:creationId xmlns:a16="http://schemas.microsoft.com/office/drawing/2014/main" id="{55F7C190-1F9A-C101-D02A-78DC2B64A9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4051" y="820737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60842" name="Oval 42">
            <a:extLst>
              <a:ext uri="{FF2B5EF4-FFF2-40B4-BE49-F238E27FC236}">
                <a16:creationId xmlns:a16="http://schemas.microsoft.com/office/drawing/2014/main" id="{BBDBE482-921B-67C0-6983-080B0F57B8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7776" y="641351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60843" name="AutoShape 43">
            <a:extLst>
              <a:ext uri="{FF2B5EF4-FFF2-40B4-BE49-F238E27FC236}">
                <a16:creationId xmlns:a16="http://schemas.microsoft.com/office/drawing/2014/main" id="{A35C7F02-D41B-68E6-51F5-F6F043EA1A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7101" y="2132013"/>
            <a:ext cx="698500" cy="381000"/>
          </a:xfrm>
          <a:prstGeom prst="wedgeRectCallout">
            <a:avLst>
              <a:gd name="adj1" fmla="val 74773"/>
              <a:gd name="adj2" fmla="val 31667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160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哥林多</a:t>
            </a:r>
          </a:p>
        </p:txBody>
      </p:sp>
      <p:sp>
        <p:nvSpPr>
          <p:cNvPr id="460844" name="Freeform 44">
            <a:extLst>
              <a:ext uri="{FF2B5EF4-FFF2-40B4-BE49-F238E27FC236}">
                <a16:creationId xmlns:a16="http://schemas.microsoft.com/office/drawing/2014/main" id="{591EF92E-D6DF-3534-5839-B0DD9CF63BCB}"/>
              </a:ext>
            </a:extLst>
          </p:cNvPr>
          <p:cNvSpPr>
            <a:spLocks/>
          </p:cNvSpPr>
          <p:nvPr/>
        </p:nvSpPr>
        <p:spPr bwMode="auto">
          <a:xfrm>
            <a:off x="3192465" y="2449514"/>
            <a:ext cx="465137" cy="241300"/>
          </a:xfrm>
          <a:custGeom>
            <a:avLst/>
            <a:gdLst>
              <a:gd name="T0" fmla="*/ 293 w 293"/>
              <a:gd name="T1" fmla="*/ 142 h 152"/>
              <a:gd name="T2" fmla="*/ 259 w 293"/>
              <a:gd name="T3" fmla="*/ 133 h 152"/>
              <a:gd name="T4" fmla="*/ 154 w 293"/>
              <a:gd name="T5" fmla="*/ 30 h 152"/>
              <a:gd name="T6" fmla="*/ 0 w 293"/>
              <a:gd name="T7" fmla="*/ 0 h 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93" h="152">
                <a:moveTo>
                  <a:pt x="293" y="142"/>
                </a:moveTo>
                <a:cubicBezTo>
                  <a:pt x="287" y="141"/>
                  <a:pt x="282" y="152"/>
                  <a:pt x="259" y="133"/>
                </a:cubicBezTo>
                <a:cubicBezTo>
                  <a:pt x="236" y="114"/>
                  <a:pt x="197" y="52"/>
                  <a:pt x="154" y="30"/>
                </a:cubicBezTo>
                <a:cubicBezTo>
                  <a:pt x="111" y="8"/>
                  <a:pt x="32" y="6"/>
                  <a:pt x="0" y="0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0823" name="Freeform 23">
            <a:extLst>
              <a:ext uri="{FF2B5EF4-FFF2-40B4-BE49-F238E27FC236}">
                <a16:creationId xmlns:a16="http://schemas.microsoft.com/office/drawing/2014/main" id="{5BB764E7-78DC-25FE-7B62-750C5BFAC67D}"/>
              </a:ext>
            </a:extLst>
          </p:cNvPr>
          <p:cNvSpPr>
            <a:spLocks/>
          </p:cNvSpPr>
          <p:nvPr/>
        </p:nvSpPr>
        <p:spPr bwMode="auto">
          <a:xfrm>
            <a:off x="3140076" y="2449514"/>
            <a:ext cx="5756275" cy="2608263"/>
          </a:xfrm>
          <a:custGeom>
            <a:avLst/>
            <a:gdLst>
              <a:gd name="T0" fmla="*/ 0 w 3626"/>
              <a:gd name="T1" fmla="*/ 0 h 1643"/>
              <a:gd name="T2" fmla="*/ 1394 w 3626"/>
              <a:gd name="T3" fmla="*/ 499 h 1643"/>
              <a:gd name="T4" fmla="*/ 3626 w 3626"/>
              <a:gd name="T5" fmla="*/ 1643 h 16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26" h="1643">
                <a:moveTo>
                  <a:pt x="0" y="0"/>
                </a:moveTo>
                <a:cubicBezTo>
                  <a:pt x="232" y="83"/>
                  <a:pt x="790" y="225"/>
                  <a:pt x="1394" y="499"/>
                </a:cubicBezTo>
                <a:cubicBezTo>
                  <a:pt x="1998" y="773"/>
                  <a:pt x="3161" y="1405"/>
                  <a:pt x="3626" y="1643"/>
                </a:cubicBezTo>
              </a:path>
            </a:pathLst>
          </a:custGeom>
          <a:noFill/>
          <a:ln w="38100" cap="flat" cmpd="sng">
            <a:solidFill>
              <a:srgbClr val="9900FF"/>
            </a:solidFill>
            <a:prstDash val="sysDot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0828" name="Line 28">
            <a:extLst>
              <a:ext uri="{FF2B5EF4-FFF2-40B4-BE49-F238E27FC236}">
                <a16:creationId xmlns:a16="http://schemas.microsoft.com/office/drawing/2014/main" id="{B032CA37-B18C-7469-5239-D660378B60D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06826" y="2487613"/>
            <a:ext cx="212725" cy="39687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0829" name="Line 29">
            <a:extLst>
              <a:ext uri="{FF2B5EF4-FFF2-40B4-BE49-F238E27FC236}">
                <a16:creationId xmlns:a16="http://schemas.microsoft.com/office/drawing/2014/main" id="{D4CAC5AA-05CD-3EDC-6279-942689325B9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60790" y="2530477"/>
            <a:ext cx="293687" cy="3270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0845" name="Text Box 45">
            <a:extLst>
              <a:ext uri="{FF2B5EF4-FFF2-40B4-BE49-F238E27FC236}">
                <a16:creationId xmlns:a16="http://schemas.microsoft.com/office/drawing/2014/main" id="{4917E39C-29B6-FA48-5DC7-EC31E713D1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4813" y="3040064"/>
            <a:ext cx="1376363" cy="834844"/>
          </a:xfrm>
          <a:prstGeom prst="rect">
            <a:avLst/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defTabSz="914377" fontAlgn="base">
              <a:lnSpc>
                <a:spcPct val="115000"/>
              </a:lnSpc>
              <a:spcBef>
                <a:spcPct val="0"/>
              </a:spcBef>
              <a:spcAft>
                <a:spcPct val="0"/>
              </a:spcAft>
            </a:pPr>
            <a:r>
              <a:rPr lang="zh-TW" altLang="en-US" sz="220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在此寫了羅馬書</a:t>
            </a:r>
          </a:p>
        </p:txBody>
      </p:sp>
      <p:sp>
        <p:nvSpPr>
          <p:cNvPr id="460846" name="AutoShape 46">
            <a:extLst>
              <a:ext uri="{FF2B5EF4-FFF2-40B4-BE49-F238E27FC236}">
                <a16:creationId xmlns:a16="http://schemas.microsoft.com/office/drawing/2014/main" id="{1C593776-B87A-749D-BA96-613119862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2364" y="4100514"/>
            <a:ext cx="752475" cy="581025"/>
          </a:xfrm>
          <a:prstGeom prst="wedgeRectCallout">
            <a:avLst>
              <a:gd name="adj1" fmla="val -18986"/>
              <a:gd name="adj2" fmla="val 86884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914377" fontAlgn="base">
              <a:spcBef>
                <a:spcPct val="0"/>
              </a:spcBef>
              <a:spcAft>
                <a:spcPct val="10000"/>
              </a:spcAft>
            </a:pPr>
            <a:r>
              <a:rPr lang="zh-TW" altLang="en-US" sz="200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過冬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D81A25F-5C45-539D-3FCA-3E0FB76E1F54}"/>
              </a:ext>
            </a:extLst>
          </p:cNvPr>
          <p:cNvSpPr txBox="1"/>
          <p:nvPr/>
        </p:nvSpPr>
        <p:spPr>
          <a:xfrm>
            <a:off x="-19792" y="5954373"/>
            <a:ext cx="15437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09585"/>
            <a:r>
              <a:rPr lang="en-US" sz="2400" dirty="0">
                <a:solidFill>
                  <a:srgbClr val="0432FF"/>
                </a:solidFill>
                <a:latin typeface="BiauKai" panose="02010601000101010101" pitchFamily="2" charset="-120"/>
                <a:ea typeface="BiauKai" panose="02010601000101010101" pitchFamily="2" charset="-120"/>
                <a:cs typeface="Arial"/>
              </a:rPr>
              <a:t>Biblepoint</a:t>
            </a:r>
            <a:endParaRPr lang="en-US" sz="24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460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15" grpId="0"/>
      <p:bldP spid="46084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1826" name="Picture 2">
            <a:extLst>
              <a:ext uri="{FF2B5EF4-FFF2-40B4-BE49-F238E27FC236}">
                <a16:creationId xmlns:a16="http://schemas.microsoft.com/office/drawing/2014/main" id="{4CE7994C-02C9-AF8A-AE93-0578AF5C65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1828" name="Oval 4">
            <a:extLst>
              <a:ext uri="{FF2B5EF4-FFF2-40B4-BE49-F238E27FC236}">
                <a16:creationId xmlns:a16="http://schemas.microsoft.com/office/drawing/2014/main" id="{66AD84D9-7D6D-61E1-88A9-91EFEEF842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4051" y="820737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61829" name="Oval 5">
            <a:extLst>
              <a:ext uri="{FF2B5EF4-FFF2-40B4-BE49-F238E27FC236}">
                <a16:creationId xmlns:a16="http://schemas.microsoft.com/office/drawing/2014/main" id="{6E658A8E-98C5-026D-D82B-82C0263701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9088" y="863601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61830" name="Oval 6">
            <a:extLst>
              <a:ext uri="{FF2B5EF4-FFF2-40B4-BE49-F238E27FC236}">
                <a16:creationId xmlns:a16="http://schemas.microsoft.com/office/drawing/2014/main" id="{45D4FEC5-97B1-AF9E-F9C9-1BB6AA4EBE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18613" y="3268663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61831" name="Oval 7">
            <a:extLst>
              <a:ext uri="{FF2B5EF4-FFF2-40B4-BE49-F238E27FC236}">
                <a16:creationId xmlns:a16="http://schemas.microsoft.com/office/drawing/2014/main" id="{226D4551-E2D5-483C-1DBB-641E8BBDAC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86788" y="2909888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61832" name="Oval 8">
            <a:extLst>
              <a:ext uri="{FF2B5EF4-FFF2-40B4-BE49-F238E27FC236}">
                <a16:creationId xmlns:a16="http://schemas.microsoft.com/office/drawing/2014/main" id="{5E435781-E676-5B33-45D4-F0CD8A589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3051" y="2684463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61833" name="Oval 9">
            <a:extLst>
              <a:ext uri="{FF2B5EF4-FFF2-40B4-BE49-F238E27FC236}">
                <a16:creationId xmlns:a16="http://schemas.microsoft.com/office/drawing/2014/main" id="{2B3D5673-D1A3-5BB2-C057-855F8F6E84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1713" y="2609851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61834" name="Oval 10">
            <a:extLst>
              <a:ext uri="{FF2B5EF4-FFF2-40B4-BE49-F238E27FC236}">
                <a16:creationId xmlns:a16="http://schemas.microsoft.com/office/drawing/2014/main" id="{6177D6B3-02EE-F790-C553-286EAD26C3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4425" y="2430463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61835" name="Oval 11">
            <a:extLst>
              <a:ext uri="{FF2B5EF4-FFF2-40B4-BE49-F238E27FC236}">
                <a16:creationId xmlns:a16="http://schemas.microsoft.com/office/drawing/2014/main" id="{C5D8C974-303F-305F-7628-6DF646B33C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6413" y="2209801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61836" name="Oval 12">
            <a:extLst>
              <a:ext uri="{FF2B5EF4-FFF2-40B4-BE49-F238E27FC236}">
                <a16:creationId xmlns:a16="http://schemas.microsoft.com/office/drawing/2014/main" id="{E538FB61-2517-D90F-8DBE-B4344211F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3276" y="1387476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61837" name="Oval 13">
            <a:extLst>
              <a:ext uri="{FF2B5EF4-FFF2-40B4-BE49-F238E27FC236}">
                <a16:creationId xmlns:a16="http://schemas.microsoft.com/office/drawing/2014/main" id="{7EA882C7-0E47-E003-488F-D0F861AB22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7951" y="5854701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61838" name="Rectangle 14">
            <a:extLst>
              <a:ext uri="{FF2B5EF4-FFF2-40B4-BE49-F238E27FC236}">
                <a16:creationId xmlns:a16="http://schemas.microsoft.com/office/drawing/2014/main" id="{D2E12E27-6845-AE46-F643-C08ED9B84A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643437"/>
            <a:ext cx="4398963" cy="2214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61839" name="Text Box 15">
            <a:extLst>
              <a:ext uri="{FF2B5EF4-FFF2-40B4-BE49-F238E27FC236}">
                <a16:creationId xmlns:a16="http://schemas.microsoft.com/office/drawing/2014/main" id="{6CCEDBF1-7880-5FE0-9FA7-EF7991A83B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9913" y="4795839"/>
            <a:ext cx="4100512" cy="180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914377" fontAlgn="base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</a:pPr>
            <a:r>
              <a:rPr lang="zh-TW" altLang="en-US" sz="240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在那裡住了三個月，將要坐船往敘利亞去，猶太人設計要害他，他就定意從馬其頓回去。</a:t>
            </a:r>
            <a:r>
              <a:rPr lang="en-US" altLang="zh-TW" sz="2400">
                <a:solidFill>
                  <a:srgbClr val="80808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zh-TW" altLang="en-US" sz="2400">
                <a:solidFill>
                  <a:srgbClr val="80808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徒</a:t>
            </a:r>
            <a:r>
              <a:rPr lang="en-US" altLang="zh-TW" sz="2400">
                <a:solidFill>
                  <a:srgbClr val="80808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20:3)</a:t>
            </a:r>
            <a:endParaRPr lang="zh-TW" altLang="en-US" sz="2400">
              <a:solidFill>
                <a:srgbClr val="808080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61840" name="Oval 16">
            <a:extLst>
              <a:ext uri="{FF2B5EF4-FFF2-40B4-BE49-F238E27FC236}">
                <a16:creationId xmlns:a16="http://schemas.microsoft.com/office/drawing/2014/main" id="{C8DBB548-8115-E3A3-8888-2D442E2C7C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2337" y="2382837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61842" name="Text Box 18">
            <a:extLst>
              <a:ext uri="{FF2B5EF4-FFF2-40B4-BE49-F238E27FC236}">
                <a16:creationId xmlns:a16="http://schemas.microsoft.com/office/drawing/2014/main" id="{084F6ADE-50D9-5FB5-F031-425FD26A3E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0314" y="2586037"/>
            <a:ext cx="877163" cy="369332"/>
          </a:xfrm>
          <a:prstGeom prst="rect">
            <a:avLst/>
          </a:prstGeom>
          <a:solidFill>
            <a:srgbClr val="000000">
              <a:alpha val="60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>
                <a:solidFill>
                  <a:srgbClr val="FFFFFF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亞該亞</a:t>
            </a:r>
          </a:p>
        </p:txBody>
      </p:sp>
      <p:sp>
        <p:nvSpPr>
          <p:cNvPr id="461843" name="Text Box 19">
            <a:extLst>
              <a:ext uri="{FF2B5EF4-FFF2-40B4-BE49-F238E27FC236}">
                <a16:creationId xmlns:a16="http://schemas.microsoft.com/office/drawing/2014/main" id="{B7E12870-EEBC-A046-5BC6-182A265339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8090" y="331788"/>
            <a:ext cx="877163" cy="369332"/>
          </a:xfrm>
          <a:prstGeom prst="rect">
            <a:avLst/>
          </a:prstGeom>
          <a:solidFill>
            <a:srgbClr val="000000">
              <a:alpha val="60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>
                <a:solidFill>
                  <a:srgbClr val="FFFFFF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馬其頓</a:t>
            </a:r>
          </a:p>
        </p:txBody>
      </p:sp>
      <p:sp>
        <p:nvSpPr>
          <p:cNvPr id="461844" name="Text Box 20">
            <a:extLst>
              <a:ext uri="{FF2B5EF4-FFF2-40B4-BE49-F238E27FC236}">
                <a16:creationId xmlns:a16="http://schemas.microsoft.com/office/drawing/2014/main" id="{B4F029AB-8391-7FE3-B73A-C386B39B5D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6051" y="1812925"/>
            <a:ext cx="877163" cy="369332"/>
          </a:xfrm>
          <a:prstGeom prst="rect">
            <a:avLst/>
          </a:prstGeom>
          <a:solidFill>
            <a:srgbClr val="000000">
              <a:alpha val="60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>
                <a:solidFill>
                  <a:srgbClr val="FFFFFF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亞西亞</a:t>
            </a:r>
          </a:p>
        </p:txBody>
      </p:sp>
      <p:sp>
        <p:nvSpPr>
          <p:cNvPr id="461846" name="Freeform 22">
            <a:extLst>
              <a:ext uri="{FF2B5EF4-FFF2-40B4-BE49-F238E27FC236}">
                <a16:creationId xmlns:a16="http://schemas.microsoft.com/office/drawing/2014/main" id="{4CF85925-A798-EAFC-5EF0-6D63757D4AEE}"/>
              </a:ext>
            </a:extLst>
          </p:cNvPr>
          <p:cNvSpPr>
            <a:spLocks/>
          </p:cNvSpPr>
          <p:nvPr/>
        </p:nvSpPr>
        <p:spPr bwMode="auto">
          <a:xfrm>
            <a:off x="2901951" y="627063"/>
            <a:ext cx="879475" cy="1814512"/>
          </a:xfrm>
          <a:custGeom>
            <a:avLst/>
            <a:gdLst>
              <a:gd name="T0" fmla="*/ 554 w 554"/>
              <a:gd name="T1" fmla="*/ 45 h 1143"/>
              <a:gd name="T2" fmla="*/ 68 w 554"/>
              <a:gd name="T3" fmla="*/ 183 h 1143"/>
              <a:gd name="T4" fmla="*/ 143 w 554"/>
              <a:gd name="T5" fmla="*/ 1143 h 11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54" h="1143">
                <a:moveTo>
                  <a:pt x="554" y="45"/>
                </a:moveTo>
                <a:cubicBezTo>
                  <a:pt x="473" y="68"/>
                  <a:pt x="136" y="0"/>
                  <a:pt x="68" y="183"/>
                </a:cubicBezTo>
                <a:cubicBezTo>
                  <a:pt x="0" y="366"/>
                  <a:pt x="128" y="943"/>
                  <a:pt x="143" y="1143"/>
                </a:cubicBezTo>
              </a:path>
            </a:pathLst>
          </a:custGeom>
          <a:noFill/>
          <a:ln w="38100" cap="flat" cmpd="sng">
            <a:solidFill>
              <a:srgbClr val="9900FF"/>
            </a:solidFill>
            <a:prstDash val="sysDot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1848" name="Oval 24">
            <a:extLst>
              <a:ext uri="{FF2B5EF4-FFF2-40B4-BE49-F238E27FC236}">
                <a16:creationId xmlns:a16="http://schemas.microsoft.com/office/drawing/2014/main" id="{2CD85BBA-6E45-8BC1-B11A-579F7F2E9B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1" y="2444751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61849" name="Oval 25">
            <a:extLst>
              <a:ext uri="{FF2B5EF4-FFF2-40B4-BE49-F238E27FC236}">
                <a16:creationId xmlns:a16="http://schemas.microsoft.com/office/drawing/2014/main" id="{E70771F3-1713-280F-891C-4F95223CFF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1813" y="2393951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61851" name="AutoShape 27">
            <a:extLst>
              <a:ext uri="{FF2B5EF4-FFF2-40B4-BE49-F238E27FC236}">
                <a16:creationId xmlns:a16="http://schemas.microsoft.com/office/drawing/2014/main" id="{110CC345-A9D2-2C1C-00FC-3801D3449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2276" y="5821363"/>
            <a:ext cx="919163" cy="292100"/>
          </a:xfrm>
          <a:prstGeom prst="wedgeRectCallout">
            <a:avLst>
              <a:gd name="adj1" fmla="val -72454"/>
              <a:gd name="adj2" fmla="val -20106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160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耶路撒冷</a:t>
            </a:r>
          </a:p>
        </p:txBody>
      </p:sp>
      <p:sp>
        <p:nvSpPr>
          <p:cNvPr id="461854" name="Freeform 30">
            <a:extLst>
              <a:ext uri="{FF2B5EF4-FFF2-40B4-BE49-F238E27FC236}">
                <a16:creationId xmlns:a16="http://schemas.microsoft.com/office/drawing/2014/main" id="{6DABB266-CDCD-102F-0B97-8CAE0E7BBE5D}"/>
              </a:ext>
            </a:extLst>
          </p:cNvPr>
          <p:cNvSpPr>
            <a:spLocks/>
          </p:cNvSpPr>
          <p:nvPr/>
        </p:nvSpPr>
        <p:spPr bwMode="auto">
          <a:xfrm>
            <a:off x="3856039" y="711202"/>
            <a:ext cx="5053012" cy="4346575"/>
          </a:xfrm>
          <a:custGeom>
            <a:avLst/>
            <a:gdLst>
              <a:gd name="T0" fmla="*/ 0 w 3183"/>
              <a:gd name="T1" fmla="*/ 0 h 2738"/>
              <a:gd name="T2" fmla="*/ 398 w 3183"/>
              <a:gd name="T3" fmla="*/ 303 h 2738"/>
              <a:gd name="T4" fmla="*/ 492 w 3183"/>
              <a:gd name="T5" fmla="*/ 937 h 2738"/>
              <a:gd name="T6" fmla="*/ 689 w 3183"/>
              <a:gd name="T7" fmla="*/ 1470 h 2738"/>
              <a:gd name="T8" fmla="*/ 1163 w 3183"/>
              <a:gd name="T9" fmla="*/ 1681 h 2738"/>
              <a:gd name="T10" fmla="*/ 3183 w 3183"/>
              <a:gd name="T11" fmla="*/ 2738 h 27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83" h="2738">
                <a:moveTo>
                  <a:pt x="0" y="0"/>
                </a:moveTo>
                <a:cubicBezTo>
                  <a:pt x="66" y="51"/>
                  <a:pt x="316" y="147"/>
                  <a:pt x="398" y="303"/>
                </a:cubicBezTo>
                <a:cubicBezTo>
                  <a:pt x="480" y="459"/>
                  <a:pt x="444" y="743"/>
                  <a:pt x="492" y="937"/>
                </a:cubicBezTo>
                <a:cubicBezTo>
                  <a:pt x="540" y="1131"/>
                  <a:pt x="577" y="1346"/>
                  <a:pt x="689" y="1470"/>
                </a:cubicBezTo>
                <a:cubicBezTo>
                  <a:pt x="801" y="1594"/>
                  <a:pt x="747" y="1470"/>
                  <a:pt x="1163" y="1681"/>
                </a:cubicBezTo>
                <a:cubicBezTo>
                  <a:pt x="1579" y="1892"/>
                  <a:pt x="2788" y="2529"/>
                  <a:pt x="3183" y="2738"/>
                </a:cubicBezTo>
              </a:path>
            </a:pathLst>
          </a:custGeom>
          <a:noFill/>
          <a:ln w="38100" cap="flat" cmpd="sng">
            <a:solidFill>
              <a:srgbClr val="9900FF"/>
            </a:solidFill>
            <a:prstDash val="sysDot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1850" name="Oval 26">
            <a:extLst>
              <a:ext uri="{FF2B5EF4-FFF2-40B4-BE49-F238E27FC236}">
                <a16:creationId xmlns:a16="http://schemas.microsoft.com/office/drawing/2014/main" id="{F8D0BD3D-84EF-E442-049B-3B287522FA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7776" y="641351"/>
            <a:ext cx="106363" cy="106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61855" name="AutoShape 31">
            <a:extLst>
              <a:ext uri="{FF2B5EF4-FFF2-40B4-BE49-F238E27FC236}">
                <a16:creationId xmlns:a16="http://schemas.microsoft.com/office/drawing/2014/main" id="{64BECECC-C01D-F239-C923-F5BDB671D6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7101" y="2132013"/>
            <a:ext cx="698500" cy="381000"/>
          </a:xfrm>
          <a:prstGeom prst="wedgeRectCallout">
            <a:avLst>
              <a:gd name="adj1" fmla="val 74773"/>
              <a:gd name="adj2" fmla="val 31667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160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哥林多</a:t>
            </a:r>
          </a:p>
        </p:txBody>
      </p:sp>
      <p:sp>
        <p:nvSpPr>
          <p:cNvPr id="461856" name="AutoShape 32">
            <a:extLst>
              <a:ext uri="{FF2B5EF4-FFF2-40B4-BE49-F238E27FC236}">
                <a16:creationId xmlns:a16="http://schemas.microsoft.com/office/drawing/2014/main" id="{3B7CA653-3051-69A5-B95A-1CEC9E57B8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4326" y="2217739"/>
            <a:ext cx="698500" cy="381000"/>
          </a:xfrm>
          <a:prstGeom prst="wedgeRectCallout">
            <a:avLst>
              <a:gd name="adj1" fmla="val -75681"/>
              <a:gd name="adj2" fmla="val 23750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160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以弗所</a:t>
            </a:r>
          </a:p>
        </p:txBody>
      </p:sp>
      <p:sp>
        <p:nvSpPr>
          <p:cNvPr id="461857" name="AutoShape 33">
            <a:extLst>
              <a:ext uri="{FF2B5EF4-FFF2-40B4-BE49-F238E27FC236}">
                <a16:creationId xmlns:a16="http://schemas.microsoft.com/office/drawing/2014/main" id="{39139015-779A-D038-74A5-83BB3EF3A0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2364" y="4100514"/>
            <a:ext cx="752475" cy="581025"/>
          </a:xfrm>
          <a:prstGeom prst="wedgeRectCallout">
            <a:avLst>
              <a:gd name="adj1" fmla="val -18986"/>
              <a:gd name="adj2" fmla="val 86884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914377" fontAlgn="base">
              <a:spcBef>
                <a:spcPct val="0"/>
              </a:spcBef>
              <a:spcAft>
                <a:spcPct val="10000"/>
              </a:spcAft>
            </a:pPr>
            <a:r>
              <a:rPr lang="zh-TW" altLang="en-US" sz="200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過冬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967E43A-FD55-57BC-CA40-2D38F94C434A}"/>
              </a:ext>
            </a:extLst>
          </p:cNvPr>
          <p:cNvSpPr txBox="1"/>
          <p:nvPr/>
        </p:nvSpPr>
        <p:spPr>
          <a:xfrm>
            <a:off x="-19792" y="5954373"/>
            <a:ext cx="15437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09585"/>
            <a:r>
              <a:rPr lang="en-US" sz="2400" dirty="0">
                <a:solidFill>
                  <a:srgbClr val="0432FF"/>
                </a:solidFill>
                <a:latin typeface="BiauKai" panose="02010601000101010101" pitchFamily="2" charset="-120"/>
                <a:ea typeface="BiauKai" panose="02010601000101010101" pitchFamily="2" charset="-120"/>
                <a:cs typeface="Arial"/>
              </a:rPr>
              <a:t>Biblepoint</a:t>
            </a:r>
            <a:endParaRPr lang="en-US" sz="24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461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461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7186" name="Picture 2">
            <a:extLst>
              <a:ext uri="{FF2B5EF4-FFF2-40B4-BE49-F238E27FC236}">
                <a16:creationId xmlns:a16="http://schemas.microsoft.com/office/drawing/2014/main" id="{A12B67BB-A799-B5F0-CA0A-77E34ED533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5"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7261" name="Freeform 77">
            <a:extLst>
              <a:ext uri="{FF2B5EF4-FFF2-40B4-BE49-F238E27FC236}">
                <a16:creationId xmlns:a16="http://schemas.microsoft.com/office/drawing/2014/main" id="{11A26F95-94C4-6F9E-4997-CD7DA032724D}"/>
              </a:ext>
            </a:extLst>
          </p:cNvPr>
          <p:cNvSpPr>
            <a:spLocks/>
          </p:cNvSpPr>
          <p:nvPr/>
        </p:nvSpPr>
        <p:spPr bwMode="auto">
          <a:xfrm>
            <a:off x="3286126" y="1123950"/>
            <a:ext cx="1011239" cy="3028951"/>
          </a:xfrm>
          <a:custGeom>
            <a:avLst/>
            <a:gdLst>
              <a:gd name="T0" fmla="*/ 368 w 637"/>
              <a:gd name="T1" fmla="*/ 1908 h 1908"/>
              <a:gd name="T2" fmla="*/ 469 w 637"/>
              <a:gd name="T3" fmla="*/ 1879 h 1908"/>
              <a:gd name="T4" fmla="*/ 632 w 637"/>
              <a:gd name="T5" fmla="*/ 1783 h 1908"/>
              <a:gd name="T6" fmla="*/ 436 w 637"/>
              <a:gd name="T7" fmla="*/ 1548 h 1908"/>
              <a:gd name="T8" fmla="*/ 186 w 637"/>
              <a:gd name="T9" fmla="*/ 1303 h 1908"/>
              <a:gd name="T10" fmla="*/ 162 w 637"/>
              <a:gd name="T11" fmla="*/ 1058 h 1908"/>
              <a:gd name="T12" fmla="*/ 282 w 637"/>
              <a:gd name="T13" fmla="*/ 842 h 1908"/>
              <a:gd name="T14" fmla="*/ 239 w 637"/>
              <a:gd name="T15" fmla="*/ 545 h 1908"/>
              <a:gd name="T16" fmla="*/ 28 w 637"/>
              <a:gd name="T17" fmla="*/ 204 h 1908"/>
              <a:gd name="T18" fmla="*/ 71 w 637"/>
              <a:gd name="T19" fmla="*/ 0 h 19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37" h="1908">
                <a:moveTo>
                  <a:pt x="368" y="1908"/>
                </a:moveTo>
                <a:cubicBezTo>
                  <a:pt x="396" y="1904"/>
                  <a:pt x="425" y="1900"/>
                  <a:pt x="469" y="1879"/>
                </a:cubicBezTo>
                <a:cubicBezTo>
                  <a:pt x="513" y="1858"/>
                  <a:pt x="637" y="1838"/>
                  <a:pt x="632" y="1783"/>
                </a:cubicBezTo>
                <a:cubicBezTo>
                  <a:pt x="627" y="1728"/>
                  <a:pt x="510" y="1628"/>
                  <a:pt x="436" y="1548"/>
                </a:cubicBezTo>
                <a:cubicBezTo>
                  <a:pt x="362" y="1468"/>
                  <a:pt x="232" y="1385"/>
                  <a:pt x="186" y="1303"/>
                </a:cubicBezTo>
                <a:cubicBezTo>
                  <a:pt x="140" y="1221"/>
                  <a:pt x="146" y="1135"/>
                  <a:pt x="162" y="1058"/>
                </a:cubicBezTo>
                <a:cubicBezTo>
                  <a:pt x="178" y="981"/>
                  <a:pt x="269" y="928"/>
                  <a:pt x="282" y="842"/>
                </a:cubicBezTo>
                <a:cubicBezTo>
                  <a:pt x="295" y="756"/>
                  <a:pt x="281" y="651"/>
                  <a:pt x="239" y="545"/>
                </a:cubicBezTo>
                <a:cubicBezTo>
                  <a:pt x="197" y="439"/>
                  <a:pt x="56" y="295"/>
                  <a:pt x="28" y="204"/>
                </a:cubicBezTo>
                <a:cubicBezTo>
                  <a:pt x="0" y="113"/>
                  <a:pt x="62" y="42"/>
                  <a:pt x="71" y="0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7255" name="Freeform 71">
            <a:extLst>
              <a:ext uri="{FF2B5EF4-FFF2-40B4-BE49-F238E27FC236}">
                <a16:creationId xmlns:a16="http://schemas.microsoft.com/office/drawing/2014/main" id="{B2B378E6-B7BB-D158-74A5-CBBBBAA8F7C6}"/>
              </a:ext>
            </a:extLst>
          </p:cNvPr>
          <p:cNvSpPr>
            <a:spLocks/>
          </p:cNvSpPr>
          <p:nvPr/>
        </p:nvSpPr>
        <p:spPr bwMode="auto">
          <a:xfrm>
            <a:off x="3911601" y="2205039"/>
            <a:ext cx="2860675" cy="2425700"/>
          </a:xfrm>
          <a:custGeom>
            <a:avLst/>
            <a:gdLst>
              <a:gd name="T0" fmla="*/ 0 w 1802"/>
              <a:gd name="T1" fmla="*/ 1254 h 1528"/>
              <a:gd name="T2" fmla="*/ 208 w 1802"/>
              <a:gd name="T3" fmla="*/ 1299 h 1528"/>
              <a:gd name="T4" fmla="*/ 429 w 1802"/>
              <a:gd name="T5" fmla="*/ 1414 h 1528"/>
              <a:gd name="T6" fmla="*/ 598 w 1802"/>
              <a:gd name="T7" fmla="*/ 1523 h 1528"/>
              <a:gd name="T8" fmla="*/ 774 w 1802"/>
              <a:gd name="T9" fmla="*/ 1385 h 1528"/>
              <a:gd name="T10" fmla="*/ 890 w 1802"/>
              <a:gd name="T11" fmla="*/ 1325 h 1528"/>
              <a:gd name="T12" fmla="*/ 1098 w 1802"/>
              <a:gd name="T13" fmla="*/ 1027 h 1528"/>
              <a:gd name="T14" fmla="*/ 1389 w 1802"/>
              <a:gd name="T15" fmla="*/ 400 h 1528"/>
              <a:gd name="T16" fmla="*/ 1802 w 1802"/>
              <a:gd name="T17" fmla="*/ 0 h 1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02" h="1528">
                <a:moveTo>
                  <a:pt x="0" y="1254"/>
                </a:moveTo>
                <a:cubicBezTo>
                  <a:pt x="68" y="1263"/>
                  <a:pt x="136" y="1272"/>
                  <a:pt x="208" y="1299"/>
                </a:cubicBezTo>
                <a:cubicBezTo>
                  <a:pt x="280" y="1326"/>
                  <a:pt x="364" y="1377"/>
                  <a:pt x="429" y="1414"/>
                </a:cubicBezTo>
                <a:cubicBezTo>
                  <a:pt x="494" y="1451"/>
                  <a:pt x="541" y="1528"/>
                  <a:pt x="598" y="1523"/>
                </a:cubicBezTo>
                <a:cubicBezTo>
                  <a:pt x="655" y="1518"/>
                  <a:pt x="725" y="1418"/>
                  <a:pt x="774" y="1385"/>
                </a:cubicBezTo>
                <a:cubicBezTo>
                  <a:pt x="823" y="1352"/>
                  <a:pt x="836" y="1385"/>
                  <a:pt x="890" y="1325"/>
                </a:cubicBezTo>
                <a:cubicBezTo>
                  <a:pt x="944" y="1265"/>
                  <a:pt x="1015" y="1181"/>
                  <a:pt x="1098" y="1027"/>
                </a:cubicBezTo>
                <a:cubicBezTo>
                  <a:pt x="1181" y="873"/>
                  <a:pt x="1272" y="571"/>
                  <a:pt x="1389" y="400"/>
                </a:cubicBezTo>
                <a:cubicBezTo>
                  <a:pt x="1506" y="229"/>
                  <a:pt x="1716" y="83"/>
                  <a:pt x="1802" y="0"/>
                </a:cubicBezTo>
              </a:path>
            </a:pathLst>
          </a:custGeom>
          <a:noFill/>
          <a:ln w="28575" cap="flat" cmpd="sng">
            <a:solidFill>
              <a:srgbClr val="D60093"/>
            </a:solidFill>
            <a:prstDash val="sysDot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7189" name="Freeform 5">
            <a:extLst>
              <a:ext uri="{FF2B5EF4-FFF2-40B4-BE49-F238E27FC236}">
                <a16:creationId xmlns:a16="http://schemas.microsoft.com/office/drawing/2014/main" id="{3CFC4D54-B43A-E48F-828C-BC7D3459D336}"/>
              </a:ext>
            </a:extLst>
          </p:cNvPr>
          <p:cNvSpPr>
            <a:spLocks/>
          </p:cNvSpPr>
          <p:nvPr/>
        </p:nvSpPr>
        <p:spPr bwMode="auto">
          <a:xfrm>
            <a:off x="4846639" y="598488"/>
            <a:ext cx="350837" cy="223837"/>
          </a:xfrm>
          <a:custGeom>
            <a:avLst/>
            <a:gdLst>
              <a:gd name="T0" fmla="*/ 221 w 221"/>
              <a:gd name="T1" fmla="*/ 19 h 141"/>
              <a:gd name="T2" fmla="*/ 125 w 221"/>
              <a:gd name="T3" fmla="*/ 20 h 141"/>
              <a:gd name="T4" fmla="*/ 0 w 221"/>
              <a:gd name="T5" fmla="*/ 141 h 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1" h="141">
                <a:moveTo>
                  <a:pt x="221" y="19"/>
                </a:moveTo>
                <a:cubicBezTo>
                  <a:pt x="205" y="19"/>
                  <a:pt x="162" y="0"/>
                  <a:pt x="125" y="20"/>
                </a:cubicBezTo>
                <a:cubicBezTo>
                  <a:pt x="88" y="40"/>
                  <a:pt x="39" y="89"/>
                  <a:pt x="0" y="141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7190" name="Freeform 6">
            <a:extLst>
              <a:ext uri="{FF2B5EF4-FFF2-40B4-BE49-F238E27FC236}">
                <a16:creationId xmlns:a16="http://schemas.microsoft.com/office/drawing/2014/main" id="{3531DA73-A453-6369-595F-6499952E3CC4}"/>
              </a:ext>
            </a:extLst>
          </p:cNvPr>
          <p:cNvSpPr>
            <a:spLocks/>
          </p:cNvSpPr>
          <p:nvPr/>
        </p:nvSpPr>
        <p:spPr bwMode="auto">
          <a:xfrm>
            <a:off x="4562475" y="854076"/>
            <a:ext cx="254000" cy="212725"/>
          </a:xfrm>
          <a:custGeom>
            <a:avLst/>
            <a:gdLst>
              <a:gd name="T0" fmla="*/ 160 w 160"/>
              <a:gd name="T1" fmla="*/ 0 h 134"/>
              <a:gd name="T2" fmla="*/ 86 w 160"/>
              <a:gd name="T3" fmla="*/ 80 h 134"/>
              <a:gd name="T4" fmla="*/ 0 w 160"/>
              <a:gd name="T5" fmla="*/ 134 h 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0" h="134">
                <a:moveTo>
                  <a:pt x="160" y="0"/>
                </a:moveTo>
                <a:cubicBezTo>
                  <a:pt x="136" y="29"/>
                  <a:pt x="113" y="58"/>
                  <a:pt x="86" y="80"/>
                </a:cubicBezTo>
                <a:cubicBezTo>
                  <a:pt x="59" y="102"/>
                  <a:pt x="29" y="118"/>
                  <a:pt x="0" y="134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7191" name="Freeform 7">
            <a:extLst>
              <a:ext uri="{FF2B5EF4-FFF2-40B4-BE49-F238E27FC236}">
                <a16:creationId xmlns:a16="http://schemas.microsoft.com/office/drawing/2014/main" id="{C274D3EF-0C40-8CDC-95E9-F457E116EDB2}"/>
              </a:ext>
            </a:extLst>
          </p:cNvPr>
          <p:cNvSpPr>
            <a:spLocks/>
          </p:cNvSpPr>
          <p:nvPr/>
        </p:nvSpPr>
        <p:spPr bwMode="auto">
          <a:xfrm>
            <a:off x="4152901" y="1020763"/>
            <a:ext cx="360363" cy="49212"/>
          </a:xfrm>
          <a:custGeom>
            <a:avLst/>
            <a:gdLst>
              <a:gd name="T0" fmla="*/ 227 w 227"/>
              <a:gd name="T1" fmla="*/ 31 h 31"/>
              <a:gd name="T2" fmla="*/ 91 w 227"/>
              <a:gd name="T3" fmla="*/ 10 h 31"/>
              <a:gd name="T4" fmla="*/ 0 w 227"/>
              <a:gd name="T5" fmla="*/ 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7" h="31">
                <a:moveTo>
                  <a:pt x="227" y="31"/>
                </a:moveTo>
                <a:cubicBezTo>
                  <a:pt x="204" y="28"/>
                  <a:pt x="129" y="15"/>
                  <a:pt x="91" y="10"/>
                </a:cubicBezTo>
                <a:cubicBezTo>
                  <a:pt x="53" y="5"/>
                  <a:pt x="19" y="2"/>
                  <a:pt x="0" y="0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7192" name="Oval 8">
            <a:extLst>
              <a:ext uri="{FF2B5EF4-FFF2-40B4-BE49-F238E27FC236}">
                <a16:creationId xmlns:a16="http://schemas.microsoft.com/office/drawing/2014/main" id="{151C7C8F-835F-347F-2204-6ABB4974F3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8175" y="976314"/>
            <a:ext cx="165100" cy="165100"/>
          </a:xfrm>
          <a:prstGeom prst="ellipse">
            <a:avLst/>
          </a:prstGeom>
          <a:solidFill>
            <a:srgbClr val="FF9933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77193" name="Oval 9">
            <a:extLst>
              <a:ext uri="{FF2B5EF4-FFF2-40B4-BE49-F238E27FC236}">
                <a16:creationId xmlns:a16="http://schemas.microsoft.com/office/drawing/2014/main" id="{A0B29F16-D8D9-BA4F-C974-77A9C1D96F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3614" y="765175"/>
            <a:ext cx="165100" cy="165100"/>
          </a:xfrm>
          <a:prstGeom prst="ellipse">
            <a:avLst/>
          </a:prstGeom>
          <a:solidFill>
            <a:srgbClr val="FF9933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77194" name="Oval 10">
            <a:extLst>
              <a:ext uri="{FF2B5EF4-FFF2-40B4-BE49-F238E27FC236}">
                <a16:creationId xmlns:a16="http://schemas.microsoft.com/office/drawing/2014/main" id="{5619EC60-A5E5-521F-1D73-D9146D72EAF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00651" y="568326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77196" name="AutoShape 12">
            <a:extLst>
              <a:ext uri="{FF2B5EF4-FFF2-40B4-BE49-F238E27FC236}">
                <a16:creationId xmlns:a16="http://schemas.microsoft.com/office/drawing/2014/main" id="{2C1CE4D9-3036-7766-052D-377DCE5A40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8375" y="57151"/>
            <a:ext cx="698500" cy="381000"/>
          </a:xfrm>
          <a:prstGeom prst="wedgeRectCallout">
            <a:avLst>
              <a:gd name="adj1" fmla="val 22046"/>
              <a:gd name="adj2" fmla="val 81667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160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腓立比</a:t>
            </a:r>
          </a:p>
        </p:txBody>
      </p:sp>
      <p:sp>
        <p:nvSpPr>
          <p:cNvPr id="477198" name="Freeform 14">
            <a:extLst>
              <a:ext uri="{FF2B5EF4-FFF2-40B4-BE49-F238E27FC236}">
                <a16:creationId xmlns:a16="http://schemas.microsoft.com/office/drawing/2014/main" id="{7FEA1EEB-139A-88DE-DDCF-4352A0AD4BCD}"/>
              </a:ext>
            </a:extLst>
          </p:cNvPr>
          <p:cNvSpPr>
            <a:spLocks/>
          </p:cNvSpPr>
          <p:nvPr/>
        </p:nvSpPr>
        <p:spPr bwMode="auto">
          <a:xfrm>
            <a:off x="3484563" y="1016000"/>
            <a:ext cx="533400" cy="74613"/>
          </a:xfrm>
          <a:custGeom>
            <a:avLst/>
            <a:gdLst>
              <a:gd name="T0" fmla="*/ 336 w 336"/>
              <a:gd name="T1" fmla="*/ 0 h 47"/>
              <a:gd name="T2" fmla="*/ 184 w 336"/>
              <a:gd name="T3" fmla="*/ 21 h 47"/>
              <a:gd name="T4" fmla="*/ 0 w 336"/>
              <a:gd name="T5" fmla="*/ 4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47">
                <a:moveTo>
                  <a:pt x="336" y="0"/>
                </a:moveTo>
                <a:cubicBezTo>
                  <a:pt x="310" y="3"/>
                  <a:pt x="240" y="13"/>
                  <a:pt x="184" y="21"/>
                </a:cubicBezTo>
                <a:cubicBezTo>
                  <a:pt x="128" y="29"/>
                  <a:pt x="38" y="42"/>
                  <a:pt x="0" y="47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7199" name="Oval 15">
            <a:extLst>
              <a:ext uri="{FF2B5EF4-FFF2-40B4-BE49-F238E27FC236}">
                <a16:creationId xmlns:a16="http://schemas.microsoft.com/office/drawing/2014/main" id="{BFB6370C-6FD2-FE43-C1F5-C729BF400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3039" y="919163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77204" name="Oval 20">
            <a:extLst>
              <a:ext uri="{FF2B5EF4-FFF2-40B4-BE49-F238E27FC236}">
                <a16:creationId xmlns:a16="http://schemas.microsoft.com/office/drawing/2014/main" id="{76972FCB-FBA8-717C-026D-EBCD7A1756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7401" y="1027114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77208" name="Oval 24">
            <a:extLst>
              <a:ext uri="{FF2B5EF4-FFF2-40B4-BE49-F238E27FC236}">
                <a16:creationId xmlns:a16="http://schemas.microsoft.com/office/drawing/2014/main" id="{9E030951-955C-3AC5-3E62-DC5A875C9E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2851" y="4084639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77209" name="AutoShape 25">
            <a:extLst>
              <a:ext uri="{FF2B5EF4-FFF2-40B4-BE49-F238E27FC236}">
                <a16:creationId xmlns:a16="http://schemas.microsoft.com/office/drawing/2014/main" id="{0A93DE7C-60B6-B830-0C2D-056CC4FFAC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1" y="3956051"/>
            <a:ext cx="698500" cy="381000"/>
          </a:xfrm>
          <a:prstGeom prst="wedgeRectCallout">
            <a:avLst>
              <a:gd name="adj1" fmla="val 83866"/>
              <a:gd name="adj2" fmla="val 8750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160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哥林多</a:t>
            </a:r>
          </a:p>
        </p:txBody>
      </p:sp>
      <p:sp>
        <p:nvSpPr>
          <p:cNvPr id="477211" name="Oval 27">
            <a:extLst>
              <a:ext uri="{FF2B5EF4-FFF2-40B4-BE49-F238E27FC236}">
                <a16:creationId xmlns:a16="http://schemas.microsoft.com/office/drawing/2014/main" id="{DDEF27C7-9F8B-1D80-90BC-ACD0165A62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9139" y="4048126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77225" name="AutoShape 41">
            <a:extLst>
              <a:ext uri="{FF2B5EF4-FFF2-40B4-BE49-F238E27FC236}">
                <a16:creationId xmlns:a16="http://schemas.microsoft.com/office/drawing/2014/main" id="{BCD711BA-19A3-F782-DB97-32A15F9150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0389" y="3976688"/>
            <a:ext cx="698500" cy="381000"/>
          </a:xfrm>
          <a:prstGeom prst="wedgeRectCallout">
            <a:avLst>
              <a:gd name="adj1" fmla="val -75681"/>
              <a:gd name="adj2" fmla="val 23750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160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以弗所</a:t>
            </a:r>
          </a:p>
        </p:txBody>
      </p:sp>
      <p:sp>
        <p:nvSpPr>
          <p:cNvPr id="477226" name="Text Box 42">
            <a:extLst>
              <a:ext uri="{FF2B5EF4-FFF2-40B4-BE49-F238E27FC236}">
                <a16:creationId xmlns:a16="http://schemas.microsoft.com/office/drawing/2014/main" id="{684EBE7B-DFA3-C16D-55A3-D910D3CF82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83639" y="2822576"/>
            <a:ext cx="1107996" cy="461665"/>
          </a:xfrm>
          <a:prstGeom prst="rect">
            <a:avLst/>
          </a:prstGeom>
          <a:solidFill>
            <a:srgbClr val="000000">
              <a:alpha val="60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2400">
                <a:solidFill>
                  <a:srgbClr val="FFFFFF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亞西亞</a:t>
            </a:r>
          </a:p>
        </p:txBody>
      </p:sp>
      <p:sp>
        <p:nvSpPr>
          <p:cNvPr id="477230" name="AutoShape 46">
            <a:extLst>
              <a:ext uri="{FF2B5EF4-FFF2-40B4-BE49-F238E27FC236}">
                <a16:creationId xmlns:a16="http://schemas.microsoft.com/office/drawing/2014/main" id="{E48AAB74-47DF-1481-B376-872EA6304B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1364" y="1849439"/>
            <a:ext cx="727075" cy="292100"/>
          </a:xfrm>
          <a:prstGeom prst="wedgeRectCallout">
            <a:avLst>
              <a:gd name="adj1" fmla="val -68778"/>
              <a:gd name="adj2" fmla="val 44565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160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特羅亞</a:t>
            </a:r>
          </a:p>
        </p:txBody>
      </p:sp>
      <p:sp>
        <p:nvSpPr>
          <p:cNvPr id="477247" name="Oval 63">
            <a:extLst>
              <a:ext uri="{FF2B5EF4-FFF2-40B4-BE49-F238E27FC236}">
                <a16:creationId xmlns:a16="http://schemas.microsoft.com/office/drawing/2014/main" id="{648753C7-05FE-BAA4-B77E-97281A18F08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784975" y="2066926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77250" name="Oval 66">
            <a:extLst>
              <a:ext uri="{FF2B5EF4-FFF2-40B4-BE49-F238E27FC236}">
                <a16:creationId xmlns:a16="http://schemas.microsoft.com/office/drawing/2014/main" id="{CD3A78FB-6C7C-1E8B-7A2F-133316796F5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26375" y="4176714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77253" name="Text Box 69">
            <a:extLst>
              <a:ext uri="{FF2B5EF4-FFF2-40B4-BE49-F238E27FC236}">
                <a16:creationId xmlns:a16="http://schemas.microsoft.com/office/drawing/2014/main" id="{2CA15618-5117-FB7A-6238-7A3F6C15A1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6189" y="255589"/>
            <a:ext cx="1107996" cy="461665"/>
          </a:xfrm>
          <a:prstGeom prst="rect">
            <a:avLst/>
          </a:prstGeom>
          <a:solidFill>
            <a:srgbClr val="000000">
              <a:alpha val="60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2400">
                <a:solidFill>
                  <a:srgbClr val="FFFFFF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馬其頓</a:t>
            </a:r>
          </a:p>
        </p:txBody>
      </p:sp>
      <p:sp>
        <p:nvSpPr>
          <p:cNvPr id="477254" name="Text Box 70">
            <a:extLst>
              <a:ext uri="{FF2B5EF4-FFF2-40B4-BE49-F238E27FC236}">
                <a16:creationId xmlns:a16="http://schemas.microsoft.com/office/drawing/2014/main" id="{89DD691A-CBA8-20A1-10DF-66964C6E6F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8439" y="4405314"/>
            <a:ext cx="1107996" cy="461665"/>
          </a:xfrm>
          <a:prstGeom prst="rect">
            <a:avLst/>
          </a:prstGeom>
          <a:solidFill>
            <a:srgbClr val="000000">
              <a:alpha val="60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2400">
                <a:solidFill>
                  <a:srgbClr val="FFFFFF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亞該亞</a:t>
            </a:r>
          </a:p>
        </p:txBody>
      </p:sp>
      <p:sp>
        <p:nvSpPr>
          <p:cNvPr id="477259" name="Rectangle 75">
            <a:extLst>
              <a:ext uri="{FF2B5EF4-FFF2-40B4-BE49-F238E27FC236}">
                <a16:creationId xmlns:a16="http://schemas.microsoft.com/office/drawing/2014/main" id="{A8F334AB-211F-2420-D9D1-4747877E15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0"/>
            <a:ext cx="27432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77260" name="Text Box 76">
            <a:extLst>
              <a:ext uri="{FF2B5EF4-FFF2-40B4-BE49-F238E27FC236}">
                <a16:creationId xmlns:a16="http://schemas.microsoft.com/office/drawing/2014/main" id="{9BCFEC92-0543-D054-172A-279DA8CBC4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7526" y="515938"/>
            <a:ext cx="2411413" cy="5795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914377" fontAlgn="base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</a:pPr>
            <a:r>
              <a:rPr lang="zh-TW" altLang="en-US" sz="240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同他到亞西亞去的，有庇哩亞人畢羅斯的兒子所巴特，帖撒羅尼迦人亞里達古和西公都，還有特庇人該猶，並提摩太，又有亞西亞人推基古和特羅非摩。這些人先走，在特羅亞等候我們。</a:t>
            </a:r>
            <a:r>
              <a:rPr lang="en-US" altLang="zh-TW" sz="2400">
                <a:solidFill>
                  <a:srgbClr val="80808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zh-TW" altLang="en-US" sz="2400">
                <a:solidFill>
                  <a:srgbClr val="80808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徒</a:t>
            </a:r>
            <a:r>
              <a:rPr lang="en-US" altLang="zh-TW" sz="2400">
                <a:solidFill>
                  <a:srgbClr val="80808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20:</a:t>
            </a:r>
            <a:r>
              <a:rPr lang="en-US" altLang="zh-TW" sz="2400">
                <a:solidFill>
                  <a:srgbClr val="808080"/>
                </a:solidFill>
                <a:latin typeface="SimHei" panose="02010609060101010101" pitchFamily="49" charset="-122"/>
                <a:ea typeface="新細明體" panose="02020500000000000000" pitchFamily="18" charset="-120"/>
                <a:cs typeface="Arial" panose="020B0604020202020204" pitchFamily="34" charset="0"/>
              </a:rPr>
              <a:t>4-5</a:t>
            </a:r>
            <a:r>
              <a:rPr lang="en-US" altLang="zh-TW" sz="2400">
                <a:solidFill>
                  <a:srgbClr val="80808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)</a:t>
            </a:r>
            <a:endParaRPr lang="zh-TW" altLang="en-US" sz="2400">
              <a:solidFill>
                <a:srgbClr val="808080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77262" name="AutoShape 78">
            <a:extLst>
              <a:ext uri="{FF2B5EF4-FFF2-40B4-BE49-F238E27FC236}">
                <a16:creationId xmlns:a16="http://schemas.microsoft.com/office/drawing/2014/main" id="{F08F1088-F2AA-71EF-C5AA-463B90E70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8951" y="4852989"/>
            <a:ext cx="1308100" cy="581025"/>
          </a:xfrm>
          <a:prstGeom prst="wedgeRectCallout">
            <a:avLst>
              <a:gd name="adj1" fmla="val -22454"/>
              <a:gd name="adj2" fmla="val -106282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914377" fontAlgn="base">
              <a:spcBef>
                <a:spcPct val="0"/>
              </a:spcBef>
              <a:spcAft>
                <a:spcPct val="10000"/>
              </a:spcAft>
            </a:pPr>
            <a:r>
              <a:rPr lang="zh-TW" altLang="en-US" sz="200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入春復航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D5280B1-8F5A-7EC0-F8AA-A4F9BA8FA51F}"/>
              </a:ext>
            </a:extLst>
          </p:cNvPr>
          <p:cNvSpPr txBox="1"/>
          <p:nvPr/>
        </p:nvSpPr>
        <p:spPr>
          <a:xfrm>
            <a:off x="-19792" y="5954373"/>
            <a:ext cx="15437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09585"/>
            <a:r>
              <a:rPr lang="en-US" sz="2400" dirty="0">
                <a:solidFill>
                  <a:srgbClr val="0432FF"/>
                </a:solidFill>
                <a:latin typeface="BiauKai" panose="02010601000101010101" pitchFamily="2" charset="-120"/>
                <a:ea typeface="BiauKai" panose="02010601000101010101" pitchFamily="2" charset="-120"/>
                <a:cs typeface="Arial"/>
              </a:rPr>
              <a:t>Biblepoint</a:t>
            </a:r>
            <a:endParaRPr lang="en-US" sz="24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477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2000"/>
                                        <p:tgtEl>
                                          <p:spTgt spid="477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77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7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3" dur="500"/>
                                        <p:tgtEl>
                                          <p:spTgt spid="47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500"/>
                                        <p:tgtEl>
                                          <p:spTgt spid="47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7259" grpId="0" animBg="1"/>
      <p:bldP spid="477260" grpId="0"/>
      <p:bldP spid="47726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2306" name="Picture 2">
            <a:extLst>
              <a:ext uri="{FF2B5EF4-FFF2-40B4-BE49-F238E27FC236}">
                <a16:creationId xmlns:a16="http://schemas.microsoft.com/office/drawing/2014/main" id="{2FA93A89-E0A0-C64F-FBB2-28934E756D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5"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2334" name="Freeform 30">
            <a:extLst>
              <a:ext uri="{FF2B5EF4-FFF2-40B4-BE49-F238E27FC236}">
                <a16:creationId xmlns:a16="http://schemas.microsoft.com/office/drawing/2014/main" id="{78593561-6595-18ED-C4BF-A8D3665305B4}"/>
              </a:ext>
            </a:extLst>
          </p:cNvPr>
          <p:cNvSpPr>
            <a:spLocks/>
          </p:cNvSpPr>
          <p:nvPr/>
        </p:nvSpPr>
        <p:spPr bwMode="auto">
          <a:xfrm>
            <a:off x="5318125" y="669926"/>
            <a:ext cx="1554163" cy="1395413"/>
          </a:xfrm>
          <a:custGeom>
            <a:avLst/>
            <a:gdLst>
              <a:gd name="T0" fmla="*/ 0 w 979"/>
              <a:gd name="T1" fmla="*/ 0 h 879"/>
              <a:gd name="T2" fmla="*/ 125 w 979"/>
              <a:gd name="T3" fmla="*/ 94 h 879"/>
              <a:gd name="T4" fmla="*/ 536 w 979"/>
              <a:gd name="T5" fmla="*/ 200 h 879"/>
              <a:gd name="T6" fmla="*/ 804 w 979"/>
              <a:gd name="T7" fmla="*/ 341 h 879"/>
              <a:gd name="T8" fmla="*/ 951 w 979"/>
              <a:gd name="T9" fmla="*/ 608 h 879"/>
              <a:gd name="T10" fmla="*/ 972 w 979"/>
              <a:gd name="T11" fmla="*/ 879 h 8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79" h="879">
                <a:moveTo>
                  <a:pt x="0" y="0"/>
                </a:moveTo>
                <a:cubicBezTo>
                  <a:pt x="18" y="30"/>
                  <a:pt x="36" y="61"/>
                  <a:pt x="125" y="94"/>
                </a:cubicBezTo>
                <a:cubicBezTo>
                  <a:pt x="214" y="127"/>
                  <a:pt x="423" y="159"/>
                  <a:pt x="536" y="200"/>
                </a:cubicBezTo>
                <a:cubicBezTo>
                  <a:pt x="649" y="241"/>
                  <a:pt x="735" y="273"/>
                  <a:pt x="804" y="341"/>
                </a:cubicBezTo>
                <a:cubicBezTo>
                  <a:pt x="873" y="409"/>
                  <a:pt x="923" y="518"/>
                  <a:pt x="951" y="608"/>
                </a:cubicBezTo>
                <a:cubicBezTo>
                  <a:pt x="979" y="698"/>
                  <a:pt x="972" y="788"/>
                  <a:pt x="972" y="879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2307" name="Freeform 3">
            <a:extLst>
              <a:ext uri="{FF2B5EF4-FFF2-40B4-BE49-F238E27FC236}">
                <a16:creationId xmlns:a16="http://schemas.microsoft.com/office/drawing/2014/main" id="{C690337D-0DC2-629F-A783-A92060C49908}"/>
              </a:ext>
            </a:extLst>
          </p:cNvPr>
          <p:cNvSpPr>
            <a:spLocks/>
          </p:cNvSpPr>
          <p:nvPr/>
        </p:nvSpPr>
        <p:spPr bwMode="auto">
          <a:xfrm>
            <a:off x="3286126" y="1123950"/>
            <a:ext cx="1011239" cy="3028951"/>
          </a:xfrm>
          <a:custGeom>
            <a:avLst/>
            <a:gdLst>
              <a:gd name="T0" fmla="*/ 368 w 637"/>
              <a:gd name="T1" fmla="*/ 1908 h 1908"/>
              <a:gd name="T2" fmla="*/ 469 w 637"/>
              <a:gd name="T3" fmla="*/ 1879 h 1908"/>
              <a:gd name="T4" fmla="*/ 632 w 637"/>
              <a:gd name="T5" fmla="*/ 1783 h 1908"/>
              <a:gd name="T6" fmla="*/ 436 w 637"/>
              <a:gd name="T7" fmla="*/ 1548 h 1908"/>
              <a:gd name="T8" fmla="*/ 186 w 637"/>
              <a:gd name="T9" fmla="*/ 1303 h 1908"/>
              <a:gd name="T10" fmla="*/ 162 w 637"/>
              <a:gd name="T11" fmla="*/ 1058 h 1908"/>
              <a:gd name="T12" fmla="*/ 282 w 637"/>
              <a:gd name="T13" fmla="*/ 842 h 1908"/>
              <a:gd name="T14" fmla="*/ 239 w 637"/>
              <a:gd name="T15" fmla="*/ 545 h 1908"/>
              <a:gd name="T16" fmla="*/ 28 w 637"/>
              <a:gd name="T17" fmla="*/ 204 h 1908"/>
              <a:gd name="T18" fmla="*/ 71 w 637"/>
              <a:gd name="T19" fmla="*/ 0 h 19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37" h="1908">
                <a:moveTo>
                  <a:pt x="368" y="1908"/>
                </a:moveTo>
                <a:cubicBezTo>
                  <a:pt x="396" y="1904"/>
                  <a:pt x="425" y="1900"/>
                  <a:pt x="469" y="1879"/>
                </a:cubicBezTo>
                <a:cubicBezTo>
                  <a:pt x="513" y="1858"/>
                  <a:pt x="637" y="1838"/>
                  <a:pt x="632" y="1783"/>
                </a:cubicBezTo>
                <a:cubicBezTo>
                  <a:pt x="627" y="1728"/>
                  <a:pt x="510" y="1628"/>
                  <a:pt x="436" y="1548"/>
                </a:cubicBezTo>
                <a:cubicBezTo>
                  <a:pt x="362" y="1468"/>
                  <a:pt x="232" y="1385"/>
                  <a:pt x="186" y="1303"/>
                </a:cubicBezTo>
                <a:cubicBezTo>
                  <a:pt x="140" y="1221"/>
                  <a:pt x="146" y="1135"/>
                  <a:pt x="162" y="1058"/>
                </a:cubicBezTo>
                <a:cubicBezTo>
                  <a:pt x="178" y="981"/>
                  <a:pt x="269" y="928"/>
                  <a:pt x="282" y="842"/>
                </a:cubicBezTo>
                <a:cubicBezTo>
                  <a:pt x="295" y="756"/>
                  <a:pt x="281" y="651"/>
                  <a:pt x="239" y="545"/>
                </a:cubicBezTo>
                <a:cubicBezTo>
                  <a:pt x="197" y="439"/>
                  <a:pt x="56" y="295"/>
                  <a:pt x="28" y="204"/>
                </a:cubicBezTo>
                <a:cubicBezTo>
                  <a:pt x="0" y="113"/>
                  <a:pt x="62" y="42"/>
                  <a:pt x="71" y="0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2308" name="Freeform 4">
            <a:extLst>
              <a:ext uri="{FF2B5EF4-FFF2-40B4-BE49-F238E27FC236}">
                <a16:creationId xmlns:a16="http://schemas.microsoft.com/office/drawing/2014/main" id="{116FBA90-DAA3-0E1F-48A1-664289B8D54C}"/>
              </a:ext>
            </a:extLst>
          </p:cNvPr>
          <p:cNvSpPr>
            <a:spLocks/>
          </p:cNvSpPr>
          <p:nvPr/>
        </p:nvSpPr>
        <p:spPr bwMode="auto">
          <a:xfrm>
            <a:off x="3911601" y="2205039"/>
            <a:ext cx="2860675" cy="2425700"/>
          </a:xfrm>
          <a:custGeom>
            <a:avLst/>
            <a:gdLst>
              <a:gd name="T0" fmla="*/ 0 w 1802"/>
              <a:gd name="T1" fmla="*/ 1254 h 1528"/>
              <a:gd name="T2" fmla="*/ 208 w 1802"/>
              <a:gd name="T3" fmla="*/ 1299 h 1528"/>
              <a:gd name="T4" fmla="*/ 429 w 1802"/>
              <a:gd name="T5" fmla="*/ 1414 h 1528"/>
              <a:gd name="T6" fmla="*/ 598 w 1802"/>
              <a:gd name="T7" fmla="*/ 1523 h 1528"/>
              <a:gd name="T8" fmla="*/ 774 w 1802"/>
              <a:gd name="T9" fmla="*/ 1385 h 1528"/>
              <a:gd name="T10" fmla="*/ 890 w 1802"/>
              <a:gd name="T11" fmla="*/ 1325 h 1528"/>
              <a:gd name="T12" fmla="*/ 1098 w 1802"/>
              <a:gd name="T13" fmla="*/ 1027 h 1528"/>
              <a:gd name="T14" fmla="*/ 1389 w 1802"/>
              <a:gd name="T15" fmla="*/ 400 h 1528"/>
              <a:gd name="T16" fmla="*/ 1802 w 1802"/>
              <a:gd name="T17" fmla="*/ 0 h 1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02" h="1528">
                <a:moveTo>
                  <a:pt x="0" y="1254"/>
                </a:moveTo>
                <a:cubicBezTo>
                  <a:pt x="68" y="1263"/>
                  <a:pt x="136" y="1272"/>
                  <a:pt x="208" y="1299"/>
                </a:cubicBezTo>
                <a:cubicBezTo>
                  <a:pt x="280" y="1326"/>
                  <a:pt x="364" y="1377"/>
                  <a:pt x="429" y="1414"/>
                </a:cubicBezTo>
                <a:cubicBezTo>
                  <a:pt x="494" y="1451"/>
                  <a:pt x="541" y="1528"/>
                  <a:pt x="598" y="1523"/>
                </a:cubicBezTo>
                <a:cubicBezTo>
                  <a:pt x="655" y="1518"/>
                  <a:pt x="725" y="1418"/>
                  <a:pt x="774" y="1385"/>
                </a:cubicBezTo>
                <a:cubicBezTo>
                  <a:pt x="823" y="1352"/>
                  <a:pt x="836" y="1385"/>
                  <a:pt x="890" y="1325"/>
                </a:cubicBezTo>
                <a:cubicBezTo>
                  <a:pt x="944" y="1265"/>
                  <a:pt x="1015" y="1181"/>
                  <a:pt x="1098" y="1027"/>
                </a:cubicBezTo>
                <a:cubicBezTo>
                  <a:pt x="1181" y="873"/>
                  <a:pt x="1272" y="571"/>
                  <a:pt x="1389" y="400"/>
                </a:cubicBezTo>
                <a:cubicBezTo>
                  <a:pt x="1506" y="229"/>
                  <a:pt x="1716" y="83"/>
                  <a:pt x="1802" y="0"/>
                </a:cubicBezTo>
              </a:path>
            </a:pathLst>
          </a:custGeom>
          <a:noFill/>
          <a:ln w="28575" cap="flat" cmpd="sng">
            <a:solidFill>
              <a:srgbClr val="D60093"/>
            </a:solidFill>
            <a:prstDash val="sysDot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2310" name="Freeform 6">
            <a:extLst>
              <a:ext uri="{FF2B5EF4-FFF2-40B4-BE49-F238E27FC236}">
                <a16:creationId xmlns:a16="http://schemas.microsoft.com/office/drawing/2014/main" id="{5B1A4394-DAED-E017-0A14-03BAB325126F}"/>
              </a:ext>
            </a:extLst>
          </p:cNvPr>
          <p:cNvSpPr>
            <a:spLocks/>
          </p:cNvSpPr>
          <p:nvPr/>
        </p:nvSpPr>
        <p:spPr bwMode="auto">
          <a:xfrm>
            <a:off x="4562475" y="854076"/>
            <a:ext cx="254000" cy="212725"/>
          </a:xfrm>
          <a:custGeom>
            <a:avLst/>
            <a:gdLst>
              <a:gd name="T0" fmla="*/ 160 w 160"/>
              <a:gd name="T1" fmla="*/ 0 h 134"/>
              <a:gd name="T2" fmla="*/ 86 w 160"/>
              <a:gd name="T3" fmla="*/ 80 h 134"/>
              <a:gd name="T4" fmla="*/ 0 w 160"/>
              <a:gd name="T5" fmla="*/ 134 h 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0" h="134">
                <a:moveTo>
                  <a:pt x="160" y="0"/>
                </a:moveTo>
                <a:cubicBezTo>
                  <a:pt x="136" y="29"/>
                  <a:pt x="113" y="58"/>
                  <a:pt x="86" y="80"/>
                </a:cubicBezTo>
                <a:cubicBezTo>
                  <a:pt x="59" y="102"/>
                  <a:pt x="29" y="118"/>
                  <a:pt x="0" y="134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2311" name="Freeform 7">
            <a:extLst>
              <a:ext uri="{FF2B5EF4-FFF2-40B4-BE49-F238E27FC236}">
                <a16:creationId xmlns:a16="http://schemas.microsoft.com/office/drawing/2014/main" id="{089729A0-EDCC-1F3B-D756-DFAC482C7CDF}"/>
              </a:ext>
            </a:extLst>
          </p:cNvPr>
          <p:cNvSpPr>
            <a:spLocks/>
          </p:cNvSpPr>
          <p:nvPr/>
        </p:nvSpPr>
        <p:spPr bwMode="auto">
          <a:xfrm>
            <a:off x="4152901" y="1020763"/>
            <a:ext cx="360363" cy="49212"/>
          </a:xfrm>
          <a:custGeom>
            <a:avLst/>
            <a:gdLst>
              <a:gd name="T0" fmla="*/ 227 w 227"/>
              <a:gd name="T1" fmla="*/ 31 h 31"/>
              <a:gd name="T2" fmla="*/ 91 w 227"/>
              <a:gd name="T3" fmla="*/ 10 h 31"/>
              <a:gd name="T4" fmla="*/ 0 w 227"/>
              <a:gd name="T5" fmla="*/ 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7" h="31">
                <a:moveTo>
                  <a:pt x="227" y="31"/>
                </a:moveTo>
                <a:cubicBezTo>
                  <a:pt x="204" y="28"/>
                  <a:pt x="129" y="15"/>
                  <a:pt x="91" y="10"/>
                </a:cubicBezTo>
                <a:cubicBezTo>
                  <a:pt x="53" y="5"/>
                  <a:pt x="19" y="2"/>
                  <a:pt x="0" y="0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2312" name="Oval 8">
            <a:extLst>
              <a:ext uri="{FF2B5EF4-FFF2-40B4-BE49-F238E27FC236}">
                <a16:creationId xmlns:a16="http://schemas.microsoft.com/office/drawing/2014/main" id="{6FC4175E-4616-723D-301A-4FBCA82EEA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8175" y="976314"/>
            <a:ext cx="165100" cy="165100"/>
          </a:xfrm>
          <a:prstGeom prst="ellipse">
            <a:avLst/>
          </a:prstGeom>
          <a:solidFill>
            <a:srgbClr val="FF9933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82314" name="Oval 10">
            <a:extLst>
              <a:ext uri="{FF2B5EF4-FFF2-40B4-BE49-F238E27FC236}">
                <a16:creationId xmlns:a16="http://schemas.microsoft.com/office/drawing/2014/main" id="{6C621C93-52E9-0CC0-5B89-C936378248B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00651" y="568326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82315" name="AutoShape 11">
            <a:extLst>
              <a:ext uri="{FF2B5EF4-FFF2-40B4-BE49-F238E27FC236}">
                <a16:creationId xmlns:a16="http://schemas.microsoft.com/office/drawing/2014/main" id="{98EF0C2C-FFC7-7FCE-373D-1989936E5D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8375" y="57151"/>
            <a:ext cx="698500" cy="381000"/>
          </a:xfrm>
          <a:prstGeom prst="wedgeRectCallout">
            <a:avLst>
              <a:gd name="adj1" fmla="val 22046"/>
              <a:gd name="adj2" fmla="val 81667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160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腓立比</a:t>
            </a:r>
          </a:p>
        </p:txBody>
      </p:sp>
      <p:sp>
        <p:nvSpPr>
          <p:cNvPr id="482316" name="Freeform 12">
            <a:extLst>
              <a:ext uri="{FF2B5EF4-FFF2-40B4-BE49-F238E27FC236}">
                <a16:creationId xmlns:a16="http://schemas.microsoft.com/office/drawing/2014/main" id="{953F7EAA-7862-2F01-7F07-2406B2243124}"/>
              </a:ext>
            </a:extLst>
          </p:cNvPr>
          <p:cNvSpPr>
            <a:spLocks/>
          </p:cNvSpPr>
          <p:nvPr/>
        </p:nvSpPr>
        <p:spPr bwMode="auto">
          <a:xfrm>
            <a:off x="3484563" y="1016000"/>
            <a:ext cx="533400" cy="74613"/>
          </a:xfrm>
          <a:custGeom>
            <a:avLst/>
            <a:gdLst>
              <a:gd name="T0" fmla="*/ 336 w 336"/>
              <a:gd name="T1" fmla="*/ 0 h 47"/>
              <a:gd name="T2" fmla="*/ 184 w 336"/>
              <a:gd name="T3" fmla="*/ 21 h 47"/>
              <a:gd name="T4" fmla="*/ 0 w 336"/>
              <a:gd name="T5" fmla="*/ 4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47">
                <a:moveTo>
                  <a:pt x="336" y="0"/>
                </a:moveTo>
                <a:cubicBezTo>
                  <a:pt x="310" y="3"/>
                  <a:pt x="240" y="13"/>
                  <a:pt x="184" y="21"/>
                </a:cubicBezTo>
                <a:cubicBezTo>
                  <a:pt x="128" y="29"/>
                  <a:pt x="38" y="42"/>
                  <a:pt x="0" y="47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2317" name="Oval 13">
            <a:extLst>
              <a:ext uri="{FF2B5EF4-FFF2-40B4-BE49-F238E27FC236}">
                <a16:creationId xmlns:a16="http://schemas.microsoft.com/office/drawing/2014/main" id="{706F9E66-5FC2-4F5B-78AA-014F41AA19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3039" y="919163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82318" name="Oval 14">
            <a:extLst>
              <a:ext uri="{FF2B5EF4-FFF2-40B4-BE49-F238E27FC236}">
                <a16:creationId xmlns:a16="http://schemas.microsoft.com/office/drawing/2014/main" id="{221EB5C6-0D9C-B1F8-8352-F8351DEBE9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7401" y="1027114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82319" name="Oval 15">
            <a:extLst>
              <a:ext uri="{FF2B5EF4-FFF2-40B4-BE49-F238E27FC236}">
                <a16:creationId xmlns:a16="http://schemas.microsoft.com/office/drawing/2014/main" id="{80BFB859-F8CD-3063-CB02-D18223B3F3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2851" y="4084639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82320" name="AutoShape 16">
            <a:extLst>
              <a:ext uri="{FF2B5EF4-FFF2-40B4-BE49-F238E27FC236}">
                <a16:creationId xmlns:a16="http://schemas.microsoft.com/office/drawing/2014/main" id="{36BCE259-239D-2F69-0D1E-FFF36176CF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1" y="3956051"/>
            <a:ext cx="698500" cy="381000"/>
          </a:xfrm>
          <a:prstGeom prst="wedgeRectCallout">
            <a:avLst>
              <a:gd name="adj1" fmla="val 83866"/>
              <a:gd name="adj2" fmla="val 8750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160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哥林多</a:t>
            </a:r>
          </a:p>
        </p:txBody>
      </p:sp>
      <p:sp>
        <p:nvSpPr>
          <p:cNvPr id="482321" name="Oval 17">
            <a:extLst>
              <a:ext uri="{FF2B5EF4-FFF2-40B4-BE49-F238E27FC236}">
                <a16:creationId xmlns:a16="http://schemas.microsoft.com/office/drawing/2014/main" id="{517191B3-25E6-9BB0-AF93-F108BC879A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9139" y="4048126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82323" name="AutoShape 19">
            <a:extLst>
              <a:ext uri="{FF2B5EF4-FFF2-40B4-BE49-F238E27FC236}">
                <a16:creationId xmlns:a16="http://schemas.microsoft.com/office/drawing/2014/main" id="{A377BDBF-52AB-C35A-1AB5-A73DA341D4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0389" y="3976688"/>
            <a:ext cx="698500" cy="381000"/>
          </a:xfrm>
          <a:prstGeom prst="wedgeRectCallout">
            <a:avLst>
              <a:gd name="adj1" fmla="val -75681"/>
              <a:gd name="adj2" fmla="val 23750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160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以弗所</a:t>
            </a:r>
          </a:p>
        </p:txBody>
      </p:sp>
      <p:sp>
        <p:nvSpPr>
          <p:cNvPr id="482324" name="Text Box 20">
            <a:extLst>
              <a:ext uri="{FF2B5EF4-FFF2-40B4-BE49-F238E27FC236}">
                <a16:creationId xmlns:a16="http://schemas.microsoft.com/office/drawing/2014/main" id="{EDF44EED-7D63-18FB-D0ED-62B551E76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83639" y="2822576"/>
            <a:ext cx="1107996" cy="461665"/>
          </a:xfrm>
          <a:prstGeom prst="rect">
            <a:avLst/>
          </a:prstGeom>
          <a:solidFill>
            <a:srgbClr val="000000">
              <a:alpha val="60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2400">
                <a:solidFill>
                  <a:srgbClr val="FFFFFF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亞西亞</a:t>
            </a:r>
          </a:p>
        </p:txBody>
      </p:sp>
      <p:sp>
        <p:nvSpPr>
          <p:cNvPr id="482326" name="Oval 22">
            <a:extLst>
              <a:ext uri="{FF2B5EF4-FFF2-40B4-BE49-F238E27FC236}">
                <a16:creationId xmlns:a16="http://schemas.microsoft.com/office/drawing/2014/main" id="{38622203-BD55-FA5A-DF8A-D40CFFE7FE3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784975" y="2066926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82327" name="Oval 23">
            <a:extLst>
              <a:ext uri="{FF2B5EF4-FFF2-40B4-BE49-F238E27FC236}">
                <a16:creationId xmlns:a16="http://schemas.microsoft.com/office/drawing/2014/main" id="{86D32921-713F-6C9C-9DD5-A8BFBC17B9C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26375" y="4176714"/>
            <a:ext cx="165100" cy="1651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82328" name="Text Box 24">
            <a:extLst>
              <a:ext uri="{FF2B5EF4-FFF2-40B4-BE49-F238E27FC236}">
                <a16:creationId xmlns:a16="http://schemas.microsoft.com/office/drawing/2014/main" id="{7CDF8F69-D1AD-11E0-1504-E26B0517B3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6189" y="255589"/>
            <a:ext cx="1107996" cy="461665"/>
          </a:xfrm>
          <a:prstGeom prst="rect">
            <a:avLst/>
          </a:prstGeom>
          <a:solidFill>
            <a:srgbClr val="000000">
              <a:alpha val="60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2400">
                <a:solidFill>
                  <a:srgbClr val="FFFFFF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馬其頓</a:t>
            </a:r>
          </a:p>
        </p:txBody>
      </p:sp>
      <p:sp>
        <p:nvSpPr>
          <p:cNvPr id="482329" name="Text Box 25">
            <a:extLst>
              <a:ext uri="{FF2B5EF4-FFF2-40B4-BE49-F238E27FC236}">
                <a16:creationId xmlns:a16="http://schemas.microsoft.com/office/drawing/2014/main" id="{9C46C98C-96B3-AB8E-855A-D5BBA5BB26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8439" y="4405314"/>
            <a:ext cx="1107996" cy="461665"/>
          </a:xfrm>
          <a:prstGeom prst="rect">
            <a:avLst/>
          </a:prstGeom>
          <a:solidFill>
            <a:srgbClr val="000000">
              <a:alpha val="60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2400">
                <a:solidFill>
                  <a:srgbClr val="FFFFFF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亞該亞</a:t>
            </a:r>
          </a:p>
        </p:txBody>
      </p:sp>
      <p:sp>
        <p:nvSpPr>
          <p:cNvPr id="482332" name="Rectangle 28">
            <a:extLst>
              <a:ext uri="{FF2B5EF4-FFF2-40B4-BE49-F238E27FC236}">
                <a16:creationId xmlns:a16="http://schemas.microsoft.com/office/drawing/2014/main" id="{9CB735B8-4708-9A17-61B1-06F2A48967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534026"/>
            <a:ext cx="9144000" cy="1323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82333" name="Text Box 29">
            <a:extLst>
              <a:ext uri="{FF2B5EF4-FFF2-40B4-BE49-F238E27FC236}">
                <a16:creationId xmlns:a16="http://schemas.microsoft.com/office/drawing/2014/main" id="{9A788174-6703-4A4F-70A4-C1EA37FE87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4877" y="5653089"/>
            <a:ext cx="7840663" cy="919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914377" fontAlgn="base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</a:pPr>
            <a:r>
              <a:rPr lang="zh-TW" altLang="en-US" sz="240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過了除酵的日子，我們從腓立比開船，五天到了特羅亞，和他們相會，在那裡住了七天。</a:t>
            </a:r>
            <a:r>
              <a:rPr lang="en-US" altLang="zh-TW" sz="2400">
                <a:solidFill>
                  <a:srgbClr val="80808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zh-TW" altLang="en-US" sz="2400">
                <a:solidFill>
                  <a:srgbClr val="80808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徒</a:t>
            </a:r>
            <a:r>
              <a:rPr lang="en-US" altLang="zh-TW" sz="2400">
                <a:solidFill>
                  <a:srgbClr val="80808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20:6)</a:t>
            </a:r>
            <a:endParaRPr lang="zh-TW" altLang="en-US" sz="2400">
              <a:solidFill>
                <a:srgbClr val="808080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82335" name="Freeform 31">
            <a:extLst>
              <a:ext uri="{FF2B5EF4-FFF2-40B4-BE49-F238E27FC236}">
                <a16:creationId xmlns:a16="http://schemas.microsoft.com/office/drawing/2014/main" id="{DC00C020-193D-38DA-CF17-65CA782094FD}"/>
              </a:ext>
            </a:extLst>
          </p:cNvPr>
          <p:cNvSpPr>
            <a:spLocks/>
          </p:cNvSpPr>
          <p:nvPr/>
        </p:nvSpPr>
        <p:spPr bwMode="auto">
          <a:xfrm>
            <a:off x="4846639" y="598488"/>
            <a:ext cx="350837" cy="223837"/>
          </a:xfrm>
          <a:custGeom>
            <a:avLst/>
            <a:gdLst>
              <a:gd name="T0" fmla="*/ 221 w 221"/>
              <a:gd name="T1" fmla="*/ 19 h 141"/>
              <a:gd name="T2" fmla="*/ 125 w 221"/>
              <a:gd name="T3" fmla="*/ 20 h 141"/>
              <a:gd name="T4" fmla="*/ 0 w 221"/>
              <a:gd name="T5" fmla="*/ 141 h 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1" h="141">
                <a:moveTo>
                  <a:pt x="221" y="19"/>
                </a:moveTo>
                <a:cubicBezTo>
                  <a:pt x="205" y="19"/>
                  <a:pt x="162" y="0"/>
                  <a:pt x="125" y="20"/>
                </a:cubicBezTo>
                <a:cubicBezTo>
                  <a:pt x="88" y="40"/>
                  <a:pt x="39" y="89"/>
                  <a:pt x="0" y="141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2313" name="Oval 9">
            <a:extLst>
              <a:ext uri="{FF2B5EF4-FFF2-40B4-BE49-F238E27FC236}">
                <a16:creationId xmlns:a16="http://schemas.microsoft.com/office/drawing/2014/main" id="{3A879289-1DD9-3D01-69DC-F4A1429F2C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3614" y="765175"/>
            <a:ext cx="165100" cy="165100"/>
          </a:xfrm>
          <a:prstGeom prst="ellipse">
            <a:avLst/>
          </a:prstGeom>
          <a:solidFill>
            <a:srgbClr val="FF9933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82336" name="AutoShape 32">
            <a:extLst>
              <a:ext uri="{FF2B5EF4-FFF2-40B4-BE49-F238E27FC236}">
                <a16:creationId xmlns:a16="http://schemas.microsoft.com/office/drawing/2014/main" id="{74C56DA7-B842-2416-B103-3FAB706713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1364" y="1849439"/>
            <a:ext cx="727075" cy="292100"/>
          </a:xfrm>
          <a:prstGeom prst="wedgeRectCallout">
            <a:avLst>
              <a:gd name="adj1" fmla="val -68778"/>
              <a:gd name="adj2" fmla="val 44565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160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特羅亞</a:t>
            </a:r>
          </a:p>
        </p:txBody>
      </p:sp>
      <p:sp>
        <p:nvSpPr>
          <p:cNvPr id="482337" name="AutoShape 33">
            <a:extLst>
              <a:ext uri="{FF2B5EF4-FFF2-40B4-BE49-F238E27FC236}">
                <a16:creationId xmlns:a16="http://schemas.microsoft.com/office/drawing/2014/main" id="{7A45EEC1-21CD-B84C-B606-22ED6AEB2C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7088" y="4914901"/>
            <a:ext cx="1458912" cy="581025"/>
          </a:xfrm>
          <a:prstGeom prst="wedgeRectCallout">
            <a:avLst>
              <a:gd name="adj1" fmla="val -23778"/>
              <a:gd name="adj2" fmla="val 86611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914377" fontAlgn="base">
              <a:spcBef>
                <a:spcPct val="0"/>
              </a:spcBef>
              <a:spcAft>
                <a:spcPct val="10000"/>
              </a:spcAft>
            </a:pPr>
            <a:r>
              <a:rPr lang="zh-TW" altLang="en-US" sz="2000">
                <a:solidFill>
                  <a:srgbClr val="FFFFFF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路加又加入</a:t>
            </a:r>
          </a:p>
        </p:txBody>
      </p:sp>
      <p:sp>
        <p:nvSpPr>
          <p:cNvPr id="482338" name="AutoShape 34">
            <a:extLst>
              <a:ext uri="{FF2B5EF4-FFF2-40B4-BE49-F238E27FC236}">
                <a16:creationId xmlns:a16="http://schemas.microsoft.com/office/drawing/2014/main" id="{9072A15C-AF51-4709-283F-FAF3B3B4E6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0025" y="4922840"/>
            <a:ext cx="1563688" cy="581025"/>
          </a:xfrm>
          <a:prstGeom prst="wedgeRectCallout">
            <a:avLst>
              <a:gd name="adj1" fmla="val -17310"/>
              <a:gd name="adj2" fmla="val 86884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914377" fontAlgn="base">
              <a:spcBef>
                <a:spcPct val="0"/>
              </a:spcBef>
              <a:spcAft>
                <a:spcPct val="10000"/>
              </a:spcAft>
            </a:pPr>
            <a:r>
              <a:rPr lang="en-US" altLang="zh-TW" sz="2000">
                <a:solidFill>
                  <a:srgbClr val="FFFFFF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56</a:t>
            </a:r>
            <a:r>
              <a:rPr lang="zh-TW" altLang="en-US" sz="2000">
                <a:solidFill>
                  <a:srgbClr val="FFFFFF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年</a:t>
            </a:r>
            <a:r>
              <a:rPr lang="en-US" altLang="zh-TW" sz="2000">
                <a:solidFill>
                  <a:srgbClr val="FFFFFF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3</a:t>
            </a:r>
            <a:r>
              <a:rPr lang="zh-TW" altLang="en-US" sz="2000">
                <a:solidFill>
                  <a:srgbClr val="FFFFFF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月下旬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4935CD2-717E-97CA-367A-8915CAA3574E}"/>
              </a:ext>
            </a:extLst>
          </p:cNvPr>
          <p:cNvSpPr txBox="1"/>
          <p:nvPr/>
        </p:nvSpPr>
        <p:spPr>
          <a:xfrm>
            <a:off x="-19792" y="5954373"/>
            <a:ext cx="15437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09585"/>
            <a:r>
              <a:rPr lang="en-US" sz="2400" dirty="0">
                <a:solidFill>
                  <a:srgbClr val="0432FF"/>
                </a:solidFill>
                <a:latin typeface="BiauKai" panose="02010601000101010101" pitchFamily="2" charset="-120"/>
                <a:ea typeface="BiauKai" panose="02010601000101010101" pitchFamily="2" charset="-120"/>
                <a:cs typeface="Arial"/>
              </a:rPr>
              <a:t>Biblepoint</a:t>
            </a:r>
            <a:endParaRPr lang="en-US" sz="24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1000"/>
                                        <p:tgtEl>
                                          <p:spTgt spid="482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2332" grpId="0" animBg="1"/>
      <p:bldP spid="482333" grpId="0"/>
      <p:bldP spid="482337" grpId="0" animBg="1"/>
      <p:bldP spid="482338" grpId="0" animBg="1"/>
    </p:bldLst>
  </p:timing>
</p:sld>
</file>

<file path=ppt/theme/theme1.xml><?xml version="1.0" encoding="utf-8"?>
<a:theme xmlns:a="http://schemas.openxmlformats.org/drawingml/2006/main" name="Parcel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3136</Words>
  <Application>Microsoft Macintosh PowerPoint</Application>
  <PresentationFormat>Widescreen</PresentationFormat>
  <Paragraphs>298</Paragraphs>
  <Slides>40</Slides>
  <Notes>35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40</vt:i4>
      </vt:variant>
    </vt:vector>
  </HeadingPairs>
  <TitlesOfParts>
    <vt:vector size="51" baseType="lpstr">
      <vt:lpstr>BiauKai</vt:lpstr>
      <vt:lpstr>Kaiti TC</vt:lpstr>
      <vt:lpstr>SimHei</vt:lpstr>
      <vt:lpstr>Songti TC</vt:lpstr>
      <vt:lpstr>STKaiti</vt:lpstr>
      <vt:lpstr>Arial</vt:lpstr>
      <vt:lpstr>Calibri</vt:lpstr>
      <vt:lpstr>Gill Sans MT</vt:lpstr>
      <vt:lpstr>Wingdings</vt:lpstr>
      <vt:lpstr>Parcel</vt:lpstr>
      <vt:lpstr>2_Default Design</vt:lpstr>
      <vt:lpstr> 【使徒行傳】第十七課 20:1 – 21:16 </vt:lpstr>
      <vt:lpstr>大綱</vt:lpstr>
      <vt:lpstr>20:1 – 20:36 保羅繼續堅固教會信徒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20:1 – 20:36 保羅繼續堅固教會信徒</vt:lpstr>
      <vt:lpstr>20:1 – 20:36 保羅繼續堅固教會信徒</vt:lpstr>
      <vt:lpstr>20:1 – 20:36 保羅繼續堅固教會信徒</vt:lpstr>
      <vt:lpstr>PowerPoint Presentation</vt:lpstr>
      <vt:lpstr>PowerPoint Presentation</vt:lpstr>
      <vt:lpstr>PowerPoint Presentation</vt:lpstr>
      <vt:lpstr>20:1 – 20:36 保羅繼續堅固教會信徒</vt:lpstr>
      <vt:lpstr>20:1 – 20:36 保羅繼續堅固教會信徒</vt:lpstr>
      <vt:lpstr>20:1 – 20:36 保羅繼續堅固教會信徒</vt:lpstr>
      <vt:lpstr>20:1 – 20:36 保羅繼續堅固教會信徒</vt:lpstr>
      <vt:lpstr>PowerPoint Presentation</vt:lpstr>
      <vt:lpstr>PowerPoint Presentation</vt:lpstr>
      <vt:lpstr>PowerPoint Presentation</vt:lpstr>
      <vt:lpstr> 21:1 -- 21:16 保羅執意要回耶路撒冷 </vt:lpstr>
      <vt:lpstr> 21:1 -- 21:16 保羅執意要回耶路撒冷 </vt:lpstr>
      <vt:lpstr> 21:1 -- 21:16 保羅執意要回耶路撒冷 </vt:lpstr>
      <vt:lpstr> 21:1 -- 21:16 保羅執意要回耶路撒冷 </vt:lpstr>
      <vt:lpstr> 21:1 -- 21:16 保羅執意要回耶路撒冷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【使徒行傳】第十七課 20:1 – 21:16 </dc:title>
  <dc:creator>Sandy Mau</dc:creator>
  <cp:lastModifiedBy>Sandy Mau</cp:lastModifiedBy>
  <cp:revision>1</cp:revision>
  <dcterms:created xsi:type="dcterms:W3CDTF">2023-05-16T02:05:34Z</dcterms:created>
  <dcterms:modified xsi:type="dcterms:W3CDTF">2023-05-16T02:06:57Z</dcterms:modified>
</cp:coreProperties>
</file>