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24"/>
  </p:notesMasterIdLst>
  <p:sldIdLst>
    <p:sldId id="648" r:id="rId3"/>
    <p:sldId id="649" r:id="rId4"/>
    <p:sldId id="650" r:id="rId5"/>
    <p:sldId id="651" r:id="rId6"/>
    <p:sldId id="652" r:id="rId7"/>
    <p:sldId id="664" r:id="rId8"/>
    <p:sldId id="653" r:id="rId9"/>
    <p:sldId id="655" r:id="rId10"/>
    <p:sldId id="654" r:id="rId11"/>
    <p:sldId id="656" r:id="rId12"/>
    <p:sldId id="665" r:id="rId13"/>
    <p:sldId id="657" r:id="rId14"/>
    <p:sldId id="662" r:id="rId15"/>
    <p:sldId id="658" r:id="rId16"/>
    <p:sldId id="588" r:id="rId17"/>
    <p:sldId id="666" r:id="rId18"/>
    <p:sldId id="667" r:id="rId19"/>
    <p:sldId id="659" r:id="rId20"/>
    <p:sldId id="660" r:id="rId21"/>
    <p:sldId id="661" r:id="rId22"/>
    <p:sldId id="66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5768"/>
  </p:normalViewPr>
  <p:slideViewPr>
    <p:cSldViewPr snapToGrid="0">
      <p:cViewPr varScale="1">
        <p:scale>
          <a:sx n="107" d="100"/>
          <a:sy n="107" d="100"/>
        </p:scale>
        <p:origin x="2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DF52A-2179-6249-926A-19758423A9A1}" type="datetimeFigureOut">
              <a:rPr lang="en-US" smtClean="0"/>
              <a:t>5/23/23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3C3CD-F918-6549-89D1-D5101B0FF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8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874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A403867-0678-B446-955A-E52435A911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FB007A-ED3D-524E-ABB4-B4BB7B3A2AB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88802" name="Rectangle 2">
            <a:extLst>
              <a:ext uri="{FF2B5EF4-FFF2-40B4-BE49-F238E27FC236}">
                <a16:creationId xmlns:a16="http://schemas.microsoft.com/office/drawing/2014/main" id="{225DD4C7-CDED-5543-E374-3C52D75BC70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8803" name="Rectangle 3">
            <a:extLst>
              <a:ext uri="{FF2B5EF4-FFF2-40B4-BE49-F238E27FC236}">
                <a16:creationId xmlns:a16="http://schemas.microsoft.com/office/drawing/2014/main" id="{2E9A6A32-F6FA-42CC-BA75-07D346AA86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5" y="4352545"/>
            <a:ext cx="6801612" cy="1239895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5/18/23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0285405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679400" y="2561800"/>
            <a:ext cx="10833200" cy="173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>
                <a:latin typeface="Songti TC" panose="02010600040101010101" pitchFamily="2" charset="-120"/>
                <a:ea typeface="Songti TC" panose="02010600040101010101" pitchFamily="2" charset="-12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 dirty="0"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12943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415600" y="496967"/>
            <a:ext cx="11360800" cy="86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Songti TC" panose="02010600040101010101" pitchFamily="2" charset="-120"/>
                <a:ea typeface="Songti TC" panose="02010600040101010101" pitchFamily="2" charset="-12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 dirty="0"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 hasCustomPrompt="1"/>
          </p:nvPr>
        </p:nvSpPr>
        <p:spPr>
          <a:xfrm>
            <a:off x="415600" y="1596055"/>
            <a:ext cx="11360800" cy="476497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533387" lvl="0" indent="-38099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tx1"/>
              </a:buClr>
              <a:buSzPts val="1800"/>
              <a:buFont typeface="Wingdings" pitchFamily="2" charset="2"/>
              <a:buChar char="v"/>
              <a:defRPr sz="2667">
                <a:latin typeface="STKaiti" panose="02010600040101010101" pitchFamily="2" charset="-122"/>
                <a:ea typeface="STKaiti" panose="02010600040101010101" pitchFamily="2" charset="-122"/>
              </a:defRPr>
            </a:lvl1pPr>
            <a:lvl2pPr marL="1253035" lvl="1" indent="-457189">
              <a:spcBef>
                <a:spcPts val="533"/>
              </a:spcBef>
              <a:spcAft>
                <a:spcPts val="0"/>
              </a:spcAft>
              <a:buClrTx/>
              <a:buSzPts val="1400"/>
              <a:buFont typeface="+mj-lt"/>
              <a:buAutoNum type="alphaUcPeriod"/>
              <a:defRPr sz="240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defRPr>
            </a:lvl2pPr>
            <a:lvl3pPr marL="1862620" lvl="2" indent="-457189">
              <a:spcBef>
                <a:spcPts val="533"/>
              </a:spcBef>
              <a:spcAft>
                <a:spcPts val="0"/>
              </a:spcAft>
              <a:buClrTx/>
              <a:buSzPts val="1400"/>
              <a:buFont typeface="+mj-lt"/>
              <a:buAutoNum type="alphaUcPeriod"/>
              <a:defRPr sz="2133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defRPr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r>
              <a:rPr lang="en-US" dirty="0" err="1"/>
              <a:t>加入字詞</a:t>
            </a:r>
            <a:endParaRPr lang="en-US" dirty="0"/>
          </a:p>
          <a:p>
            <a:pPr lvl="1"/>
            <a:r>
              <a:rPr lang="en-US" dirty="0" err="1"/>
              <a:t>加入字詞</a:t>
            </a:r>
            <a:endParaRPr lang="en-US" dirty="0"/>
          </a:p>
          <a:p>
            <a:pPr lvl="2"/>
            <a:r>
              <a:rPr lang="en-US" dirty="0" err="1"/>
              <a:t>加入字詞</a:t>
            </a:r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47638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0BA9C-5FAF-D869-34BA-636E43D110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143252-1C9D-5A52-30BA-AECD4DDD4C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0E26D-A9A3-742B-E10B-3A5C18DE1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C577E-21E4-89CB-4864-7BE0758EC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B8854-8A23-E770-A789-9B484A96B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5C257B-173F-C441-B03B-4D9F44F5673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38467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DF832-5641-990D-C33F-DC74A0095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E74FD-F151-5129-D2A8-605802490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B4EDB-E532-EA47-3463-4830C0E5F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E4401-223A-1730-73D6-198C963C6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AF6CC-A1D0-9BC0-7A9F-44134C521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9A35E0-9B9E-ED4E-8E3D-0431A868C57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2311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F4A7F-7937-F1C7-D198-AAFD60208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DA1900-F346-86A4-D3EF-F2045CD10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189" indent="0">
              <a:buNone/>
              <a:defRPr sz="2000"/>
            </a:lvl2pPr>
            <a:lvl3pPr marL="914377" indent="0">
              <a:buNone/>
              <a:defRPr sz="18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E9B252-6850-448C-AB33-3A4DD3A3F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AE419-AF20-006B-DFD7-0A2AFC102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5ED4E-9A8C-A396-C947-E88F9B6B4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BEB05-B645-1143-8149-44C95DCCD6D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72400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2FB62-145F-AD8F-F3D7-FD8226E9A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9287E-19F5-E56A-1509-C8B072AA1A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EB5360-33E5-D417-F23A-8D0B69798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E46514-1174-957F-1171-ADB271575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CA4954-CAE4-3B3C-D6FC-AD382FCE8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CE5C54-248A-F917-48F7-BE71D5CCF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7C88D-D2BD-AD4D-A427-1F5709ADF8D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8458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D9768-B960-46E3-35E6-226B5FFD8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9D76DD-EF83-B5DD-87FA-15A4285E2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CFBC2-FCD7-E349-1B91-3ABAB14348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2A2B84-4812-992F-D73A-A510DD3BE3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A09E58-8912-F7B4-11C3-85A7BDBC05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E65AB1-3710-5252-8439-9F60C1481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9692B8-36DC-BD72-A483-03962703B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C1D26E-5681-02AD-EC7F-3934B555C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990D3-3C72-E843-8D13-22E0E103A6A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610598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A80E6-D1DD-927E-D81F-1E6613FE4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B1C6BB-9788-3907-B0E8-D8194E149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981741-839A-8FEB-64B4-9DE8B807A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A3A33F-44B6-63E4-03E7-6D9CE64F8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30F79-8121-F149-A9ED-F5AE316C26B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7516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8D33D0-B78A-7CE5-7F47-B80686D23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F10975-2869-942F-A4B3-4D096CB27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A3BEAC-872D-EB8E-6CF8-7E98E1ECB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755D2-B0DD-3849-82F0-2BA2BF8A5EF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721426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4C72E-4BDA-7D11-50BB-9DFC5170D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43751-05D2-40E6-C93B-AD2C7A782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9008BF-78B4-C60D-3C68-46945136C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1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0055F9-0841-8CDD-ACFA-4343B8B26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2573A9-BAD9-2C30-9BDC-4776073E7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3442D6-4EDD-7F9C-DFEA-0876ECC1E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4D832-3947-4742-A6B8-14C2AF9D76F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05239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5/18/23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91956508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4010D-C475-2045-4B0F-DD6D53F8A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78E764-2716-AB83-A152-BF6A042A1A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0C1D02-6BD8-E856-A47A-290DF2819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1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5BDD43-A17A-20CA-1AD5-D71D5FB0A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177762-3D59-0716-4533-223DE1BD1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5ED983-7319-A521-9017-018F10A81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264CDE-F640-F84C-BE88-5B9ED106097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844110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6A188-39B3-12AC-4F1D-05B017876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16CADC-6223-8238-4C5C-DC517B8BD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FC5A9-98EB-F272-D872-31B7D4405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01E7-8DB9-0C91-745B-37B8C5768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5350-84A4-00F6-F43F-BC3BD1DA5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8A8A37-A6D9-E944-930B-4236EDA11F7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06257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D7B7D6-BA60-581D-AF1D-B433684A89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D846F7-B5A1-2A60-E9CA-C11B93E192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C05DB-A1AD-1EA2-6BB7-5F819B7CA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BDF95-9D3A-C7D5-349B-488D9C2BC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58AD04-E4E4-A847-93A7-6EEE777C8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81D3F-EE27-E949-9DB0-AA48DACBEC0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10089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5" y="4352465"/>
            <a:ext cx="6801612" cy="1265083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5/18/23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0807105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5"/>
            <a:ext cx="4271771" cy="31019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7" y="2638045"/>
            <a:ext cx="4270247" cy="31019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5/18/23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4691476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4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189" indent="0">
              <a:buNone/>
              <a:defRPr sz="19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1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7" y="3143251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4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189" indent="0">
              <a:buNone/>
              <a:defRPr sz="19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5/18/23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5364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5/18/23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6791091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5/18/23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69191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9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9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5/18/23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4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9130379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9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6001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9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5/18/23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5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1652772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6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7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1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5/18/23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1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3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00292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377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189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783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377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2971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30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276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09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28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901D759-F1AF-4A23-FA53-8EF4D81311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0143D35-BFA8-1714-888C-41EB1B9FCC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FF9F7A0-9E8A-1162-9443-0BD00DA29E6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A298527-6A87-6639-AE9A-C17C51ABB81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F59E9B4-1541-75D5-24C7-E261FBBC0BB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anose="02020500000000000000" pitchFamily="18" charset="-120"/>
              </a:defRPr>
            </a:lvl1pPr>
          </a:lstStyle>
          <a:p>
            <a:fld id="{1AE274B7-7F91-5D4A-AF9C-62FA205DC2B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51888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891" indent="-342891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C5DCB-4888-6DBF-288B-EDE76DC50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zh-TW" dirty="0"/>
            </a:br>
            <a:r>
              <a:rPr lang="en-US" altLang="zh-TW" dirty="0"/>
              <a:t>【</a:t>
            </a:r>
            <a:r>
              <a:rPr lang="en-US" dirty="0" err="1"/>
              <a:t>使徒行傳</a:t>
            </a:r>
            <a:r>
              <a:rPr lang="en-US" altLang="zh-TW" dirty="0" err="1"/>
              <a:t>】</a:t>
            </a:r>
            <a:r>
              <a:rPr lang="en-US" dirty="0" err="1"/>
              <a:t>第十八課</a:t>
            </a:r>
            <a:br>
              <a:rPr lang="en-US" dirty="0"/>
            </a:br>
            <a:r>
              <a:rPr lang="en-US" altLang="zh-TW" dirty="0"/>
              <a:t>21:17 – 23:35</a:t>
            </a:r>
            <a:br>
              <a:rPr lang="en-US" dirty="0"/>
            </a:br>
            <a:endParaRPr lang="en-US" dirty="0"/>
          </a:p>
        </p:txBody>
      </p:sp>
      <p:sp>
        <p:nvSpPr>
          <p:cNvPr id="3" name="Google Shape;69;p13">
            <a:extLst>
              <a:ext uri="{FF2B5EF4-FFF2-40B4-BE49-F238E27FC236}">
                <a16:creationId xmlns:a16="http://schemas.microsoft.com/office/drawing/2014/main" id="{FBC66F9E-F25F-7A17-4E41-790A6429C6ED}"/>
              </a:ext>
            </a:extLst>
          </p:cNvPr>
          <p:cNvSpPr txBox="1">
            <a:spLocks/>
          </p:cNvSpPr>
          <p:nvPr/>
        </p:nvSpPr>
        <p:spPr>
          <a:xfrm>
            <a:off x="679402" y="5012814"/>
            <a:ext cx="8570215" cy="1117975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984647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3235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43013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12081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54">
              <a:spcBef>
                <a:spcPts val="1333"/>
              </a:spcBef>
              <a:buClr>
                <a:srgbClr val="58B6C0"/>
              </a:buClr>
              <a:buNone/>
            </a:pPr>
            <a:r>
              <a:rPr lang="zh-TW" alt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南區證道堂成人主日學</a:t>
            </a:r>
          </a:p>
          <a:p>
            <a:pPr marL="0" indent="0" defTabSz="914354">
              <a:spcBef>
                <a:spcPts val="1333"/>
              </a:spcBef>
              <a:buClr>
                <a:srgbClr val="58B6C0"/>
              </a:buClr>
              <a:buNone/>
            </a:pPr>
            <a:r>
              <a:rPr 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CCF</a:t>
            </a:r>
            <a:r>
              <a:rPr lang="zh-TW" alt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提供參考資料</a:t>
            </a:r>
          </a:p>
        </p:txBody>
      </p:sp>
    </p:spTree>
    <p:extLst>
      <p:ext uri="{BB962C8B-B14F-4D97-AF65-F5344CB8AC3E}">
        <p14:creationId xmlns:p14="http://schemas.microsoft.com/office/powerpoint/2010/main" val="2928037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B10BD-1173-A8D1-88D1-5E247F68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6178">
              <a:buSzPct val="64000"/>
            </a:pPr>
            <a:r>
              <a:rPr lang="en-US" altLang="zh-TW" sz="3200" dirty="0"/>
              <a:t>B. 21:37</a:t>
            </a:r>
            <a:r>
              <a:rPr lang="zh-TW" altLang="en-US" sz="3200" dirty="0"/>
              <a:t> </a:t>
            </a:r>
            <a:r>
              <a:rPr lang="en-US" altLang="zh-TW" sz="3200" dirty="0"/>
              <a:t>–</a:t>
            </a:r>
            <a:r>
              <a:rPr lang="zh-TW" altLang="en-US" sz="3200" dirty="0"/>
              <a:t> </a:t>
            </a:r>
            <a:r>
              <a:rPr lang="en-US" altLang="zh-TW" sz="3200" dirty="0"/>
              <a:t>22:29		</a:t>
            </a:r>
            <a:r>
              <a:rPr lang="zh-TW" altLang="en-US" sz="3200" dirty="0"/>
              <a:t>保羅在暴民前申辯</a:t>
            </a:r>
            <a:r>
              <a:rPr lang="en-US" altLang="zh-TW" sz="3200" dirty="0"/>
              <a:t>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87FD5-A71A-2765-66D7-F282364D3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96054"/>
            <a:ext cx="11360800" cy="4764980"/>
          </a:xfrm>
        </p:spPr>
        <p:txBody>
          <a:bodyPr/>
          <a:lstStyle/>
          <a:p>
            <a:pPr marL="152392" indent="0">
              <a:buNone/>
            </a:pPr>
            <a:r>
              <a:rPr lang="zh-TW" altLang="en-US" sz="3733" dirty="0"/>
              <a:t>保羅的見證的重點</a:t>
            </a:r>
            <a:endParaRPr lang="en-US" altLang="zh-TW" sz="3733" dirty="0"/>
          </a:p>
          <a:p>
            <a:pPr marL="761977" indent="-609585"/>
            <a:r>
              <a:rPr lang="zh-TW" altLang="en-US" sz="3200" dirty="0"/>
              <a:t>不是神如何向他顯現的奇特</a:t>
            </a:r>
            <a:endParaRPr lang="en-US" altLang="zh-TW" sz="3200" dirty="0"/>
          </a:p>
          <a:p>
            <a:pPr marL="761977" indent="-609585"/>
            <a:r>
              <a:rPr lang="zh-TW" altLang="en-US" sz="3200" dirty="0"/>
              <a:t>不是他如何集學識，口才，膽識一身</a:t>
            </a:r>
            <a:endParaRPr lang="en-US" altLang="zh-TW" sz="3200" dirty="0"/>
          </a:p>
          <a:p>
            <a:pPr marL="761977" indent="-609585"/>
            <a:r>
              <a:rPr lang="zh-TW" altLang="en-US" sz="3200" dirty="0"/>
              <a:t>而是主耶穌是改變生命的主（在保羅身上</a:t>
            </a:r>
            <a:r>
              <a:rPr lang="en-US" altLang="zh-TW" sz="3200" dirty="0"/>
              <a:t>/</a:t>
            </a:r>
            <a:r>
              <a:rPr lang="zh-TW" altLang="en-US" sz="3200" dirty="0"/>
              <a:t>在外邦人身上</a:t>
            </a:r>
            <a:r>
              <a:rPr lang="en-US" altLang="zh-TW" sz="3200" dirty="0"/>
              <a:t>/</a:t>
            </a:r>
            <a:r>
              <a:rPr lang="zh-TW" altLang="en-US" sz="3200" dirty="0"/>
              <a:t>在你我身上</a:t>
            </a:r>
            <a:endParaRPr lang="en-US" altLang="zh-TW" sz="3200" dirty="0"/>
          </a:p>
          <a:p>
            <a:pPr marL="152392" indent="0">
              <a:buNone/>
            </a:pPr>
            <a:r>
              <a:rPr lang="zh-TW" altLang="en-US" sz="3200" dirty="0"/>
              <a:t>福音的核心是主能改變人的生命，復活的大能在人的軟弱中彰顯。</a:t>
            </a:r>
            <a:r>
              <a:rPr lang="zh-TW" altLang="en-US" sz="3200" dirty="0">
                <a:solidFill>
                  <a:srgbClr val="0432FF"/>
                </a:solidFill>
                <a:latin typeface="Chinese Quote"/>
              </a:rPr>
              <a:t>歌羅西</a:t>
            </a:r>
            <a:r>
              <a:rPr lang="en-US" altLang="zh-TW" sz="3200" dirty="0">
                <a:solidFill>
                  <a:srgbClr val="0432FF"/>
                </a:solidFill>
                <a:latin typeface="Chinese Quote"/>
              </a:rPr>
              <a:t>2:12</a:t>
            </a:r>
            <a:r>
              <a:rPr lang="zh-TW" altLang="en-US" sz="3200" dirty="0">
                <a:solidFill>
                  <a:srgbClr val="0432FF"/>
                </a:solidFill>
                <a:latin typeface="Chinese Quote"/>
              </a:rPr>
              <a:t>你们既受洗与他一同埋葬，也就在此与他一同复活，都因信那叫他</a:t>
            </a:r>
            <a:r>
              <a:rPr lang="zh-TW" altLang="en-US" sz="3200" dirty="0">
                <a:solidFill>
                  <a:srgbClr val="0432FF"/>
                </a:solidFill>
                <a:highlight>
                  <a:srgbClr val="FFFF00"/>
                </a:highlight>
                <a:latin typeface="Chinese Quote"/>
              </a:rPr>
              <a:t>从死里复活</a:t>
            </a:r>
            <a:r>
              <a:rPr lang="zh-TW" altLang="en-US" sz="3200" dirty="0">
                <a:solidFill>
                  <a:srgbClr val="0432FF"/>
                </a:solidFill>
                <a:latin typeface="Chinese Quote"/>
              </a:rPr>
              <a:t>神的功用</a:t>
            </a:r>
            <a:r>
              <a:rPr lang="zh-TW" altLang="en-US" sz="3200" dirty="0">
                <a:solidFill>
                  <a:srgbClr val="333333"/>
                </a:solidFill>
                <a:latin typeface="Chinese Quote"/>
              </a:rPr>
              <a:t>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039442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B10BD-1173-A8D1-88D1-5E247F68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6178">
              <a:buSzPct val="64000"/>
            </a:pPr>
            <a:r>
              <a:rPr lang="en-US" altLang="zh-TW" sz="3200" dirty="0"/>
              <a:t>B. 21:37</a:t>
            </a:r>
            <a:r>
              <a:rPr lang="zh-TW" altLang="en-US" sz="3200" dirty="0"/>
              <a:t> </a:t>
            </a:r>
            <a:r>
              <a:rPr lang="en-US" altLang="zh-TW" sz="3200" dirty="0"/>
              <a:t>–</a:t>
            </a:r>
            <a:r>
              <a:rPr lang="zh-TW" altLang="en-US" sz="3200" dirty="0"/>
              <a:t> </a:t>
            </a:r>
            <a:r>
              <a:rPr lang="en-US" altLang="zh-TW" sz="3200" dirty="0"/>
              <a:t>22:29		</a:t>
            </a:r>
            <a:r>
              <a:rPr lang="zh-TW" altLang="en-US" sz="3200" dirty="0"/>
              <a:t>保羅在暴民前申辯</a:t>
            </a:r>
            <a:r>
              <a:rPr lang="en-US" altLang="zh-TW" sz="3200" dirty="0"/>
              <a:t>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87FD5-A71A-2765-66D7-F282364D3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96054"/>
            <a:ext cx="11360800" cy="4764980"/>
          </a:xfrm>
        </p:spPr>
        <p:txBody>
          <a:bodyPr/>
          <a:lstStyle/>
          <a:p>
            <a:pPr marL="152392" indent="0">
              <a:buNone/>
            </a:pPr>
            <a:r>
              <a:rPr lang="zh-TW" altLang="en-US" sz="3733" dirty="0">
                <a:solidFill>
                  <a:srgbClr val="0432FF"/>
                </a:solidFill>
              </a:rPr>
              <a:t>属灵原则</a:t>
            </a:r>
            <a:r>
              <a:rPr lang="zh-CN" altLang="en-US" sz="3733" dirty="0">
                <a:solidFill>
                  <a:srgbClr val="0432FF"/>
                </a:solidFill>
              </a:rPr>
              <a:t>：</a:t>
            </a:r>
            <a:endParaRPr lang="en-US" altLang="zh-CN" sz="3733" dirty="0">
              <a:solidFill>
                <a:srgbClr val="0432FF"/>
              </a:solidFill>
            </a:endParaRPr>
          </a:p>
          <a:p>
            <a:pPr marL="152392" indent="0">
              <a:buNone/>
            </a:pPr>
            <a:r>
              <a:rPr lang="zh-TW" altLang="en-US" sz="3733" dirty="0">
                <a:solidFill>
                  <a:srgbClr val="0432FF"/>
                </a:solidFill>
              </a:rPr>
              <a:t>我们要预备好随时随地为主作见证</a:t>
            </a:r>
            <a:r>
              <a:rPr lang="zh-CN" altLang="en-US" sz="3733" dirty="0">
                <a:solidFill>
                  <a:srgbClr val="0432FF"/>
                </a:solidFill>
              </a:rPr>
              <a:t>。</a:t>
            </a:r>
            <a:endParaRPr lang="en-US" altLang="zh-CN" sz="3733" dirty="0">
              <a:solidFill>
                <a:srgbClr val="0432FF"/>
              </a:solidFill>
            </a:endParaRPr>
          </a:p>
          <a:p>
            <a:pPr marL="152392" indent="0">
              <a:buNone/>
            </a:pPr>
            <a:endParaRPr lang="en-US" altLang="zh-TW" sz="3733" dirty="0">
              <a:solidFill>
                <a:srgbClr val="0432FF"/>
              </a:solidFill>
            </a:endParaRPr>
          </a:p>
          <a:p>
            <a:pPr marL="152392" indent="0">
              <a:buNone/>
            </a:pPr>
            <a:r>
              <a:rPr lang="zh-CN" altLang="en-US" sz="3733" dirty="0">
                <a:solidFill>
                  <a:schemeClr val="tx1"/>
                </a:solidFill>
              </a:rPr>
              <a:t>机会可能在我们最意想不到的时候到来</a:t>
            </a:r>
            <a:endParaRPr lang="en-US" altLang="zh-TW" sz="3733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105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B10BD-1173-A8D1-88D1-5E247F68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6178">
              <a:buSzPct val="64000"/>
            </a:pPr>
            <a:r>
              <a:rPr lang="en-US" altLang="zh-TW" sz="3200" dirty="0"/>
              <a:t>C. 22:30</a:t>
            </a:r>
            <a:r>
              <a:rPr lang="zh-TW" altLang="en-US" sz="3200" dirty="0"/>
              <a:t> </a:t>
            </a:r>
            <a:r>
              <a:rPr lang="en-US" altLang="zh-TW" sz="3200" dirty="0"/>
              <a:t>–</a:t>
            </a:r>
            <a:r>
              <a:rPr lang="zh-TW" altLang="en-US" sz="3200" dirty="0"/>
              <a:t> </a:t>
            </a:r>
            <a:r>
              <a:rPr lang="en-US" altLang="zh-TW" sz="3200" dirty="0"/>
              <a:t>23:35		</a:t>
            </a:r>
            <a:r>
              <a:rPr lang="zh-TW" altLang="en-US" sz="3200" dirty="0"/>
              <a:t>保羅在公會前申辯</a:t>
            </a:r>
            <a:r>
              <a:rPr lang="en-US" altLang="zh-TW" sz="3200" dirty="0"/>
              <a:t>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87FD5-A71A-2765-66D7-F282364D3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96054"/>
            <a:ext cx="11360800" cy="4764980"/>
          </a:xfrm>
        </p:spPr>
        <p:txBody>
          <a:bodyPr/>
          <a:lstStyle/>
          <a:p>
            <a:pPr marL="152392" indent="0">
              <a:buNone/>
            </a:pPr>
            <a:r>
              <a:rPr lang="zh-TW" altLang="en-US" sz="3733" dirty="0"/>
              <a:t>保羅在公會前答辯（</a:t>
            </a:r>
            <a:r>
              <a:rPr lang="en-US" altLang="zh-TW" sz="3733" dirty="0"/>
              <a:t>23:1–</a:t>
            </a:r>
            <a:r>
              <a:rPr lang="zh-TW" altLang="en-US" sz="3733" dirty="0"/>
              <a:t> </a:t>
            </a:r>
            <a:r>
              <a:rPr lang="en-US" altLang="zh-TW" sz="3733" dirty="0"/>
              <a:t>23:6</a:t>
            </a:r>
            <a:r>
              <a:rPr lang="zh-TW" altLang="en-US" sz="3733" dirty="0"/>
              <a:t>）</a:t>
            </a:r>
            <a:endParaRPr lang="en-US" altLang="zh-TW" sz="3733" dirty="0"/>
          </a:p>
          <a:p>
            <a:pPr marL="152392" indent="0">
              <a:buNone/>
            </a:pPr>
            <a:r>
              <a:rPr lang="en-US" altLang="zh-TW" sz="3733" dirty="0"/>
              <a:t>	</a:t>
            </a:r>
            <a:r>
              <a:rPr lang="zh-TW" altLang="en-US" sz="3200" dirty="0"/>
              <a:t>千夫長 </a:t>
            </a:r>
            <a:r>
              <a:rPr lang="en-US" altLang="zh-TW" sz="3200" dirty="0"/>
              <a:t>–</a:t>
            </a:r>
            <a:r>
              <a:rPr lang="zh-TW" altLang="en-US" sz="3200" dirty="0"/>
              <a:t> 希望得知猶太人憤恨保羅的原因</a:t>
            </a:r>
            <a:endParaRPr lang="en-US" altLang="zh-TW" sz="3200" dirty="0"/>
          </a:p>
          <a:p>
            <a:pPr marL="152392" indent="0">
              <a:buNone/>
            </a:pPr>
            <a:r>
              <a:rPr lang="en-US" altLang="zh-TW" sz="3200" dirty="0"/>
              <a:t>	</a:t>
            </a:r>
            <a:r>
              <a:rPr lang="zh-TW" altLang="en-US" sz="3200" dirty="0"/>
              <a:t>祭司長和公會的人 </a:t>
            </a:r>
            <a:r>
              <a:rPr lang="en-US" altLang="zh-TW" sz="3200" dirty="0"/>
              <a:t>–</a:t>
            </a:r>
            <a:r>
              <a:rPr lang="zh-TW" altLang="en-US" sz="3200" dirty="0"/>
              <a:t> 對保羅很無禮</a:t>
            </a:r>
            <a:endParaRPr lang="en-US" altLang="zh-TW" sz="3200" dirty="0"/>
          </a:p>
          <a:p>
            <a:pPr marL="152392" indent="0">
              <a:buNone/>
            </a:pPr>
            <a:r>
              <a:rPr lang="en-US" altLang="zh-TW" sz="3200" dirty="0"/>
              <a:t>	</a:t>
            </a:r>
            <a:r>
              <a:rPr lang="zh-TW" altLang="en-US" sz="3200" dirty="0"/>
              <a:t>法利賽人 </a:t>
            </a:r>
            <a:r>
              <a:rPr lang="en-US" altLang="zh-TW" sz="3200" dirty="0"/>
              <a:t>--</a:t>
            </a:r>
            <a:r>
              <a:rPr lang="zh-TW" altLang="en-US" sz="3200" dirty="0"/>
              <a:t> </a:t>
            </a:r>
            <a:r>
              <a:rPr lang="en-US" altLang="zh-TW" sz="3200" dirty="0"/>
              <a:t>	</a:t>
            </a:r>
            <a:r>
              <a:rPr lang="zh-TW" altLang="en-US" sz="3200" dirty="0"/>
              <a:t>因為相信死人復活，比較同情保羅</a:t>
            </a:r>
            <a:endParaRPr lang="en-US" altLang="zh-TW" sz="3200" dirty="0"/>
          </a:p>
          <a:p>
            <a:pPr marL="152392" indent="0">
              <a:buNone/>
            </a:pPr>
            <a:r>
              <a:rPr lang="zh-TW" altLang="en-US" sz="3733" dirty="0"/>
              <a:t>大家發起爭論 （</a:t>
            </a:r>
            <a:r>
              <a:rPr lang="en-US" altLang="zh-TW" sz="3733" dirty="0"/>
              <a:t>23:7</a:t>
            </a:r>
            <a:r>
              <a:rPr lang="zh-TW" altLang="en-US" sz="3733" dirty="0"/>
              <a:t> </a:t>
            </a:r>
            <a:r>
              <a:rPr lang="en-US" altLang="zh-TW" sz="3733" dirty="0"/>
              <a:t>–</a:t>
            </a:r>
            <a:r>
              <a:rPr lang="zh-TW" altLang="en-US" sz="3733" dirty="0"/>
              <a:t> </a:t>
            </a:r>
            <a:r>
              <a:rPr lang="en-US" altLang="zh-TW" sz="3733" dirty="0"/>
              <a:t>23:10</a:t>
            </a:r>
            <a:r>
              <a:rPr lang="zh-TW" altLang="en-US" sz="3733" dirty="0"/>
              <a:t>）</a:t>
            </a:r>
            <a:r>
              <a:rPr lang="en-US" altLang="zh-TW" sz="3733" dirty="0"/>
              <a:t>-</a:t>
            </a:r>
            <a:r>
              <a:rPr lang="zh-TW" altLang="en-US" sz="3733" dirty="0"/>
              <a:t> </a:t>
            </a:r>
            <a:endParaRPr lang="en-US" altLang="zh-TW" sz="3733" dirty="0"/>
          </a:p>
          <a:p>
            <a:pPr marL="872041" lvl="1" indent="0">
              <a:buNone/>
            </a:pPr>
            <a:r>
              <a:rPr lang="en-US" altLang="zh-TW" sz="3467" dirty="0"/>
              <a:t>	</a:t>
            </a:r>
            <a:r>
              <a:rPr lang="zh-TW" altLang="en-US" sz="3467" dirty="0"/>
              <a:t>沒有人對保羅要傳的福音有興趣</a:t>
            </a:r>
            <a:endParaRPr lang="en-US" altLang="zh-TW" sz="3467" dirty="0"/>
          </a:p>
          <a:p>
            <a:pPr marL="152392" indent="0">
              <a:buNone/>
            </a:pPr>
            <a:r>
              <a:rPr lang="zh-TW" altLang="en-US" sz="3733" dirty="0"/>
              <a:t>主親自安慰指示保羅（</a:t>
            </a:r>
            <a:r>
              <a:rPr lang="en-US" altLang="zh-TW" sz="3733" dirty="0"/>
              <a:t>23:11</a:t>
            </a:r>
            <a:r>
              <a:rPr lang="zh-TW" altLang="en-US" sz="3733" dirty="0"/>
              <a:t>）</a:t>
            </a:r>
            <a:endParaRPr lang="en-US" altLang="zh-TW" sz="3733" dirty="0"/>
          </a:p>
        </p:txBody>
      </p:sp>
    </p:spTree>
    <p:extLst>
      <p:ext uri="{BB962C8B-B14F-4D97-AF65-F5344CB8AC3E}">
        <p14:creationId xmlns:p14="http://schemas.microsoft.com/office/powerpoint/2010/main" val="2743533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B10BD-1173-A8D1-88D1-5E247F68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6178">
              <a:buSzPct val="64000"/>
            </a:pPr>
            <a:r>
              <a:rPr lang="en-US" altLang="zh-TW" sz="3200" dirty="0"/>
              <a:t>C. 22:30</a:t>
            </a:r>
            <a:r>
              <a:rPr lang="zh-TW" altLang="en-US" sz="3200" dirty="0"/>
              <a:t> </a:t>
            </a:r>
            <a:r>
              <a:rPr lang="en-US" altLang="zh-TW" sz="3200" dirty="0"/>
              <a:t>–</a:t>
            </a:r>
            <a:r>
              <a:rPr lang="zh-TW" altLang="en-US" sz="3200" dirty="0"/>
              <a:t> </a:t>
            </a:r>
            <a:r>
              <a:rPr lang="en-US" altLang="zh-TW" sz="3200" dirty="0"/>
              <a:t>23:35		</a:t>
            </a:r>
            <a:r>
              <a:rPr lang="zh-TW" altLang="en-US" sz="3200" dirty="0"/>
              <a:t>保羅在公會前申辯</a:t>
            </a:r>
            <a:r>
              <a:rPr lang="en-US" altLang="zh-TW" sz="3200" dirty="0"/>
              <a:t>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87FD5-A71A-2765-66D7-F282364D3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96054"/>
            <a:ext cx="11360800" cy="4764980"/>
          </a:xfrm>
        </p:spPr>
        <p:txBody>
          <a:bodyPr/>
          <a:lstStyle/>
          <a:p>
            <a:pPr marL="152392" indent="0">
              <a:buNone/>
            </a:pPr>
            <a:r>
              <a:rPr lang="zh-TW" altLang="en-US" sz="3733" dirty="0"/>
              <a:t>主親自安慰指示保羅（</a:t>
            </a:r>
            <a:r>
              <a:rPr lang="en-US" altLang="zh-TW" sz="3733" dirty="0"/>
              <a:t>23:11</a:t>
            </a:r>
            <a:r>
              <a:rPr lang="zh-TW" altLang="en-US" sz="3733" dirty="0"/>
              <a:t>）</a:t>
            </a:r>
            <a:endParaRPr lang="en-US" altLang="zh-TW" sz="3733" dirty="0"/>
          </a:p>
          <a:p>
            <a:pPr marL="152392" indent="0">
              <a:buNone/>
            </a:pPr>
            <a:r>
              <a:rPr lang="en-US" altLang="zh-TW" sz="3733" dirty="0"/>
              <a:t>	</a:t>
            </a:r>
            <a:r>
              <a:rPr lang="zh-TW" altLang="en-US" sz="3733" dirty="0"/>
              <a:t>保羅需要主的</a:t>
            </a:r>
            <a:r>
              <a:rPr lang="zh-TW" altLang="en-US" sz="3733" dirty="0">
                <a:highlight>
                  <a:srgbClr val="FFFF00"/>
                </a:highlight>
              </a:rPr>
              <a:t>安慰</a:t>
            </a:r>
            <a:r>
              <a:rPr lang="zh-CN" altLang="en-US" sz="3733" dirty="0"/>
              <a:t> </a:t>
            </a:r>
            <a:r>
              <a:rPr lang="en-US" altLang="zh-CN" sz="3733" dirty="0"/>
              <a:t>–</a:t>
            </a:r>
            <a:r>
              <a:rPr lang="zh-CN" altLang="en-US" sz="3733" dirty="0"/>
              <a:t> 虽然他的一切尝试都没有让犹太人回转，主了解</a:t>
            </a:r>
            <a:endParaRPr lang="en-US" altLang="zh-CN" sz="3733" dirty="0"/>
          </a:p>
          <a:p>
            <a:pPr marL="152392" indent="0">
              <a:buNone/>
            </a:pPr>
            <a:r>
              <a:rPr lang="en-US" altLang="zh-TW" sz="3733" dirty="0"/>
              <a:t>	</a:t>
            </a:r>
            <a:r>
              <a:rPr lang="zh-CN" altLang="en-US" sz="3733" dirty="0"/>
              <a:t>保</a:t>
            </a:r>
            <a:r>
              <a:rPr lang="zh-TW" altLang="en-US" sz="3733" dirty="0"/>
              <a:t>羅</a:t>
            </a:r>
            <a:r>
              <a:rPr lang="zh-CN" altLang="en-US" sz="3733" dirty="0"/>
              <a:t>需要主的</a:t>
            </a:r>
            <a:r>
              <a:rPr lang="zh-CN" altLang="en-US" sz="3733" dirty="0">
                <a:highlight>
                  <a:srgbClr val="FFFF00"/>
                </a:highlight>
              </a:rPr>
              <a:t>引领</a:t>
            </a:r>
            <a:r>
              <a:rPr lang="zh-CN" altLang="en-US" sz="3733" dirty="0"/>
              <a:t>  </a:t>
            </a:r>
            <a:r>
              <a:rPr lang="en-US" altLang="zh-CN" sz="3733" dirty="0"/>
              <a:t>--	</a:t>
            </a:r>
            <a:r>
              <a:rPr lang="zh-CN" altLang="en-US" sz="3733" dirty="0"/>
              <a:t>下一步真的会去哪裡？路上會不會有危險</a:t>
            </a:r>
            <a:r>
              <a:rPr lang="zh-TW" altLang="en-US" sz="3733" dirty="0"/>
              <a:t>？能不能继续传福音？</a:t>
            </a:r>
            <a:endParaRPr lang="en-US" altLang="zh-TW" sz="3733" dirty="0"/>
          </a:p>
          <a:p>
            <a:pPr marL="152392" indent="0">
              <a:buNone/>
            </a:pPr>
            <a:endParaRPr lang="en-US" altLang="zh-TW" sz="3200" dirty="0">
              <a:latin typeface="Arial" panose="020B0604020202020204" pitchFamily="34" charset="0"/>
            </a:endParaRPr>
          </a:p>
          <a:p>
            <a:pPr marL="152392" indent="0">
              <a:buNone/>
            </a:pPr>
            <a:r>
              <a:rPr lang="en-US" altLang="zh-TW" sz="3200" dirty="0">
                <a:solidFill>
                  <a:srgbClr val="0432FF"/>
                </a:solidFill>
                <a:latin typeface="Arial" panose="020B0604020202020204" pitchFamily="34" charset="0"/>
              </a:rPr>
              <a:t>【</a:t>
            </a:r>
            <a:r>
              <a:rPr lang="zh-TW" altLang="en-US" sz="3200" dirty="0">
                <a:solidFill>
                  <a:srgbClr val="0432FF"/>
                </a:solidFill>
                <a:latin typeface="Arial" panose="020B0604020202020204" pitchFamily="34" charset="0"/>
              </a:rPr>
              <a:t>當夜，主站在</a:t>
            </a:r>
            <a:r>
              <a:rPr lang="zh-TW" altLang="en-US" sz="3200" dirty="0">
                <a:solidFill>
                  <a:srgbClr val="0432FF"/>
                </a:solidFill>
              </a:rPr>
              <a:t>保羅</a:t>
            </a:r>
            <a:r>
              <a:rPr lang="zh-TW" altLang="en-US" sz="3200" dirty="0">
                <a:solidFill>
                  <a:srgbClr val="0432FF"/>
                </a:solidFill>
                <a:latin typeface="Arial" panose="020B0604020202020204" pitchFamily="34" charset="0"/>
              </a:rPr>
              <a:t>旁邊，說：「放心吧！你怎樣在</a:t>
            </a:r>
            <a:r>
              <a:rPr lang="zh-TW" altLang="en-US" sz="3200" dirty="0">
                <a:solidFill>
                  <a:srgbClr val="0432FF"/>
                </a:solidFill>
              </a:rPr>
              <a:t>耶路撒冷</a:t>
            </a:r>
            <a:r>
              <a:rPr lang="zh-TW" altLang="en-US" sz="3200" dirty="0">
                <a:solidFill>
                  <a:srgbClr val="0432FF"/>
                </a:solidFill>
                <a:latin typeface="Arial" panose="020B0604020202020204" pitchFamily="34" charset="0"/>
              </a:rPr>
              <a:t>為我作見證，也必怎樣在</a:t>
            </a:r>
            <a:r>
              <a:rPr lang="zh-TW" altLang="en-US" sz="3200" dirty="0">
                <a:solidFill>
                  <a:srgbClr val="0432FF"/>
                </a:solidFill>
              </a:rPr>
              <a:t>羅馬為我</a:t>
            </a:r>
            <a:r>
              <a:rPr lang="zh-TW" altLang="en-US" sz="3200" dirty="0">
                <a:solidFill>
                  <a:srgbClr val="0432FF"/>
                </a:solidFill>
                <a:latin typeface="Arial" panose="020B0604020202020204" pitchFamily="34" charset="0"/>
              </a:rPr>
              <a:t>作見證。」</a:t>
            </a:r>
            <a:r>
              <a:rPr lang="en-US" altLang="zh-TW" sz="3200" dirty="0">
                <a:solidFill>
                  <a:srgbClr val="0432FF"/>
                </a:solidFill>
                <a:latin typeface="Arial" panose="020B0604020202020204" pitchFamily="34" charset="0"/>
              </a:rPr>
              <a:t>】</a:t>
            </a:r>
            <a:endParaRPr lang="en-US" altLang="zh-TW" sz="3733" dirty="0">
              <a:solidFill>
                <a:srgbClr val="0432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852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B10BD-1173-A8D1-88D1-5E247F68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6178">
              <a:buSzPct val="64000"/>
            </a:pPr>
            <a:r>
              <a:rPr lang="en-US" altLang="zh-TW" sz="3200" dirty="0"/>
              <a:t>C. 22:30</a:t>
            </a:r>
            <a:r>
              <a:rPr lang="zh-TW" altLang="en-US" sz="3200" dirty="0"/>
              <a:t> </a:t>
            </a:r>
            <a:r>
              <a:rPr lang="en-US" altLang="zh-TW" sz="3200" dirty="0"/>
              <a:t>–</a:t>
            </a:r>
            <a:r>
              <a:rPr lang="zh-TW" altLang="en-US" sz="3200" dirty="0"/>
              <a:t> </a:t>
            </a:r>
            <a:r>
              <a:rPr lang="en-US" altLang="zh-TW" sz="3200" dirty="0"/>
              <a:t>23:35		</a:t>
            </a:r>
            <a:r>
              <a:rPr lang="zh-TW" altLang="en-US" sz="3200" dirty="0"/>
              <a:t>保羅在公會前申辯</a:t>
            </a:r>
            <a:r>
              <a:rPr lang="en-US" altLang="zh-TW" sz="3200" dirty="0"/>
              <a:t>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87FD5-A71A-2765-66D7-F282364D3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96054"/>
            <a:ext cx="11360800" cy="4764980"/>
          </a:xfrm>
        </p:spPr>
        <p:txBody>
          <a:bodyPr/>
          <a:lstStyle/>
          <a:p>
            <a:pPr marL="152392" indent="0">
              <a:buNone/>
            </a:pPr>
            <a:r>
              <a:rPr lang="zh-TW" altLang="en-US" sz="3733" dirty="0"/>
              <a:t>猶太人設計殺害保羅，少年得知通風報信（</a:t>
            </a:r>
            <a:r>
              <a:rPr lang="en-US" altLang="zh-TW" sz="3733" dirty="0"/>
              <a:t>23:12–</a:t>
            </a:r>
            <a:r>
              <a:rPr lang="zh-TW" altLang="en-US" sz="3733" dirty="0"/>
              <a:t> </a:t>
            </a:r>
            <a:r>
              <a:rPr lang="en-US" altLang="zh-TW" sz="3733" dirty="0"/>
              <a:t>23:22</a:t>
            </a:r>
            <a:r>
              <a:rPr lang="zh-TW" altLang="en-US" sz="3733" dirty="0"/>
              <a:t>）</a:t>
            </a:r>
            <a:endParaRPr lang="en-US" altLang="zh-TW" sz="3733" dirty="0"/>
          </a:p>
          <a:p>
            <a:pPr marL="1481626" lvl="1" indent="-609585">
              <a:buFont typeface="Arial" panose="020B0604020202020204" pitchFamily="34" charset="0"/>
              <a:buChar char="•"/>
            </a:pPr>
            <a:r>
              <a:rPr lang="zh-TW" altLang="en-US" sz="3733" dirty="0"/>
              <a:t>四十人發誓殺保羅</a:t>
            </a:r>
            <a:endParaRPr lang="en-US" altLang="zh-TW" sz="3733" dirty="0"/>
          </a:p>
          <a:p>
            <a:pPr marL="152392" indent="0">
              <a:buNone/>
            </a:pPr>
            <a:r>
              <a:rPr lang="zh-TW" altLang="en-US" sz="3733" dirty="0"/>
              <a:t>官長押送保羅離開，恩主出手護他周全（</a:t>
            </a:r>
            <a:r>
              <a:rPr lang="en-US" altLang="zh-TW" sz="3733" dirty="0"/>
              <a:t>23:23—23:35</a:t>
            </a:r>
            <a:r>
              <a:rPr lang="zh-TW" altLang="en-US" sz="3733" dirty="0"/>
              <a:t>）</a:t>
            </a:r>
            <a:endParaRPr lang="en-US" altLang="zh-TW" sz="3733" dirty="0"/>
          </a:p>
          <a:p>
            <a:pPr marL="1481626" lvl="1" indent="-609585">
              <a:buFont typeface="Arial" panose="020B0604020202020204" pitchFamily="34" charset="0"/>
              <a:buChar char="•"/>
            </a:pPr>
            <a:r>
              <a:rPr lang="zh-TW" altLang="en-US" sz="3733" dirty="0"/>
              <a:t>千夫長革老丟呂西亞被上帝使用保護保羅</a:t>
            </a:r>
            <a:endParaRPr lang="en-US" altLang="zh-TW" sz="3733" dirty="0"/>
          </a:p>
          <a:p>
            <a:pPr marL="152392" indent="0">
              <a:buNone/>
            </a:pPr>
            <a:endParaRPr lang="en-US" altLang="zh-TW" sz="3733" dirty="0"/>
          </a:p>
          <a:p>
            <a:pPr marL="761977" indent="-609585"/>
            <a:endParaRPr lang="en-US" altLang="zh-TW" sz="3733" dirty="0"/>
          </a:p>
        </p:txBody>
      </p:sp>
    </p:spTree>
    <p:extLst>
      <p:ext uri="{BB962C8B-B14F-4D97-AF65-F5344CB8AC3E}">
        <p14:creationId xmlns:p14="http://schemas.microsoft.com/office/powerpoint/2010/main" val="1391335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7778" name="Picture 2">
            <a:extLst>
              <a:ext uri="{FF2B5EF4-FFF2-40B4-BE49-F238E27FC236}">
                <a16:creationId xmlns:a16="http://schemas.microsoft.com/office/drawing/2014/main" id="{F08CB8C3-9AA2-5317-84E4-FEB50641A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80" r="18047"/>
          <a:stretch>
            <a:fillRect/>
          </a:stretch>
        </p:blipFill>
        <p:spPr bwMode="auto">
          <a:xfrm>
            <a:off x="1524002" y="0"/>
            <a:ext cx="4132263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7790" name="Freeform 14">
            <a:extLst>
              <a:ext uri="{FF2B5EF4-FFF2-40B4-BE49-F238E27FC236}">
                <a16:creationId xmlns:a16="http://schemas.microsoft.com/office/drawing/2014/main" id="{5F04485C-A3BE-20CB-0295-87759315301C}"/>
              </a:ext>
            </a:extLst>
          </p:cNvPr>
          <p:cNvSpPr>
            <a:spLocks/>
          </p:cNvSpPr>
          <p:nvPr/>
        </p:nvSpPr>
        <p:spPr bwMode="auto">
          <a:xfrm>
            <a:off x="3209925" y="4025901"/>
            <a:ext cx="725488" cy="828675"/>
          </a:xfrm>
          <a:custGeom>
            <a:avLst/>
            <a:gdLst>
              <a:gd name="T0" fmla="*/ 457 w 457"/>
              <a:gd name="T1" fmla="*/ 522 h 522"/>
              <a:gd name="T2" fmla="*/ 61 w 457"/>
              <a:gd name="T3" fmla="*/ 318 h 522"/>
              <a:gd name="T4" fmla="*/ 90 w 457"/>
              <a:gd name="T5" fmla="*/ 0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7" h="522">
                <a:moveTo>
                  <a:pt x="457" y="522"/>
                </a:moveTo>
                <a:cubicBezTo>
                  <a:pt x="391" y="489"/>
                  <a:pt x="122" y="405"/>
                  <a:pt x="61" y="318"/>
                </a:cubicBezTo>
                <a:cubicBezTo>
                  <a:pt x="0" y="231"/>
                  <a:pt x="84" y="66"/>
                  <a:pt x="90" y="0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7781" name="Rectangle 5">
            <a:extLst>
              <a:ext uri="{FF2B5EF4-FFF2-40B4-BE49-F238E27FC236}">
                <a16:creationId xmlns:a16="http://schemas.microsoft.com/office/drawing/2014/main" id="{A08224E1-9FB9-28BF-FEDF-942A5C2D0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1" y="469901"/>
            <a:ext cx="4305300" cy="5684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377"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zh-TW" altLang="en-US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於是，兵丁照所吩咐他們的，將保羅夜裡帶到安提帕底。</a:t>
            </a:r>
          </a:p>
          <a:p>
            <a:pPr defTabSz="914377"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zh-TW" altLang="en-US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第二天，讓馬兵護送，他們就回營樓去。</a:t>
            </a:r>
          </a:p>
          <a:p>
            <a:pPr defTabSz="914377"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zh-TW" altLang="en-US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馬兵來到該撒利亞，把文書呈給巡撫，便叫保羅站在他面前。</a:t>
            </a:r>
          </a:p>
          <a:p>
            <a:pPr defTabSz="914377"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zh-TW" altLang="en-US" sz="24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巡撫看了文書，問保羅是哪省的人，既曉得他是基利家人，就說：「等告你的人來到，我要細聽你的事。」便吩咐人把他看守在希律的衙門裡。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</a:t>
            </a:r>
            <a:r>
              <a:rPr lang="zh-TW" altLang="en-US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徒</a:t>
            </a:r>
            <a:r>
              <a:rPr lang="en-US" altLang="zh-TW" sz="240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23:31-35)</a:t>
            </a:r>
            <a:endParaRPr lang="zh-TW" altLang="en-US" sz="2400">
              <a:solidFill>
                <a:srgbClr val="80808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87783" name="Oval 7">
            <a:extLst>
              <a:ext uri="{FF2B5EF4-FFF2-40B4-BE49-F238E27FC236}">
                <a16:creationId xmlns:a16="http://schemas.microsoft.com/office/drawing/2014/main" id="{EC365916-C15E-91D5-4D3E-CB464982A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7538" y="2979739"/>
            <a:ext cx="119063" cy="1174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87784" name="AutoShape 8">
            <a:extLst>
              <a:ext uri="{FF2B5EF4-FFF2-40B4-BE49-F238E27FC236}">
                <a16:creationId xmlns:a16="http://schemas.microsoft.com/office/drawing/2014/main" id="{ADEBF822-A573-1286-E33F-065EBF3B2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6264" y="2752725"/>
            <a:ext cx="1311273" cy="433387"/>
          </a:xfrm>
          <a:prstGeom prst="wedgeRectCallout">
            <a:avLst>
              <a:gd name="adj1" fmla="val 62551"/>
              <a:gd name="adj2" fmla="val 2436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該撒利亞</a:t>
            </a:r>
          </a:p>
        </p:txBody>
      </p:sp>
      <p:sp>
        <p:nvSpPr>
          <p:cNvPr id="587787" name="Oval 11">
            <a:extLst>
              <a:ext uri="{FF2B5EF4-FFF2-40B4-BE49-F238E27FC236}">
                <a16:creationId xmlns:a16="http://schemas.microsoft.com/office/drawing/2014/main" id="{36589611-F222-F49B-6F53-011379704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0489" y="4810125"/>
            <a:ext cx="119063" cy="1174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87788" name="AutoShape 12">
            <a:extLst>
              <a:ext uri="{FF2B5EF4-FFF2-40B4-BE49-F238E27FC236}">
                <a16:creationId xmlns:a16="http://schemas.microsoft.com/office/drawing/2014/main" id="{5EF73E77-2BFB-B8FD-03EC-AEAB1F46A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7139" y="5108577"/>
            <a:ext cx="1127125" cy="377825"/>
          </a:xfrm>
          <a:prstGeom prst="wedgeRectCallout">
            <a:avLst>
              <a:gd name="adj1" fmla="val -31551"/>
              <a:gd name="adj2" fmla="val -99157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耶路撒冷</a:t>
            </a:r>
          </a:p>
        </p:txBody>
      </p:sp>
      <p:sp>
        <p:nvSpPr>
          <p:cNvPr id="587789" name="AutoShape 13">
            <a:extLst>
              <a:ext uri="{FF2B5EF4-FFF2-40B4-BE49-F238E27FC236}">
                <a16:creationId xmlns:a16="http://schemas.microsoft.com/office/drawing/2014/main" id="{7F035667-D35F-0DDA-17BE-80366EFC29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8664" y="3671889"/>
            <a:ext cx="1365249" cy="352425"/>
          </a:xfrm>
          <a:prstGeom prst="wedgeRectCallout">
            <a:avLst>
              <a:gd name="adj1" fmla="val 62551"/>
              <a:gd name="adj2" fmla="val 2436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dirty="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安提帕底</a:t>
            </a:r>
          </a:p>
        </p:txBody>
      </p:sp>
      <p:sp>
        <p:nvSpPr>
          <p:cNvPr id="587791" name="Freeform 15">
            <a:extLst>
              <a:ext uri="{FF2B5EF4-FFF2-40B4-BE49-F238E27FC236}">
                <a16:creationId xmlns:a16="http://schemas.microsoft.com/office/drawing/2014/main" id="{B2BC83FE-6E39-3A43-E200-68172AE32821}"/>
              </a:ext>
            </a:extLst>
          </p:cNvPr>
          <p:cNvSpPr>
            <a:spLocks/>
          </p:cNvSpPr>
          <p:nvPr/>
        </p:nvSpPr>
        <p:spPr bwMode="auto">
          <a:xfrm>
            <a:off x="3225801" y="3101975"/>
            <a:ext cx="138113" cy="857251"/>
          </a:xfrm>
          <a:custGeom>
            <a:avLst/>
            <a:gdLst>
              <a:gd name="T0" fmla="*/ 87 w 87"/>
              <a:gd name="T1" fmla="*/ 540 h 540"/>
              <a:gd name="T2" fmla="*/ 22 w 87"/>
              <a:gd name="T3" fmla="*/ 233 h 540"/>
              <a:gd name="T4" fmla="*/ 0 w 87"/>
              <a:gd name="T5" fmla="*/ 0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7" h="540">
                <a:moveTo>
                  <a:pt x="87" y="540"/>
                </a:moveTo>
                <a:cubicBezTo>
                  <a:pt x="61" y="431"/>
                  <a:pt x="36" y="323"/>
                  <a:pt x="22" y="233"/>
                </a:cubicBezTo>
                <a:cubicBezTo>
                  <a:pt x="8" y="143"/>
                  <a:pt x="5" y="62"/>
                  <a:pt x="0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7786" name="Oval 10">
            <a:extLst>
              <a:ext uri="{FF2B5EF4-FFF2-40B4-BE49-F238E27FC236}">
                <a16:creationId xmlns:a16="http://schemas.microsoft.com/office/drawing/2014/main" id="{EFE6C9C8-5A16-401E-0729-1C8B5F6726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8351" y="3906839"/>
            <a:ext cx="119063" cy="11747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87792" name="AutoShape 16">
            <a:extLst>
              <a:ext uri="{FF2B5EF4-FFF2-40B4-BE49-F238E27FC236}">
                <a16:creationId xmlns:a16="http://schemas.microsoft.com/office/drawing/2014/main" id="{D4B8BD4D-2130-E472-0DFB-E12C97B12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6248400"/>
            <a:ext cx="1524000" cy="457200"/>
          </a:xfrm>
          <a:prstGeom prst="wedgeRectCallout">
            <a:avLst>
              <a:gd name="adj1" fmla="val -14685"/>
              <a:gd name="adj2" fmla="val -85069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000">
                <a:solidFill>
                  <a:srgbClr val="FFFFFF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希律的王宮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5941EF-0E60-AE00-0132-76B0781ECFAF}"/>
              </a:ext>
            </a:extLst>
          </p:cNvPr>
          <p:cNvSpPr txBox="1"/>
          <p:nvPr/>
        </p:nvSpPr>
        <p:spPr>
          <a:xfrm>
            <a:off x="-19792" y="5954373"/>
            <a:ext cx="15437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09585"/>
            <a:r>
              <a:rPr lang="en-US" sz="2400" dirty="0">
                <a:solidFill>
                  <a:srgbClr val="0432FF"/>
                </a:solidFill>
                <a:latin typeface="BiauKai" panose="02010601000101010101" pitchFamily="2" charset="-120"/>
                <a:ea typeface="BiauKai" panose="02010601000101010101" pitchFamily="2" charset="-120"/>
                <a:cs typeface="Arial"/>
              </a:rPr>
              <a:t>Biblepoint</a:t>
            </a:r>
            <a:endParaRPr lang="en-US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" dur="500"/>
                                        <p:tgtEl>
                                          <p:spTgt spid="587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87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7789" grpId="0" animBg="1"/>
      <p:bldP spid="587786" grpId="0" animBg="1"/>
      <p:bldP spid="58779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B10BD-1173-A8D1-88D1-5E247F68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6178">
              <a:buSzPct val="64000"/>
            </a:pPr>
            <a:r>
              <a:rPr lang="en-US" altLang="zh-TW" sz="3200" dirty="0"/>
              <a:t>C. 22:30</a:t>
            </a:r>
            <a:r>
              <a:rPr lang="zh-TW" altLang="en-US" sz="3200" dirty="0"/>
              <a:t> </a:t>
            </a:r>
            <a:r>
              <a:rPr lang="en-US" altLang="zh-TW" sz="3200" dirty="0"/>
              <a:t>–</a:t>
            </a:r>
            <a:r>
              <a:rPr lang="zh-TW" altLang="en-US" sz="3200" dirty="0"/>
              <a:t> </a:t>
            </a:r>
            <a:r>
              <a:rPr lang="en-US" altLang="zh-TW" sz="3200" dirty="0"/>
              <a:t>23:35		</a:t>
            </a:r>
            <a:r>
              <a:rPr lang="zh-TW" altLang="en-US" sz="3200" dirty="0"/>
              <a:t>保羅在公會前申辯</a:t>
            </a:r>
            <a:r>
              <a:rPr lang="en-US" altLang="zh-TW" sz="3200" dirty="0"/>
              <a:t>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87FD5-A71A-2765-66D7-F282364D3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96054"/>
            <a:ext cx="11360800" cy="4764980"/>
          </a:xfrm>
        </p:spPr>
        <p:txBody>
          <a:bodyPr/>
          <a:lstStyle/>
          <a:p>
            <a:pPr marL="152392" indent="0">
              <a:buNone/>
            </a:pPr>
            <a:r>
              <a:rPr lang="zh-TW" altLang="en-US" sz="3733" dirty="0"/>
              <a:t>犹太人的狂热与罗马军官的冷静形成对比</a:t>
            </a:r>
            <a:endParaRPr lang="en-US" altLang="zh-TW" sz="3733" dirty="0"/>
          </a:p>
          <a:p>
            <a:pPr marL="152392" indent="0">
              <a:buNone/>
            </a:pPr>
            <a:r>
              <a:rPr lang="zh-TW" altLang="en-US" sz="3733" dirty="0"/>
              <a:t>我们要注意不被狂热的情绪所控制</a:t>
            </a:r>
            <a:r>
              <a:rPr lang="zh-CN" altLang="en-US" sz="3733" dirty="0"/>
              <a:t>：</a:t>
            </a:r>
            <a:endParaRPr lang="en-US" altLang="zh-TW" sz="3733" dirty="0"/>
          </a:p>
          <a:p>
            <a:pPr marL="761977" indent="-609585"/>
            <a:r>
              <a:rPr lang="zh-TW" altLang="en-US" sz="3733" dirty="0"/>
              <a:t>狂热的情绪只能使所护卫的事受到谴责</a:t>
            </a:r>
            <a:endParaRPr lang="en-US" altLang="zh-TW" sz="3733" dirty="0"/>
          </a:p>
          <a:p>
            <a:pPr marL="761977" indent="-609585"/>
            <a:r>
              <a:rPr lang="zh-TW" altLang="en-US" sz="3733" dirty="0"/>
              <a:t>新约中为福音辩护的人往往是平静</a:t>
            </a:r>
            <a:r>
              <a:rPr lang="zh-CN" altLang="en-US" sz="3733" dirty="0"/>
              <a:t>，安宁，自信</a:t>
            </a:r>
            <a:endParaRPr lang="en-US" altLang="zh-CN" sz="3733" dirty="0"/>
          </a:p>
          <a:p>
            <a:pPr marL="761977" indent="-609585"/>
            <a:r>
              <a:rPr lang="zh-CN" altLang="en-US" sz="3733" dirty="0"/>
              <a:t>通常是谎言才需要人狂热地去护卫（他们可能不知道自己在护卫一个谎言）</a:t>
            </a:r>
            <a:endParaRPr lang="en-US" altLang="zh-TW" sz="3733" dirty="0"/>
          </a:p>
          <a:p>
            <a:pPr marL="761977" indent="-609585"/>
            <a:endParaRPr lang="en-US" altLang="zh-TW" sz="3733" dirty="0"/>
          </a:p>
        </p:txBody>
      </p:sp>
    </p:spTree>
    <p:extLst>
      <p:ext uri="{BB962C8B-B14F-4D97-AF65-F5344CB8AC3E}">
        <p14:creationId xmlns:p14="http://schemas.microsoft.com/office/powerpoint/2010/main" val="33900959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B10BD-1173-A8D1-88D1-5E247F68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6178">
              <a:buSzPct val="64000"/>
            </a:pPr>
            <a:r>
              <a:rPr lang="en-US" altLang="zh-TW" sz="3200" dirty="0"/>
              <a:t>C. 22:30</a:t>
            </a:r>
            <a:r>
              <a:rPr lang="zh-TW" altLang="en-US" sz="3200" dirty="0"/>
              <a:t> </a:t>
            </a:r>
            <a:r>
              <a:rPr lang="en-US" altLang="zh-TW" sz="3200" dirty="0"/>
              <a:t>–</a:t>
            </a:r>
            <a:r>
              <a:rPr lang="zh-TW" altLang="en-US" sz="3200" dirty="0"/>
              <a:t> </a:t>
            </a:r>
            <a:r>
              <a:rPr lang="en-US" altLang="zh-TW" sz="3200" dirty="0"/>
              <a:t>23:35		</a:t>
            </a:r>
            <a:r>
              <a:rPr lang="zh-TW" altLang="en-US" sz="3200" dirty="0"/>
              <a:t>保羅在公會前申辯</a:t>
            </a:r>
            <a:r>
              <a:rPr lang="en-US" altLang="zh-TW" sz="3200" dirty="0"/>
              <a:t>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87FD5-A71A-2765-66D7-F282364D3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96054"/>
            <a:ext cx="11360800" cy="4764980"/>
          </a:xfrm>
        </p:spPr>
        <p:txBody>
          <a:bodyPr/>
          <a:lstStyle/>
          <a:p>
            <a:pPr marL="152392" indent="0">
              <a:buNone/>
            </a:pPr>
            <a:r>
              <a:rPr lang="zh-TW" altLang="en-US" sz="3733" dirty="0">
                <a:solidFill>
                  <a:srgbClr val="0432FF"/>
                </a:solidFill>
              </a:rPr>
              <a:t>屬靈原則：</a:t>
            </a:r>
            <a:endParaRPr lang="en-US" altLang="zh-TW" sz="3733" dirty="0">
              <a:solidFill>
                <a:srgbClr val="0432FF"/>
              </a:solidFill>
            </a:endParaRPr>
          </a:p>
          <a:p>
            <a:pPr marL="152392" indent="0">
              <a:buNone/>
            </a:pPr>
            <a:r>
              <a:rPr lang="zh-TW" altLang="en-US" sz="3733" dirty="0">
                <a:solidFill>
                  <a:srgbClr val="0432FF"/>
                </a:solidFill>
              </a:rPr>
              <a:t>真理不需要暴力維護；品格在患難中更突顯</a:t>
            </a:r>
            <a:endParaRPr lang="en-US" altLang="zh-TW" sz="3733" dirty="0">
              <a:solidFill>
                <a:srgbClr val="0432FF"/>
              </a:solidFill>
            </a:endParaRPr>
          </a:p>
          <a:p>
            <a:pPr marL="152392" indent="0">
              <a:buNone/>
            </a:pPr>
            <a:endParaRPr lang="en-US" altLang="zh-TW" sz="3733" dirty="0">
              <a:solidFill>
                <a:srgbClr val="0432FF"/>
              </a:solidFill>
            </a:endParaRPr>
          </a:p>
          <a:p>
            <a:pPr marL="152392" indent="0">
              <a:buNone/>
            </a:pPr>
            <a:r>
              <a:rPr lang="zh-TW" altLang="en-US" sz="3733" dirty="0">
                <a:solidFill>
                  <a:schemeClr val="tx1"/>
                </a:solidFill>
              </a:rPr>
              <a:t>一旦我们为了达到目的而不择手段的时候</a:t>
            </a:r>
            <a:r>
              <a:rPr lang="zh-CN" altLang="en-US" sz="3733" dirty="0">
                <a:solidFill>
                  <a:schemeClr val="tx1"/>
                </a:solidFill>
              </a:rPr>
              <a:t>，我们已经失去了维护真理的权利。</a:t>
            </a:r>
            <a:endParaRPr lang="en-US" altLang="zh-TW" sz="3733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196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B10BD-1173-A8D1-88D1-5E247F68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6178">
              <a:buSzPct val="64000"/>
            </a:pPr>
            <a:r>
              <a:rPr lang="zh-TW" altLang="en-US" sz="3200" dirty="0"/>
              <a:t>耶路撒冷的暴亂</a:t>
            </a:r>
            <a:r>
              <a:rPr lang="en-US" altLang="zh-TW" sz="3200" dirty="0"/>
              <a:t>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87FD5-A71A-2765-66D7-F282364D3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96054"/>
            <a:ext cx="11360800" cy="4764980"/>
          </a:xfrm>
        </p:spPr>
        <p:txBody>
          <a:bodyPr/>
          <a:lstStyle/>
          <a:p>
            <a:pPr marL="152392" indent="0">
              <a:buNone/>
            </a:pPr>
            <a:r>
              <a:rPr lang="zh-TW" altLang="en-US" sz="3467" dirty="0"/>
              <a:t>保羅做了</a:t>
            </a:r>
            <a:r>
              <a:rPr lang="en-US" altLang="zh-TW" sz="3467" dirty="0"/>
              <a:t>3</a:t>
            </a:r>
            <a:r>
              <a:rPr lang="zh-TW" altLang="en-US" sz="3467" dirty="0"/>
              <a:t>次努力：</a:t>
            </a:r>
            <a:endParaRPr lang="en-US" altLang="zh-TW" sz="3467" dirty="0"/>
          </a:p>
          <a:p>
            <a:pPr marL="838175" indent="-685783">
              <a:buFont typeface="+mj-lt"/>
              <a:buAutoNum type="arabicPeriod"/>
            </a:pPr>
            <a:r>
              <a:rPr lang="zh-TW" altLang="en-US" sz="3467" dirty="0"/>
              <a:t>陪同四人去聖殿行潔淨之禮</a:t>
            </a:r>
            <a:endParaRPr lang="en-US" altLang="zh-TW" sz="3467" dirty="0"/>
          </a:p>
          <a:p>
            <a:pPr marL="838175" indent="-685783">
              <a:buFont typeface="+mj-lt"/>
              <a:buAutoNum type="arabicPeriod"/>
            </a:pPr>
            <a:r>
              <a:rPr lang="zh-TW" altLang="en-US" sz="3467" dirty="0"/>
              <a:t>用希伯來話向猶太人見證  </a:t>
            </a:r>
            <a:r>
              <a:rPr lang="en-US" altLang="zh-TW" sz="3467" dirty="0"/>
              <a:t>---</a:t>
            </a:r>
            <a:r>
              <a:rPr lang="zh-TW" altLang="en-US" sz="3467" dirty="0"/>
              <a:t> 不聽，要殺他</a:t>
            </a:r>
            <a:endParaRPr lang="en-US" altLang="zh-TW" sz="3467" dirty="0"/>
          </a:p>
          <a:p>
            <a:pPr marL="838175" indent="-685783">
              <a:buFont typeface="+mj-lt"/>
              <a:buAutoNum type="arabicPeriod"/>
            </a:pPr>
            <a:r>
              <a:rPr lang="zh-TW" altLang="en-US" sz="3467" dirty="0"/>
              <a:t>在公會前答辯 </a:t>
            </a:r>
            <a:r>
              <a:rPr lang="en-US" altLang="zh-TW" sz="3467" dirty="0"/>
              <a:t>–</a:t>
            </a:r>
            <a:r>
              <a:rPr lang="zh-TW" altLang="en-US" sz="3467" dirty="0"/>
              <a:t> 被大祭司掌嘴</a:t>
            </a:r>
            <a:r>
              <a:rPr lang="zh-CN" altLang="en-US" sz="3467" dirty="0"/>
              <a:t>，最后混乱</a:t>
            </a:r>
            <a:endParaRPr lang="en-US" altLang="zh-TW" sz="3467" dirty="0"/>
          </a:p>
        </p:txBody>
      </p:sp>
    </p:spTree>
    <p:extLst>
      <p:ext uri="{BB962C8B-B14F-4D97-AF65-F5344CB8AC3E}">
        <p14:creationId xmlns:p14="http://schemas.microsoft.com/office/powerpoint/2010/main" val="12979064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B10BD-1173-A8D1-88D1-5E247F68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6178">
              <a:buSzPct val="64000"/>
            </a:pPr>
            <a:r>
              <a:rPr lang="zh-TW" altLang="en-US" sz="3200" dirty="0"/>
              <a:t>耶路撒冷的暴亂</a:t>
            </a:r>
            <a:r>
              <a:rPr lang="en-US" altLang="zh-TW" sz="3200" dirty="0"/>
              <a:t>	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87FD5-A71A-2765-66D7-F282364D3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96054"/>
            <a:ext cx="11360800" cy="4764980"/>
          </a:xfrm>
        </p:spPr>
        <p:txBody>
          <a:bodyPr/>
          <a:lstStyle/>
          <a:p>
            <a:pPr marL="152392" indent="0">
              <a:buNone/>
            </a:pPr>
            <a:r>
              <a:rPr lang="zh-TW" altLang="en-US" sz="3467" dirty="0"/>
              <a:t>猶太人做了</a:t>
            </a:r>
            <a:r>
              <a:rPr lang="en-US" altLang="zh-TW" sz="3467" dirty="0"/>
              <a:t>6</a:t>
            </a:r>
            <a:r>
              <a:rPr lang="zh-TW" altLang="en-US" sz="3467" dirty="0"/>
              <a:t>次攻擊：</a:t>
            </a:r>
            <a:endParaRPr lang="en-US" altLang="zh-TW" sz="3467" dirty="0"/>
          </a:p>
          <a:p>
            <a:pPr marL="838175" indent="-685783">
              <a:buFont typeface="+mj-lt"/>
              <a:buAutoNum type="arabicPeriod"/>
            </a:pPr>
            <a:r>
              <a:rPr lang="zh-TW" altLang="en-US" sz="3467" dirty="0"/>
              <a:t>攻擊保羅不守律法（耶路撒冷信徒）</a:t>
            </a:r>
            <a:endParaRPr lang="en-US" altLang="zh-TW" sz="3467" dirty="0"/>
          </a:p>
          <a:p>
            <a:pPr marL="838175" indent="-685783">
              <a:buFont typeface="+mj-lt"/>
              <a:buAutoNum type="arabicPeriod"/>
            </a:pPr>
            <a:r>
              <a:rPr lang="zh-TW" altLang="en-US" sz="3467" dirty="0"/>
              <a:t>詆毀保羅帶外邦人進聖殿（亞西亞的猶太人）</a:t>
            </a:r>
            <a:endParaRPr lang="en-US" altLang="zh-TW" sz="3467" dirty="0"/>
          </a:p>
          <a:p>
            <a:pPr marL="838175" indent="-685783">
              <a:buFont typeface="+mj-lt"/>
              <a:buAutoNum type="arabicPeriod"/>
            </a:pPr>
            <a:r>
              <a:rPr lang="zh-TW" altLang="en-US" sz="3467" dirty="0">
                <a:solidFill>
                  <a:srgbClr val="0432FF"/>
                </a:solidFill>
              </a:rPr>
              <a:t>合城百姓拉他出殿要殺他</a:t>
            </a:r>
            <a:endParaRPr lang="en-US" altLang="zh-TW" sz="3467" dirty="0">
              <a:solidFill>
                <a:srgbClr val="0432FF"/>
              </a:solidFill>
            </a:endParaRPr>
          </a:p>
          <a:p>
            <a:pPr marL="838175" indent="-685783">
              <a:buFont typeface="+mj-lt"/>
              <a:buAutoNum type="arabicPeriod"/>
            </a:pPr>
            <a:r>
              <a:rPr lang="zh-TW" altLang="en-US" sz="3467" dirty="0">
                <a:solidFill>
                  <a:srgbClr val="0432FF"/>
                </a:solidFill>
              </a:rPr>
              <a:t>保羅分享自己信主過程後，百姓更要除掉他</a:t>
            </a:r>
            <a:endParaRPr lang="en-US" altLang="zh-TW" sz="3467" dirty="0">
              <a:solidFill>
                <a:srgbClr val="0432FF"/>
              </a:solidFill>
            </a:endParaRPr>
          </a:p>
          <a:p>
            <a:pPr marL="838175" indent="-685783">
              <a:buFont typeface="+mj-lt"/>
              <a:buAutoNum type="arabicPeriod"/>
            </a:pPr>
            <a:r>
              <a:rPr lang="zh-TW" altLang="en-US" sz="3467" dirty="0">
                <a:solidFill>
                  <a:srgbClr val="0432FF"/>
                </a:solidFill>
              </a:rPr>
              <a:t>千夫長讓保羅在公會前辯解，保羅差點被扯碎</a:t>
            </a:r>
            <a:endParaRPr lang="en-US" altLang="zh-TW" sz="3467" dirty="0">
              <a:solidFill>
                <a:srgbClr val="0432FF"/>
              </a:solidFill>
            </a:endParaRPr>
          </a:p>
          <a:p>
            <a:pPr marL="838175" indent="-685783">
              <a:buFont typeface="+mj-lt"/>
              <a:buAutoNum type="arabicPeriod"/>
            </a:pPr>
            <a:r>
              <a:rPr lang="zh-TW" altLang="en-US" sz="3467" dirty="0">
                <a:solidFill>
                  <a:srgbClr val="0432FF"/>
                </a:solidFill>
              </a:rPr>
              <a:t>猶太人的激進份子密謀殺他</a:t>
            </a:r>
            <a:endParaRPr lang="en-US" altLang="zh-TW" sz="3467" dirty="0">
              <a:solidFill>
                <a:srgbClr val="0432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43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B10BD-1173-A8D1-88D1-5E247F68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/>
              <a:t>大綱</a:t>
            </a:r>
            <a:endParaRPr lang="en-US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87FD5-A71A-2765-66D7-F282364D3F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392" indent="0">
              <a:buNone/>
            </a:pPr>
            <a:r>
              <a:rPr lang="en-US" altLang="zh-TW" sz="3733" dirty="0"/>
              <a:t>21:17 – 23:35	</a:t>
            </a:r>
            <a:r>
              <a:rPr lang="zh-TW" altLang="en-US" sz="3733" dirty="0"/>
              <a:t>保羅在耶路撒冷被捕，為主作見證</a:t>
            </a:r>
            <a:endParaRPr lang="en-US" altLang="zh-TW" sz="3733" dirty="0"/>
          </a:p>
          <a:p>
            <a:pPr marL="152392" indent="0">
              <a:buNone/>
            </a:pPr>
            <a:endParaRPr lang="en-US" altLang="zh-TW" sz="4267" dirty="0"/>
          </a:p>
          <a:p>
            <a:pPr marL="761961" indent="-685783">
              <a:buSzPct val="64000"/>
              <a:buFont typeface="+mj-lt"/>
              <a:buAutoNum type="alphaUcPeriod"/>
            </a:pPr>
            <a:r>
              <a:rPr lang="en-US" altLang="zh-TW" sz="3733" dirty="0"/>
              <a:t>21:17</a:t>
            </a:r>
            <a:r>
              <a:rPr lang="zh-TW" altLang="en-US" sz="3733" dirty="0"/>
              <a:t> </a:t>
            </a:r>
            <a:r>
              <a:rPr lang="en-US" altLang="zh-TW" sz="3733" dirty="0"/>
              <a:t>–</a:t>
            </a:r>
            <a:r>
              <a:rPr lang="zh-TW" altLang="en-US" sz="3733" dirty="0"/>
              <a:t> </a:t>
            </a:r>
            <a:r>
              <a:rPr lang="en-US" altLang="zh-TW" sz="3733" dirty="0"/>
              <a:t>21:36		</a:t>
            </a:r>
            <a:r>
              <a:rPr lang="zh-TW" altLang="en-US" sz="3733" dirty="0"/>
              <a:t>保羅在耶路撒冷被捕</a:t>
            </a:r>
            <a:r>
              <a:rPr lang="en-US" altLang="zh-TW" sz="3733" dirty="0"/>
              <a:t>	</a:t>
            </a:r>
          </a:p>
          <a:p>
            <a:pPr marL="761961" indent="-685783">
              <a:buSzPct val="64000"/>
              <a:buFont typeface="+mj-lt"/>
              <a:buAutoNum type="alphaUcPeriod"/>
            </a:pPr>
            <a:r>
              <a:rPr lang="en-US" altLang="zh-TW" sz="3733" dirty="0"/>
              <a:t>21:37</a:t>
            </a:r>
            <a:r>
              <a:rPr lang="zh-TW" altLang="en-US" sz="3733" dirty="0"/>
              <a:t> </a:t>
            </a:r>
            <a:r>
              <a:rPr lang="en-US" altLang="zh-TW" sz="3733" dirty="0"/>
              <a:t>–</a:t>
            </a:r>
            <a:r>
              <a:rPr lang="zh-TW" altLang="en-US" sz="3733" dirty="0"/>
              <a:t> </a:t>
            </a:r>
            <a:r>
              <a:rPr lang="en-US" altLang="zh-TW" sz="3733" dirty="0"/>
              <a:t>22:29		</a:t>
            </a:r>
            <a:r>
              <a:rPr lang="zh-TW" altLang="en-US" sz="3733" dirty="0"/>
              <a:t>保羅在暴民前申辯</a:t>
            </a:r>
            <a:endParaRPr lang="en-US" altLang="zh-TW" sz="3733" dirty="0"/>
          </a:p>
          <a:p>
            <a:pPr marL="761961" indent="-685783">
              <a:buSzPct val="64000"/>
              <a:buFont typeface="+mj-lt"/>
              <a:buAutoNum type="alphaUcPeriod"/>
            </a:pPr>
            <a:r>
              <a:rPr lang="en-US" altLang="zh-TW" sz="3733" dirty="0"/>
              <a:t>22:30</a:t>
            </a:r>
            <a:r>
              <a:rPr lang="zh-TW" altLang="en-US" sz="3733" dirty="0"/>
              <a:t> </a:t>
            </a:r>
            <a:r>
              <a:rPr lang="en-US" altLang="zh-TW" sz="3733" dirty="0"/>
              <a:t>–</a:t>
            </a:r>
            <a:r>
              <a:rPr lang="zh-TW" altLang="en-US" sz="3733" dirty="0"/>
              <a:t> </a:t>
            </a:r>
            <a:r>
              <a:rPr lang="en-US" altLang="zh-TW" sz="3733" dirty="0"/>
              <a:t>23:35		</a:t>
            </a:r>
            <a:r>
              <a:rPr lang="zh-TW" altLang="en-US" sz="3733" dirty="0"/>
              <a:t>保羅在公會前申辯</a:t>
            </a:r>
            <a:endParaRPr lang="en-US" altLang="zh-TW" sz="3733" dirty="0"/>
          </a:p>
        </p:txBody>
      </p:sp>
    </p:spTree>
    <p:extLst>
      <p:ext uri="{BB962C8B-B14F-4D97-AF65-F5344CB8AC3E}">
        <p14:creationId xmlns:p14="http://schemas.microsoft.com/office/powerpoint/2010/main" val="33000406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B10BD-1173-A8D1-88D1-5E247F68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6178">
              <a:buSzPct val="64000"/>
            </a:pPr>
            <a:r>
              <a:rPr lang="zh-TW" altLang="en-US" sz="3200" dirty="0"/>
              <a:t>結語</a:t>
            </a:r>
            <a:r>
              <a:rPr lang="en-US" altLang="zh-TW" sz="3200" dirty="0"/>
              <a:t>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87FD5-A71A-2765-66D7-F282364D3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96054"/>
            <a:ext cx="11360800" cy="4764980"/>
          </a:xfrm>
        </p:spPr>
        <p:txBody>
          <a:bodyPr/>
          <a:lstStyle/>
          <a:p>
            <a:pPr marL="838175" indent="-685783"/>
            <a:r>
              <a:rPr lang="zh-TW" altLang="en-US" sz="3733" dirty="0"/>
              <a:t>保羅回耶路撒冷之前，聖靈已經提醒他會有「捆鎖與患難」，保羅說「死在耶路撒冷也願意」</a:t>
            </a:r>
            <a:endParaRPr lang="en-US" altLang="zh-TW" sz="3733" dirty="0"/>
          </a:p>
          <a:p>
            <a:pPr marL="838175" indent="-685783"/>
            <a:r>
              <a:rPr lang="zh-TW" altLang="en-US" sz="3733" dirty="0"/>
              <a:t>保羅做到他所說的，堅定的跟從聖靈的帶領</a:t>
            </a:r>
            <a:endParaRPr lang="en-US" altLang="zh-TW" sz="3733" dirty="0"/>
          </a:p>
          <a:p>
            <a:pPr marL="1557824" lvl="1" indent="-685783"/>
            <a:endParaRPr lang="en-US" altLang="zh-TW" sz="3467" dirty="0"/>
          </a:p>
          <a:p>
            <a:pPr marL="838175" indent="-685783">
              <a:buFont typeface="+mj-lt"/>
              <a:buAutoNum type="arabicPeriod"/>
            </a:pPr>
            <a:endParaRPr lang="en-US" altLang="zh-TW" sz="3733" dirty="0"/>
          </a:p>
          <a:p>
            <a:pPr marL="761977" indent="-609585"/>
            <a:endParaRPr lang="en-US" altLang="zh-TW" sz="3733" dirty="0"/>
          </a:p>
        </p:txBody>
      </p:sp>
    </p:spTree>
    <p:extLst>
      <p:ext uri="{BB962C8B-B14F-4D97-AF65-F5344CB8AC3E}">
        <p14:creationId xmlns:p14="http://schemas.microsoft.com/office/powerpoint/2010/main" val="22086833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18F14-37CE-B0AA-8A22-F3A98A8A4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F7AA4B-CBAD-B5E8-ABDF-D01AA206AF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396" indent="0" algn="ctr">
              <a:buNone/>
            </a:pPr>
            <a:endParaRPr lang="en-US" sz="5333" dirty="0"/>
          </a:p>
          <a:p>
            <a:pPr marL="152396" indent="0" algn="ctr">
              <a:buNone/>
            </a:pPr>
            <a:r>
              <a:rPr lang="en-US" sz="5333" dirty="0" err="1"/>
              <a:t>禱告</a:t>
            </a:r>
            <a:endParaRPr lang="en-US" sz="5333" dirty="0"/>
          </a:p>
        </p:txBody>
      </p:sp>
    </p:spTree>
    <p:extLst>
      <p:ext uri="{BB962C8B-B14F-4D97-AF65-F5344CB8AC3E}">
        <p14:creationId xmlns:p14="http://schemas.microsoft.com/office/powerpoint/2010/main" val="316476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B10BD-1173-A8D1-88D1-5E247F68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6178">
              <a:buSzPct val="64000"/>
            </a:pPr>
            <a:r>
              <a:rPr lang="en-US" altLang="zh-TW" sz="3200" dirty="0"/>
              <a:t>A. 21:17</a:t>
            </a:r>
            <a:r>
              <a:rPr lang="zh-TW" altLang="en-US" sz="3200" dirty="0"/>
              <a:t> </a:t>
            </a:r>
            <a:r>
              <a:rPr lang="en-US" altLang="zh-TW" sz="3200" dirty="0"/>
              <a:t>–</a:t>
            </a:r>
            <a:r>
              <a:rPr lang="zh-TW" altLang="en-US" sz="3200" dirty="0"/>
              <a:t> </a:t>
            </a:r>
            <a:r>
              <a:rPr lang="en-US" altLang="zh-TW" sz="3200" dirty="0"/>
              <a:t>21:36		</a:t>
            </a:r>
            <a:r>
              <a:rPr lang="zh-TW" altLang="en-US" sz="3200" dirty="0"/>
              <a:t>保羅在耶路撒冷被捕</a:t>
            </a:r>
            <a:r>
              <a:rPr lang="en-US" altLang="zh-TW" sz="3200" dirty="0"/>
              <a:t>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87FD5-A71A-2765-66D7-F282364D3F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392" indent="0">
              <a:buNone/>
            </a:pPr>
            <a:r>
              <a:rPr lang="zh-TW" altLang="en-US" sz="3733" dirty="0"/>
              <a:t>保羅到了耶路撒冷（</a:t>
            </a:r>
            <a:r>
              <a:rPr lang="en-US" altLang="zh-TW" sz="3733" dirty="0"/>
              <a:t>21:17-21:26</a:t>
            </a:r>
            <a:r>
              <a:rPr lang="zh-TW" altLang="en-US" sz="3733" dirty="0"/>
              <a:t>）</a:t>
            </a:r>
            <a:endParaRPr lang="en-US" altLang="zh-TW" sz="3733" dirty="0"/>
          </a:p>
          <a:p>
            <a:pPr marL="838175" indent="-685783">
              <a:buFont typeface="+mj-lt"/>
              <a:buAutoNum type="arabicPeriod"/>
            </a:pPr>
            <a:r>
              <a:rPr lang="zh-TW" altLang="en-US" sz="3733" dirty="0"/>
              <a:t>雅各和長老們接待他們</a:t>
            </a:r>
            <a:endParaRPr lang="en-US" altLang="zh-TW" sz="3733" dirty="0"/>
          </a:p>
          <a:p>
            <a:pPr marL="838175" indent="-685783">
              <a:buFont typeface="+mj-lt"/>
              <a:buAutoNum type="arabicPeriod"/>
            </a:pPr>
            <a:r>
              <a:rPr lang="zh-TW" altLang="en-US" sz="3733" dirty="0"/>
              <a:t>長老們叫保羅向信主的猶太人妥協</a:t>
            </a:r>
            <a:endParaRPr lang="en-US" altLang="zh-TW" sz="3733" dirty="0"/>
          </a:p>
          <a:p>
            <a:pPr marL="872041" lvl="1" indent="0">
              <a:buNone/>
            </a:pPr>
            <a:r>
              <a:rPr lang="zh-TW" altLang="en-US" sz="3467" dirty="0"/>
              <a:t>「兄台，你看猶太人中信主的有多少萬，</a:t>
            </a:r>
            <a:r>
              <a:rPr lang="zh-TW" altLang="en-US" sz="3467" dirty="0">
                <a:highlight>
                  <a:srgbClr val="FFFF00"/>
                </a:highlight>
              </a:rPr>
              <a:t>並且都為律法熱心。</a:t>
            </a:r>
            <a:endParaRPr lang="en-US" altLang="zh-TW" sz="3467" dirty="0">
              <a:highlight>
                <a:srgbClr val="FFFF00"/>
              </a:highlight>
            </a:endParaRPr>
          </a:p>
          <a:p>
            <a:pPr marL="838175" indent="-685783">
              <a:buFont typeface="+mj-lt"/>
              <a:buAutoNum type="arabicPeriod"/>
            </a:pPr>
            <a:r>
              <a:rPr lang="zh-TW" altLang="en-US" sz="3733" dirty="0"/>
              <a:t>保羅為解除誤會，參與拿細耳人的潔淨儀式</a:t>
            </a:r>
            <a:endParaRPr lang="en-US" altLang="zh-TW" sz="3733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F60467-3801-4CC5-0E53-85E217AE16C9}"/>
              </a:ext>
            </a:extLst>
          </p:cNvPr>
          <p:cNvSpPr txBox="1"/>
          <p:nvPr/>
        </p:nvSpPr>
        <p:spPr>
          <a:xfrm>
            <a:off x="4426961" y="5576075"/>
            <a:ext cx="7029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en-US" sz="3200" dirty="0">
                <a:solidFill>
                  <a:srgbClr val="0432FF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信主的猶太人仍看重律法</a:t>
            </a:r>
            <a:r>
              <a:rPr lang="zh-TW" altLang="en-US" sz="3200" dirty="0">
                <a:solidFill>
                  <a:srgbClr val="0432FF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，反對保羅</a:t>
            </a:r>
            <a:endParaRPr lang="en-US" sz="3200" dirty="0">
              <a:solidFill>
                <a:srgbClr val="0432FF"/>
              </a:solidFill>
              <a:latin typeface="Kaiti TC" panose="02010600040101010101" pitchFamily="2" charset="-120"/>
              <a:ea typeface="Kaiti TC" panose="02010600040101010101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23870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B10BD-1173-A8D1-88D1-5E247F68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6178">
              <a:buSzPct val="64000"/>
            </a:pPr>
            <a:r>
              <a:rPr lang="en-US" altLang="zh-TW" sz="3200" dirty="0"/>
              <a:t>A. 21:17</a:t>
            </a:r>
            <a:r>
              <a:rPr lang="zh-TW" altLang="en-US" sz="3200" dirty="0"/>
              <a:t> </a:t>
            </a:r>
            <a:r>
              <a:rPr lang="en-US" altLang="zh-TW" sz="3200" dirty="0"/>
              <a:t>–</a:t>
            </a:r>
            <a:r>
              <a:rPr lang="zh-TW" altLang="en-US" sz="3200" dirty="0"/>
              <a:t> </a:t>
            </a:r>
            <a:r>
              <a:rPr lang="en-US" altLang="zh-TW" sz="3200" dirty="0"/>
              <a:t>21:36		</a:t>
            </a:r>
            <a:r>
              <a:rPr lang="zh-TW" altLang="en-US" sz="3200" dirty="0"/>
              <a:t>保羅在耶路撒冷被捕</a:t>
            </a:r>
            <a:r>
              <a:rPr lang="en-US" altLang="zh-TW" sz="3200" dirty="0"/>
              <a:t>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87FD5-A71A-2765-66D7-F282364D3F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392" indent="0">
              <a:buNone/>
            </a:pPr>
            <a:r>
              <a:rPr lang="zh-TW" altLang="en-US" sz="3733" dirty="0"/>
              <a:t>保羅被捕（</a:t>
            </a:r>
            <a:r>
              <a:rPr lang="en-US" altLang="zh-TW" sz="3733" dirty="0"/>
              <a:t>21:27-21:36</a:t>
            </a:r>
            <a:r>
              <a:rPr lang="zh-TW" altLang="en-US" sz="3733" dirty="0"/>
              <a:t>）</a:t>
            </a:r>
            <a:endParaRPr lang="en-US" altLang="zh-TW" sz="3733" dirty="0"/>
          </a:p>
          <a:p>
            <a:pPr marL="1557824" lvl="1" indent="-685783">
              <a:buFont typeface="+mj-lt"/>
              <a:buAutoNum type="arabicPeriod"/>
            </a:pPr>
            <a:r>
              <a:rPr lang="zh-TW" altLang="en-US" sz="3467" dirty="0"/>
              <a:t>亞西亞的猶太人，聳動眾人拿保羅</a:t>
            </a:r>
            <a:endParaRPr lang="en-US" altLang="zh-TW" sz="3467" dirty="0"/>
          </a:p>
          <a:p>
            <a:pPr marL="1557824" lvl="1" indent="-685783">
              <a:buFont typeface="+mj-lt"/>
              <a:buAutoNum type="arabicPeriod"/>
            </a:pPr>
            <a:r>
              <a:rPr lang="zh-TW" altLang="en-US" sz="3467" dirty="0"/>
              <a:t>合城百姓殺保羅，千夫長官來制止</a:t>
            </a:r>
            <a:endParaRPr lang="en-US" altLang="zh-TW" sz="3467" dirty="0"/>
          </a:p>
          <a:p>
            <a:pPr marL="1557824" lvl="1" indent="-685783">
              <a:buFont typeface="+mj-lt"/>
              <a:buAutoNum type="arabicPeriod"/>
            </a:pPr>
            <a:r>
              <a:rPr lang="zh-TW" altLang="en-US" sz="3467" dirty="0"/>
              <a:t>保羅被兵丁捆鎖，卻免遭族人殺害</a:t>
            </a:r>
            <a:endParaRPr lang="en-US" altLang="zh-TW" sz="3467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8BDFC4-5C6B-60EB-1E24-277C1EA3CA56}"/>
              </a:ext>
            </a:extLst>
          </p:cNvPr>
          <p:cNvSpPr txBox="1"/>
          <p:nvPr/>
        </p:nvSpPr>
        <p:spPr>
          <a:xfrm>
            <a:off x="3950208" y="4616704"/>
            <a:ext cx="78261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en-US" sz="3200" dirty="0">
                <a:solidFill>
                  <a:srgbClr val="0432FF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不信主的猶太人看到福音擴展</a:t>
            </a:r>
            <a:r>
              <a:rPr lang="zh-TW" altLang="en-US" sz="3200" dirty="0">
                <a:solidFill>
                  <a:srgbClr val="0432FF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，惱羞成怒</a:t>
            </a:r>
            <a:endParaRPr lang="en-US" altLang="zh-TW" sz="3200" dirty="0">
              <a:solidFill>
                <a:srgbClr val="0432FF"/>
              </a:solidFill>
              <a:latin typeface="Kaiti TC" panose="02010600040101010101" pitchFamily="2" charset="-120"/>
              <a:ea typeface="Kaiti TC" panose="02010600040101010101" pitchFamily="2" charset="-120"/>
            </a:endParaRPr>
          </a:p>
          <a:p>
            <a:pPr defTabSz="609585"/>
            <a:r>
              <a:rPr lang="zh-TW" altLang="en-US" sz="3200" dirty="0">
                <a:solidFill>
                  <a:srgbClr val="0432FF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控訴保羅帶外邦人進聖殿</a:t>
            </a:r>
            <a:endParaRPr lang="en-US" sz="3200" dirty="0">
              <a:solidFill>
                <a:srgbClr val="0432FF"/>
              </a:solidFill>
              <a:latin typeface="Kaiti TC" panose="02010600040101010101" pitchFamily="2" charset="-120"/>
              <a:ea typeface="Kaiti TC" panose="02010600040101010101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68919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B10BD-1173-A8D1-88D1-5E247F68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6178">
              <a:buSzPct val="64000"/>
            </a:pPr>
            <a:r>
              <a:rPr lang="en-US" altLang="zh-TW" sz="3200" dirty="0"/>
              <a:t>A. 21:17</a:t>
            </a:r>
            <a:r>
              <a:rPr lang="zh-TW" altLang="en-US" sz="3200" dirty="0"/>
              <a:t> </a:t>
            </a:r>
            <a:r>
              <a:rPr lang="en-US" altLang="zh-TW" sz="3200" dirty="0"/>
              <a:t>–</a:t>
            </a:r>
            <a:r>
              <a:rPr lang="zh-TW" altLang="en-US" sz="3200" dirty="0"/>
              <a:t> </a:t>
            </a:r>
            <a:r>
              <a:rPr lang="en-US" altLang="zh-TW" sz="3200" dirty="0"/>
              <a:t>21:36		</a:t>
            </a:r>
            <a:r>
              <a:rPr lang="zh-TW" altLang="en-US" sz="3200" dirty="0"/>
              <a:t>保羅在耶路撒冷被捕</a:t>
            </a:r>
            <a:r>
              <a:rPr lang="en-US" altLang="zh-TW" sz="3200" dirty="0"/>
              <a:t>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87FD5-A71A-2765-66D7-F282364D3F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392" indent="0">
              <a:buNone/>
            </a:pPr>
            <a:r>
              <a:rPr lang="zh-TW" altLang="en-US" sz="3733" dirty="0"/>
              <a:t>教會 </a:t>
            </a:r>
            <a:r>
              <a:rPr lang="en-US" altLang="zh-TW" sz="3733" dirty="0"/>
              <a:t>–</a:t>
            </a:r>
            <a:r>
              <a:rPr lang="zh-TW" altLang="en-US" sz="3733" dirty="0"/>
              <a:t> 耶路撒冷教會顯出它的軟弱</a:t>
            </a:r>
            <a:endParaRPr lang="en-US" altLang="zh-TW" sz="3733" dirty="0"/>
          </a:p>
          <a:p>
            <a:pPr marL="1481626" lvl="1" indent="-609585"/>
            <a:r>
              <a:rPr lang="zh-TW" altLang="en-US" sz="3200" dirty="0"/>
              <a:t>沒有出面保護保羅</a:t>
            </a:r>
            <a:endParaRPr lang="en-US" altLang="zh-TW" sz="3200" dirty="0"/>
          </a:p>
          <a:p>
            <a:pPr marL="1481626" lvl="1" indent="-609585"/>
            <a:r>
              <a:rPr lang="zh-TW" altLang="en-US" sz="3200" dirty="0"/>
              <a:t>對仍然企圖靠著行律法的猶太信徒妥協，沒有幫助他們改變認知，反而讓保羅讓步（不負責任）</a:t>
            </a:r>
            <a:endParaRPr lang="en-US" altLang="zh-TW" sz="3200" dirty="0"/>
          </a:p>
          <a:p>
            <a:pPr marL="152392" indent="0">
              <a:buNone/>
            </a:pPr>
            <a:r>
              <a:rPr lang="zh-TW" altLang="en-US" sz="3733" dirty="0"/>
              <a:t>暴民 </a:t>
            </a:r>
            <a:r>
              <a:rPr lang="en-US" altLang="zh-TW" sz="3733" dirty="0"/>
              <a:t>–</a:t>
            </a:r>
            <a:r>
              <a:rPr lang="zh-TW" altLang="en-US" sz="3733" dirty="0"/>
              <a:t> 很容易被煽動</a:t>
            </a:r>
            <a:r>
              <a:rPr lang="zh-CN" altLang="en-US" sz="3733" dirty="0"/>
              <a:t>（类似在以弗所的暴民）</a:t>
            </a:r>
            <a:endParaRPr lang="en-US" altLang="zh-TW" sz="3733" dirty="0"/>
          </a:p>
          <a:p>
            <a:pPr marL="152392" indent="0">
              <a:buNone/>
            </a:pPr>
            <a:r>
              <a:rPr lang="en-US" altLang="zh-TW" sz="4000" dirty="0"/>
              <a:t>		</a:t>
            </a:r>
            <a:r>
              <a:rPr lang="zh-TW" altLang="en-US" sz="3200" dirty="0"/>
              <a:t>“除掉他” </a:t>
            </a:r>
            <a:r>
              <a:rPr lang="en-US" altLang="zh-TW" sz="3200" dirty="0"/>
              <a:t>–</a:t>
            </a:r>
            <a:r>
              <a:rPr lang="zh-TW" altLang="en-US" sz="3200" dirty="0"/>
              <a:t> 與對主耶穌的仇恨相似</a:t>
            </a:r>
            <a:endParaRPr lang="en-US" altLang="zh-TW" sz="3200" dirty="0"/>
          </a:p>
          <a:p>
            <a:pPr marL="152392" indent="0">
              <a:buNone/>
            </a:pPr>
            <a:r>
              <a:rPr lang="zh-TW" altLang="en-US" sz="3733" dirty="0"/>
              <a:t>保羅 </a:t>
            </a:r>
            <a:r>
              <a:rPr lang="en-US" altLang="zh-TW" sz="3733" dirty="0"/>
              <a:t>–</a:t>
            </a:r>
            <a:r>
              <a:rPr lang="zh-TW" altLang="en-US" sz="3200" dirty="0"/>
              <a:t> 願意順從長老的提議，為了得著弟兄</a:t>
            </a:r>
            <a:endParaRPr lang="en-US" altLang="zh-TW" sz="3200" dirty="0"/>
          </a:p>
          <a:p>
            <a:pPr marL="152392" indent="0">
              <a:buNone/>
            </a:pPr>
            <a:endParaRPr lang="en-US" altLang="zh-TW" sz="3467" dirty="0"/>
          </a:p>
        </p:txBody>
      </p:sp>
    </p:spTree>
    <p:extLst>
      <p:ext uri="{BB962C8B-B14F-4D97-AF65-F5344CB8AC3E}">
        <p14:creationId xmlns:p14="http://schemas.microsoft.com/office/powerpoint/2010/main" val="2926467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B10BD-1173-A8D1-88D1-5E247F68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6178">
              <a:buSzPct val="64000"/>
            </a:pPr>
            <a:r>
              <a:rPr lang="en-US" altLang="zh-TW" sz="3200" dirty="0"/>
              <a:t>A. 21:17</a:t>
            </a:r>
            <a:r>
              <a:rPr lang="zh-TW" altLang="en-US" sz="3200" dirty="0"/>
              <a:t> </a:t>
            </a:r>
            <a:r>
              <a:rPr lang="en-US" altLang="zh-TW" sz="3200" dirty="0"/>
              <a:t>–</a:t>
            </a:r>
            <a:r>
              <a:rPr lang="zh-TW" altLang="en-US" sz="3200" dirty="0"/>
              <a:t> </a:t>
            </a:r>
            <a:r>
              <a:rPr lang="en-US" altLang="zh-TW" sz="3200" dirty="0"/>
              <a:t>21:36		</a:t>
            </a:r>
            <a:r>
              <a:rPr lang="zh-TW" altLang="en-US" sz="3200" dirty="0"/>
              <a:t>保羅在耶路撒冷被捕</a:t>
            </a:r>
            <a:r>
              <a:rPr lang="en-US" altLang="zh-TW" sz="3200" dirty="0"/>
              <a:t>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87FD5-A71A-2765-66D7-F282364D3F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392" indent="0">
              <a:buNone/>
            </a:pPr>
            <a:r>
              <a:rPr lang="zh-TW" altLang="en-US" sz="3733" dirty="0">
                <a:solidFill>
                  <a:srgbClr val="0432FF"/>
                </a:solidFill>
              </a:rPr>
              <a:t>属灵原则</a:t>
            </a:r>
            <a:r>
              <a:rPr lang="zh-CN" altLang="en-US" sz="3733" dirty="0">
                <a:solidFill>
                  <a:srgbClr val="0432FF"/>
                </a:solidFill>
              </a:rPr>
              <a:t>：</a:t>
            </a:r>
            <a:endParaRPr lang="en-US" altLang="zh-CN" sz="3733" dirty="0">
              <a:solidFill>
                <a:srgbClr val="0432FF"/>
              </a:solidFill>
            </a:endParaRPr>
          </a:p>
          <a:p>
            <a:pPr marL="152392" indent="0">
              <a:buNone/>
            </a:pPr>
            <a:r>
              <a:rPr lang="zh-CN" altLang="en-US" sz="3733" dirty="0">
                <a:solidFill>
                  <a:srgbClr val="0432FF"/>
                </a:solidFill>
              </a:rPr>
              <a:t>教会必须以平和坚定的态度划出真理的界限 </a:t>
            </a:r>
            <a:endParaRPr lang="en-US" altLang="zh-CN" sz="3733" dirty="0">
              <a:solidFill>
                <a:srgbClr val="0432FF"/>
              </a:solidFill>
            </a:endParaRPr>
          </a:p>
          <a:p>
            <a:pPr marL="152392" indent="0">
              <a:buNone/>
            </a:pPr>
            <a:endParaRPr lang="en-US" altLang="zh-TW" sz="3733" dirty="0">
              <a:solidFill>
                <a:srgbClr val="0432FF"/>
              </a:solidFill>
            </a:endParaRPr>
          </a:p>
          <a:p>
            <a:pPr marL="152392" indent="0">
              <a:buNone/>
            </a:pPr>
            <a:r>
              <a:rPr lang="zh-CN" altLang="en-US" sz="3733" dirty="0">
                <a:solidFill>
                  <a:schemeClr val="tx1"/>
                </a:solidFill>
              </a:rPr>
              <a:t>模糊界限或者妥协只能带来暂时的和平，最终会带来瘫痪。</a:t>
            </a:r>
            <a:endParaRPr lang="en-US" altLang="zh-TW" sz="3733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534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B10BD-1173-A8D1-88D1-5E247F68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6178">
              <a:buSzPct val="64000"/>
            </a:pPr>
            <a:r>
              <a:rPr lang="en-US" altLang="zh-TW" sz="3200" dirty="0"/>
              <a:t>B. 21:37</a:t>
            </a:r>
            <a:r>
              <a:rPr lang="zh-TW" altLang="en-US" sz="3200" dirty="0"/>
              <a:t> </a:t>
            </a:r>
            <a:r>
              <a:rPr lang="en-US" altLang="zh-TW" sz="3200" dirty="0"/>
              <a:t>–</a:t>
            </a:r>
            <a:r>
              <a:rPr lang="zh-TW" altLang="en-US" sz="3200" dirty="0"/>
              <a:t> </a:t>
            </a:r>
            <a:r>
              <a:rPr lang="en-US" altLang="zh-TW" sz="3200" dirty="0"/>
              <a:t>22:29		</a:t>
            </a:r>
            <a:r>
              <a:rPr lang="zh-TW" altLang="en-US" sz="3200" dirty="0"/>
              <a:t>保羅在暴民前申辯</a:t>
            </a:r>
            <a:r>
              <a:rPr lang="en-US" altLang="zh-TW" sz="3200" dirty="0"/>
              <a:t>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87FD5-A71A-2765-66D7-F282364D3F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38175" indent="-685783">
              <a:buFont typeface="+mj-lt"/>
              <a:buAutoNum type="arabicPeriod"/>
            </a:pPr>
            <a:r>
              <a:rPr lang="zh-TW" altLang="en-US" sz="3733" dirty="0"/>
              <a:t>千夫長帶保羅進營樓，准許保羅申辯（</a:t>
            </a:r>
            <a:r>
              <a:rPr lang="en-US" altLang="zh-TW" sz="3733" dirty="0"/>
              <a:t>21:37-21:40</a:t>
            </a:r>
            <a:r>
              <a:rPr lang="zh-TW" altLang="en-US" sz="3733" dirty="0"/>
              <a:t>）</a:t>
            </a:r>
            <a:endParaRPr lang="en-US" altLang="zh-TW" sz="3733" dirty="0"/>
          </a:p>
          <a:p>
            <a:pPr marL="838175" indent="-685783">
              <a:buFont typeface="+mj-lt"/>
              <a:buAutoNum type="arabicPeriod"/>
            </a:pPr>
            <a:r>
              <a:rPr lang="zh-TW" altLang="en-US" sz="3733" dirty="0"/>
              <a:t>保羅向猶太人講述自己信主的經過（</a:t>
            </a:r>
            <a:r>
              <a:rPr lang="en-US" altLang="zh-TW" sz="3733" dirty="0"/>
              <a:t>22:1-22:21</a:t>
            </a:r>
            <a:r>
              <a:rPr lang="zh-TW" altLang="en-US" sz="3733" dirty="0"/>
              <a:t>）</a:t>
            </a:r>
            <a:endParaRPr lang="en-US" altLang="zh-TW" sz="3733" dirty="0"/>
          </a:p>
          <a:p>
            <a:pPr marL="838175" indent="-685783">
              <a:buFont typeface="+mj-lt"/>
              <a:buAutoNum type="arabicPeriod"/>
            </a:pPr>
            <a:r>
              <a:rPr lang="zh-TW" altLang="en-US" sz="3733" dirty="0"/>
              <a:t>眾人極其憤怒，要除去保羅（</a:t>
            </a:r>
            <a:r>
              <a:rPr lang="en-US" altLang="zh-TW" sz="3733" dirty="0"/>
              <a:t>22:22</a:t>
            </a:r>
            <a:r>
              <a:rPr lang="zh-TW" altLang="en-US" sz="3733" dirty="0"/>
              <a:t>  </a:t>
            </a:r>
            <a:r>
              <a:rPr lang="en-US" altLang="zh-TW" sz="3733" dirty="0"/>
              <a:t>-</a:t>
            </a:r>
            <a:r>
              <a:rPr lang="zh-TW" altLang="en-US" sz="3733" dirty="0"/>
              <a:t>  </a:t>
            </a:r>
            <a:r>
              <a:rPr lang="en-US" altLang="zh-TW" sz="3733" dirty="0"/>
              <a:t>22:23</a:t>
            </a:r>
            <a:r>
              <a:rPr lang="zh-TW" altLang="en-US" sz="3733" dirty="0"/>
              <a:t>）</a:t>
            </a:r>
            <a:endParaRPr lang="en-US" altLang="zh-TW" sz="3733" dirty="0"/>
          </a:p>
          <a:p>
            <a:pPr marL="838175" indent="-685783">
              <a:buFont typeface="+mj-lt"/>
              <a:buAutoNum type="arabicPeriod"/>
            </a:pPr>
            <a:r>
              <a:rPr lang="zh-TW" altLang="en-US" sz="3733" dirty="0"/>
              <a:t>千夫長得知保羅是羅馬人，不敢行刑（</a:t>
            </a:r>
            <a:r>
              <a:rPr lang="en-US" altLang="zh-TW" sz="3733" dirty="0"/>
              <a:t>22:24</a:t>
            </a:r>
            <a:r>
              <a:rPr lang="zh-TW" altLang="en-US" sz="3733" dirty="0"/>
              <a:t>  </a:t>
            </a:r>
            <a:r>
              <a:rPr lang="en-US" altLang="zh-TW" sz="3733" dirty="0"/>
              <a:t>-</a:t>
            </a:r>
            <a:r>
              <a:rPr lang="zh-TW" altLang="en-US" sz="3733" dirty="0"/>
              <a:t>  </a:t>
            </a:r>
            <a:r>
              <a:rPr lang="en-US" altLang="zh-TW" sz="3733" dirty="0"/>
              <a:t>22:29)</a:t>
            </a:r>
            <a:r>
              <a:rPr lang="zh-TW" altLang="en-US" sz="3733" dirty="0"/>
              <a:t> </a:t>
            </a:r>
            <a:endParaRPr lang="en-US" altLang="zh-TW" sz="3733" dirty="0"/>
          </a:p>
        </p:txBody>
      </p:sp>
    </p:spTree>
    <p:extLst>
      <p:ext uri="{BB962C8B-B14F-4D97-AF65-F5344CB8AC3E}">
        <p14:creationId xmlns:p14="http://schemas.microsoft.com/office/powerpoint/2010/main" val="1611538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B10BD-1173-A8D1-88D1-5E247F68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6178">
              <a:buSzPct val="64000"/>
            </a:pPr>
            <a:r>
              <a:rPr lang="en-US" altLang="zh-TW" sz="3200" dirty="0"/>
              <a:t>B. 21:37</a:t>
            </a:r>
            <a:r>
              <a:rPr lang="zh-TW" altLang="en-US" sz="3200" dirty="0"/>
              <a:t> </a:t>
            </a:r>
            <a:r>
              <a:rPr lang="en-US" altLang="zh-TW" sz="3200" dirty="0"/>
              <a:t>–</a:t>
            </a:r>
            <a:r>
              <a:rPr lang="zh-TW" altLang="en-US" sz="3200" dirty="0"/>
              <a:t> </a:t>
            </a:r>
            <a:r>
              <a:rPr lang="en-US" altLang="zh-TW" sz="3200" dirty="0"/>
              <a:t>22:29		</a:t>
            </a:r>
            <a:r>
              <a:rPr lang="zh-TW" altLang="en-US" sz="3200" dirty="0"/>
              <a:t>保羅在暴民前申辯</a:t>
            </a:r>
            <a:r>
              <a:rPr lang="en-US" altLang="zh-TW" sz="3200" dirty="0"/>
              <a:t>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87FD5-A71A-2765-66D7-F282364D3F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392" indent="0">
              <a:buNone/>
            </a:pPr>
            <a:r>
              <a:rPr lang="zh-TW" altLang="en-US" sz="3733" dirty="0"/>
              <a:t>保羅向猶太人講述自己信主的經過（</a:t>
            </a:r>
            <a:r>
              <a:rPr lang="en-US" altLang="zh-TW" sz="3733" dirty="0"/>
              <a:t>22:1-22:21</a:t>
            </a:r>
            <a:r>
              <a:rPr lang="zh-TW" altLang="en-US" sz="3733" dirty="0"/>
              <a:t>）</a:t>
            </a:r>
            <a:endParaRPr lang="en-US" altLang="zh-TW" sz="3733" dirty="0"/>
          </a:p>
          <a:p>
            <a:pPr marL="761977" indent="-609585"/>
            <a:r>
              <a:rPr lang="zh-TW" altLang="en-US" sz="3467" dirty="0"/>
              <a:t>我曾經是</a:t>
            </a:r>
            <a:r>
              <a:rPr lang="en-US" altLang="zh-TW" sz="3467" dirty="0"/>
              <a:t>...</a:t>
            </a:r>
          </a:p>
          <a:p>
            <a:pPr marL="761977" indent="-609585"/>
            <a:r>
              <a:rPr lang="zh-TW" altLang="en-US" sz="3467" dirty="0"/>
              <a:t>我經歷了</a:t>
            </a:r>
            <a:r>
              <a:rPr lang="en-US" altLang="zh-TW" sz="3467" dirty="0"/>
              <a:t>...</a:t>
            </a:r>
          </a:p>
          <a:p>
            <a:pPr marL="761977" indent="-609585"/>
            <a:r>
              <a:rPr lang="zh-TW" altLang="en-US" sz="3467" dirty="0"/>
              <a:t>我現在作</a:t>
            </a:r>
            <a:r>
              <a:rPr lang="en-US" altLang="zh-TW" sz="3467" dirty="0"/>
              <a:t>...</a:t>
            </a:r>
          </a:p>
          <a:p>
            <a:pPr marL="152392" indent="0">
              <a:buNone/>
            </a:pPr>
            <a:endParaRPr lang="en-US" altLang="zh-TW" sz="3200" dirty="0"/>
          </a:p>
          <a:p>
            <a:pPr marL="152392" indent="0">
              <a:buNone/>
            </a:pPr>
            <a:r>
              <a:rPr lang="zh-TW" altLang="en-US" sz="3200" dirty="0"/>
              <a:t>我們每個信徒都要常常回想</a:t>
            </a:r>
            <a:r>
              <a:rPr lang="en-US" altLang="zh-TW" sz="3200" dirty="0"/>
              <a:t>1</a:t>
            </a:r>
            <a:r>
              <a:rPr lang="zh-TW" altLang="en-US" sz="3200" dirty="0"/>
              <a:t>）我們以前是誰，</a:t>
            </a:r>
            <a:r>
              <a:rPr lang="en-US" altLang="zh-TW" sz="3200" dirty="0"/>
              <a:t>2</a:t>
            </a:r>
            <a:r>
              <a:rPr lang="zh-TW" altLang="en-US" sz="3200" dirty="0"/>
              <a:t>）神給了我怎樣的恩典，</a:t>
            </a:r>
            <a:r>
              <a:rPr lang="en-US" altLang="zh-TW" sz="3200" dirty="0"/>
              <a:t>3</a:t>
            </a:r>
            <a:r>
              <a:rPr lang="zh-TW" altLang="en-US" sz="3200" dirty="0"/>
              <a:t>）我現在在做什麼榮耀祂。</a:t>
            </a:r>
            <a:r>
              <a:rPr lang="zh-TW" altLang="en-US" sz="3200" dirty="0">
                <a:highlight>
                  <a:srgbClr val="FFFF00"/>
                </a:highlight>
              </a:rPr>
              <a:t>這三點是藉著神靈不斷更新的，</a:t>
            </a:r>
            <a:r>
              <a:rPr lang="zh-TW" altLang="en-US" sz="3200" dirty="0"/>
              <a:t>我們也要知道如何分享這三點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3873762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B10BD-1173-A8D1-88D1-5E247F68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6178">
              <a:buSzPct val="64000"/>
            </a:pPr>
            <a:r>
              <a:rPr lang="en-US" altLang="zh-TW" sz="3200" dirty="0"/>
              <a:t>B. 21:37</a:t>
            </a:r>
            <a:r>
              <a:rPr lang="zh-TW" altLang="en-US" sz="3200" dirty="0"/>
              <a:t> </a:t>
            </a:r>
            <a:r>
              <a:rPr lang="en-US" altLang="zh-TW" sz="3200" dirty="0"/>
              <a:t>–</a:t>
            </a:r>
            <a:r>
              <a:rPr lang="zh-TW" altLang="en-US" sz="3200" dirty="0"/>
              <a:t> </a:t>
            </a:r>
            <a:r>
              <a:rPr lang="en-US" altLang="zh-TW" sz="3200" dirty="0"/>
              <a:t>22:29		</a:t>
            </a:r>
            <a:r>
              <a:rPr lang="zh-TW" altLang="en-US" sz="3200" dirty="0"/>
              <a:t>保羅在暴民前申辯</a:t>
            </a:r>
            <a:r>
              <a:rPr lang="en-US" altLang="zh-TW" sz="3200" dirty="0"/>
              <a:t>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87FD5-A71A-2765-66D7-F282364D3F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392" indent="0">
              <a:buNone/>
            </a:pPr>
            <a:r>
              <a:rPr lang="zh-TW" altLang="en-US" sz="3733" dirty="0"/>
              <a:t>猶太人的驕傲</a:t>
            </a:r>
            <a:endParaRPr lang="en-US" altLang="zh-TW" sz="3733" dirty="0"/>
          </a:p>
          <a:p>
            <a:pPr marL="1329229" lvl="1"/>
            <a:r>
              <a:rPr lang="zh-TW" altLang="en-US" sz="2933" dirty="0"/>
              <a:t>耶路撒冷的猶太信徒</a:t>
            </a:r>
            <a:endParaRPr lang="en-US" altLang="zh-TW" sz="2933" dirty="0"/>
          </a:p>
          <a:p>
            <a:pPr marL="1329229" lvl="1"/>
            <a:r>
              <a:rPr lang="zh-TW" altLang="en-US" sz="2933" dirty="0"/>
              <a:t>亞西亞的猶太人</a:t>
            </a:r>
            <a:endParaRPr lang="en-US" altLang="zh-TW" sz="2933" dirty="0"/>
          </a:p>
          <a:p>
            <a:pPr marL="1329229" lvl="1"/>
            <a:r>
              <a:rPr lang="zh-TW" altLang="en-US" sz="2933" dirty="0"/>
              <a:t>過去的保羅</a:t>
            </a:r>
            <a:endParaRPr lang="en-US" altLang="zh-TW" sz="2933" dirty="0"/>
          </a:p>
          <a:p>
            <a:pPr marL="1329229" lvl="1"/>
            <a:r>
              <a:rPr lang="zh-TW" altLang="en-US" sz="2933" dirty="0"/>
              <a:t>耶路撒冷教會</a:t>
            </a:r>
            <a:endParaRPr lang="en-US" altLang="zh-TW" sz="2933" dirty="0"/>
          </a:p>
          <a:p>
            <a:pPr marL="152392" indent="0">
              <a:buNone/>
            </a:pPr>
            <a:r>
              <a:rPr lang="zh-TW" altLang="en-US" sz="3200" dirty="0"/>
              <a:t>認為自己是神的選民</a:t>
            </a:r>
            <a:r>
              <a:rPr lang="en-US" altLang="zh-TW" sz="3200" dirty="0"/>
              <a:t>	--</a:t>
            </a:r>
            <a:r>
              <a:rPr lang="zh-TW" altLang="en-US" sz="3200" dirty="0"/>
              <a:t> 天之驕子</a:t>
            </a:r>
            <a:endParaRPr lang="en-US" altLang="zh-TW" sz="3200" dirty="0"/>
          </a:p>
          <a:p>
            <a:pPr marL="152392" indent="0">
              <a:buNone/>
            </a:pPr>
            <a:r>
              <a:rPr lang="zh-TW" altLang="en-US" sz="3200" dirty="0"/>
              <a:t>自認為律法都守的很好</a:t>
            </a:r>
            <a:r>
              <a:rPr lang="en-US" altLang="zh-TW" sz="3200" dirty="0"/>
              <a:t>	--</a:t>
            </a:r>
            <a:r>
              <a:rPr lang="zh-TW" altLang="en-US" sz="3200" dirty="0"/>
              <a:t> 蒙神喜悅</a:t>
            </a:r>
            <a:endParaRPr lang="en-US" altLang="zh-TW" sz="3200" dirty="0"/>
          </a:p>
          <a:p>
            <a:pPr marL="152392" indent="0">
              <a:buNone/>
            </a:pPr>
            <a:r>
              <a:rPr lang="zh-TW" altLang="en-US" sz="3200" dirty="0"/>
              <a:t>自認為有學識，品格高尚的人</a:t>
            </a:r>
            <a:r>
              <a:rPr lang="en-US" altLang="zh-TW" sz="3200" dirty="0"/>
              <a:t>【</a:t>
            </a:r>
            <a:r>
              <a:rPr lang="zh-TW" altLang="en-US" sz="3200" dirty="0"/>
              <a:t>俯仰不愧天地</a:t>
            </a:r>
            <a:r>
              <a:rPr lang="en-US" altLang="zh-TW" sz="3200" dirty="0"/>
              <a:t>】--</a:t>
            </a:r>
            <a:r>
              <a:rPr lang="zh-TW" altLang="en-US" sz="3200" dirty="0"/>
              <a:t> 社會棟樑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357366582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1408</Words>
  <Application>Microsoft Macintosh PowerPoint</Application>
  <PresentationFormat>Widescreen</PresentationFormat>
  <Paragraphs>126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3" baseType="lpstr">
      <vt:lpstr>BiauKai</vt:lpstr>
      <vt:lpstr>Chinese Quote</vt:lpstr>
      <vt:lpstr>Kaiti TC</vt:lpstr>
      <vt:lpstr>SimHei</vt:lpstr>
      <vt:lpstr>Songti TC</vt:lpstr>
      <vt:lpstr>STKaiti</vt:lpstr>
      <vt:lpstr>Arial</vt:lpstr>
      <vt:lpstr>Calibri</vt:lpstr>
      <vt:lpstr>Gill Sans MT</vt:lpstr>
      <vt:lpstr>Wingdings</vt:lpstr>
      <vt:lpstr>Parcel</vt:lpstr>
      <vt:lpstr>3_Default Design</vt:lpstr>
      <vt:lpstr> 【使徒行傳】第十八課 21:17 – 23:35 </vt:lpstr>
      <vt:lpstr>大綱</vt:lpstr>
      <vt:lpstr>A. 21:17 – 21:36  保羅在耶路撒冷被捕 </vt:lpstr>
      <vt:lpstr>A. 21:17 – 21:36  保羅在耶路撒冷被捕 </vt:lpstr>
      <vt:lpstr>A. 21:17 – 21:36  保羅在耶路撒冷被捕 </vt:lpstr>
      <vt:lpstr>A. 21:17 – 21:36  保羅在耶路撒冷被捕 </vt:lpstr>
      <vt:lpstr>B. 21:37 – 22:29  保羅在暴民前申辯 </vt:lpstr>
      <vt:lpstr>B. 21:37 – 22:29  保羅在暴民前申辯 </vt:lpstr>
      <vt:lpstr>B. 21:37 – 22:29  保羅在暴民前申辯 </vt:lpstr>
      <vt:lpstr>B. 21:37 – 22:29  保羅在暴民前申辯 </vt:lpstr>
      <vt:lpstr>B. 21:37 – 22:29  保羅在暴民前申辯 </vt:lpstr>
      <vt:lpstr>C. 22:30 – 23:35  保羅在公會前申辯 </vt:lpstr>
      <vt:lpstr>C. 22:30 – 23:35  保羅在公會前申辯 </vt:lpstr>
      <vt:lpstr>C. 22:30 – 23:35  保羅在公會前申辯 </vt:lpstr>
      <vt:lpstr>PowerPoint Presentation</vt:lpstr>
      <vt:lpstr>C. 22:30 – 23:35  保羅在公會前申辯 </vt:lpstr>
      <vt:lpstr>C. 22:30 – 23:35  保羅在公會前申辯 </vt:lpstr>
      <vt:lpstr>耶路撒冷的暴亂 </vt:lpstr>
      <vt:lpstr>耶路撒冷的暴亂  </vt:lpstr>
      <vt:lpstr>結語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【使徒行傳】第十八課 21:17 – 23:35 </dc:title>
  <dc:creator>Sandy Mau</dc:creator>
  <cp:lastModifiedBy>Sandy Mau</cp:lastModifiedBy>
  <cp:revision>1</cp:revision>
  <dcterms:created xsi:type="dcterms:W3CDTF">2023-05-24T00:03:50Z</dcterms:created>
  <dcterms:modified xsi:type="dcterms:W3CDTF">2023-05-24T00:15:20Z</dcterms:modified>
</cp:coreProperties>
</file>