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648" r:id="rId2"/>
    <p:sldId id="256" r:id="rId3"/>
    <p:sldId id="588" r:id="rId4"/>
    <p:sldId id="601" r:id="rId5"/>
    <p:sldId id="600" r:id="rId6"/>
    <p:sldId id="590" r:id="rId7"/>
    <p:sldId id="591" r:id="rId8"/>
    <p:sldId id="592" r:id="rId9"/>
    <p:sldId id="593" r:id="rId10"/>
    <p:sldId id="599" r:id="rId11"/>
    <p:sldId id="594" r:id="rId12"/>
    <p:sldId id="595" r:id="rId13"/>
    <p:sldId id="597" r:id="rId14"/>
    <p:sldId id="649" r:id="rId15"/>
    <p:sldId id="59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97" d="100"/>
          <a:sy n="97" d="100"/>
        </p:scale>
        <p:origin x="6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5DE74F-82ED-47CA-B39C-F46526A4B36D}" type="datetimeFigureOut">
              <a:rPr lang="en-US" smtClean="0"/>
              <a:t>6/7/23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DC393-09CF-4492-B0DA-800F44905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351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881C0E0-FCF6-EF74-CE0A-5046DEE6A6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49E11B-DB4C-48DB-B4E4-F012C9B17D18}" type="slidenum">
              <a:rPr lang="zh-TW" altLang="en-US"/>
              <a:pPr/>
              <a:t>3</a:t>
            </a:fld>
            <a:endParaRPr lang="en-US" altLang="zh-TW"/>
          </a:p>
        </p:txBody>
      </p:sp>
      <p:sp>
        <p:nvSpPr>
          <p:cNvPr id="588802" name="Rectangle 2">
            <a:extLst>
              <a:ext uri="{FF2B5EF4-FFF2-40B4-BE49-F238E27FC236}">
                <a16:creationId xmlns:a16="http://schemas.microsoft.com/office/drawing/2014/main" id="{368F1E01-3B7A-4999-EEBA-C18175E696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8803" name="Rectangle 3">
            <a:extLst>
              <a:ext uri="{FF2B5EF4-FFF2-40B4-BE49-F238E27FC236}">
                <a16:creationId xmlns:a16="http://schemas.microsoft.com/office/drawing/2014/main" id="{1D70A661-E0BE-4CEE-0230-B82161F369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5" y="4352545"/>
            <a:ext cx="6801612" cy="1239895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4284317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679400" y="2561800"/>
            <a:ext cx="10833200" cy="173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>
                <a:latin typeface="Songti TC" panose="02010600040101010101" pitchFamily="2" charset="-120"/>
                <a:ea typeface="Songti TC" panose="02010600040101010101" pitchFamily="2" charset="-12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 dirty="0"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47684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415600" y="496967"/>
            <a:ext cx="11360800" cy="86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Songti TC" panose="02010600040101010101" pitchFamily="2" charset="-120"/>
                <a:ea typeface="Songti TC" panose="02010600040101010101" pitchFamily="2" charset="-12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 hasCustomPrompt="1"/>
          </p:nvPr>
        </p:nvSpPr>
        <p:spPr>
          <a:xfrm>
            <a:off x="415600" y="1596055"/>
            <a:ext cx="11360800" cy="476497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533387" lvl="0" indent="-38099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tx1"/>
              </a:buClr>
              <a:buSzPts val="1800"/>
              <a:buFont typeface="Wingdings" pitchFamily="2" charset="2"/>
              <a:buChar char="v"/>
              <a:defRPr sz="2667">
                <a:latin typeface="STKaiti" panose="02010600040101010101" pitchFamily="2" charset="-122"/>
                <a:ea typeface="STKaiti" panose="02010600040101010101" pitchFamily="2" charset="-122"/>
              </a:defRPr>
            </a:lvl1pPr>
            <a:lvl2pPr marL="1253035" lvl="1" indent="-457189">
              <a:spcBef>
                <a:spcPts val="533"/>
              </a:spcBef>
              <a:spcAft>
                <a:spcPts val="0"/>
              </a:spcAft>
              <a:buClrTx/>
              <a:buSzPts val="1400"/>
              <a:buFont typeface="+mj-lt"/>
              <a:buAutoNum type="alphaUcPeriod"/>
              <a:defRPr sz="240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1862620" lvl="2" indent="-457189">
              <a:spcBef>
                <a:spcPts val="533"/>
              </a:spcBef>
              <a:spcAft>
                <a:spcPts val="0"/>
              </a:spcAft>
              <a:buClrTx/>
              <a:buSzPts val="1400"/>
              <a:buFont typeface="+mj-lt"/>
              <a:buAutoNum type="alphaUcPeriod"/>
              <a:defRPr sz="2133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r>
              <a:rPr lang="en-US" dirty="0" err="1"/>
              <a:t>加入字詞</a:t>
            </a:r>
            <a:endParaRPr lang="en-US" dirty="0"/>
          </a:p>
          <a:p>
            <a:pPr lvl="1"/>
            <a:r>
              <a:rPr lang="en-US" dirty="0" err="1"/>
              <a:t>加入字詞</a:t>
            </a:r>
            <a:endParaRPr lang="en-US" dirty="0"/>
          </a:p>
          <a:p>
            <a:pPr lvl="2"/>
            <a:r>
              <a:rPr lang="en-US" dirty="0" err="1"/>
              <a:t>加入字詞</a:t>
            </a:r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749203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6/7/23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4604933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5" y="4352465"/>
            <a:ext cx="6801612" cy="1265083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1496484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5"/>
            <a:ext cx="4271771" cy="31019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7" y="2638045"/>
            <a:ext cx="4270247" cy="31019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6/7/23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2982875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4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189" indent="0">
              <a:buNone/>
              <a:defRPr sz="19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1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7" y="3143251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4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189" indent="0">
              <a:buNone/>
              <a:defRPr sz="19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6/7/23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79797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6/7/23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9767125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6/7/23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1230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9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9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6/7/23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4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2279768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9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6001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9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6/7/23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5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5588246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6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7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6/7/23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1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3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9381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377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189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783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377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2971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30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276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09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28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C5DCB-4888-6DBF-288B-EDE76DC50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809625"/>
            <a:ext cx="11092016" cy="2791251"/>
          </a:xfrm>
        </p:spPr>
        <p:txBody>
          <a:bodyPr/>
          <a:lstStyle/>
          <a:p>
            <a:br>
              <a:rPr lang="en-US" altLang="zh-TW" dirty="0"/>
            </a:br>
            <a:br>
              <a:rPr lang="en-US" altLang="zh-TW" dirty="0"/>
            </a:br>
            <a:r>
              <a:rPr lang="en-US" altLang="zh-TW" dirty="0"/>
              <a:t>【</a:t>
            </a:r>
            <a:r>
              <a:rPr lang="en-US" dirty="0" err="1"/>
              <a:t>使徒行傳</a:t>
            </a:r>
            <a:r>
              <a:rPr lang="en-US" altLang="zh-TW" dirty="0" err="1"/>
              <a:t>】</a:t>
            </a:r>
            <a:r>
              <a:rPr lang="en-US" dirty="0" err="1"/>
              <a:t>第十</a:t>
            </a:r>
            <a:r>
              <a:rPr lang="zh-CN" altLang="en-US" dirty="0"/>
              <a:t>九</a:t>
            </a:r>
            <a:r>
              <a:rPr lang="en-US" dirty="0"/>
              <a:t>課</a:t>
            </a:r>
            <a:br>
              <a:rPr lang="en-US" altLang="zh-TW" dirty="0"/>
            </a:br>
            <a:r>
              <a:rPr lang="en-US" altLang="zh-TW" sz="3200" i="1" dirty="0"/>
              <a:t>A</a:t>
            </a:r>
            <a:r>
              <a:rPr lang="en-US" altLang="zh-CN" sz="3200" i="1" dirty="0"/>
              <a:t>cts:</a:t>
            </a:r>
            <a:r>
              <a:rPr lang="en-US" altLang="zh-TW" sz="3200" i="1" dirty="0"/>
              <a:t>24</a:t>
            </a:r>
            <a:r>
              <a:rPr lang="zh-CN" altLang="en-US" sz="3200" i="1" dirty="0"/>
              <a:t>：</a:t>
            </a:r>
            <a:r>
              <a:rPr lang="en-US" altLang="zh-CN" sz="3200" i="1" dirty="0"/>
              <a:t>1</a:t>
            </a:r>
            <a:r>
              <a:rPr lang="en-US" altLang="zh-TW" sz="3200" i="1" dirty="0"/>
              <a:t> – 25:12</a:t>
            </a:r>
            <a:br>
              <a:rPr lang="en-US" altLang="zh-TW" dirty="0"/>
            </a:br>
            <a:br>
              <a:rPr lang="en-US" dirty="0"/>
            </a:br>
            <a:r>
              <a:rPr lang="zh-CN" altLang="en-US" sz="3600" b="1" dirty="0"/>
              <a:t>巡抚前保罗的见证</a:t>
            </a:r>
            <a:br>
              <a:rPr lang="en-US" altLang="zh-CN" sz="3600" b="1" dirty="0"/>
            </a:br>
            <a:br>
              <a:rPr lang="en-US" sz="3600" dirty="0"/>
            </a:br>
            <a:endParaRPr lang="en-US" sz="3600" dirty="0"/>
          </a:p>
        </p:txBody>
      </p:sp>
      <p:sp>
        <p:nvSpPr>
          <p:cNvPr id="3" name="Google Shape;69;p13">
            <a:extLst>
              <a:ext uri="{FF2B5EF4-FFF2-40B4-BE49-F238E27FC236}">
                <a16:creationId xmlns:a16="http://schemas.microsoft.com/office/drawing/2014/main" id="{FBC66F9E-F25F-7A17-4E41-790A6429C6ED}"/>
              </a:ext>
            </a:extLst>
          </p:cNvPr>
          <p:cNvSpPr txBox="1">
            <a:spLocks/>
          </p:cNvSpPr>
          <p:nvPr/>
        </p:nvSpPr>
        <p:spPr>
          <a:xfrm>
            <a:off x="679402" y="5012814"/>
            <a:ext cx="8570215" cy="1117975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984647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3235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013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12081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58B6C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Kaiti TC" panose="02010600040101010101" pitchFamily="2" charset="-120"/>
                <a:ea typeface="Kaiti TC" panose="02010600040101010101" pitchFamily="2" charset="-120"/>
                <a:cs typeface="+mn-cs"/>
              </a:rPr>
              <a:t>南區證道堂成人主日學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rgbClr val="58B6C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Kaiti TC" panose="02010600040101010101" pitchFamily="2" charset="-120"/>
                <a:ea typeface="Kaiti TC" panose="02010600040101010101" pitchFamily="2" charset="-120"/>
                <a:cs typeface="+mn-cs"/>
              </a:rPr>
              <a:t>CCF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Kaiti TC" panose="02010600040101010101" pitchFamily="2" charset="-120"/>
                <a:ea typeface="Kaiti TC" panose="02010600040101010101" pitchFamily="2" charset="-120"/>
                <a:cs typeface="+mn-cs"/>
              </a:rPr>
              <a:t>提供參考資料</a:t>
            </a:r>
          </a:p>
        </p:txBody>
      </p:sp>
    </p:spTree>
    <p:extLst>
      <p:ext uri="{BB962C8B-B14F-4D97-AF65-F5344CB8AC3E}">
        <p14:creationId xmlns:p14="http://schemas.microsoft.com/office/powerpoint/2010/main" val="2928037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7A359-71E5-39BF-86FB-64BEB57F9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4907" y="370332"/>
            <a:ext cx="7729728" cy="1188720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b="1" dirty="0"/>
              <a:t>腓力斯对讲道的反应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B3807-D4C2-F02E-16CC-8E9BC3D40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033" y="2006353"/>
            <a:ext cx="10111666" cy="4651899"/>
          </a:xfrm>
        </p:spPr>
        <p:txBody>
          <a:bodyPr>
            <a:normAutofit fontScale="62500" lnSpcReduction="20000"/>
          </a:bodyPr>
          <a:lstStyle/>
          <a:p>
            <a:r>
              <a:rPr lang="zh-CN" altLang="en-US" sz="3800" dirty="0"/>
              <a:t>听保罗讲论信基督耶稣的道。（</a:t>
            </a:r>
            <a:r>
              <a:rPr lang="en-US" altLang="zh-CN" sz="3800" dirty="0"/>
              <a:t>Faith in Christ Jesus)</a:t>
            </a:r>
            <a:endParaRPr lang="zh-CN" altLang="en-US" sz="3800" dirty="0"/>
          </a:p>
          <a:p>
            <a:r>
              <a:rPr lang="zh-CN" altLang="en-US" sz="3800" dirty="0"/>
              <a:t>讲论公义，节制和将来的审判时，觉得惧怕，“等我得便再叫你来”</a:t>
            </a:r>
          </a:p>
          <a:p>
            <a:r>
              <a:rPr lang="zh-CN" altLang="en-US" sz="3800" dirty="0"/>
              <a:t>同时，指望保罗送钱贿赂。“屡次叫他来，和他谈论”</a:t>
            </a:r>
          </a:p>
          <a:p>
            <a:endParaRPr lang="zh-CN" altLang="en-US" sz="3800" dirty="0"/>
          </a:p>
          <a:p>
            <a:pPr>
              <a:lnSpc>
                <a:spcPct val="110000"/>
              </a:lnSpc>
            </a:pPr>
            <a:r>
              <a:rPr lang="zh-CN" altLang="en-US" sz="3800" dirty="0"/>
              <a:t>听道但不悔改： 当保罗讲到公义，节制和将来的审判，他说：“你暂且去吧。。。” （求神拜佛，只是求好处。讲爱，不要公义，不要审判）</a:t>
            </a:r>
            <a:endParaRPr lang="en-US" altLang="zh-CN" sz="3800" dirty="0"/>
          </a:p>
          <a:p>
            <a:r>
              <a:rPr lang="zh-CN" altLang="en-US" sz="3800" dirty="0"/>
              <a:t>听道的目的是得到物质好处。</a:t>
            </a:r>
            <a:endParaRPr lang="en-US" altLang="zh-CN" sz="3800" dirty="0"/>
          </a:p>
          <a:p>
            <a:endParaRPr lang="en-US" altLang="zh-CN" sz="3800" dirty="0"/>
          </a:p>
          <a:p>
            <a:pPr>
              <a:lnSpc>
                <a:spcPct val="110000"/>
              </a:lnSpc>
            </a:pPr>
            <a:r>
              <a:rPr lang="zh-CN" altLang="en-US" sz="3800" dirty="0"/>
              <a:t>应用：当我们听到救恩的真理，或圣洁，结果子这方面的教导，我们如何回应呢？</a:t>
            </a:r>
          </a:p>
          <a:p>
            <a:endParaRPr lang="en-US" sz="3800" dirty="0"/>
          </a:p>
          <a:p>
            <a:endParaRPr lang="en-US" dirty="0"/>
          </a:p>
        </p:txBody>
      </p:sp>
      <p:pic>
        <p:nvPicPr>
          <p:cNvPr id="4" name="Picture 2" descr="使徒行傳第廿四章- 保羅智慧的答辯">
            <a:extLst>
              <a:ext uri="{FF2B5EF4-FFF2-40B4-BE49-F238E27FC236}">
                <a16:creationId xmlns:a16="http://schemas.microsoft.com/office/drawing/2014/main" id="{2C6FFB76-55C5-BCB8-FD28-76A61E5069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1856" y="0"/>
            <a:ext cx="19431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8622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5D33-1C67-752B-D55C-1931EC05D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628" y="245601"/>
            <a:ext cx="7729728" cy="1188720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b="1" dirty="0"/>
              <a:t>在巡抚非斯都前受审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00FAE-B719-DAFA-288C-089B8271D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9508" y="1642480"/>
            <a:ext cx="9871968" cy="4401946"/>
          </a:xfrm>
        </p:spPr>
        <p:txBody>
          <a:bodyPr>
            <a:noAutofit/>
          </a:bodyPr>
          <a:lstStyle/>
          <a:p>
            <a:r>
              <a:rPr lang="zh-CN" altLang="en-US" sz="3200" dirty="0"/>
              <a:t>新官上任巡访耶路撒冷。</a:t>
            </a:r>
            <a:endParaRPr lang="en-US" altLang="zh-CN" sz="3200" dirty="0"/>
          </a:p>
          <a:p>
            <a:r>
              <a:rPr lang="zh-CN" altLang="en-US" sz="3200" dirty="0"/>
              <a:t>祭司长和犹太人的首领控告保罗，</a:t>
            </a:r>
            <a:endParaRPr lang="en-US" altLang="zh-CN" sz="3200" dirty="0"/>
          </a:p>
          <a:p>
            <a:r>
              <a:rPr lang="zh-CN" altLang="en-US" sz="3200" dirty="0"/>
              <a:t>并央求把保罗提到耶路撒冷。</a:t>
            </a:r>
            <a:endParaRPr lang="en-US" sz="3200" dirty="0"/>
          </a:p>
          <a:p>
            <a:r>
              <a:rPr lang="zh-CN" altLang="en-US" sz="2800" dirty="0"/>
              <a:t>非斯都：“保罗在该撒利亚，我自己快要往那里去”又说“你们中间有权势的人和我一同下去，那人若有什么不是，就可以告他</a:t>
            </a:r>
            <a:r>
              <a:rPr lang="zh-CN" altLang="en-US" sz="3200" dirty="0"/>
              <a:t>”</a:t>
            </a:r>
            <a:endParaRPr lang="en-US" altLang="zh-CN" sz="3200" dirty="0"/>
          </a:p>
          <a:p>
            <a:pPr marL="0" indent="0">
              <a:buNone/>
            </a:pPr>
            <a:endParaRPr lang="en-US" altLang="zh-CN" sz="3200" dirty="0"/>
          </a:p>
          <a:p>
            <a:r>
              <a:rPr lang="zh-CN" altLang="en-US" sz="3200" dirty="0"/>
              <a:t>犹太人控告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86115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771C2-DF6D-6429-982C-277C1498E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211" y="204186"/>
            <a:ext cx="7729728" cy="1188720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b="1" dirty="0"/>
              <a:t>保罗的申辩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D1E69-392A-84B3-BFA9-15C82E520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273" y="1582994"/>
            <a:ext cx="11576480" cy="4984954"/>
          </a:xfrm>
        </p:spPr>
        <p:txBody>
          <a:bodyPr>
            <a:noAutofit/>
          </a:bodyPr>
          <a:lstStyle/>
          <a:p>
            <a:r>
              <a:rPr lang="zh-CN" altLang="en-US" sz="3200" dirty="0"/>
              <a:t>无论犹太人的律法，或是圣殿，或是凯撒，我都没有干犯</a:t>
            </a:r>
            <a:endParaRPr lang="en-US" altLang="zh-CN" sz="3200" dirty="0"/>
          </a:p>
          <a:p>
            <a:endParaRPr lang="en-US" altLang="zh-CN" sz="3200" dirty="0"/>
          </a:p>
          <a:p>
            <a:r>
              <a:rPr lang="zh-CN" altLang="en-US" sz="3200" dirty="0"/>
              <a:t>非斯都要讨好犹太人，就问保罗说，“你愿意上耶路撒冷去，在那里听我审断这事吗？”</a:t>
            </a:r>
            <a:endParaRPr lang="en-US" altLang="zh-CN" sz="3200" dirty="0"/>
          </a:p>
          <a:p>
            <a:r>
              <a:rPr lang="zh-CN" altLang="en-US" sz="3200" dirty="0"/>
              <a:t>保罗的回答：</a:t>
            </a:r>
            <a:endParaRPr lang="en-US" altLang="zh-CN" sz="3200" dirty="0"/>
          </a:p>
          <a:p>
            <a:r>
              <a:rPr lang="zh-CN" altLang="en-US" sz="3200" dirty="0"/>
              <a:t>我向犹太人并没有行过什么不义的事。</a:t>
            </a:r>
            <a:endParaRPr lang="en-US" altLang="zh-CN" sz="3200" dirty="0"/>
          </a:p>
          <a:p>
            <a:r>
              <a:rPr lang="zh-CN" altLang="en-US" sz="3200" dirty="0"/>
              <a:t>我站在凯撒的堂前，这是我应当受审的地方</a:t>
            </a:r>
            <a:endParaRPr lang="en-US" altLang="zh-CN" sz="3200" dirty="0"/>
          </a:p>
          <a:p>
            <a:r>
              <a:rPr lang="zh-CN" altLang="en-US" sz="3200" dirty="0"/>
              <a:t>他们所告的事情若都不实，没有人可以把我交给他们</a:t>
            </a:r>
            <a:endParaRPr lang="en-US" altLang="zh-CN" sz="3200" dirty="0"/>
          </a:p>
          <a:p>
            <a:r>
              <a:rPr lang="zh-CN" altLang="en-US" sz="3200" dirty="0"/>
              <a:t>我要上告于凯撒</a:t>
            </a:r>
            <a:endParaRPr lang="en-US" altLang="zh-CN" sz="3200" dirty="0"/>
          </a:p>
          <a:p>
            <a:endParaRPr lang="en-US" sz="3200" dirty="0"/>
          </a:p>
          <a:p>
            <a:pPr>
              <a:lnSpc>
                <a:spcPct val="110000"/>
              </a:lnSpc>
            </a:pPr>
            <a:r>
              <a:rPr lang="zh-CN" altLang="en-US" sz="3200" dirty="0"/>
              <a:t>异象：徒</a:t>
            </a:r>
            <a:r>
              <a:rPr lang="en-US" altLang="zh-CN" sz="3200" dirty="0"/>
              <a:t>23</a:t>
            </a:r>
            <a:r>
              <a:rPr lang="zh-CN" altLang="en-US" sz="3200" dirty="0"/>
              <a:t>：</a:t>
            </a:r>
            <a:r>
              <a:rPr lang="en-US" altLang="zh-CN" sz="3200" dirty="0"/>
              <a:t>11 </a:t>
            </a:r>
            <a:r>
              <a:rPr lang="zh-CN" altLang="en-US" sz="3200" dirty="0"/>
              <a:t>当夜，主站在保罗旁边，说：“放心吧！你怎样在耶路撒冷为我作见证，也必怎样在罗马为我作见证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29920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D7C0A-B53B-EE58-B0CC-50842DA50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8274" y="307745"/>
            <a:ext cx="7729728" cy="1188720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学习的功课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FB070-C7F6-AA0E-0084-DFCE891F8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154" y="1828800"/>
            <a:ext cx="10644328" cy="4296792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sz="3500" dirty="0"/>
              <a:t>危机是神给的机会，使信徒属灵的特质显现出来</a:t>
            </a:r>
            <a:endParaRPr lang="en-US" altLang="zh-CN" sz="3500" dirty="0"/>
          </a:p>
          <a:p>
            <a:r>
              <a:rPr lang="zh-CN" altLang="en-US" sz="3500" dirty="0"/>
              <a:t>如何影响你？</a:t>
            </a:r>
            <a:endParaRPr lang="en-US" altLang="zh-CN" sz="3500" dirty="0"/>
          </a:p>
          <a:p>
            <a:r>
              <a:rPr lang="zh-CN" altLang="en-US" sz="3500" dirty="0"/>
              <a:t>如何影响神的国度？</a:t>
            </a:r>
            <a:endParaRPr lang="en-US" altLang="zh-CN" sz="3500" dirty="0"/>
          </a:p>
          <a:p>
            <a:endParaRPr lang="en-US" sz="3500" dirty="0"/>
          </a:p>
          <a:p>
            <a:r>
              <a:rPr lang="zh-CN" altLang="en-US" sz="3500" dirty="0"/>
              <a:t>保罗使用环境来拓展福音</a:t>
            </a:r>
            <a:endParaRPr lang="en-US" altLang="zh-CN" sz="3500" dirty="0"/>
          </a:p>
          <a:p>
            <a:r>
              <a:rPr lang="zh-CN" altLang="en-US" sz="3500" dirty="0"/>
              <a:t>我们面临危机时候，是否愿意让神使用你的处境，向你旁边的人见证福音的大能。</a:t>
            </a:r>
            <a:endParaRPr lang="en-US" altLang="zh-CN" sz="3500" dirty="0"/>
          </a:p>
          <a:p>
            <a:r>
              <a:rPr lang="zh-CN" altLang="en-US" sz="3500" dirty="0"/>
              <a:t>成为神祝福的器皿，管道。</a:t>
            </a:r>
            <a:r>
              <a:rPr lang="zh-CN" altLang="en-US" sz="2400" dirty="0"/>
              <a:t> </a:t>
            </a:r>
            <a:endParaRPr lang="en-US" altLang="zh-CN" sz="2400" dirty="0"/>
          </a:p>
          <a:p>
            <a:r>
              <a:rPr lang="zh-CN" altLang="en-US" sz="1900" dirty="0"/>
              <a:t>撒加利亚 </a:t>
            </a:r>
            <a:r>
              <a:rPr lang="en-US" altLang="zh-CN" sz="1900" dirty="0"/>
              <a:t>8</a:t>
            </a:r>
            <a:r>
              <a:rPr lang="zh-CN" altLang="en-US" sz="1900" dirty="0"/>
              <a:t>：</a:t>
            </a:r>
            <a:r>
              <a:rPr lang="en-US" altLang="zh-CN" sz="1900" dirty="0"/>
              <a:t>23 </a:t>
            </a:r>
            <a:r>
              <a:rPr lang="zh-CN" altLang="en-US" sz="1900" dirty="0"/>
              <a:t>万军之耶和华如此说：在那些日子必有十个人从那个列国诸侯中出来，拉住一个犹太人的衣襟，说：‘我们要与你们同去，因为我们听见神与你们同在了。’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681615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C6469-82D7-2772-C531-7F4AA5D3BF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426586-F10D-3971-F906-07A9A941C8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040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2F3C3-DE4C-42DD-4A72-82DE0C06B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94176"/>
            <a:ext cx="7729728" cy="1188720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亚基帕王前见证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C7DC9-C41E-7090-258C-53A1A46D4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5736" y="1837678"/>
            <a:ext cx="9747681" cy="4820574"/>
          </a:xfrm>
        </p:spPr>
        <p:txBody>
          <a:bodyPr>
            <a:noAutofit/>
          </a:bodyPr>
          <a:lstStyle/>
          <a:p>
            <a:r>
              <a:rPr lang="zh-CN" altLang="en-US" sz="3200" dirty="0"/>
              <a:t>非斯都：告他的就是几样辩论：为自己敬畏鬼神的事（</a:t>
            </a:r>
            <a:r>
              <a:rPr lang="en-US" altLang="zh-CN" sz="3200" dirty="0"/>
              <a:t>religion</a:t>
            </a:r>
            <a:r>
              <a:rPr lang="zh-CN" altLang="en-US" sz="3200" dirty="0"/>
              <a:t>），还有就是为一个名叫耶稣的人，是已经死了，但保罗却说他是活着的。</a:t>
            </a:r>
            <a:endParaRPr lang="en-US" altLang="zh-CN" sz="3200" dirty="0"/>
          </a:p>
          <a:p>
            <a:r>
              <a:rPr lang="zh-CN" altLang="en-US" sz="3200" dirty="0"/>
              <a:t>查明他没有什么该死的罪</a:t>
            </a:r>
            <a:endParaRPr lang="en-US" altLang="zh-CN" sz="3200" dirty="0"/>
          </a:p>
          <a:p>
            <a:r>
              <a:rPr lang="zh-CN" altLang="en-US" sz="3200" dirty="0"/>
              <a:t>定意把他解去，他自己上告于皇帝</a:t>
            </a:r>
            <a:endParaRPr lang="en-US" altLang="zh-CN" sz="3200" dirty="0"/>
          </a:p>
          <a:p>
            <a:pPr marL="0" indent="0">
              <a:buNone/>
            </a:pPr>
            <a:endParaRPr lang="en-US" altLang="zh-CN" sz="3200" dirty="0"/>
          </a:p>
          <a:p>
            <a:r>
              <a:rPr lang="zh-CN" altLang="en-US" sz="3200" dirty="0"/>
              <a:t>没有什么确实的事可以奏明主上。</a:t>
            </a:r>
            <a:endParaRPr lang="en-US" altLang="zh-CN" sz="3200" dirty="0"/>
          </a:p>
          <a:p>
            <a:r>
              <a:rPr lang="zh-CN" altLang="en-US" sz="3200" dirty="0"/>
              <a:t>亚基帕王查问之后可能有所陈奏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63239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EC7B203-CBCE-B128-9537-3EE9F077517B}"/>
              </a:ext>
            </a:extLst>
          </p:cNvPr>
          <p:cNvSpPr txBox="1"/>
          <p:nvPr/>
        </p:nvSpPr>
        <p:spPr>
          <a:xfrm>
            <a:off x="790112" y="1509616"/>
            <a:ext cx="1002288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dirty="0">
                <a:latin typeface="STKaiti" panose="02010600040101010101" pitchFamily="2" charset="-122"/>
                <a:ea typeface="STKaiti" panose="02010600040101010101" pitchFamily="2" charset="-122"/>
              </a:rPr>
              <a:t>♦</a:t>
            </a:r>
            <a:r>
              <a:rPr lang="zh-CN" altLang="en-US" sz="3200" dirty="0"/>
              <a:t>上一次</a:t>
            </a:r>
            <a:r>
              <a:rPr lang="en-US" altLang="zh-CN" sz="3200" dirty="0"/>
              <a:t>23</a:t>
            </a:r>
            <a:r>
              <a:rPr lang="zh-CN" altLang="en-US" sz="3200" dirty="0"/>
              <a:t>章的信息讲到保罗进入圣殿引起犹太人的骚动，被千夫长吕西亚将保罗从混乱中拉出来，免于受到伤害。</a:t>
            </a:r>
            <a:endParaRPr lang="en-US" altLang="zh-CN" sz="3200" dirty="0"/>
          </a:p>
          <a:p>
            <a:endParaRPr lang="en-US" altLang="zh-CN" sz="3200" dirty="0"/>
          </a:p>
          <a:p>
            <a:r>
              <a:rPr lang="zh-CN" altLang="en-US" sz="3200" dirty="0">
                <a:latin typeface="STKaiti" panose="02010600040101010101" pitchFamily="2" charset="-122"/>
                <a:ea typeface="STKaiti" panose="02010600040101010101" pitchFamily="2" charset="-122"/>
              </a:rPr>
              <a:t>♦ </a:t>
            </a:r>
            <a:r>
              <a:rPr lang="zh-CN" altLang="en-US" sz="3200" dirty="0"/>
              <a:t>接下来吕西亚经过简单审问，知道保罗并没有犯什么罪，只是怕得罪犹太人，不敢轻易释放。</a:t>
            </a:r>
            <a:endParaRPr lang="en-US" altLang="zh-CN" sz="3200" dirty="0"/>
          </a:p>
          <a:p>
            <a:endParaRPr lang="en-US" altLang="zh-CN" sz="3200" dirty="0"/>
          </a:p>
          <a:p>
            <a:r>
              <a:rPr lang="zh-CN" altLang="en-US" sz="3200" dirty="0">
                <a:latin typeface="STKaiti" panose="02010600040101010101" pitchFamily="2" charset="-122"/>
                <a:ea typeface="STKaiti" panose="02010600040101010101" pitchFamily="2" charset="-122"/>
              </a:rPr>
              <a:t>♦ </a:t>
            </a:r>
            <a:r>
              <a:rPr lang="zh-CN" altLang="en-US" sz="3200" dirty="0"/>
              <a:t>他又得知犹太人想要暗杀保罗，因此派兵护送来到该撒利亚，要求巡抚腓力斯处理。</a:t>
            </a:r>
            <a:endParaRPr lang="en-US" sz="32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90234C-E149-85FF-7557-113882B6037B}"/>
              </a:ext>
            </a:extLst>
          </p:cNvPr>
          <p:cNvSpPr txBox="1">
            <a:spLocks/>
          </p:cNvSpPr>
          <p:nvPr/>
        </p:nvSpPr>
        <p:spPr>
          <a:xfrm>
            <a:off x="1936692" y="139069"/>
            <a:ext cx="7729728" cy="1188720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回顾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686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7778" name="Picture 2">
            <a:extLst>
              <a:ext uri="{FF2B5EF4-FFF2-40B4-BE49-F238E27FC236}">
                <a16:creationId xmlns:a16="http://schemas.microsoft.com/office/drawing/2014/main" id="{2AEAA460-D86F-1ECA-4071-3F75856631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0" r="18047"/>
          <a:stretch>
            <a:fillRect/>
          </a:stretch>
        </p:blipFill>
        <p:spPr bwMode="auto">
          <a:xfrm>
            <a:off x="1524001" y="0"/>
            <a:ext cx="4132263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7790" name="Freeform 14">
            <a:extLst>
              <a:ext uri="{FF2B5EF4-FFF2-40B4-BE49-F238E27FC236}">
                <a16:creationId xmlns:a16="http://schemas.microsoft.com/office/drawing/2014/main" id="{3CA28A91-6699-BC71-9DE2-9BC595FCDDFC}"/>
              </a:ext>
            </a:extLst>
          </p:cNvPr>
          <p:cNvSpPr>
            <a:spLocks/>
          </p:cNvSpPr>
          <p:nvPr/>
        </p:nvSpPr>
        <p:spPr bwMode="auto">
          <a:xfrm>
            <a:off x="3209925" y="4025901"/>
            <a:ext cx="725488" cy="828675"/>
          </a:xfrm>
          <a:custGeom>
            <a:avLst/>
            <a:gdLst>
              <a:gd name="T0" fmla="*/ 457 w 457"/>
              <a:gd name="T1" fmla="*/ 522 h 522"/>
              <a:gd name="T2" fmla="*/ 61 w 457"/>
              <a:gd name="T3" fmla="*/ 318 h 522"/>
              <a:gd name="T4" fmla="*/ 90 w 457"/>
              <a:gd name="T5" fmla="*/ 0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7" h="522">
                <a:moveTo>
                  <a:pt x="457" y="522"/>
                </a:moveTo>
                <a:cubicBezTo>
                  <a:pt x="391" y="489"/>
                  <a:pt x="122" y="405"/>
                  <a:pt x="61" y="318"/>
                </a:cubicBezTo>
                <a:cubicBezTo>
                  <a:pt x="0" y="231"/>
                  <a:pt x="84" y="66"/>
                  <a:pt x="90" y="0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7781" name="Rectangle 5">
            <a:extLst>
              <a:ext uri="{FF2B5EF4-FFF2-40B4-BE49-F238E27FC236}">
                <a16:creationId xmlns:a16="http://schemas.microsoft.com/office/drawing/2014/main" id="{F84CECDC-DBF3-7EBE-65E9-3D3F6CEEF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69900"/>
            <a:ext cx="4305300" cy="567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CN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于是，兵丁照所吩咐他们的，将保罗夜里带到安提帕底。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CN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第二天，让马兵护送，他们就回营楼去。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CN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马兵来到该撒利亚，把文书呈给巡抚，便叫保罗站在他面前。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CN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巡抚看了文书，问保罗是哪省的人，既晓得他是基利家人，就说：「等告你的人来到，我要细听你的事。」便吩咐人把他看守在希律的衙门里。</a:t>
            </a:r>
            <a:r>
              <a:rPr lang="en-US" altLang="zh-CN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CN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23:31-35)</a:t>
            </a:r>
            <a:endParaRPr lang="en-US" altLang="zh-TW" sz="240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87783" name="Oval 7">
            <a:extLst>
              <a:ext uri="{FF2B5EF4-FFF2-40B4-BE49-F238E27FC236}">
                <a16:creationId xmlns:a16="http://schemas.microsoft.com/office/drawing/2014/main" id="{607BE522-6B96-E3CD-A374-5B0276DEF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7538" y="2979739"/>
            <a:ext cx="119062" cy="1174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87784" name="AutoShape 8">
            <a:extLst>
              <a:ext uri="{FF2B5EF4-FFF2-40B4-BE49-F238E27FC236}">
                <a16:creationId xmlns:a16="http://schemas.microsoft.com/office/drawing/2014/main" id="{D5F7D38C-7C4D-1C37-F196-DB46150E5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264" y="2752726"/>
            <a:ext cx="1127125" cy="377825"/>
          </a:xfrm>
          <a:prstGeom prst="wedgeRectCallout">
            <a:avLst>
              <a:gd name="adj1" fmla="val 62551"/>
              <a:gd name="adj2" fmla="val 2436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TW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该撒利亚</a:t>
            </a:r>
          </a:p>
        </p:txBody>
      </p:sp>
      <p:sp>
        <p:nvSpPr>
          <p:cNvPr id="587787" name="Oval 11">
            <a:extLst>
              <a:ext uri="{FF2B5EF4-FFF2-40B4-BE49-F238E27FC236}">
                <a16:creationId xmlns:a16="http://schemas.microsoft.com/office/drawing/2014/main" id="{1572FB77-2A49-C1D5-F651-AC6E46522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0488" y="4810126"/>
            <a:ext cx="119062" cy="1174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87788" name="AutoShape 12">
            <a:extLst>
              <a:ext uri="{FF2B5EF4-FFF2-40B4-BE49-F238E27FC236}">
                <a16:creationId xmlns:a16="http://schemas.microsoft.com/office/drawing/2014/main" id="{8CE6615A-68B7-2363-F80D-76D77D4E0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7139" y="5108576"/>
            <a:ext cx="1127125" cy="377825"/>
          </a:xfrm>
          <a:prstGeom prst="wedgeRectCallout">
            <a:avLst>
              <a:gd name="adj1" fmla="val -31551"/>
              <a:gd name="adj2" fmla="val -99157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TW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耶路撒冷</a:t>
            </a:r>
          </a:p>
        </p:txBody>
      </p:sp>
      <p:sp>
        <p:nvSpPr>
          <p:cNvPr id="587789" name="AutoShape 13">
            <a:extLst>
              <a:ext uri="{FF2B5EF4-FFF2-40B4-BE49-F238E27FC236}">
                <a16:creationId xmlns:a16="http://schemas.microsoft.com/office/drawing/2014/main" id="{D5278042-96BC-6F22-61F6-00925E7FA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8664" y="3671889"/>
            <a:ext cx="1127125" cy="377825"/>
          </a:xfrm>
          <a:prstGeom prst="wedgeRectCallout">
            <a:avLst>
              <a:gd name="adj1" fmla="val 62551"/>
              <a:gd name="adj2" fmla="val 2436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TW" altLang="en-US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安提帕底</a:t>
            </a:r>
          </a:p>
        </p:txBody>
      </p:sp>
      <p:sp>
        <p:nvSpPr>
          <p:cNvPr id="587791" name="Freeform 15">
            <a:extLst>
              <a:ext uri="{FF2B5EF4-FFF2-40B4-BE49-F238E27FC236}">
                <a16:creationId xmlns:a16="http://schemas.microsoft.com/office/drawing/2014/main" id="{BC06AECF-B3F9-E5D8-FC74-CD021D9A25FB}"/>
              </a:ext>
            </a:extLst>
          </p:cNvPr>
          <p:cNvSpPr>
            <a:spLocks/>
          </p:cNvSpPr>
          <p:nvPr/>
        </p:nvSpPr>
        <p:spPr bwMode="auto">
          <a:xfrm>
            <a:off x="3225801" y="3101975"/>
            <a:ext cx="138113" cy="857250"/>
          </a:xfrm>
          <a:custGeom>
            <a:avLst/>
            <a:gdLst>
              <a:gd name="T0" fmla="*/ 87 w 87"/>
              <a:gd name="T1" fmla="*/ 540 h 540"/>
              <a:gd name="T2" fmla="*/ 22 w 87"/>
              <a:gd name="T3" fmla="*/ 233 h 540"/>
              <a:gd name="T4" fmla="*/ 0 w 87"/>
              <a:gd name="T5" fmla="*/ 0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7" h="540">
                <a:moveTo>
                  <a:pt x="87" y="540"/>
                </a:moveTo>
                <a:cubicBezTo>
                  <a:pt x="61" y="431"/>
                  <a:pt x="36" y="323"/>
                  <a:pt x="22" y="233"/>
                </a:cubicBezTo>
                <a:cubicBezTo>
                  <a:pt x="8" y="143"/>
                  <a:pt x="5" y="62"/>
                  <a:pt x="0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7786" name="Oval 10">
            <a:extLst>
              <a:ext uri="{FF2B5EF4-FFF2-40B4-BE49-F238E27FC236}">
                <a16:creationId xmlns:a16="http://schemas.microsoft.com/office/drawing/2014/main" id="{4039BEBD-3B72-E117-23DE-C12405B68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8351" y="3906839"/>
            <a:ext cx="119063" cy="11747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87792" name="AutoShape 16">
            <a:extLst>
              <a:ext uri="{FF2B5EF4-FFF2-40B4-BE49-F238E27FC236}">
                <a16:creationId xmlns:a16="http://schemas.microsoft.com/office/drawing/2014/main" id="{2666791D-57FF-65DD-85BB-4D772FA04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5867400"/>
            <a:ext cx="1524000" cy="457200"/>
          </a:xfrm>
          <a:prstGeom prst="wedgeRectCallout">
            <a:avLst>
              <a:gd name="adj1" fmla="val -14685"/>
              <a:gd name="adj2" fmla="val -85069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希律的王宫</a:t>
            </a:r>
            <a:endParaRPr lang="zh-TW" altLang="en-US" sz="200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87793" name="Text Box 17">
            <a:extLst>
              <a:ext uri="{FF2B5EF4-FFF2-40B4-BE49-F238E27FC236}">
                <a16:creationId xmlns:a16="http://schemas.microsoft.com/office/drawing/2014/main" id="{3939E1C5-9A0D-B09A-2509-A55112503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1" y="1614488"/>
            <a:ext cx="654859" cy="369332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bg1"/>
                </a:solidFill>
                <a:ea typeface="SimHei" panose="02010609060101010101" pitchFamily="49" charset="-122"/>
              </a:rPr>
              <a:t>Day6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" dur="500"/>
                                        <p:tgtEl>
                                          <p:spTgt spid="587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87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789" grpId="0" animBg="1"/>
      <p:bldP spid="587786" grpId="0" animBg="1"/>
      <p:bldP spid="587792" grpId="0" animBg="1"/>
      <p:bldP spid="58779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A7B97-F025-8306-26AB-1AB3F58AE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98867"/>
            <a:ext cx="7729728" cy="1188720"/>
          </a:xfrm>
        </p:spPr>
        <p:txBody>
          <a:bodyPr>
            <a:normAutofit/>
          </a:bodyPr>
          <a:lstStyle/>
          <a:p>
            <a:r>
              <a:rPr lang="zh-CN" altLang="en-US" sz="3600" b="1" dirty="0"/>
              <a:t>学习主题</a:t>
            </a:r>
            <a:endParaRPr lang="en-US" sz="3600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91B292E-511F-6065-288E-AC6DDC124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5421" y="1712049"/>
            <a:ext cx="10076155" cy="42359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200" dirty="0">
                <a:latin typeface="STKaiti" panose="02010600040101010101" pitchFamily="2" charset="-122"/>
                <a:ea typeface="STKaiti" panose="02010600040101010101" pitchFamily="2" charset="-122"/>
              </a:rPr>
              <a:t>♦ </a:t>
            </a:r>
            <a:r>
              <a:rPr lang="zh-CN" altLang="en-US" sz="3200" dirty="0"/>
              <a:t>在巡抚腓力斯，非斯都面前，保罗面对犹太人对他的指控，有什么回应呢？</a:t>
            </a:r>
            <a:endParaRPr lang="en-US" altLang="zh-CN" sz="3200" dirty="0"/>
          </a:p>
          <a:p>
            <a:pPr marL="0" indent="0">
              <a:buNone/>
            </a:pPr>
            <a:r>
              <a:rPr lang="zh-CN" altLang="en-US" sz="3200" dirty="0">
                <a:latin typeface="STKaiti" panose="02010600040101010101" pitchFamily="2" charset="-122"/>
                <a:ea typeface="STKaiti" panose="02010600040101010101" pitchFamily="2" charset="-122"/>
              </a:rPr>
              <a:t>♦</a:t>
            </a:r>
            <a:r>
              <a:rPr lang="zh-CN" altLang="en-US" sz="3200" dirty="0"/>
              <a:t>从这回应的方式我们可以看出，初代教会使徒传福音所面对的抵挡何在？</a:t>
            </a:r>
            <a:endParaRPr lang="en-US" altLang="zh-CN" sz="3200" dirty="0"/>
          </a:p>
          <a:p>
            <a:pPr marL="0" indent="0">
              <a:buNone/>
            </a:pPr>
            <a:r>
              <a:rPr lang="zh-CN" altLang="en-US" sz="3200" dirty="0">
                <a:latin typeface="STKaiti" panose="02010600040101010101" pitchFamily="2" charset="-122"/>
                <a:ea typeface="STKaiti" panose="02010600040101010101" pitchFamily="2" charset="-122"/>
              </a:rPr>
              <a:t>♦</a:t>
            </a:r>
            <a:r>
              <a:rPr lang="zh-CN" altLang="en-US" sz="3200" dirty="0"/>
              <a:t>从保罗的辩词，我们可以知道，相对于传统犹太人的信仰，在他心中怎么看待福音？在罗马官员面前，使徒怎样为福音辩护，为主作见证？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937470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F8D34-6FF2-8B28-8253-38A77EC7D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6185" y="884793"/>
            <a:ext cx="9179629" cy="1188720"/>
          </a:xfrm>
        </p:spPr>
        <p:txBody>
          <a:bodyPr>
            <a:noAutofit/>
          </a:bodyPr>
          <a:lstStyle/>
          <a:p>
            <a:pPr algn="ctr"/>
            <a:r>
              <a:rPr lang="zh-CN" altLang="en-US" sz="3200" b="1" dirty="0"/>
              <a:t>大纲：保罗在两位巡抚前的申辩为主作见证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19D68-35A8-6C2B-2571-C3BD1DA1C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033" y="2334827"/>
            <a:ext cx="9907480" cy="3558481"/>
          </a:xfrm>
        </p:spPr>
        <p:txBody>
          <a:bodyPr>
            <a:normAutofit/>
          </a:bodyPr>
          <a:lstStyle/>
          <a:p>
            <a:pPr algn="ctr"/>
            <a:endParaRPr lang="en-US" altLang="zh-CN" sz="3200" dirty="0"/>
          </a:p>
          <a:p>
            <a:r>
              <a:rPr lang="en-US" altLang="zh-CN" sz="3200" dirty="0"/>
              <a:t>I</a:t>
            </a:r>
            <a:r>
              <a:rPr lang="zh-CN" altLang="en-US" sz="3200" dirty="0"/>
              <a:t>： </a:t>
            </a:r>
            <a:r>
              <a:rPr lang="en-US" altLang="zh-CN" sz="3200" dirty="0"/>
              <a:t>24</a:t>
            </a:r>
            <a:r>
              <a:rPr lang="zh-CN" altLang="en-US" sz="3200" dirty="0"/>
              <a:t>：</a:t>
            </a:r>
            <a:r>
              <a:rPr lang="en-US" altLang="zh-CN" sz="3200" dirty="0"/>
              <a:t>1-21</a:t>
            </a:r>
            <a:r>
              <a:rPr lang="zh-CN" altLang="en-US" sz="3200" dirty="0"/>
              <a:t>。在巡抚腓力斯前</a:t>
            </a:r>
            <a:r>
              <a:rPr lang="en-US" altLang="zh-CN" sz="3200" dirty="0"/>
              <a:t> </a:t>
            </a:r>
            <a:r>
              <a:rPr lang="zh-CN" altLang="en-US" sz="3200" dirty="0"/>
              <a:t>犹太人对保罗的控告及他的申辩。</a:t>
            </a:r>
            <a:endParaRPr lang="en-US" altLang="zh-CN" sz="3200" dirty="0"/>
          </a:p>
          <a:p>
            <a:r>
              <a:rPr lang="en-US" altLang="zh-CN" sz="3200" dirty="0"/>
              <a:t>II</a:t>
            </a:r>
            <a:r>
              <a:rPr lang="zh-CN" altLang="en-US" sz="3200" dirty="0"/>
              <a:t>： </a:t>
            </a:r>
            <a:r>
              <a:rPr lang="en-US" altLang="zh-CN" sz="3200" dirty="0"/>
              <a:t>24</a:t>
            </a:r>
            <a:r>
              <a:rPr lang="zh-CN" altLang="en-US" sz="3200" dirty="0"/>
              <a:t>：</a:t>
            </a:r>
            <a:r>
              <a:rPr lang="en-US" altLang="zh-CN" sz="3200" dirty="0"/>
              <a:t>22-27</a:t>
            </a:r>
            <a:r>
              <a:rPr lang="zh-CN" altLang="en-US" sz="3200" dirty="0"/>
              <a:t>。 巡抚腓力斯对保罗讲道的反应。</a:t>
            </a:r>
            <a:endParaRPr lang="en-US" altLang="zh-CN" sz="3200" dirty="0"/>
          </a:p>
          <a:p>
            <a:r>
              <a:rPr lang="en-US" altLang="zh-CN" sz="3200" dirty="0"/>
              <a:t>III</a:t>
            </a:r>
            <a:r>
              <a:rPr lang="zh-CN" altLang="en-US" sz="3200" dirty="0"/>
              <a:t>：</a:t>
            </a:r>
            <a:r>
              <a:rPr lang="en-US" altLang="zh-CN" sz="3200" dirty="0"/>
              <a:t>25</a:t>
            </a:r>
            <a:r>
              <a:rPr lang="zh-CN" altLang="en-US" sz="3200" dirty="0"/>
              <a:t>：</a:t>
            </a:r>
            <a:r>
              <a:rPr lang="en-US" altLang="zh-CN" sz="3200" dirty="0"/>
              <a:t>1-12</a:t>
            </a:r>
            <a:r>
              <a:rPr lang="zh-CN" altLang="en-US" sz="3200" dirty="0"/>
              <a:t>。 保罗在巡抚非斯都前的分诉。</a:t>
            </a:r>
            <a:endParaRPr lang="en-US" altLang="zh-CN" sz="3200" dirty="0"/>
          </a:p>
          <a:p>
            <a:pPr algn="ctr"/>
            <a:endParaRPr lang="en-US" altLang="zh-CN" dirty="0"/>
          </a:p>
          <a:p>
            <a:pPr marL="0" indent="0" algn="ctr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387627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A6CBB-9278-CC18-E6E7-36AD58095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5827" y="325499"/>
            <a:ext cx="7729728" cy="1188720"/>
          </a:xfrm>
        </p:spPr>
        <p:txBody>
          <a:bodyPr>
            <a:normAutofit/>
          </a:bodyPr>
          <a:lstStyle/>
          <a:p>
            <a:pPr algn="ctr"/>
            <a:r>
              <a:rPr lang="zh-CN" altLang="en-US" sz="3600" b="1" dirty="0"/>
              <a:t>保罗在腓力斯前受审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F0C0F-38AB-6370-DD28-BF4A50C74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7262" y="1732524"/>
            <a:ext cx="9428086" cy="4251026"/>
          </a:xfrm>
        </p:spPr>
        <p:txBody>
          <a:bodyPr>
            <a:noAutofit/>
          </a:bodyPr>
          <a:lstStyle/>
          <a:p>
            <a:r>
              <a:rPr lang="zh-CN" altLang="en-US" sz="3200" dirty="0"/>
              <a:t>大祭司亚拿尼亚，长老，辩士帖土罗</a:t>
            </a:r>
            <a:endParaRPr lang="en-US" altLang="zh-CN" sz="3200" dirty="0"/>
          </a:p>
          <a:p>
            <a:r>
              <a:rPr lang="zh-CN" altLang="en-US" sz="3200" dirty="0"/>
              <a:t>保罗</a:t>
            </a:r>
            <a:endParaRPr lang="en-US" altLang="zh-CN" sz="3200" dirty="0"/>
          </a:p>
          <a:p>
            <a:r>
              <a:rPr lang="zh-CN" altLang="en-US" sz="3200" dirty="0"/>
              <a:t>巡抚腓力斯</a:t>
            </a:r>
            <a:endParaRPr lang="en-US" sz="3200" dirty="0"/>
          </a:p>
          <a:p>
            <a:r>
              <a:rPr lang="zh-CN" altLang="en-US" sz="3200" dirty="0"/>
              <a:t>帖土罗：</a:t>
            </a:r>
            <a:endParaRPr lang="en-US" altLang="zh-CN" sz="3200" dirty="0"/>
          </a:p>
          <a:p>
            <a:pPr lvl="3"/>
            <a:r>
              <a:rPr lang="zh-CN" altLang="en-US" sz="3200" dirty="0"/>
              <a:t>因你得以大享太平</a:t>
            </a:r>
            <a:endParaRPr lang="en-US" altLang="zh-CN" sz="3200" dirty="0"/>
          </a:p>
          <a:p>
            <a:pPr lvl="3"/>
            <a:r>
              <a:rPr lang="zh-CN" altLang="en-US" sz="3200" dirty="0"/>
              <a:t>因你的先得以更正弊病</a:t>
            </a:r>
            <a:endParaRPr lang="en-US" altLang="zh-CN" sz="3200" dirty="0"/>
          </a:p>
          <a:p>
            <a:pPr lvl="3"/>
            <a:r>
              <a:rPr lang="zh-CN" altLang="en-US" sz="3200" dirty="0"/>
              <a:t>随时随地满心感谢不尽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06798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A22F0-6827-F893-9A59-88901C136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200" b="1" dirty="0"/>
              <a:t>犹太人对保罗的控告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E5E1C-1A4C-2D67-3869-6ED9E8BD5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/>
              <a:t>政治上：鼓动天下众犹太人生乱。</a:t>
            </a:r>
            <a:endParaRPr lang="en-US" altLang="zh-CN" sz="3200" dirty="0"/>
          </a:p>
          <a:p>
            <a:r>
              <a:rPr lang="zh-CN" altLang="en-US" sz="3200" dirty="0"/>
              <a:t>宗教上：拿撒勒教党头目。</a:t>
            </a:r>
            <a:endParaRPr lang="en-US" altLang="zh-CN" sz="3200" dirty="0"/>
          </a:p>
          <a:p>
            <a:r>
              <a:rPr lang="zh-CN" altLang="en-US" sz="3200" dirty="0"/>
              <a:t>犹太律法方面：污秽圣殿。</a:t>
            </a:r>
            <a:endParaRPr lang="en-US" altLang="zh-CN" sz="3200" dirty="0"/>
          </a:p>
          <a:p>
            <a:endParaRPr lang="en-US" altLang="zh-CN" sz="3200" dirty="0"/>
          </a:p>
          <a:p>
            <a:r>
              <a:rPr lang="zh-CN" altLang="en-US" sz="3200" dirty="0"/>
              <a:t>要按我们的律法审问。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61523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867D9-10EA-F6CF-6B07-F3DF3BE9E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69888"/>
            <a:ext cx="7729728" cy="1188720"/>
          </a:xfrm>
        </p:spPr>
        <p:txBody>
          <a:bodyPr/>
          <a:lstStyle/>
          <a:p>
            <a:pPr algn="ctr"/>
            <a:r>
              <a:rPr lang="zh-CN" altLang="en-US" b="1" dirty="0"/>
              <a:t>保罗申辩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44D51-057A-6D19-F7CE-9DF427C3D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475" y="1825625"/>
            <a:ext cx="10601325" cy="4351338"/>
          </a:xfrm>
        </p:spPr>
        <p:txBody>
          <a:bodyPr>
            <a:normAutofit/>
          </a:bodyPr>
          <a:lstStyle/>
          <a:p>
            <a:r>
              <a:rPr lang="zh-CN" altLang="en-US" dirty="0"/>
              <a:t>客观陈述：我知道你在这国断事多年，所以乐意为自己分诉。</a:t>
            </a:r>
            <a:endParaRPr lang="en-US" altLang="zh-CN" dirty="0"/>
          </a:p>
          <a:p>
            <a:r>
              <a:rPr lang="zh-CN" altLang="en-US" dirty="0"/>
              <a:t>时间：从我上耶路撒冷礼拜到今日，不过有十二天。</a:t>
            </a:r>
            <a:endParaRPr lang="en-US" altLang="zh-CN" dirty="0"/>
          </a:p>
          <a:p>
            <a:r>
              <a:rPr lang="zh-CN" altLang="en-US" dirty="0"/>
              <a:t>人证：他们并没有看见我在殿里，或是在会堂里，或是在城里和人辩论，耸动众人。</a:t>
            </a:r>
            <a:endParaRPr lang="en-US" altLang="zh-CN" dirty="0"/>
          </a:p>
          <a:p>
            <a:r>
              <a:rPr lang="zh-CN" altLang="en-US" b="1" dirty="0">
                <a:solidFill>
                  <a:srgbClr val="FF0000"/>
                </a:solidFill>
              </a:rPr>
              <a:t>内容：承认他们所称为异端的道：按着那道侍奉我祖宗的神；相信律法和先知书记载的；和他们一样靠着神，有复活的盼望；自己勉励对神对人存无亏的良心。</a:t>
            </a:r>
            <a:endParaRPr lang="en-US" altLang="zh-CN" b="1" dirty="0">
              <a:solidFill>
                <a:srgbClr val="FF0000"/>
              </a:solidFill>
            </a:endParaRPr>
          </a:p>
          <a:p>
            <a:r>
              <a:rPr lang="zh-CN" altLang="en-US" dirty="0"/>
              <a:t>目的：带着周济的捐项和供献。</a:t>
            </a:r>
            <a:endParaRPr lang="en-US" altLang="zh-CN" dirty="0"/>
          </a:p>
          <a:p>
            <a:r>
              <a:rPr lang="zh-CN" altLang="en-US" dirty="0"/>
              <a:t>事实：殿里已经洁净了，并没有聚众，也没有吵闹。</a:t>
            </a:r>
            <a:endParaRPr lang="en-US" altLang="zh-CN" dirty="0"/>
          </a:p>
          <a:p>
            <a:r>
              <a:rPr lang="zh-CN" altLang="en-US" dirty="0"/>
              <a:t>人证：当时殿里有几个从亚细亚来的犹太人。他们若告我的事就应当到你面前，或说明我有什么妄为的地方。</a:t>
            </a:r>
            <a:endParaRPr lang="en-US" altLang="zh-CN" dirty="0"/>
          </a:p>
          <a:p>
            <a:r>
              <a:rPr lang="zh-CN" altLang="en-US" dirty="0"/>
              <a:t>人证：现在这些人若看出我站在公会前有妄为的地方，他们自己也可以说明。</a:t>
            </a:r>
            <a:endParaRPr lang="en-US" altLang="zh-CN" dirty="0"/>
          </a:p>
          <a:p>
            <a:r>
              <a:rPr lang="zh-CN" altLang="en-US" dirty="0"/>
              <a:t>就是有，那就是为死人复活的道理。“我今日在你们面前受审，是为死人复活的道理”</a:t>
            </a:r>
            <a:endParaRPr lang="en-US" altLang="zh-CN" dirty="0"/>
          </a:p>
          <a:p>
            <a:pPr lvl="1"/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96176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92F24-3305-DB0A-6399-4455073D9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200" b="1" dirty="0"/>
              <a:t>结果： 腓力斯的审断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6DB30-2851-A07D-D205-18C6B4A6B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369" y="2791325"/>
            <a:ext cx="9114526" cy="3101983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本是详细晓得这道，支吾拖延，</a:t>
            </a:r>
            <a:endParaRPr lang="en-US" altLang="zh-CN" sz="3200" dirty="0"/>
          </a:p>
          <a:p>
            <a:r>
              <a:rPr lang="zh-CN" altLang="en-US" sz="3200" dirty="0"/>
              <a:t>说：“等千夫长吕西亚下来，我要审断你们的事”</a:t>
            </a:r>
            <a:endParaRPr lang="en-US" altLang="zh-CN" sz="3200" dirty="0"/>
          </a:p>
          <a:p>
            <a:r>
              <a:rPr lang="zh-CN" altLang="en-US" sz="3200" dirty="0"/>
              <a:t>吩咐百夫长看守，款待他，</a:t>
            </a:r>
            <a:endParaRPr lang="en-US" altLang="zh-CN" sz="3200" dirty="0"/>
          </a:p>
          <a:p>
            <a:r>
              <a:rPr lang="zh-CN" altLang="en-US" sz="3200" dirty="0"/>
              <a:t>不拦阻亲友来供给他</a:t>
            </a:r>
            <a:endParaRPr lang="en-US" altLang="zh-CN" sz="3200" dirty="0"/>
          </a:p>
          <a:p>
            <a:endParaRPr lang="en-US" altLang="zh-CN" sz="3200" dirty="0"/>
          </a:p>
          <a:p>
            <a:pPr marL="0" indent="0">
              <a:buNone/>
            </a:pPr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09075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14810</TotalTime>
  <Words>1356</Words>
  <Application>Microsoft Macintosh PowerPoint</Application>
  <PresentationFormat>Widescreen</PresentationFormat>
  <Paragraphs>101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Kaiti TC</vt:lpstr>
      <vt:lpstr>SimHei</vt:lpstr>
      <vt:lpstr>Songti TC</vt:lpstr>
      <vt:lpstr>STKaiti</vt:lpstr>
      <vt:lpstr>Arial</vt:lpstr>
      <vt:lpstr>Calibri</vt:lpstr>
      <vt:lpstr>Gill Sans MT</vt:lpstr>
      <vt:lpstr>Wingdings</vt:lpstr>
      <vt:lpstr>Parcel</vt:lpstr>
      <vt:lpstr>  【使徒行傳】第十九課 Acts:24：1 – 25:12  巡抚前保罗的见证  </vt:lpstr>
      <vt:lpstr>PowerPoint Presentation</vt:lpstr>
      <vt:lpstr>PowerPoint Presentation</vt:lpstr>
      <vt:lpstr>学习主题</vt:lpstr>
      <vt:lpstr>大纲：保罗在两位巡抚前的申辩为主作见证</vt:lpstr>
      <vt:lpstr>保罗在腓力斯前受审</vt:lpstr>
      <vt:lpstr>犹太人对保罗的控告</vt:lpstr>
      <vt:lpstr>保罗申辩</vt:lpstr>
      <vt:lpstr>结果： 腓力斯的审断</vt:lpstr>
      <vt:lpstr>腓力斯对讲道的反应</vt:lpstr>
      <vt:lpstr>在巡抚非斯都前受审</vt:lpstr>
      <vt:lpstr>保罗的申辩</vt:lpstr>
      <vt:lpstr>学习的功课</vt:lpstr>
      <vt:lpstr>PowerPoint Presentation</vt:lpstr>
      <vt:lpstr>亚基帕王前见证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guoqing lin</dc:creator>
  <cp:lastModifiedBy>Sandy Mau</cp:lastModifiedBy>
  <cp:revision>23</cp:revision>
  <dcterms:created xsi:type="dcterms:W3CDTF">2023-05-24T18:19:49Z</dcterms:created>
  <dcterms:modified xsi:type="dcterms:W3CDTF">2023-06-07T15:04:41Z</dcterms:modified>
</cp:coreProperties>
</file>