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772" r:id="rId1"/>
  </p:sldMasterIdLst>
  <p:notesMasterIdLst>
    <p:notesMasterId r:id="rId16"/>
  </p:notesMasterIdLst>
  <p:sldIdLst>
    <p:sldId id="273" r:id="rId2"/>
    <p:sldId id="288" r:id="rId3"/>
    <p:sldId id="272" r:id="rId4"/>
    <p:sldId id="290" r:id="rId5"/>
    <p:sldId id="274" r:id="rId6"/>
    <p:sldId id="291" r:id="rId7"/>
    <p:sldId id="275" r:id="rId8"/>
    <p:sldId id="276" r:id="rId9"/>
    <p:sldId id="277" r:id="rId10"/>
    <p:sldId id="278" r:id="rId11"/>
    <p:sldId id="293" r:id="rId12"/>
    <p:sldId id="292" r:id="rId13"/>
    <p:sldId id="294" r:id="rId14"/>
    <p:sldId id="279" r:id="rId1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0698CB7-8A10-084D-9296-C6C18141AF51}">
          <p14:sldIdLst/>
        </p14:section>
        <p14:section name="第二課" id="{11123AEF-E48C-F241-A65B-9C67A4273862}">
          <p14:sldIdLst>
            <p14:sldId id="273"/>
            <p14:sldId id="288"/>
            <p14:sldId id="272"/>
            <p14:sldId id="290"/>
            <p14:sldId id="274"/>
            <p14:sldId id="291"/>
            <p14:sldId id="275"/>
            <p14:sldId id="276"/>
            <p14:sldId id="277"/>
            <p14:sldId id="278"/>
            <p14:sldId id="293"/>
            <p14:sldId id="292"/>
            <p14:sldId id="294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4"/>
    <p:restoredTop sz="94611"/>
  </p:normalViewPr>
  <p:slideViewPr>
    <p:cSldViewPr snapToGrid="0">
      <p:cViewPr varScale="1">
        <p:scale>
          <a:sx n="107" d="100"/>
          <a:sy n="107" d="100"/>
        </p:scale>
        <p:origin x="648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0150" y="1790058"/>
            <a:ext cx="6743700" cy="123444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285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3264408"/>
            <a:ext cx="5101209" cy="929921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1/15/23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3408078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509550" y="1921350"/>
            <a:ext cx="8124900" cy="130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latin typeface="Songti TC" panose="02010600040101010101" pitchFamily="2" charset="-120"/>
                <a:ea typeface="Songti TC" panose="02010600040101010101" pitchFamily="2" charset="-12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 dirty="0"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347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311700" y="372725"/>
            <a:ext cx="8520600" cy="64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Songti TC" panose="02010600040101010101" pitchFamily="2" charset="-120"/>
                <a:ea typeface="Songti TC" panose="02010600040101010101" pitchFamily="2" charset="-12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 dirty="0"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 hasCustomPrompt="1"/>
          </p:nvPr>
        </p:nvSpPr>
        <p:spPr>
          <a:xfrm>
            <a:off x="311700" y="1197041"/>
            <a:ext cx="8520600" cy="35737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00050" lvl="0" indent="-28575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tx1"/>
              </a:buClr>
              <a:buSzPts val="1800"/>
              <a:buFont typeface="Wingdings" pitchFamily="2" charset="2"/>
              <a:buChar char="v"/>
              <a:defRPr sz="2000">
                <a:latin typeface="STKaiti" panose="02010600040101010101" pitchFamily="2" charset="-122"/>
                <a:ea typeface="STKaiti" panose="02010600040101010101" pitchFamily="2" charset="-122"/>
              </a:defRPr>
            </a:lvl1pPr>
            <a:lvl2pPr marL="882650" lvl="1" indent="-285750">
              <a:spcBef>
                <a:spcPts val="400"/>
              </a:spcBef>
              <a:spcAft>
                <a:spcPts val="0"/>
              </a:spcAft>
              <a:buClrTx/>
              <a:buSzPts val="1400"/>
              <a:buFont typeface="Wingdings" pitchFamily="2" charset="2"/>
              <a:buChar char="q"/>
              <a:defRPr sz="180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defRPr>
            </a:lvl2pPr>
            <a:lvl3pPr marL="1371600" lvl="2" indent="-317500">
              <a:spcBef>
                <a:spcPts val="400"/>
              </a:spcBef>
              <a:spcAft>
                <a:spcPts val="0"/>
              </a:spcAft>
              <a:buClrTx/>
              <a:buSzPts val="1400"/>
              <a:buChar char="■"/>
              <a:defRPr sz="1600">
                <a:solidFill>
                  <a:schemeClr val="tx1"/>
                </a:solidFill>
                <a:latin typeface="STKaiti" panose="02010600040101010101" pitchFamily="2" charset="-122"/>
                <a:ea typeface="STKaiti" panose="02010600040101010101" pitchFamily="2" charset="-122"/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r>
              <a:rPr lang="en-US" dirty="0" err="1"/>
              <a:t>加入字詞</a:t>
            </a:r>
            <a:endParaRPr lang="en-US" dirty="0"/>
          </a:p>
          <a:p>
            <a:pPr lvl="1"/>
            <a:r>
              <a:rPr lang="en-US" dirty="0" err="1"/>
              <a:t>加入字詞</a:t>
            </a:r>
            <a:endParaRPr lang="en-US" dirty="0"/>
          </a:p>
          <a:p>
            <a:pPr lvl="2"/>
            <a:r>
              <a:rPr lang="en-US" dirty="0" err="1"/>
              <a:t>加入字詞</a:t>
            </a:r>
            <a:endParaRPr lang="en-US" dirty="0"/>
          </a:p>
          <a:p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0749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1/15/23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5942848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150" y="1790058"/>
            <a:ext cx="6743700" cy="123444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285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3264349"/>
            <a:ext cx="5101209" cy="94881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1/15/23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2877253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6434" y="1978533"/>
            <a:ext cx="3203828" cy="2326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1978533"/>
            <a:ext cx="3202685" cy="2326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1/15/23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8245100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7577" y="1735075"/>
            <a:ext cx="3202686" cy="528065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accent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7577" y="2357438"/>
            <a:ext cx="3202686" cy="19475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2357438"/>
            <a:ext cx="3190113" cy="194758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1735075"/>
            <a:ext cx="3202686" cy="528065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425" b="0" cap="all" spc="75" baseline="0">
                <a:solidFill>
                  <a:schemeClr val="accent2"/>
                </a:solidFill>
              </a:defRPr>
            </a:lvl1pPr>
            <a:lvl2pPr marL="342900" indent="0">
              <a:buNone/>
              <a:defRPr sz="1425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1/15/23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7604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1/15/23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4965233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1/15/23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03219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1682871"/>
            <a:ext cx="3364992" cy="856123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165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603504"/>
            <a:ext cx="3611880" cy="3936492"/>
          </a:xfrm>
        </p:spPr>
        <p:txBody>
          <a:bodyPr>
            <a:normAutofit/>
          </a:bodyPr>
          <a:lstStyle>
            <a:lvl1pPr>
              <a:defRPr sz="1425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76" y="2662439"/>
            <a:ext cx="2846070" cy="164552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1/15/23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3505" y="4677156"/>
            <a:ext cx="3875627" cy="24003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3515979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392" y="1682871"/>
            <a:ext cx="3371249" cy="85098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165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0"/>
            <a:ext cx="4576573" cy="51435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76" y="2662439"/>
            <a:ext cx="2846070" cy="1645528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1/15/23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6393" y="4677156"/>
            <a:ext cx="3827797" cy="24003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7539644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3352" y="723519"/>
            <a:ext cx="5797296" cy="89154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3352" y="1978534"/>
            <a:ext cx="5797296" cy="2326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66072" y="4679112"/>
            <a:ext cx="2065310" cy="2429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1/15/23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0150" y="4677156"/>
            <a:ext cx="4425892" cy="240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9192" y="4663440"/>
            <a:ext cx="274320" cy="27432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825" spc="0" baseline="0"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2636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4" r:id="rId10"/>
    <p:sldLayoutId id="2147483785" r:id="rId11"/>
  </p:sldLayoutIdLst>
  <p:hf sldNum="0"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2100" kern="1200" cap="all" spc="15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29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143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8580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857250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984647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113235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013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412081" indent="-171450" algn="l" defTabSz="685800" rtl="0" eaLnBrk="1" latinLnBrk="0" hangingPunct="1">
        <a:lnSpc>
          <a:spcPct val="100000"/>
        </a:lnSpc>
        <a:spcBef>
          <a:spcPts val="750"/>
        </a:spcBef>
        <a:buClr>
          <a:schemeClr val="accent2"/>
        </a:buClr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C5DCB-4888-6DBF-288B-EDE76DC50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zh-TW" dirty="0"/>
            </a:br>
            <a:r>
              <a:rPr lang="en-US" altLang="zh-TW" dirty="0"/>
              <a:t>【</a:t>
            </a:r>
            <a:r>
              <a:rPr lang="en-US" dirty="0" err="1"/>
              <a:t>使徒行傳</a:t>
            </a:r>
            <a:r>
              <a:rPr lang="en-US" altLang="zh-TW" dirty="0" err="1"/>
              <a:t>】</a:t>
            </a:r>
            <a:r>
              <a:rPr lang="en-US" dirty="0" err="1"/>
              <a:t>第二課</a:t>
            </a:r>
            <a:br>
              <a:rPr lang="en-US" dirty="0"/>
            </a:br>
            <a:r>
              <a:rPr lang="en-US" dirty="0" err="1"/>
              <a:t>第一章</a:t>
            </a:r>
            <a:br>
              <a:rPr lang="en-US" dirty="0"/>
            </a:br>
            <a:endParaRPr lang="en-US" dirty="0"/>
          </a:p>
        </p:txBody>
      </p:sp>
      <p:sp>
        <p:nvSpPr>
          <p:cNvPr id="3" name="Google Shape;69;p13">
            <a:extLst>
              <a:ext uri="{FF2B5EF4-FFF2-40B4-BE49-F238E27FC236}">
                <a16:creationId xmlns:a16="http://schemas.microsoft.com/office/drawing/2014/main" id="{5E1C09C2-6D7C-C664-BD40-361FE514C0CE}"/>
              </a:ext>
            </a:extLst>
          </p:cNvPr>
          <p:cNvSpPr txBox="1">
            <a:spLocks/>
          </p:cNvSpPr>
          <p:nvPr/>
        </p:nvSpPr>
        <p:spPr>
          <a:xfrm>
            <a:off x="599941" y="3771485"/>
            <a:ext cx="6427661" cy="83848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1714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143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8580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572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984647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3235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43013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12081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zh-TW" altLang="en-US" sz="1800">
                <a:latin typeface="Kaiti TC" panose="02010600040101010101" pitchFamily="2" charset="-120"/>
                <a:ea typeface="Kaiti TC" panose="02010600040101010101" pitchFamily="2" charset="-120"/>
              </a:rPr>
              <a:t>南區證道堂成人主日學</a:t>
            </a:r>
          </a:p>
          <a:p>
            <a:pPr marL="0" indent="0"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sz="1800">
                <a:latin typeface="Kaiti TC" panose="02010600040101010101" pitchFamily="2" charset="-120"/>
                <a:ea typeface="Kaiti TC" panose="02010600040101010101" pitchFamily="2" charset="-120"/>
              </a:rPr>
              <a:t>CCF</a:t>
            </a:r>
            <a:r>
              <a:rPr lang="zh-TW" altLang="en-US" sz="1800">
                <a:latin typeface="Kaiti TC" panose="02010600040101010101" pitchFamily="2" charset="-120"/>
                <a:ea typeface="Kaiti TC" panose="02010600040101010101" pitchFamily="2" charset="-120"/>
              </a:rPr>
              <a:t>提供參考資料</a:t>
            </a:r>
            <a:endParaRPr lang="zh-TW" altLang="en-US" sz="1800" dirty="0">
              <a:latin typeface="Kaiti TC" panose="02010600040101010101" pitchFamily="2" charset="-120"/>
              <a:ea typeface="Kaiti TC" panose="02010600040101010101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55281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245F00A-9A20-075B-428D-034BB8C8E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</a:t>
            </a:r>
            <a:r>
              <a:rPr lang="en-US" altLang="zh-TW" dirty="0"/>
              <a:t>. B </a:t>
            </a:r>
            <a:r>
              <a:rPr lang="zh-TW" altLang="en-US" dirty="0"/>
              <a:t>門徒回耶路撒冷恆切禱告（</a:t>
            </a:r>
            <a:r>
              <a:rPr lang="en-US" altLang="zh-TW" dirty="0"/>
              <a:t>1:12-14</a:t>
            </a:r>
            <a:r>
              <a:rPr lang="zh-TW" altLang="en-US" dirty="0"/>
              <a:t>）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3F6690-32ED-B98E-912D-5B2B649DCC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/>
              <a:t>1:</a:t>
            </a:r>
            <a:r>
              <a:rPr lang="en-US" altLang="zh-TW" dirty="0"/>
              <a:t>12-14</a:t>
            </a:r>
            <a:r>
              <a:rPr lang="en-US" dirty="0"/>
              <a:t> 	門徒回耶路撒冷禱告等候</a:t>
            </a:r>
            <a:r>
              <a:rPr lang="zh-TW" altLang="en-US" dirty="0"/>
              <a:t>（順服主的囑咐）</a:t>
            </a:r>
            <a:endParaRPr lang="en-US" altLang="zh-TW" dirty="0"/>
          </a:p>
          <a:p>
            <a:pPr lvl="1"/>
            <a:r>
              <a:rPr lang="en-US" dirty="0"/>
              <a:t>11位門徒</a:t>
            </a:r>
            <a:r>
              <a:rPr lang="en-US" altLang="zh-TW" dirty="0"/>
              <a:t>+</a:t>
            </a:r>
            <a:r>
              <a:rPr lang="zh-TW" altLang="en-US" dirty="0"/>
              <a:t>耶穌的弟兄和母親</a:t>
            </a:r>
            <a:r>
              <a:rPr lang="en-US" altLang="zh-TW" dirty="0"/>
              <a:t>+</a:t>
            </a:r>
            <a:r>
              <a:rPr lang="zh-TW" altLang="en-US" dirty="0"/>
              <a:t>一些婦女</a:t>
            </a:r>
            <a:endParaRPr lang="en-US" altLang="zh-TW" dirty="0"/>
          </a:p>
          <a:p>
            <a:pPr lvl="1"/>
            <a:r>
              <a:rPr lang="zh-TW" altLang="en-US" dirty="0"/>
              <a:t>剛剛經歷了熱血沸騰的一幕，卻要靜下心來</a:t>
            </a:r>
            <a:endParaRPr lang="en-US" altLang="zh-TW" dirty="0"/>
          </a:p>
          <a:p>
            <a:pPr lvl="1"/>
            <a:r>
              <a:rPr lang="zh-TW" altLang="en-US" dirty="0"/>
              <a:t>同心合意，恆切禱告</a:t>
            </a:r>
            <a:endParaRPr lang="en-US" altLang="zh-TW" dirty="0"/>
          </a:p>
          <a:p>
            <a:pPr marL="114300" indent="0">
              <a:buNone/>
            </a:pPr>
            <a:endParaRPr lang="en-US" dirty="0"/>
          </a:p>
          <a:p>
            <a:pPr marL="114300" marR="0" lvl="0" indent="0" algn="l" defTabSz="6858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prstClr val="black"/>
              </a:buClr>
              <a:buSzPts val="1800"/>
              <a:buFont typeface="Wingdings" pitchFamily="2" charset="2"/>
              <a:buNone/>
              <a:tabLst/>
              <a:defRPr/>
            </a:pPr>
            <a:r>
              <a:rPr lang="zh-TW" altLang="en-US" sz="1800" dirty="0">
                <a:solidFill>
                  <a:prstClr val="black">
                    <a:lumMod val="85000"/>
                    <a:lumOff val="15000"/>
                  </a:prstClr>
                </a:solidFill>
              </a:rPr>
              <a:t>神的應許也需要我們好好地專心禱告祈求（我們的禱告祈求是神的計劃的其中一部分）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STKaiti" panose="02010600040101010101" pitchFamily="2" charset="-122"/>
              <a:ea typeface="STKaiti" panose="02010600040101010101" pitchFamily="2" charset="-122"/>
              <a:cs typeface="+mn-cs"/>
            </a:endParaRPr>
          </a:p>
          <a:p>
            <a:pPr marL="596900" lvl="1" indent="0">
              <a:buNone/>
            </a:pPr>
            <a:r>
              <a:rPr lang="zh-TW" altLang="en-US" sz="1800" i="1" dirty="0">
                <a:solidFill>
                  <a:srgbClr val="7030A0"/>
                </a:solidFill>
              </a:rPr>
              <a:t>門徒對彼此的信心增強了</a:t>
            </a:r>
            <a:r>
              <a:rPr lang="en-US" altLang="zh-TW" sz="1800" i="1" dirty="0">
                <a:solidFill>
                  <a:srgbClr val="7030A0"/>
                </a:solidFill>
              </a:rPr>
              <a:t>--</a:t>
            </a:r>
            <a:r>
              <a:rPr lang="zh-TW" altLang="en-US" sz="1800" i="1" dirty="0">
                <a:solidFill>
                  <a:srgbClr val="7030A0"/>
                </a:solidFill>
              </a:rPr>
              <a:t>沒有看其他人不順眼</a:t>
            </a:r>
            <a:endParaRPr lang="en-US" altLang="zh-TW" sz="1800" i="1" dirty="0">
              <a:solidFill>
                <a:srgbClr val="7030A0"/>
              </a:solidFill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603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245F00A-9A20-075B-428D-034BB8C8E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</a:t>
            </a:r>
            <a:r>
              <a:rPr lang="en-US" altLang="zh-TW" dirty="0"/>
              <a:t>. C </a:t>
            </a:r>
            <a:r>
              <a:rPr lang="zh-TW" altLang="en-US" dirty="0"/>
              <a:t>選舉使徒，補猶大的空缺（</a:t>
            </a:r>
            <a:r>
              <a:rPr lang="en-US" altLang="zh-TW" dirty="0"/>
              <a:t>1:15-26</a:t>
            </a:r>
            <a:r>
              <a:rPr lang="zh-TW" altLang="en-US" dirty="0"/>
              <a:t>）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3F6690-32ED-B98E-912D-5B2B649DCC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altLang="zh-TW" dirty="0"/>
              <a:t>1:15-26	</a:t>
            </a:r>
            <a:r>
              <a:rPr lang="zh-TW" altLang="en-US" dirty="0"/>
              <a:t>門徒補選出代替猶大的使徒</a:t>
            </a:r>
            <a:endParaRPr lang="en-US" altLang="zh-TW" dirty="0"/>
          </a:p>
          <a:p>
            <a:pPr lvl="1"/>
            <a:r>
              <a:rPr lang="en-US" dirty="0" err="1"/>
              <a:t>彼得提出猶大的事</a:t>
            </a:r>
            <a:r>
              <a:rPr lang="zh-TW" altLang="en-US" dirty="0"/>
              <a:t>，「經上預言領人捉拿耶穌的猶大</a:t>
            </a:r>
            <a:r>
              <a:rPr lang="en-US" altLang="zh-TW" dirty="0"/>
              <a:t>...</a:t>
            </a:r>
            <a:r>
              <a:rPr lang="zh-TW" altLang="en-US" dirty="0"/>
              <a:t>願別人得他的職分」</a:t>
            </a:r>
            <a:endParaRPr lang="en-US" dirty="0"/>
          </a:p>
          <a:p>
            <a:pPr lvl="1"/>
            <a:r>
              <a:rPr lang="en-US" dirty="0" err="1"/>
              <a:t>提出取代猶大所具備的資格</a:t>
            </a:r>
            <a:r>
              <a:rPr lang="zh-TW" altLang="en-US" dirty="0"/>
              <a:t> </a:t>
            </a:r>
            <a:r>
              <a:rPr lang="en-US" altLang="zh-TW" dirty="0"/>
              <a:t>--</a:t>
            </a:r>
            <a:r>
              <a:rPr lang="zh-TW" altLang="en-US" dirty="0"/>
              <a:t> 必需從一開始就跟隨耶穌的人，必需親眼見過復活的主 （使徒的理解）</a:t>
            </a:r>
            <a:endParaRPr lang="en-US" altLang="zh-TW" dirty="0"/>
          </a:p>
          <a:p>
            <a:pPr lvl="1"/>
            <a:r>
              <a:rPr lang="zh-TW" altLang="en-US" dirty="0"/>
              <a:t>門徒用搖籤的方法二選一，搖出馬提亞。（神的選召）</a:t>
            </a:r>
            <a:endParaRPr lang="en-US" altLang="zh-TW" dirty="0"/>
          </a:p>
          <a:p>
            <a:pPr lvl="1"/>
            <a:r>
              <a:rPr lang="zh-TW" altLang="en-US" dirty="0"/>
              <a:t>搖籤的方法這是聖經中最後一次；有了聖靈的帶領以後，不需要這樣的方式。</a:t>
            </a:r>
            <a:endParaRPr lang="en-US" altLang="zh-TW" dirty="0"/>
          </a:p>
          <a:p>
            <a:pPr marL="596900" lvl="1" indent="0">
              <a:buClr>
                <a:prstClr val="black"/>
              </a:buClr>
              <a:buNone/>
              <a:defRPr/>
            </a:pPr>
            <a:r>
              <a:rPr lang="zh-TW" altLang="en-US" i="1" dirty="0">
                <a:solidFill>
                  <a:srgbClr val="7030A0"/>
                </a:solidFill>
              </a:rPr>
              <a:t>門徒對聖經的信心增強了</a:t>
            </a:r>
            <a:r>
              <a:rPr lang="en-US" altLang="zh-TW" i="1" dirty="0">
                <a:solidFill>
                  <a:srgbClr val="7030A0"/>
                </a:solidFill>
              </a:rPr>
              <a:t>–</a:t>
            </a:r>
            <a:r>
              <a:rPr lang="zh-TW" altLang="en-US" i="1" dirty="0">
                <a:solidFill>
                  <a:srgbClr val="7030A0"/>
                </a:solidFill>
              </a:rPr>
              <a:t> 用聖經的預言來決定</a:t>
            </a:r>
            <a:endParaRPr lang="en-US" altLang="zh-TW" i="1" dirty="0">
              <a:solidFill>
                <a:srgbClr val="7030A0"/>
              </a:solidFill>
            </a:endParaRPr>
          </a:p>
          <a:p>
            <a:pPr marL="114300" marR="0" lvl="0" indent="0" algn="l" defTabSz="6858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prstClr val="black"/>
              </a:buClr>
              <a:buSzPts val="1800"/>
              <a:buFont typeface="Wingdings" pitchFamily="2" charset="2"/>
              <a:buNone/>
              <a:tabLst/>
              <a:defRPr/>
            </a:pPr>
            <a:endParaRPr kumimoji="0" lang="en-US" altLang="zh-TW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STKaiti" panose="02010600040101010101" pitchFamily="2" charset="-122"/>
              <a:ea typeface="STKaiti" panose="02010600040101010101" pitchFamily="2" charset="-122"/>
              <a:cs typeface="+mn-cs"/>
            </a:endParaRPr>
          </a:p>
          <a:p>
            <a:pPr marL="114300" marR="0" lvl="0" indent="0" algn="l" defTabSz="6858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prstClr val="black"/>
              </a:buClr>
              <a:buSzPts val="1800"/>
              <a:buFont typeface="Wingdings" pitchFamily="2" charset="2"/>
              <a:buNone/>
              <a:tabLst/>
              <a:defRPr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578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245F00A-9A20-075B-428D-034BB8C8E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</a:t>
            </a:r>
            <a:r>
              <a:rPr lang="en-US" altLang="zh-TW" dirty="0"/>
              <a:t>. 1:9-26</a:t>
            </a:r>
            <a:r>
              <a:rPr lang="zh-TW" altLang="en-US" dirty="0"/>
              <a:t> 見證和禱告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3F6690-32ED-B98E-912D-5B2B649DCC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marR="0" lvl="0" indent="0" algn="l" defTabSz="6858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prstClr val="black"/>
              </a:buClr>
              <a:buSzPts val="1800"/>
              <a:buFont typeface="Wingdings" pitchFamily="2" charset="2"/>
              <a:buNone/>
              <a:tabLst/>
              <a:defRPr/>
            </a:pPr>
            <a:r>
              <a:rPr kumimoji="0" lang="zh-TW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0432FF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+mn-cs"/>
              </a:rPr>
              <a:t>原則</a:t>
            </a: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srgbClr val="0432FF"/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+mn-cs"/>
              </a:rPr>
              <a:t>--》</a:t>
            </a:r>
            <a:r>
              <a:rPr kumimoji="0" lang="zh-TW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+mn-cs"/>
              </a:rPr>
              <a:t>神應許的成就需要我們持續地禱告</a:t>
            </a:r>
            <a:endParaRPr kumimoji="0" lang="en-US" altLang="zh-TW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STKaiti" panose="02010600040101010101" pitchFamily="2" charset="-122"/>
              <a:ea typeface="STKaiti" panose="02010600040101010101" pitchFamily="2" charset="-122"/>
              <a:cs typeface="+mn-cs"/>
            </a:endParaRPr>
          </a:p>
          <a:p>
            <a:pPr marL="114300" marR="0" lvl="0" indent="0" algn="l" defTabSz="6858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prstClr val="black"/>
              </a:buClr>
              <a:buSzPts val="1800"/>
              <a:buFont typeface="Wingdings" pitchFamily="2" charset="2"/>
              <a:buNone/>
              <a:tabLst/>
              <a:defRPr/>
            </a:pPr>
            <a:endParaRPr kumimoji="0" lang="en-US" altLang="zh-TW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STKaiti" panose="02010600040101010101" pitchFamily="2" charset="-122"/>
              <a:ea typeface="STKaiti" panose="02010600040101010101" pitchFamily="2" charset="-122"/>
              <a:cs typeface="+mn-cs"/>
            </a:endParaRPr>
          </a:p>
          <a:p>
            <a:pPr marL="114300" marR="0" lvl="0" indent="0" algn="l" defTabSz="6858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prstClr val="black"/>
              </a:buClr>
              <a:buSzPts val="1800"/>
              <a:buFont typeface="Wingdings" pitchFamily="2" charset="2"/>
              <a:buNone/>
              <a:tabLst/>
              <a:defRPr/>
            </a:pPr>
            <a:r>
              <a:rPr kumimoji="0" lang="zh-TW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+mn-cs"/>
              </a:rPr>
              <a:t>例子</a:t>
            </a: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+mn-cs"/>
              </a:rPr>
              <a:t>--〉</a:t>
            </a:r>
          </a:p>
          <a:p>
            <a:pPr marL="114300" marR="0" lvl="0" indent="0" algn="l" defTabSz="6858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prstClr val="black"/>
              </a:buClr>
              <a:buSzPts val="1800"/>
              <a:buFont typeface="Wingdings" pitchFamily="2" charset="2"/>
              <a:buNone/>
              <a:tabLst/>
              <a:defRPr/>
            </a:pPr>
            <a:r>
              <a:rPr lang="zh-TW" altLang="en-US" dirty="0">
                <a:solidFill>
                  <a:prstClr val="black">
                    <a:lumMod val="85000"/>
                    <a:lumOff val="15000"/>
                  </a:prstClr>
                </a:solidFill>
              </a:rPr>
              <a:t>神自己 </a:t>
            </a:r>
            <a:r>
              <a:rPr lang="en-US" altLang="zh-TW" dirty="0">
                <a:solidFill>
                  <a:prstClr val="black">
                    <a:lumMod val="85000"/>
                    <a:lumOff val="15000"/>
                  </a:prstClr>
                </a:solidFill>
              </a:rPr>
              <a:t>--</a:t>
            </a:r>
            <a:r>
              <a:rPr lang="zh-TW" altLang="en-US" dirty="0">
                <a:solidFill>
                  <a:prstClr val="black">
                    <a:lumMod val="85000"/>
                    <a:lumOff val="15000"/>
                  </a:prstClr>
                </a:solidFill>
              </a:rPr>
              <a:t> </a:t>
            </a:r>
            <a:r>
              <a:rPr kumimoji="0" lang="zh-TW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+mn-cs"/>
              </a:rPr>
              <a:t>火車總站，</a:t>
            </a:r>
            <a:endParaRPr kumimoji="0" lang="en-US" altLang="zh-TW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STKaiti" panose="02010600040101010101" pitchFamily="2" charset="-122"/>
              <a:ea typeface="STKaiti" panose="02010600040101010101" pitchFamily="2" charset="-122"/>
              <a:cs typeface="+mn-cs"/>
            </a:endParaRPr>
          </a:p>
          <a:p>
            <a:pPr marL="114300" lvl="0" indent="0">
              <a:buClr>
                <a:prstClr val="black"/>
              </a:buClr>
              <a:buNone/>
              <a:defRPr/>
            </a:pPr>
            <a:r>
              <a:rPr kumimoji="0" lang="zh-TW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+mn-cs"/>
              </a:rPr>
              <a:t>神的應許 </a:t>
            </a: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+mn-cs"/>
              </a:rPr>
              <a:t>--</a:t>
            </a:r>
            <a:r>
              <a:rPr kumimoji="0" lang="zh-TW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+mn-cs"/>
              </a:rPr>
              <a:t> 大能的火車，由火車總站開出來</a:t>
            </a:r>
            <a:endParaRPr kumimoji="0" lang="en-US" altLang="zh-TW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STKaiti" panose="02010600040101010101" pitchFamily="2" charset="-122"/>
              <a:ea typeface="STKaiti" panose="02010600040101010101" pitchFamily="2" charset="-122"/>
              <a:cs typeface="+mn-cs"/>
            </a:endParaRPr>
          </a:p>
          <a:p>
            <a:pPr marL="114300" lvl="0" indent="0">
              <a:buClr>
                <a:prstClr val="black"/>
              </a:buClr>
              <a:buNone/>
              <a:defRPr/>
            </a:pPr>
            <a:r>
              <a:rPr lang="zh-TW" altLang="en-US" dirty="0">
                <a:solidFill>
                  <a:prstClr val="black">
                    <a:lumMod val="85000"/>
                    <a:lumOff val="15000"/>
                  </a:prstClr>
                </a:solidFill>
              </a:rPr>
              <a:t>小火車站 </a:t>
            </a:r>
            <a:r>
              <a:rPr lang="en-US" altLang="zh-TW" dirty="0">
                <a:solidFill>
                  <a:prstClr val="black">
                    <a:lumMod val="85000"/>
                    <a:lumOff val="15000"/>
                  </a:prstClr>
                </a:solidFill>
              </a:rPr>
              <a:t>–</a:t>
            </a:r>
            <a:r>
              <a:rPr lang="zh-TW" altLang="en-US" dirty="0">
                <a:solidFill>
                  <a:prstClr val="black">
                    <a:lumMod val="85000"/>
                    <a:lumOff val="15000"/>
                  </a:prstClr>
                </a:solidFill>
              </a:rPr>
              <a:t> 神為我們所蓋，在大能火車的軌道旁邊</a:t>
            </a:r>
            <a:endParaRPr lang="en-US" altLang="zh-TW" dirty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pPr marL="114300" marR="0" lvl="0" indent="0" algn="l" defTabSz="6858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prstClr val="black"/>
              </a:buClr>
              <a:buSzPts val="1800"/>
              <a:buFont typeface="Wingdings" pitchFamily="2" charset="2"/>
              <a:buNone/>
              <a:tabLst/>
              <a:defRPr/>
            </a:pPr>
            <a:r>
              <a:rPr kumimoji="0" lang="zh-TW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+mn-cs"/>
              </a:rPr>
              <a:t>小火車站和大能火車的軌道之間還沒架上支軌 </a:t>
            </a: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+mn-cs"/>
              </a:rPr>
              <a:t>===》</a:t>
            </a:r>
            <a:r>
              <a:rPr kumimoji="0" lang="zh-TW" altLang="en-US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+mn-cs"/>
              </a:rPr>
              <a:t>禱告</a:t>
            </a:r>
            <a:endParaRPr kumimoji="0" lang="en-US" altLang="zh-TW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STKaiti" panose="02010600040101010101" pitchFamily="2" charset="-122"/>
              <a:ea typeface="STKaiti" panose="02010600040101010101" pitchFamily="2" charset="-122"/>
              <a:cs typeface="+mn-cs"/>
            </a:endParaRPr>
          </a:p>
          <a:p>
            <a:pPr marL="114300" marR="0" lvl="0" indent="0" algn="l" defTabSz="6858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prstClr val="black"/>
              </a:buClr>
              <a:buSzPts val="1800"/>
              <a:buFont typeface="Wingdings" pitchFamily="2" charset="2"/>
              <a:buNone/>
              <a:tabLst/>
              <a:defRPr/>
            </a:pPr>
            <a:r>
              <a:rPr kumimoji="0" lang="zh-TW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+mn-cs"/>
              </a:rPr>
              <a:t>應用</a:t>
            </a: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+mn-cs"/>
              </a:rPr>
              <a:t>--〉</a:t>
            </a:r>
            <a:r>
              <a:rPr kumimoji="0" lang="zh-TW" alt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STKaiti" panose="02010600040101010101" pitchFamily="2" charset="-122"/>
                <a:ea typeface="STKaiti" panose="02010600040101010101" pitchFamily="2" charset="-122"/>
                <a:cs typeface="+mn-cs"/>
              </a:rPr>
              <a:t>不管你目前正在等待的是什麼，不要灰心，繼續禱告。抓住神的應許，用禱告繼續舖軌道。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143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Connect two close parallel train tracks in factorio? - Arqade">
            <a:extLst>
              <a:ext uri="{FF2B5EF4-FFF2-40B4-BE49-F238E27FC236}">
                <a16:creationId xmlns:a16="http://schemas.microsoft.com/office/drawing/2014/main" id="{A7C0E7D1-0964-E1AD-E0B3-4593FB0DC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66647">
            <a:off x="2972105" y="2768071"/>
            <a:ext cx="3199788" cy="2159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68DF9092-51E0-733D-675B-3D6F01CAB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19167" cy="220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C2F1106E-78E6-8AE2-DBE3-465D5DF23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583" y="3659690"/>
            <a:ext cx="1926481" cy="1041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The Train Connecting Miami and Orlando Just Got 2 New Sets of Cars — Which  Arrived After a 3,000-mile Journey Across 10 States">
            <a:extLst>
              <a:ext uri="{FF2B5EF4-FFF2-40B4-BE49-F238E27FC236}">
                <a16:creationId xmlns:a16="http://schemas.microsoft.com/office/drawing/2014/main" id="{008927A1-6F66-603E-0914-18096AD7F2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63077">
            <a:off x="3085595" y="1122294"/>
            <a:ext cx="3492500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B5E40B6-73EB-8F50-FC79-421CC83D0FB4}"/>
              </a:ext>
            </a:extLst>
          </p:cNvPr>
          <p:cNvSpPr txBox="1"/>
          <p:nvPr/>
        </p:nvSpPr>
        <p:spPr>
          <a:xfrm>
            <a:off x="728420" y="325464"/>
            <a:ext cx="1281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0432FF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神</a:t>
            </a:r>
            <a:endParaRPr lang="en-US" sz="3600" dirty="0">
              <a:solidFill>
                <a:srgbClr val="0432FF"/>
              </a:solidFill>
              <a:latin typeface="Kaiti TC" panose="02010600040101010101" pitchFamily="2" charset="-120"/>
              <a:ea typeface="Kaiti TC" panose="02010600040101010101" pitchFamily="2" charset="-12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BCAC31-A197-C123-EF56-5D291F73BCC3}"/>
              </a:ext>
            </a:extLst>
          </p:cNvPr>
          <p:cNvSpPr txBox="1"/>
          <p:nvPr/>
        </p:nvSpPr>
        <p:spPr>
          <a:xfrm>
            <a:off x="4571999" y="1217259"/>
            <a:ext cx="1281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0432FF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應許</a:t>
            </a:r>
            <a:endParaRPr lang="en-US" sz="3600" dirty="0">
              <a:solidFill>
                <a:srgbClr val="0432FF"/>
              </a:solidFill>
              <a:latin typeface="Kaiti TC" panose="02010600040101010101" pitchFamily="2" charset="-120"/>
              <a:ea typeface="Kaiti TC" panose="02010600040101010101" pitchFamily="2" charset="-12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B192DF-855B-8CEF-3FAE-96849D30E75B}"/>
              </a:ext>
            </a:extLst>
          </p:cNvPr>
          <p:cNvSpPr txBox="1"/>
          <p:nvPr/>
        </p:nvSpPr>
        <p:spPr>
          <a:xfrm>
            <a:off x="2332241" y="4572368"/>
            <a:ext cx="1281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0432FF"/>
                </a:solidFill>
                <a:latin typeface="Kaiti TC" panose="02010600040101010101" pitchFamily="2" charset="-120"/>
                <a:ea typeface="Kaiti TC" panose="02010600040101010101" pitchFamily="2" charset="-120"/>
              </a:rPr>
              <a:t>信徒</a:t>
            </a:r>
            <a:endParaRPr lang="en-US" sz="3600" dirty="0">
              <a:solidFill>
                <a:srgbClr val="0432FF"/>
              </a:solidFill>
              <a:latin typeface="Kaiti TC" panose="02010600040101010101" pitchFamily="2" charset="-120"/>
              <a:ea typeface="Kaiti TC" panose="02010600040101010101" pitchFamily="2" charset="-12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5C0332-5A67-B46E-62E2-10262BE297A6}"/>
              </a:ext>
            </a:extLst>
          </p:cNvPr>
          <p:cNvSpPr txBox="1"/>
          <p:nvPr/>
        </p:nvSpPr>
        <p:spPr>
          <a:xfrm>
            <a:off x="5017826" y="3926241"/>
            <a:ext cx="10213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0432FF"/>
                </a:solidFill>
                <a:highlight>
                  <a:srgbClr val="FFFF00"/>
                </a:highlight>
                <a:latin typeface="Kaiti TC" panose="02010600040101010101" pitchFamily="2" charset="-120"/>
                <a:ea typeface="Kaiti TC" panose="02010600040101010101" pitchFamily="2" charset="-120"/>
              </a:rPr>
              <a:t>禱告</a:t>
            </a:r>
            <a:endParaRPr lang="en-US" sz="3600" dirty="0">
              <a:solidFill>
                <a:srgbClr val="0432FF"/>
              </a:solidFill>
              <a:highlight>
                <a:srgbClr val="FFFF00"/>
              </a:highlight>
              <a:latin typeface="Kaiti TC" panose="02010600040101010101" pitchFamily="2" charset="-120"/>
              <a:ea typeface="Kaiti TC" panose="02010600040101010101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92886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62097-C238-CE87-C603-5A15A66FA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結語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D2757D-D2B7-8C29-3349-3675AF4FC2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 err="1"/>
              <a:t>使徒行傳第一章讓我們</a:t>
            </a:r>
            <a:endParaRPr lang="en-US" dirty="0"/>
          </a:p>
          <a:p>
            <a:r>
              <a:rPr lang="en-US" dirty="0" err="1"/>
              <a:t>學習到神今日如何裝備祂的門徒</a:t>
            </a:r>
            <a:r>
              <a:rPr lang="zh-TW" altLang="en-US" dirty="0"/>
              <a:t>，繼續福音事工</a:t>
            </a:r>
            <a:endParaRPr lang="en-US" altLang="zh-TW" dirty="0"/>
          </a:p>
          <a:p>
            <a:r>
              <a:rPr lang="zh-TW" altLang="en-US" dirty="0"/>
              <a:t>看見耶穌給使徒們在五旬節受聖靈之前，有各方面的預備，要他們得以承當之後傳福音的重任。</a:t>
            </a:r>
            <a:endParaRPr lang="en-US" dirty="0"/>
          </a:p>
          <a:p>
            <a:r>
              <a:rPr lang="en-US" dirty="0" err="1"/>
              <a:t>從門徒所受的準備</a:t>
            </a:r>
            <a:r>
              <a:rPr lang="zh-TW" altLang="en-US" dirty="0"/>
              <a:t>，我們同時思想神在我們生命中，給我們在各方面受裝備的機會，只要我們目前在所受的裝備上忠心，神必使用我們並帶我們進入屬靈豐富之地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990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57E32-4246-8BE9-6EC1-5DC65820D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大綱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C2DFC-7A3C-2B51-29B4-0756FE36CB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400050">
              <a:buAutoNum type="romanUcPeriod"/>
            </a:pPr>
            <a:r>
              <a:rPr lang="en-US" altLang="zh-TW" dirty="0"/>
              <a:t>1:1-8	</a:t>
            </a:r>
            <a:r>
              <a:rPr lang="zh-TW" altLang="en-US" dirty="0"/>
              <a:t>聖經和聖靈</a:t>
            </a:r>
            <a:endParaRPr lang="en-US" altLang="zh-TW" dirty="0"/>
          </a:p>
          <a:p>
            <a:pPr marL="939800" lvl="1" indent="-342900">
              <a:buFont typeface="+mj-lt"/>
              <a:buAutoNum type="alphaUcPeriod"/>
            </a:pPr>
            <a:r>
              <a:rPr lang="zh-TW" altLang="en-US" dirty="0">
                <a:solidFill>
                  <a:srgbClr val="0432FF"/>
                </a:solidFill>
              </a:rPr>
              <a:t>耶穌復活後</a:t>
            </a:r>
            <a:r>
              <a:rPr lang="en-US" altLang="zh-TW" dirty="0">
                <a:solidFill>
                  <a:srgbClr val="0432FF"/>
                </a:solidFill>
              </a:rPr>
              <a:t>40</a:t>
            </a:r>
            <a:r>
              <a:rPr lang="zh-TW" altLang="en-US" dirty="0">
                <a:solidFill>
                  <a:srgbClr val="0432FF"/>
                </a:solidFill>
              </a:rPr>
              <a:t>天 （</a:t>
            </a:r>
            <a:r>
              <a:rPr lang="en-US" altLang="zh-TW" dirty="0">
                <a:solidFill>
                  <a:srgbClr val="0432FF"/>
                </a:solidFill>
              </a:rPr>
              <a:t>1:1-1:3</a:t>
            </a:r>
            <a:r>
              <a:rPr lang="zh-TW" altLang="en-US" dirty="0">
                <a:solidFill>
                  <a:srgbClr val="0432FF"/>
                </a:solidFill>
              </a:rPr>
              <a:t>）</a:t>
            </a:r>
            <a:endParaRPr lang="en-US" altLang="zh-TW" dirty="0">
              <a:solidFill>
                <a:srgbClr val="0432FF"/>
              </a:solidFill>
            </a:endParaRPr>
          </a:p>
          <a:p>
            <a:pPr marL="939800" lvl="1" indent="-342900">
              <a:buFont typeface="+mj-lt"/>
              <a:buAutoNum type="alphaUcPeriod"/>
            </a:pPr>
            <a:r>
              <a:rPr lang="zh-TW" altLang="en-US" dirty="0">
                <a:solidFill>
                  <a:srgbClr val="0432FF"/>
                </a:solidFill>
              </a:rPr>
              <a:t>耶穌對門徒的吩咐（</a:t>
            </a:r>
            <a:r>
              <a:rPr lang="en-US" altLang="zh-TW" dirty="0">
                <a:solidFill>
                  <a:srgbClr val="0432FF"/>
                </a:solidFill>
              </a:rPr>
              <a:t>1:4-1:8</a:t>
            </a:r>
            <a:r>
              <a:rPr lang="zh-TW" altLang="en-US" dirty="0">
                <a:solidFill>
                  <a:srgbClr val="0432FF"/>
                </a:solidFill>
              </a:rPr>
              <a:t>）</a:t>
            </a:r>
            <a:endParaRPr lang="en-US" altLang="zh-TW" dirty="0">
              <a:solidFill>
                <a:srgbClr val="0432FF"/>
              </a:solidFill>
            </a:endParaRPr>
          </a:p>
          <a:p>
            <a:pPr marL="939800" lvl="1" indent="-342900">
              <a:buFont typeface="+mj-lt"/>
              <a:buAutoNum type="alphaUcPeriod"/>
            </a:pPr>
            <a:r>
              <a:rPr lang="zh-TW" altLang="en-US" dirty="0">
                <a:solidFill>
                  <a:srgbClr val="0432FF"/>
                </a:solidFill>
              </a:rPr>
              <a:t>關於聖靈</a:t>
            </a:r>
            <a:endParaRPr lang="en-US" altLang="zh-TW" dirty="0">
              <a:solidFill>
                <a:srgbClr val="0432FF"/>
              </a:solidFill>
            </a:endParaRPr>
          </a:p>
          <a:p>
            <a:pPr marL="1111250" lvl="1" indent="-514350">
              <a:buFont typeface="+mj-lt"/>
              <a:buAutoNum type="alphaUcPeriod"/>
            </a:pPr>
            <a:endParaRPr lang="en-US" altLang="zh-TW" sz="2000" dirty="0">
              <a:solidFill>
                <a:srgbClr val="0432FF"/>
              </a:solidFill>
            </a:endParaRPr>
          </a:p>
          <a:p>
            <a:pPr marL="514350" indent="-400050">
              <a:buFont typeface="Wingdings" pitchFamily="2" charset="2"/>
              <a:buAutoNum type="romanUcPeriod"/>
            </a:pPr>
            <a:r>
              <a:rPr lang="en-US" altLang="zh-TW" dirty="0"/>
              <a:t>1:9-26	</a:t>
            </a:r>
            <a:r>
              <a:rPr lang="zh-TW" altLang="en-US" dirty="0"/>
              <a:t>見證和禱告</a:t>
            </a:r>
            <a:endParaRPr lang="en-US" altLang="zh-TW" dirty="0"/>
          </a:p>
          <a:p>
            <a:pPr marL="996950" lvl="1" indent="-400050">
              <a:buFont typeface="+mj-lt"/>
              <a:buAutoNum type="alphaUcPeriod"/>
            </a:pPr>
            <a:r>
              <a:rPr lang="zh-TW" altLang="en-US" dirty="0">
                <a:solidFill>
                  <a:srgbClr val="0432FF"/>
                </a:solidFill>
              </a:rPr>
              <a:t>耶穌在門徒的見證下升天 （</a:t>
            </a:r>
            <a:r>
              <a:rPr lang="en-US" altLang="zh-TW" dirty="0">
                <a:solidFill>
                  <a:srgbClr val="0432FF"/>
                </a:solidFill>
              </a:rPr>
              <a:t>1:9-11</a:t>
            </a:r>
            <a:r>
              <a:rPr lang="zh-TW" altLang="en-US" dirty="0">
                <a:solidFill>
                  <a:srgbClr val="0432FF"/>
                </a:solidFill>
              </a:rPr>
              <a:t>）</a:t>
            </a:r>
            <a:endParaRPr lang="en-US" altLang="zh-TW" dirty="0">
              <a:solidFill>
                <a:srgbClr val="0432FF"/>
              </a:solidFill>
            </a:endParaRPr>
          </a:p>
          <a:p>
            <a:pPr marL="996950" lvl="1" indent="-400050">
              <a:buFont typeface="+mj-lt"/>
              <a:buAutoNum type="alphaUcPeriod"/>
            </a:pPr>
            <a:r>
              <a:rPr lang="zh-TW" altLang="en-US" dirty="0">
                <a:solidFill>
                  <a:srgbClr val="0432FF"/>
                </a:solidFill>
              </a:rPr>
              <a:t>門徒回耶路撒冷恆切禱告（</a:t>
            </a:r>
            <a:r>
              <a:rPr lang="en-US" altLang="zh-TW" dirty="0">
                <a:solidFill>
                  <a:srgbClr val="0432FF"/>
                </a:solidFill>
              </a:rPr>
              <a:t>1:12-14</a:t>
            </a:r>
            <a:r>
              <a:rPr lang="zh-TW" altLang="en-US" dirty="0">
                <a:solidFill>
                  <a:srgbClr val="0432FF"/>
                </a:solidFill>
              </a:rPr>
              <a:t>）</a:t>
            </a:r>
            <a:endParaRPr lang="en-US" altLang="zh-TW" dirty="0">
              <a:solidFill>
                <a:srgbClr val="0432FF"/>
              </a:solidFill>
            </a:endParaRPr>
          </a:p>
          <a:p>
            <a:pPr marL="996950" lvl="1" indent="-400050">
              <a:buFont typeface="+mj-lt"/>
              <a:buAutoNum type="alphaUcPeriod"/>
            </a:pPr>
            <a:r>
              <a:rPr lang="zh-TW" altLang="en-US" dirty="0">
                <a:solidFill>
                  <a:srgbClr val="0432FF"/>
                </a:solidFill>
              </a:rPr>
              <a:t>選舉使徒，補猶大的空缺（</a:t>
            </a:r>
            <a:r>
              <a:rPr lang="en-US" altLang="zh-TW" dirty="0">
                <a:solidFill>
                  <a:srgbClr val="0432FF"/>
                </a:solidFill>
              </a:rPr>
              <a:t>1:15-26</a:t>
            </a:r>
            <a:r>
              <a:rPr lang="zh-TW" altLang="en-US" dirty="0">
                <a:solidFill>
                  <a:srgbClr val="0432FF"/>
                </a:solidFill>
              </a:rPr>
              <a:t>）</a:t>
            </a:r>
            <a:endParaRPr lang="en-US" altLang="zh-TW" dirty="0">
              <a:solidFill>
                <a:srgbClr val="0432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775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57E32-4246-8BE9-6EC1-5DC65820D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一</a:t>
            </a:r>
            <a:r>
              <a:rPr lang="en-US" dirty="0"/>
              <a:t>. </a:t>
            </a:r>
            <a:r>
              <a:rPr lang="en-US" altLang="zh-TW" dirty="0"/>
              <a:t>A</a:t>
            </a:r>
            <a:r>
              <a:rPr lang="zh-TW" altLang="en-US" dirty="0"/>
              <a:t> 耶穌復活後</a:t>
            </a:r>
            <a:r>
              <a:rPr lang="en-US" altLang="zh-TW" dirty="0"/>
              <a:t>40</a:t>
            </a:r>
            <a:r>
              <a:rPr lang="zh-TW" altLang="en-US" dirty="0"/>
              <a:t>天（</a:t>
            </a:r>
            <a:r>
              <a:rPr lang="en-US" altLang="zh-TW" dirty="0"/>
              <a:t>1:1-1:3</a:t>
            </a:r>
            <a:r>
              <a:rPr lang="zh-TW" altLang="en-US" dirty="0"/>
              <a:t>）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C2DFC-7A3C-2B51-29B4-0756FE36CB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err="1"/>
              <a:t>向兩位以馬</a:t>
            </a:r>
            <a:r>
              <a:rPr lang="zh-TW" altLang="en-US" dirty="0"/>
              <a:t>杵斯的門徒</a:t>
            </a:r>
            <a:r>
              <a:rPr lang="zh-TW" altLang="en-US" dirty="0">
                <a:highlight>
                  <a:srgbClr val="00FFFF"/>
                </a:highlight>
              </a:rPr>
              <a:t>講解</a:t>
            </a:r>
            <a:endParaRPr lang="en-US" altLang="zh-TW" dirty="0">
              <a:highlight>
                <a:srgbClr val="00FFFF"/>
              </a:highlight>
            </a:endParaRPr>
          </a:p>
          <a:p>
            <a:pPr marL="596900" lvl="1" indent="0">
              <a:buNone/>
            </a:pPr>
            <a:r>
              <a:rPr lang="zh-TW" altLang="en-US" dirty="0"/>
              <a:t>基督的受死，復活，進入榮耀，都是</a:t>
            </a:r>
            <a:r>
              <a:rPr lang="zh-TW" altLang="en-US" dirty="0">
                <a:highlight>
                  <a:srgbClr val="FFFF00"/>
                </a:highlight>
              </a:rPr>
              <a:t>神所命定的</a:t>
            </a:r>
            <a:r>
              <a:rPr lang="zh-TW" altLang="en-US" dirty="0"/>
              <a:t>（</a:t>
            </a:r>
            <a:r>
              <a:rPr lang="en-US" dirty="0"/>
              <a:t>路</a:t>
            </a:r>
            <a:r>
              <a:rPr lang="en-US" altLang="zh-TW" dirty="0"/>
              <a:t>24:26-27</a:t>
            </a:r>
            <a:r>
              <a:rPr lang="zh-TW" altLang="en-US" dirty="0"/>
              <a:t>）  </a:t>
            </a:r>
            <a:endParaRPr lang="en-US" altLang="zh-TW" dirty="0"/>
          </a:p>
          <a:p>
            <a:pPr marL="114300" indent="0" algn="l" fontAlgn="t">
              <a:buNone/>
            </a:pPr>
            <a:r>
              <a:rPr lang="zh-TW" altLang="en-US" sz="1400" b="0" i="0" dirty="0">
                <a:solidFill>
                  <a:srgbClr val="0432FF"/>
                </a:solidFill>
                <a:effectLst/>
                <a:latin typeface="Arial" panose="020B0604020202020204" pitchFamily="34" charset="0"/>
              </a:rPr>
              <a:t>耶穌對他們說：「無知的人哪，先知所說的一切話，你們的心信得太遲鈍了。 </a:t>
            </a:r>
            <a:r>
              <a:rPr lang="zh-TW" altLang="en-US" sz="1400" dirty="0">
                <a:solidFill>
                  <a:srgbClr val="0432FF"/>
                </a:solidFill>
              </a:rPr>
              <a:t>基督這樣受害，又進入他的榮耀，豈不是應當的嗎？」 於是從摩西和眾先知起，凡經上所指着自己的話都給他們講解明白了</a:t>
            </a:r>
          </a:p>
          <a:p>
            <a:pPr marL="114300" indent="0">
              <a:buNone/>
            </a:pPr>
            <a:endParaRPr lang="en-US" altLang="zh-TW" sz="1400" dirty="0"/>
          </a:p>
          <a:p>
            <a:pPr>
              <a:buFont typeface="Wingdings" pitchFamily="2" charset="2"/>
              <a:buChar char="Ø"/>
            </a:pPr>
            <a:r>
              <a:rPr lang="zh-TW" altLang="en-US" dirty="0"/>
              <a:t>向門徒</a:t>
            </a:r>
            <a:r>
              <a:rPr lang="zh-TW" altLang="en-US" dirty="0">
                <a:highlight>
                  <a:srgbClr val="00FFFF"/>
                </a:highlight>
              </a:rPr>
              <a:t>教導</a:t>
            </a:r>
            <a:r>
              <a:rPr lang="zh-TW" altLang="en-US" dirty="0"/>
              <a:t>有關</a:t>
            </a:r>
            <a:r>
              <a:rPr lang="zh-TW" altLang="en-US" dirty="0">
                <a:highlight>
                  <a:srgbClr val="FFFF00"/>
                </a:highlight>
              </a:rPr>
              <a:t>祂十字架的受死與復活的重要性 </a:t>
            </a:r>
            <a:r>
              <a:rPr lang="zh-TW" altLang="en-US" dirty="0"/>
              <a:t>（</a:t>
            </a:r>
            <a:r>
              <a:rPr lang="en-US" dirty="0"/>
              <a:t>路</a:t>
            </a:r>
            <a:r>
              <a:rPr lang="en-US" altLang="zh-TW" dirty="0"/>
              <a:t>24:44-48</a:t>
            </a:r>
            <a:r>
              <a:rPr lang="zh-TW" altLang="en-US" dirty="0"/>
              <a:t> ）  </a:t>
            </a:r>
            <a:endParaRPr lang="en-US" altLang="zh-TW" dirty="0">
              <a:highlight>
                <a:srgbClr val="FFFF00"/>
              </a:highlight>
            </a:endParaRPr>
          </a:p>
          <a:p>
            <a:pPr marL="596900" lvl="1" indent="0">
              <a:buNone/>
            </a:pPr>
            <a:r>
              <a:rPr lang="zh-TW" altLang="en-US" dirty="0"/>
              <a:t>逾越節的羔羊和所有的獻祭，都是神預備讓以色列人和全世界的人可以認識到，耶穌就是那位可以把他們從罪中拯救出來的救主。</a:t>
            </a:r>
            <a:endParaRPr lang="en-US" altLang="zh-TW" dirty="0"/>
          </a:p>
          <a:p>
            <a:pPr marL="596900" lvl="1" indent="0">
              <a:buNone/>
            </a:pPr>
            <a:endParaRPr lang="en-US" altLang="zh-TW" dirty="0"/>
          </a:p>
          <a:p>
            <a:pPr>
              <a:buFont typeface="Wingdings" pitchFamily="2" charset="2"/>
              <a:buChar char="Ø"/>
            </a:pPr>
            <a:r>
              <a:rPr lang="zh-TW" altLang="en-US" dirty="0"/>
              <a:t>這四十天的教導提供了</a:t>
            </a:r>
            <a:r>
              <a:rPr lang="zh-TW" altLang="en-US" dirty="0">
                <a:highlight>
                  <a:srgbClr val="FFFF00"/>
                </a:highlight>
              </a:rPr>
              <a:t>由神而來的救恩真理基礎</a:t>
            </a:r>
            <a:r>
              <a:rPr lang="zh-TW" altLang="en-US" dirty="0"/>
              <a:t>。</a:t>
            </a:r>
            <a:endParaRPr lang="en-US" altLang="zh-TW" dirty="0"/>
          </a:p>
          <a:p>
            <a:pPr marL="596900" lvl="1" indent="0">
              <a:buNone/>
            </a:pPr>
            <a:r>
              <a:rPr lang="zh-TW" altLang="en-US" dirty="0"/>
              <a:t>彼得後來的講道，有能力，有內容，正確引用許多舊約的經文</a:t>
            </a:r>
            <a:endParaRPr lang="en-US" altLang="zh-TW" dirty="0"/>
          </a:p>
          <a:p>
            <a:pPr marL="114300" indent="0">
              <a:buNone/>
            </a:pPr>
            <a:r>
              <a:rPr lang="zh-TW" altLang="en-US" dirty="0"/>
              <a:t>    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657179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57E32-4246-8BE9-6EC1-5DC65820D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一</a:t>
            </a:r>
            <a:r>
              <a:rPr lang="en-US" dirty="0"/>
              <a:t>. </a:t>
            </a:r>
            <a:r>
              <a:rPr lang="en-US" altLang="zh-TW" dirty="0"/>
              <a:t>A</a:t>
            </a:r>
            <a:r>
              <a:rPr lang="zh-TW" altLang="en-US" dirty="0"/>
              <a:t> 耶穌復活後</a:t>
            </a:r>
            <a:r>
              <a:rPr lang="en-US" altLang="zh-TW" dirty="0"/>
              <a:t>40</a:t>
            </a:r>
            <a:r>
              <a:rPr lang="zh-TW" altLang="en-US" dirty="0"/>
              <a:t>天（</a:t>
            </a:r>
            <a:r>
              <a:rPr lang="en-US" altLang="zh-TW" dirty="0"/>
              <a:t>1:1-1:3</a:t>
            </a:r>
            <a:r>
              <a:rPr lang="zh-TW" altLang="en-US" dirty="0"/>
              <a:t>）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C2DFC-7A3C-2B51-29B4-0756FE36CB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“</a:t>
            </a:r>
            <a:r>
              <a:rPr lang="zh-TW" altLang="en-US" dirty="0"/>
              <a:t>復活之後四十天之久，向他們顯現</a:t>
            </a:r>
            <a:r>
              <a:rPr lang="zh-TW" altLang="en-US" dirty="0">
                <a:highlight>
                  <a:srgbClr val="FFFF00"/>
                </a:highlight>
              </a:rPr>
              <a:t>復活的憑據</a:t>
            </a:r>
            <a:r>
              <a:rPr lang="zh-TW" altLang="en-US" dirty="0"/>
              <a:t>”</a:t>
            </a:r>
            <a:r>
              <a:rPr lang="en-US" altLang="zh-TW" dirty="0"/>
              <a:t> </a:t>
            </a:r>
          </a:p>
          <a:p>
            <a:pPr marL="596900" lvl="1" indent="0">
              <a:buNone/>
            </a:pPr>
            <a:r>
              <a:rPr lang="zh-TW" altLang="en-US" dirty="0"/>
              <a:t>主耶穌戰勝死亡最明顯的證據，也成為使徒早期宣講福音的主要資訊。</a:t>
            </a:r>
            <a:endParaRPr lang="en-US" altLang="zh-TW" dirty="0"/>
          </a:p>
          <a:p>
            <a:pPr marL="596900" lvl="1" indent="0">
              <a:buNone/>
            </a:pPr>
            <a:endParaRPr lang="en-US" altLang="zh-TW" dirty="0"/>
          </a:p>
          <a:p>
            <a:pPr>
              <a:buFont typeface="Wingdings" pitchFamily="2" charset="2"/>
              <a:buChar char="Ø"/>
            </a:pPr>
            <a:r>
              <a:rPr lang="zh-TW" altLang="en-US" dirty="0"/>
              <a:t>耶穌與門徒</a:t>
            </a:r>
            <a:r>
              <a:rPr lang="zh-TW" altLang="en-US" dirty="0">
                <a:highlight>
                  <a:srgbClr val="FFFF00"/>
                </a:highlight>
              </a:rPr>
              <a:t>同在</a:t>
            </a:r>
            <a:endParaRPr lang="en-US" altLang="zh-TW" dirty="0">
              <a:highlight>
                <a:srgbClr val="FFFF00"/>
              </a:highlight>
            </a:endParaRPr>
          </a:p>
          <a:p>
            <a:pPr marL="596900" lvl="1" indent="0">
              <a:buNone/>
            </a:pPr>
            <a:r>
              <a:rPr lang="en-US" altLang="zh-TW" dirty="0"/>
              <a:t>	“</a:t>
            </a:r>
            <a:r>
              <a:rPr lang="zh-TW" altLang="en-US" u="sng" dirty="0"/>
              <a:t>向他們顯現</a:t>
            </a:r>
            <a:r>
              <a:rPr lang="zh-TW" altLang="en-US" dirty="0"/>
              <a:t>，講說神國的事。 耶穌和他們</a:t>
            </a:r>
            <a:r>
              <a:rPr lang="zh-TW" altLang="en-US" u="sng" dirty="0"/>
              <a:t>聚集</a:t>
            </a:r>
            <a:r>
              <a:rPr lang="zh-TW" altLang="en-US" dirty="0"/>
              <a:t>的時候</a:t>
            </a:r>
            <a:r>
              <a:rPr lang="en-US" altLang="zh-TW" dirty="0"/>
              <a:t>...</a:t>
            </a:r>
            <a:r>
              <a:rPr lang="zh-TW" altLang="en-US" dirty="0"/>
              <a:t>他們</a:t>
            </a:r>
            <a:r>
              <a:rPr lang="zh-TW" altLang="en-US" u="sng" dirty="0"/>
              <a:t>聚集</a:t>
            </a:r>
            <a:r>
              <a:rPr lang="zh-TW" altLang="en-US" dirty="0"/>
              <a:t>的時候，問耶穌說</a:t>
            </a:r>
            <a:r>
              <a:rPr lang="en-US" altLang="zh-TW" dirty="0"/>
              <a:t>...”</a:t>
            </a:r>
          </a:p>
          <a:p>
            <a:pPr marL="596900" lvl="1" indent="0">
              <a:buNone/>
            </a:pPr>
            <a:r>
              <a:rPr lang="zh-TW" altLang="en-US" dirty="0"/>
              <a:t>主在復活後與門徒的聚集，教導神國的事，和在之前的三年是不同的，</a:t>
            </a:r>
            <a:endParaRPr lang="en-US" altLang="zh-TW" dirty="0"/>
          </a:p>
          <a:p>
            <a:pPr marL="596900" lvl="1" indent="0">
              <a:buNone/>
            </a:pPr>
            <a:r>
              <a:rPr lang="zh-TW" altLang="en-US" sz="1600" dirty="0"/>
              <a:t>（路</a:t>
            </a:r>
            <a:r>
              <a:rPr lang="en-US" altLang="zh-TW" sz="1600" dirty="0"/>
              <a:t>24:44-45</a:t>
            </a:r>
            <a:r>
              <a:rPr lang="zh-TW" altLang="en-US" sz="1600" dirty="0"/>
              <a:t>） 耶穌對他們說：「這就是我從前與你們同在之時所告訴你們的話說：摩西的律法、先知的書，和詩篇上所記的，凡指着我的話都必須應驗。」 於是</a:t>
            </a:r>
            <a:r>
              <a:rPr lang="zh-TW" altLang="en-US" sz="1600" dirty="0">
                <a:highlight>
                  <a:srgbClr val="FFFF00"/>
                </a:highlight>
              </a:rPr>
              <a:t>耶穌開他們的心竅，使他們能明白聖經</a:t>
            </a:r>
          </a:p>
          <a:p>
            <a:pPr marL="596900" lvl="1" indent="0">
              <a:buNone/>
            </a:pPr>
            <a:r>
              <a:rPr lang="zh-TW" altLang="en-US" dirty="0"/>
              <a:t>神的同住讓我們心裡火熱，信心增強</a:t>
            </a:r>
          </a:p>
          <a:p>
            <a:pPr>
              <a:buFont typeface="Wingdings" pitchFamily="2" charset="2"/>
              <a:buChar char="Ø"/>
            </a:pPr>
            <a:endParaRPr lang="zh-TW" altLang="en-US" dirty="0"/>
          </a:p>
          <a:p>
            <a:pPr marL="114300" indent="0">
              <a:buNone/>
            </a:pPr>
            <a:r>
              <a:rPr lang="zh-TW" altLang="en-US" dirty="0"/>
              <a:t>    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750354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57E32-4246-8BE9-6EC1-5DC65820D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一</a:t>
            </a:r>
            <a:r>
              <a:rPr lang="en-US" dirty="0"/>
              <a:t>.</a:t>
            </a:r>
            <a:r>
              <a:rPr lang="zh-TW" altLang="en-US" dirty="0"/>
              <a:t> </a:t>
            </a:r>
            <a:r>
              <a:rPr lang="en-US" dirty="0"/>
              <a:t>B</a:t>
            </a:r>
            <a:r>
              <a:rPr lang="zh-TW" altLang="en-US" dirty="0"/>
              <a:t> 耶穌升天前的</a:t>
            </a:r>
            <a:r>
              <a:rPr lang="zh-TW" altLang="en-US" b="0" i="0" dirty="0">
                <a:effectLst/>
                <a:latin typeface="Arial" panose="020B0604020202020204" pitchFamily="34" charset="0"/>
              </a:rPr>
              <a:t>囑咐</a:t>
            </a:r>
            <a:r>
              <a:rPr lang="zh-TW" altLang="en-US" dirty="0"/>
              <a:t>（</a:t>
            </a:r>
            <a:r>
              <a:rPr lang="en-US" altLang="zh-TW" dirty="0"/>
              <a:t>1:4-1:8</a:t>
            </a:r>
            <a:r>
              <a:rPr lang="zh-TW" altLang="en-US" dirty="0"/>
              <a:t>）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C2DFC-7A3C-2B51-29B4-0756FE36CB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00050" indent="-285750">
              <a:buFont typeface="Wingdings" pitchFamily="2" charset="2"/>
              <a:buChar char="v"/>
            </a:pPr>
            <a:r>
              <a:rPr lang="zh-TW" altLang="en-US" b="0" i="0" dirty="0">
                <a:solidFill>
                  <a:srgbClr val="AB2222"/>
                </a:solidFill>
                <a:effectLst/>
                <a:latin typeface="Arial" panose="020B0604020202020204" pitchFamily="34" charset="0"/>
              </a:rPr>
              <a:t>「不要離開耶路撒冷，要等候父所應許的，就是你們聽見我說過的。</a:t>
            </a:r>
            <a:r>
              <a:rPr lang="zh-TW" altLang="en-US" b="0" i="0" dirty="0">
                <a:effectLst/>
                <a:latin typeface="Arial" panose="020B0604020202020204" pitchFamily="34" charset="0"/>
              </a:rPr>
              <a:t> </a:t>
            </a:r>
            <a:endParaRPr lang="en-US" altLang="zh-TW" b="0" i="0" dirty="0">
              <a:effectLst/>
              <a:latin typeface="Arial" panose="020B0604020202020204" pitchFamily="34" charset="0"/>
            </a:endParaRPr>
          </a:p>
          <a:p>
            <a:pPr marL="1200150" lvl="1">
              <a:spcBef>
                <a:spcPts val="400"/>
              </a:spcBef>
            </a:pPr>
            <a:r>
              <a:rPr lang="zh-TW" altLang="en-US" dirty="0"/>
              <a:t>不要離開耶路撒冷 （四散到各地）</a:t>
            </a:r>
            <a:r>
              <a:rPr lang="en-US" altLang="zh-TW" dirty="0"/>
              <a:t>--</a:t>
            </a:r>
            <a:r>
              <a:rPr lang="zh-TW" altLang="en-US" dirty="0"/>
              <a:t> 靠自己的血氣行事</a:t>
            </a:r>
            <a:endParaRPr lang="en-US" altLang="zh-TW" dirty="0"/>
          </a:p>
          <a:p>
            <a:pPr marL="1200150" lvl="1">
              <a:spcBef>
                <a:spcPts val="400"/>
              </a:spcBef>
            </a:pPr>
            <a:r>
              <a:rPr lang="zh-TW" altLang="en-US" dirty="0"/>
              <a:t>要等候聖靈（約翰的洗禮只是認罪的洗禮）</a:t>
            </a:r>
            <a:r>
              <a:rPr lang="en-US" altLang="zh-TW" dirty="0"/>
              <a:t>--</a:t>
            </a:r>
            <a:r>
              <a:rPr lang="zh-TW" altLang="en-US" dirty="0"/>
              <a:t> 恆切禱告</a:t>
            </a:r>
            <a:endParaRPr lang="en-US" altLang="zh-TW" dirty="0"/>
          </a:p>
          <a:p>
            <a:pPr marL="1200150" lvl="1">
              <a:spcBef>
                <a:spcPts val="400"/>
              </a:spcBef>
            </a:pPr>
            <a:endParaRPr lang="en-US" altLang="zh-TW" dirty="0"/>
          </a:p>
          <a:p>
            <a:pPr fontAlgn="t"/>
            <a:r>
              <a:rPr lang="zh-TW" altLang="en-US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他們聚集的時候，問耶穌說：「主啊，你復興以色列國就在這時候嗎？」</a:t>
            </a:r>
            <a:endParaRPr lang="en-US" altLang="zh-TW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596900" lvl="1" indent="0" fontAlgn="t">
              <a:buNone/>
            </a:pPr>
            <a:r>
              <a:rPr lang="en-US" altLang="zh-TW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zh-TW" altLang="en-US" dirty="0">
                <a:solidFill>
                  <a:schemeClr val="tx1"/>
                </a:solidFill>
                <a:latin typeface="Arial" panose="020B0604020202020204" pitchFamily="34" charset="0"/>
              </a:rPr>
              <a:t>門徒想的是如果聖靈要來，復興以色列就有希望了。</a:t>
            </a:r>
            <a:endParaRPr lang="en-US" altLang="zh-TW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596900" lvl="1" indent="0" fontAlgn="t">
              <a:buNone/>
            </a:pPr>
            <a:r>
              <a:rPr lang="en-US" altLang="zh-TW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zh-TW" altLang="en-US" dirty="0">
                <a:solidFill>
                  <a:schemeClr val="tx1"/>
                </a:solidFill>
                <a:latin typeface="Arial" panose="020B0604020202020204" pitchFamily="34" charset="0"/>
              </a:rPr>
              <a:t>他們既然有屬靈能力，是不是神的國就要在政治上掌權了？</a:t>
            </a:r>
            <a:endParaRPr lang="en-US" altLang="zh-TW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596900" lvl="1" indent="0" fontAlgn="t">
              <a:buNone/>
            </a:pPr>
            <a:r>
              <a:rPr lang="zh-TW" altLang="en-US" sz="1600" i="1" dirty="0">
                <a:solidFill>
                  <a:srgbClr val="7030A0"/>
                </a:solidFill>
              </a:rPr>
              <a:t>門徒對主的信心增強了</a:t>
            </a:r>
            <a:r>
              <a:rPr lang="en-US" altLang="zh-TW" sz="1600" i="1" dirty="0">
                <a:solidFill>
                  <a:srgbClr val="7030A0"/>
                </a:solidFill>
              </a:rPr>
              <a:t>--</a:t>
            </a:r>
            <a:r>
              <a:rPr lang="zh-TW" altLang="en-US" sz="1600" i="1" dirty="0">
                <a:solidFill>
                  <a:srgbClr val="7030A0"/>
                </a:solidFill>
              </a:rPr>
              <a:t>沒有說“你不要去”</a:t>
            </a:r>
            <a:endParaRPr lang="en-US" altLang="zh-TW" sz="1600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922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57E32-4246-8BE9-6EC1-5DC65820D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一</a:t>
            </a:r>
            <a:r>
              <a:rPr lang="en-US" dirty="0"/>
              <a:t>.</a:t>
            </a:r>
            <a:r>
              <a:rPr lang="zh-TW" altLang="en-US" dirty="0"/>
              <a:t> </a:t>
            </a:r>
            <a:r>
              <a:rPr lang="en-US" dirty="0"/>
              <a:t>B</a:t>
            </a:r>
            <a:r>
              <a:rPr lang="zh-TW" altLang="en-US" dirty="0"/>
              <a:t> 耶穌升天前的</a:t>
            </a:r>
            <a:r>
              <a:rPr lang="zh-TW" altLang="en-US" b="0" i="0" dirty="0">
                <a:effectLst/>
                <a:latin typeface="Arial" panose="020B0604020202020204" pitchFamily="34" charset="0"/>
              </a:rPr>
              <a:t>囑咐</a:t>
            </a:r>
            <a:r>
              <a:rPr lang="zh-TW" altLang="en-US" dirty="0"/>
              <a:t>（</a:t>
            </a:r>
            <a:r>
              <a:rPr lang="en-US" altLang="zh-TW" dirty="0"/>
              <a:t>1:4-1:8</a:t>
            </a:r>
            <a:r>
              <a:rPr lang="zh-TW" altLang="en-US" dirty="0"/>
              <a:t>）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C2DFC-7A3C-2B51-29B4-0756FE36CB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t"/>
            <a:r>
              <a:rPr lang="zh-TW" altLang="en-US" b="0" i="0" dirty="0">
                <a:solidFill>
                  <a:srgbClr val="AB2222"/>
                </a:solidFill>
                <a:effectLst/>
                <a:latin typeface="Arial" panose="020B0604020202020204" pitchFamily="34" charset="0"/>
              </a:rPr>
              <a:t>「父憑著自己的權柄所定的時候、日期，不是你們可以知道的。</a:t>
            </a:r>
            <a:r>
              <a:rPr lang="zh-TW" altLang="en-US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zh-TW" altLang="en-US" b="0" i="0" dirty="0">
                <a:solidFill>
                  <a:srgbClr val="AB2222"/>
                </a:solidFill>
                <a:effectLst/>
                <a:latin typeface="Arial" panose="020B0604020202020204" pitchFamily="34" charset="0"/>
              </a:rPr>
              <a:t>但聖靈降臨在你們身上，你們就必得著能力，並要在耶路撒冷、猶太全地和撒馬利亞，直到地極，作我的見證。」</a:t>
            </a:r>
            <a:endParaRPr lang="en-US" altLang="zh-TW" b="0" i="0" dirty="0">
              <a:solidFill>
                <a:srgbClr val="AB2222"/>
              </a:solidFill>
              <a:effectLst/>
              <a:latin typeface="Arial" panose="020B0604020202020204" pitchFamily="34" charset="0"/>
            </a:endParaRPr>
          </a:p>
          <a:p>
            <a:pPr marL="1168400" lvl="1" fontAlgn="t">
              <a:spcBef>
                <a:spcPts val="400"/>
              </a:spcBef>
            </a:pPr>
            <a:r>
              <a:rPr lang="zh-TW" altLang="en-US" dirty="0">
                <a:solidFill>
                  <a:schemeClr val="tx1"/>
                </a:solidFill>
                <a:latin typeface="Arial" panose="020B0604020202020204" pitchFamily="34" charset="0"/>
              </a:rPr>
              <a:t>耶穌的回答是“主的再來是個奧秘</a:t>
            </a:r>
            <a:r>
              <a:rPr lang="zh-TW" altLang="en-US" dirty="0">
                <a:latin typeface="Arial" panose="020B0604020202020204" pitchFamily="34" charset="0"/>
              </a:rPr>
              <a:t>” </a:t>
            </a:r>
            <a:r>
              <a:rPr lang="en-US" altLang="zh-TW" dirty="0">
                <a:latin typeface="Arial" panose="020B0604020202020204" pitchFamily="34" charset="0"/>
              </a:rPr>
              <a:t>–</a:t>
            </a:r>
            <a:r>
              <a:rPr lang="zh-TW" altLang="en-US" dirty="0">
                <a:latin typeface="Arial" panose="020B0604020202020204" pitchFamily="34" charset="0"/>
              </a:rPr>
              <a:t> 沒有否定以色列國會復興</a:t>
            </a:r>
            <a:endParaRPr lang="en-US" altLang="zh-TW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1168400" lvl="1" fontAlgn="t">
              <a:spcBef>
                <a:spcPts val="400"/>
              </a:spcBef>
            </a:pPr>
            <a:r>
              <a:rPr lang="zh-TW" altLang="en-US" dirty="0">
                <a:latin typeface="Arial" panose="020B0604020202020204" pitchFamily="34" charset="0"/>
              </a:rPr>
              <a:t>聖靈降臨到主再來，中間還有一段時間，我們都不知道有多長在這以前，門徒的責任是去傳福音（作見證）</a:t>
            </a:r>
            <a:endParaRPr lang="en-US" altLang="zh-TW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1168400" lvl="1" fontAlgn="t">
              <a:spcBef>
                <a:spcPts val="400"/>
              </a:spcBef>
            </a:pPr>
            <a:r>
              <a:rPr lang="zh-TW" altLang="en-US" dirty="0">
                <a:solidFill>
                  <a:schemeClr val="tx1"/>
                </a:solidFill>
                <a:latin typeface="Arial" panose="020B0604020202020204" pitchFamily="34" charset="0"/>
              </a:rPr>
              <a:t>現在你們還沒有能力，聖靈降臨以後，你們就必得著能力，去作主的見證</a:t>
            </a:r>
            <a:endParaRPr lang="zh-TW" alt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914400" lvl="1" indent="0"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251239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CB9CC-E3ED-A301-3172-965498861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一</a:t>
            </a:r>
            <a:r>
              <a:rPr lang="en-US" dirty="0"/>
              <a:t>. </a:t>
            </a:r>
            <a:r>
              <a:rPr lang="en-US" altLang="zh-TW" dirty="0"/>
              <a:t>C</a:t>
            </a:r>
            <a:r>
              <a:rPr lang="zh-TW" altLang="en-US" dirty="0"/>
              <a:t> 關於聖靈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1E1AB4-C0A5-82A5-322F-BA81691B8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07393"/>
            <a:ext cx="8520600" cy="3663381"/>
          </a:xfrm>
        </p:spPr>
        <p:txBody>
          <a:bodyPr/>
          <a:lstStyle/>
          <a:p>
            <a:r>
              <a:rPr lang="en-US" dirty="0" err="1">
                <a:effectLst/>
              </a:rPr>
              <a:t>聖靈的洗</a:t>
            </a:r>
            <a:endParaRPr lang="en-US" dirty="0">
              <a:effectLst/>
            </a:endParaRPr>
          </a:p>
          <a:p>
            <a:pPr lvl="1"/>
            <a:r>
              <a:rPr lang="en-US" dirty="0" err="1">
                <a:effectLst/>
                <a:latin typeface="DFKaiShu-SB-Estd-BF-Identity-H"/>
              </a:rPr>
              <a:t>一個人在信耶穌</a:t>
            </a:r>
            <a:r>
              <a:rPr lang="zh-TW" altLang="en-US" dirty="0">
                <a:effectLst/>
                <a:latin typeface="DFKaiShu-SB-Estd-BF-Identity-H"/>
              </a:rPr>
              <a:t>，認罪，悔改，接受耶穌進入自己的心里來做主，來管理自己生命時，聖靈就內住在這人的心中，那人當時便受了聖靈的洗。</a:t>
            </a:r>
            <a:endParaRPr lang="en-US" altLang="zh-TW" dirty="0">
              <a:effectLst/>
              <a:latin typeface="DFKaiShu-SB-Estd-BF-Identity-H"/>
            </a:endParaRPr>
          </a:p>
          <a:p>
            <a:pPr lvl="1"/>
            <a:r>
              <a:rPr lang="zh-TW" altLang="en-US" dirty="0">
                <a:latin typeface="DFKaiShu-SB-Estd-BF-Identity-H"/>
              </a:rPr>
              <a:t>我們重生的那天，就受了聖靈的洗，成為基督的身體。</a:t>
            </a:r>
            <a:endParaRPr lang="en-US" altLang="zh-TW" dirty="0">
              <a:latin typeface="DFKaiShu-SB-Estd-BF-Identity-H"/>
            </a:endParaRPr>
          </a:p>
          <a:p>
            <a:r>
              <a:rPr lang="zh-TW" altLang="en-US" dirty="0">
                <a:latin typeface="DFKaiShu-SB-Estd-BF-Identity-H"/>
              </a:rPr>
              <a:t>聖靈內住：聖靈的洗以後的信徒的狀態</a:t>
            </a:r>
            <a:endParaRPr lang="en-US" altLang="zh-TW" dirty="0">
              <a:latin typeface="DFKaiShu-SB-Estd-BF-Identity-H"/>
            </a:endParaRPr>
          </a:p>
          <a:p>
            <a:r>
              <a:rPr lang="zh-TW" altLang="en-US" dirty="0">
                <a:latin typeface="DFKaiShu-SB-Estd-BF-Identity-H"/>
              </a:rPr>
              <a:t>聖靈充滿</a:t>
            </a:r>
            <a:endParaRPr lang="en-US" altLang="zh-TW" dirty="0">
              <a:latin typeface="DFKaiShu-SB-Estd-BF-Identity-H"/>
            </a:endParaRPr>
          </a:p>
          <a:p>
            <a:pPr lvl="1"/>
            <a:r>
              <a:rPr lang="zh-TW" altLang="en-US" dirty="0">
                <a:effectLst/>
                <a:latin typeface="DFKaiShu-SB-Estd-BF-Identity-H"/>
              </a:rPr>
              <a:t>今天當基督藉由聖靈住在我們心裏時，同時也更根據我們順服的程度，有不同程度的聖靈充滿。</a:t>
            </a:r>
            <a:endParaRPr lang="en-US" altLang="zh-TW" dirty="0">
              <a:effectLst/>
              <a:latin typeface="DFKaiShu-SB-Estd-BF-Identity-H"/>
            </a:endParaRPr>
          </a:p>
          <a:p>
            <a:pPr lvl="1"/>
            <a:r>
              <a:rPr lang="zh-TW" altLang="en-US" dirty="0">
                <a:latin typeface="DFKaiShu-SB-Estd-BF-Identity-H"/>
              </a:rPr>
              <a:t>聖靈的洗是一次性的，聖靈充滿是可以多次的。</a:t>
            </a:r>
            <a:endParaRPr lang="en-US" altLang="zh-TW" dirty="0">
              <a:effectLst/>
              <a:latin typeface="DFKaiShu-SB-Estd-BF-Identity-H"/>
            </a:endParaRPr>
          </a:p>
          <a:p>
            <a:pPr marL="114300" indent="0">
              <a:buNone/>
            </a:pPr>
            <a:r>
              <a:rPr lang="en-US" sz="1800" dirty="0"/>
              <a:t>如果一個人只有聖靈內住</a:t>
            </a:r>
            <a:r>
              <a:rPr lang="zh-TW" altLang="en-US" sz="1800" dirty="0"/>
              <a:t>，而沒有聖靈充滿，聖靈不在生命中掌權，這是讓聖靈擔憂，也讓肢體擔憂的事情。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89283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3C7E5-1AF8-7A07-4D4E-EE9004ABE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一</a:t>
            </a:r>
            <a:r>
              <a:rPr lang="en-US" dirty="0"/>
              <a:t>. </a:t>
            </a:r>
            <a:r>
              <a:rPr lang="en-US" altLang="zh-TW" dirty="0"/>
              <a:t>1:1-8</a:t>
            </a:r>
            <a:r>
              <a:rPr lang="zh-TW" altLang="en-US" dirty="0"/>
              <a:t> 聖經和聖靈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6E6DF0-B97E-DC74-3F75-E0808CE10D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098430"/>
            <a:ext cx="8520600" cy="3573734"/>
          </a:xfrm>
        </p:spPr>
        <p:txBody>
          <a:bodyPr/>
          <a:lstStyle/>
          <a:p>
            <a:pPr marL="114300" indent="0">
              <a:buNone/>
            </a:pPr>
            <a:r>
              <a:rPr lang="zh-TW" altLang="en-US" dirty="0"/>
              <a:t>聖經：認識聖經，我們才能明白主的死與復活是神一早預定的</a:t>
            </a:r>
            <a:endParaRPr lang="en-US" altLang="zh-TW" dirty="0"/>
          </a:p>
          <a:p>
            <a:pPr marL="114300" indent="0">
              <a:buNone/>
            </a:pPr>
            <a:r>
              <a:rPr lang="zh-TW" altLang="en-US" dirty="0"/>
              <a:t>聖靈：接受聖靈，我們才能活出主上十字架給我們換來的新生命</a:t>
            </a:r>
            <a:endParaRPr lang="en-US" altLang="zh-TW" dirty="0"/>
          </a:p>
          <a:p>
            <a:pPr marL="114300" indent="0">
              <a:buNone/>
            </a:pPr>
            <a:endParaRPr lang="en-US" altLang="zh-TW" dirty="0"/>
          </a:p>
          <a:p>
            <a:pPr marL="114300" indent="0">
              <a:buNone/>
            </a:pPr>
            <a:r>
              <a:rPr lang="zh-TW" altLang="en-US" dirty="0">
                <a:solidFill>
                  <a:srgbClr val="0432FF"/>
                </a:solidFill>
              </a:rPr>
              <a:t>原則</a:t>
            </a:r>
            <a:r>
              <a:rPr lang="en-US" altLang="zh-TW" dirty="0"/>
              <a:t>--》</a:t>
            </a:r>
            <a:r>
              <a:rPr lang="zh-TW" altLang="en-US" dirty="0"/>
              <a:t>接受聖靈，與操練被聖靈充滿是主耶穌的命令</a:t>
            </a:r>
            <a:endParaRPr lang="en-US" altLang="zh-TW" dirty="0"/>
          </a:p>
          <a:p>
            <a:pPr marL="114300" indent="0">
              <a:buNone/>
            </a:pPr>
            <a:r>
              <a:rPr lang="zh-TW" altLang="en-US" dirty="0"/>
              <a:t>例子</a:t>
            </a:r>
            <a:r>
              <a:rPr lang="en-US" altLang="zh-TW" dirty="0"/>
              <a:t>--〉</a:t>
            </a:r>
            <a:r>
              <a:rPr lang="zh-TW" altLang="en-US" dirty="0"/>
              <a:t>耶穌最後的命令是要門徒為了有</a:t>
            </a:r>
            <a:r>
              <a:rPr lang="zh-TW" altLang="en-US" dirty="0">
                <a:highlight>
                  <a:srgbClr val="FFFF00"/>
                </a:highlight>
              </a:rPr>
              <a:t>向世人見證</a:t>
            </a:r>
            <a:r>
              <a:rPr lang="zh-TW" altLang="en-US" dirty="0"/>
              <a:t>的能力，他們必須要</a:t>
            </a:r>
            <a:r>
              <a:rPr lang="zh-TW" altLang="en-US" dirty="0">
                <a:highlight>
                  <a:srgbClr val="FFFF00"/>
                </a:highlight>
              </a:rPr>
              <a:t>接受聖靈</a:t>
            </a:r>
            <a:r>
              <a:rPr lang="zh-TW" altLang="en-US" dirty="0"/>
              <a:t>。</a:t>
            </a:r>
            <a:endParaRPr lang="en-US" altLang="zh-TW" dirty="0"/>
          </a:p>
          <a:p>
            <a:pPr marL="114300" indent="0">
              <a:buNone/>
            </a:pPr>
            <a:r>
              <a:rPr lang="zh-TW" altLang="en-US" dirty="0"/>
              <a:t>應用</a:t>
            </a:r>
            <a:r>
              <a:rPr lang="en-US" altLang="zh-TW" dirty="0"/>
              <a:t>--〉	</a:t>
            </a:r>
          </a:p>
          <a:p>
            <a:pPr marL="114300" indent="0">
              <a:buNone/>
            </a:pPr>
            <a:r>
              <a:rPr lang="en-US" altLang="zh-TW" dirty="0"/>
              <a:t>	</a:t>
            </a:r>
            <a:r>
              <a:rPr lang="zh-TW" altLang="en-US" dirty="0"/>
              <a:t>你已經接受聖靈，並且認知到聖靈就住在你的裏面嗎？</a:t>
            </a:r>
            <a:endParaRPr lang="en-US" altLang="zh-TW" dirty="0"/>
          </a:p>
          <a:p>
            <a:pPr marL="114300" indent="0">
              <a:buNone/>
            </a:pPr>
            <a:r>
              <a:rPr lang="en-US" altLang="zh-TW" dirty="0"/>
              <a:t>	</a:t>
            </a:r>
            <a:r>
              <a:rPr lang="zh-TW" altLang="en-US" dirty="0"/>
              <a:t>你曾經歷過被聖靈充滿，並且大有能力為主作工嗎？</a:t>
            </a:r>
            <a:endParaRPr lang="en-US" altLang="zh-TW" dirty="0"/>
          </a:p>
          <a:p>
            <a:pPr marL="114300" indent="0">
              <a:buNone/>
            </a:pPr>
            <a:r>
              <a:rPr lang="en-US" altLang="zh-TW" dirty="0"/>
              <a:t>	</a:t>
            </a:r>
            <a:r>
              <a:rPr lang="zh-TW" altLang="en-US" dirty="0"/>
              <a:t>你是否在你的個性上也有極大的轉變？</a:t>
            </a:r>
            <a:r>
              <a:rPr lang="en-US" altLang="zh-TW" dirty="0"/>
              <a:t>		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795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245F00A-9A20-075B-428D-034BB8C8E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</a:t>
            </a:r>
            <a:r>
              <a:rPr lang="en-US" altLang="zh-TW" dirty="0"/>
              <a:t>.</a:t>
            </a:r>
            <a:r>
              <a:rPr lang="zh-TW" altLang="en-US" dirty="0"/>
              <a:t> </a:t>
            </a:r>
            <a:r>
              <a:rPr lang="en-US" altLang="zh-TW" dirty="0"/>
              <a:t>A </a:t>
            </a:r>
            <a:r>
              <a:rPr lang="zh-TW" altLang="en-US" dirty="0"/>
              <a:t>耶穌在門徒的見證下升天 （</a:t>
            </a:r>
            <a:r>
              <a:rPr lang="en-US" altLang="zh-TW" dirty="0"/>
              <a:t>1:9-11</a:t>
            </a:r>
            <a:r>
              <a:rPr lang="zh-TW" altLang="en-US" dirty="0"/>
              <a:t>）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3F6690-32ED-B98E-912D-5B2B649DCC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耶穌必須上十字架受死與復活 </a:t>
            </a:r>
            <a:r>
              <a:rPr lang="en-US" altLang="zh-TW" dirty="0"/>
              <a:t>: </a:t>
            </a:r>
            <a:r>
              <a:rPr lang="zh-TW" altLang="en-US" dirty="0"/>
              <a:t>我們的罪才得赦免，我們才可以稱義</a:t>
            </a:r>
            <a:endParaRPr lang="en-US" altLang="zh-TW" dirty="0"/>
          </a:p>
          <a:p>
            <a:r>
              <a:rPr lang="zh-TW" altLang="en-US" dirty="0"/>
              <a:t>耶穌必須升天</a:t>
            </a:r>
            <a:r>
              <a:rPr lang="en-US" altLang="zh-TW" dirty="0"/>
              <a:t>:	</a:t>
            </a:r>
            <a:r>
              <a:rPr lang="zh-TW" altLang="en-US" dirty="0"/>
              <a:t>聖靈才能降臨，住在每個基督徒的心中</a:t>
            </a:r>
            <a:endParaRPr lang="en-US" altLang="zh-TW" dirty="0"/>
          </a:p>
          <a:p>
            <a:pPr marL="565150" lvl="1" indent="0">
              <a:buNone/>
            </a:pPr>
            <a:r>
              <a:rPr lang="zh-TW" altLang="en-US" dirty="0"/>
              <a:t>「然而我將真情告訴你們，我去是於你們有益的。我若不去，保惠師就不到</a:t>
            </a:r>
            <a:r>
              <a:rPr lang="en-US" altLang="zh-TW" dirty="0"/>
              <a:t>	</a:t>
            </a:r>
            <a:r>
              <a:rPr lang="zh-TW" altLang="en-US" dirty="0"/>
              <a:t>你們這裡來；我若去，就差他來。」（約</a:t>
            </a:r>
            <a:r>
              <a:rPr lang="en-US" altLang="zh-TW" dirty="0"/>
              <a:t>16:7</a:t>
            </a:r>
            <a:r>
              <a:rPr lang="zh-TW" altLang="en-US" dirty="0"/>
              <a:t>）</a:t>
            </a:r>
            <a:endParaRPr lang="en-US" altLang="zh-TW" dirty="0"/>
          </a:p>
          <a:p>
            <a:pPr marL="565150" lvl="1" indent="0">
              <a:buNone/>
            </a:pPr>
            <a:endParaRPr lang="en-US" altLang="zh-TW" dirty="0"/>
          </a:p>
          <a:p>
            <a:pPr marL="939800" lvl="1" indent="-342900">
              <a:buFont typeface="+mj-lt"/>
              <a:buAutoNum type="arabicPeriod"/>
            </a:pPr>
            <a:r>
              <a:rPr lang="en-US" dirty="0" err="1"/>
              <a:t>耶穌在給眾人祝福時</a:t>
            </a:r>
            <a:r>
              <a:rPr lang="zh-TW" altLang="en-US" dirty="0"/>
              <a:t>，在信徒的見證下升天；以後耶穌再來時也會如此</a:t>
            </a:r>
            <a:endParaRPr lang="en-US" altLang="zh-TW" dirty="0"/>
          </a:p>
          <a:p>
            <a:pPr marL="939800" lvl="1" indent="-342900">
              <a:buFont typeface="+mj-lt"/>
              <a:buAutoNum type="arabicPeriod"/>
            </a:pPr>
            <a:r>
              <a:rPr lang="zh-TW" altLang="en-US" dirty="0"/>
              <a:t>門徒當時定睛望天，仰望耶穌上升，這也是我們對耶穌再來應有的態度：每天仰望主的再來，活出合神心意的生活。</a:t>
            </a:r>
            <a:endParaRPr lang="en-US" altLang="zh-TW" dirty="0"/>
          </a:p>
          <a:p>
            <a:pPr marL="939800" lvl="1" indent="-342900">
              <a:buFont typeface="+mj-lt"/>
              <a:buAutoNum type="arabicPeriod"/>
            </a:pPr>
            <a:r>
              <a:rPr lang="zh-TW" altLang="en-US" dirty="0"/>
              <a:t>門徒作為耶穌升天的見證人，這個經歷讓他們大有能力與喜樂。我們個人的經歷在向人分享時也是最有說服力的。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62771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{1A3A1C85-973A-EB45-866B-59320122A092}tf10001120</Template>
  <TotalTime>64110</TotalTime>
  <Words>1610</Words>
  <Application>Microsoft Macintosh PowerPoint</Application>
  <PresentationFormat>On-screen Show (16:9)</PresentationFormat>
  <Paragraphs>111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DFKaiShu-SB-Estd-BF-Identity-H</vt:lpstr>
      <vt:lpstr>Kaiti TC</vt:lpstr>
      <vt:lpstr>Songti TC</vt:lpstr>
      <vt:lpstr>STKaiti</vt:lpstr>
      <vt:lpstr>Arial</vt:lpstr>
      <vt:lpstr>Gill Sans MT</vt:lpstr>
      <vt:lpstr>Wingdings</vt:lpstr>
      <vt:lpstr>Parcel</vt:lpstr>
      <vt:lpstr> 【使徒行傳】第二課 第一章 </vt:lpstr>
      <vt:lpstr>大綱</vt:lpstr>
      <vt:lpstr>一. A 耶穌復活後40天（1:1-1:3）</vt:lpstr>
      <vt:lpstr>一. A 耶穌復活後40天（1:1-1:3）</vt:lpstr>
      <vt:lpstr>一. B 耶穌升天前的囑咐（1:4-1:8）</vt:lpstr>
      <vt:lpstr>一. B 耶穌升天前的囑咐（1:4-1:8）</vt:lpstr>
      <vt:lpstr>一. C 關於聖靈</vt:lpstr>
      <vt:lpstr>一. 1:1-8 聖經和聖靈</vt:lpstr>
      <vt:lpstr>二. A 耶穌在門徒的見證下升天 （1:9-11）</vt:lpstr>
      <vt:lpstr>二. B 門徒回耶路撒冷恆切禱告（1:12-14）</vt:lpstr>
      <vt:lpstr>二. C 選舉使徒，補猶大的空缺（1:15-26）</vt:lpstr>
      <vt:lpstr>二. 1:9-26 見證和禱告</vt:lpstr>
      <vt:lpstr>PowerPoint Presentation</vt:lpstr>
      <vt:lpstr>結語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【使徒行傳】 經文講解</dc:title>
  <cp:lastModifiedBy>Sandy Mau</cp:lastModifiedBy>
  <cp:revision>21</cp:revision>
  <dcterms:modified xsi:type="dcterms:W3CDTF">2023-01-15T23:37:10Z</dcterms:modified>
</cp:coreProperties>
</file>