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650" r:id="rId2"/>
    <p:sldId id="282" r:id="rId3"/>
    <p:sldId id="303" r:id="rId4"/>
    <p:sldId id="652" r:id="rId5"/>
    <p:sldId id="653" r:id="rId6"/>
    <p:sldId id="651" r:id="rId7"/>
    <p:sldId id="659" r:id="rId8"/>
    <p:sldId id="654" r:id="rId9"/>
    <p:sldId id="655" r:id="rId10"/>
    <p:sldId id="656" r:id="rId11"/>
    <p:sldId id="657" r:id="rId12"/>
    <p:sldId id="6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3" autoAdjust="0"/>
    <p:restoredTop sz="94660"/>
  </p:normalViewPr>
  <p:slideViewPr>
    <p:cSldViewPr snapToGrid="0">
      <p:cViewPr varScale="1">
        <p:scale>
          <a:sx n="95" d="100"/>
          <a:sy n="95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DE74F-82ED-47CA-B39C-F46526A4B36D}" type="datetimeFigureOut">
              <a:rPr lang="en-US" smtClean="0"/>
              <a:t>6/11/23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DC393-09CF-4492-B0DA-800F44905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5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5"/>
            <a:ext cx="6801612" cy="123989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28431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496967"/>
            <a:ext cx="11360800" cy="8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415600" y="1596055"/>
            <a:ext cx="11360800" cy="4764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33387" lvl="0" indent="-38099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66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1253035" lvl="1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4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862620" lvl="2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133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4920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60493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1496484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5"/>
            <a:ext cx="4271771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2638045"/>
            <a:ext cx="4270247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982875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1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1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9767125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23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9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4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27976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5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558824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9381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3" r:id="rId10"/>
  </p:sldLayoutIdLst>
  <p:hf sldNum="0" hdr="0" ft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30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276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0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28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846CD95-01D3-B59D-18B4-D2F3242B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479" y="886409"/>
            <a:ext cx="8234700" cy="2152650"/>
          </a:xfrm>
        </p:spPr>
        <p:txBody>
          <a:bodyPr>
            <a:normAutofit fontScale="90000"/>
          </a:bodyPr>
          <a:lstStyle/>
          <a:p>
            <a:br>
              <a:rPr lang="en-US" altLang="zh-TW" dirty="0"/>
            </a:br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</a:t>
            </a:r>
            <a:r>
              <a:rPr lang="zh-CN" altLang="en-US" dirty="0"/>
              <a:t>二十</a:t>
            </a:r>
            <a:r>
              <a:rPr lang="en-US" dirty="0"/>
              <a:t>課</a:t>
            </a:r>
            <a:br>
              <a:rPr lang="en-US" dirty="0"/>
            </a:br>
            <a:br>
              <a:rPr lang="en-US" altLang="zh-TW" dirty="0"/>
            </a:br>
            <a:r>
              <a:rPr lang="en-US" altLang="zh-TW" sz="3200" i="1" dirty="0"/>
              <a:t>A</a:t>
            </a:r>
            <a:r>
              <a:rPr lang="en-US" altLang="zh-CN" sz="3200" i="1" dirty="0"/>
              <a:t>cts:</a:t>
            </a:r>
            <a:r>
              <a:rPr lang="en-US" altLang="zh-TW" sz="3200" i="1" dirty="0"/>
              <a:t>25</a:t>
            </a:r>
            <a:r>
              <a:rPr lang="zh-CN" altLang="en-US" sz="3200" i="1" dirty="0"/>
              <a:t>：</a:t>
            </a:r>
            <a:r>
              <a:rPr lang="en-US" altLang="zh-CN" sz="3200" i="1" dirty="0"/>
              <a:t>13</a:t>
            </a:r>
            <a:r>
              <a:rPr lang="en-US" altLang="zh-TW" sz="3200" i="1" dirty="0"/>
              <a:t> – 26</a:t>
            </a:r>
            <a:r>
              <a:rPr lang="zh-CN" altLang="en-US" sz="3200" i="1" dirty="0"/>
              <a:t>：</a:t>
            </a:r>
            <a:r>
              <a:rPr lang="en-US" altLang="zh-CN" sz="3200" i="1" dirty="0"/>
              <a:t>32</a:t>
            </a:r>
            <a:br>
              <a:rPr lang="en-US" altLang="zh-TW" dirty="0"/>
            </a:br>
            <a:br>
              <a:rPr lang="en-US" dirty="0"/>
            </a:br>
            <a:r>
              <a:rPr lang="zh-CN" altLang="en-US" sz="3600" b="1" dirty="0"/>
              <a:t>亚基帕王前保罗的见证</a:t>
            </a:r>
            <a:br>
              <a:rPr lang="en-US" altLang="zh-CN" sz="3600" b="1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5" name="Google Shape;69;p13">
            <a:extLst>
              <a:ext uri="{FF2B5EF4-FFF2-40B4-BE49-F238E27FC236}">
                <a16:creationId xmlns:a16="http://schemas.microsoft.com/office/drawing/2014/main" id="{A82CA353-FCBD-8D00-835B-6BCB6D806D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31136" y="2781134"/>
            <a:ext cx="7729728" cy="3101983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58B6C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南區證道堂成人主日學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58B6C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CCF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提供參考資料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Kaiti TC" panose="02010600040101010101" pitchFamily="2" charset="-120"/>
              <a:ea typeface="Kaiti TC" panose="02010600040101010101" pitchFamily="2" charset="-120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58B6C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部分</a:t>
            </a:r>
            <a:r>
              <a:rPr lang="en-US" altLang="zh-CN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SLIDES</a:t>
            </a:r>
            <a:r>
              <a:rPr lang="zh-CN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摘自圣经简报站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Kaiti TC" panose="02010600040101010101" pitchFamily="2" charset="-120"/>
              <a:ea typeface="Kaiti TC" panose="02010600040101010101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803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D622-4154-38FD-E33B-90FD6A66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/>
              <a:t>非斯都的回答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299D9-231A-4451-2A20-127F84A6EF4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zh-CN" altLang="en-US" sz="3200" dirty="0"/>
              <a:t>你癫狂了吧。（学问太大）</a:t>
            </a:r>
            <a:endParaRPr lang="en-US" altLang="zh-CN" sz="3200" dirty="0"/>
          </a:p>
          <a:p>
            <a:endParaRPr lang="en-US" sz="3200" dirty="0"/>
          </a:p>
          <a:p>
            <a:r>
              <a:rPr lang="zh-CN" altLang="en-US" sz="3200" dirty="0"/>
              <a:t>我说的乃是真实明白话。</a:t>
            </a:r>
            <a:endParaRPr lang="en-US" altLang="zh-CN" sz="3200" dirty="0"/>
          </a:p>
          <a:p>
            <a:r>
              <a:rPr lang="zh-CN" altLang="en-US" sz="3200" dirty="0"/>
              <a:t>王也晓得这些事，所以我向王放胆直言。</a:t>
            </a:r>
            <a:endParaRPr lang="en-US" altLang="zh-CN" sz="3200" dirty="0"/>
          </a:p>
          <a:p>
            <a:r>
              <a:rPr lang="zh-CN" altLang="en-US" sz="3200" dirty="0"/>
              <a:t>我深信这些事没有一件向王隐藏的。</a:t>
            </a:r>
            <a:endParaRPr lang="en-US" altLang="zh-CN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4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C350-BFD9-58C3-4260-93860BF38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7713" y="163181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亚基帕王的回应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4382B-4916-83D9-6CEF-F5B4ED71E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532" y="1878008"/>
            <a:ext cx="10984089" cy="3101983"/>
          </a:xfrm>
        </p:spPr>
        <p:txBody>
          <a:bodyPr>
            <a:noAutofit/>
          </a:bodyPr>
          <a:lstStyle/>
          <a:p>
            <a:r>
              <a:rPr lang="zh-CN" altLang="en-US" sz="2800" dirty="0"/>
              <a:t>保罗：“亚基帕王啊，你信先知吗？我知道你是信的”</a:t>
            </a:r>
            <a:endParaRPr lang="en-US" altLang="zh-CN" sz="2800" dirty="0"/>
          </a:p>
          <a:p>
            <a:r>
              <a:rPr lang="zh-CN" altLang="en-US" sz="2800" dirty="0"/>
              <a:t>王：“你想稍微一劝，便叫我作基督徒吗？”</a:t>
            </a:r>
            <a:endParaRPr lang="en-US" altLang="zh-CN" sz="2800" dirty="0"/>
          </a:p>
          <a:p>
            <a:r>
              <a:rPr lang="zh-CN" altLang="en-US" sz="2800" dirty="0"/>
              <a:t>保罗：“无论是少劝，多劝，我向神所求的，不但是你一个人，就是今天一切听我的，都要像我一样。”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保罗的爱心非常热切，甚至忘记自己是个囚犯</a:t>
            </a:r>
            <a:endParaRPr lang="en-US" altLang="zh-CN" sz="2800" dirty="0"/>
          </a:p>
          <a:p>
            <a:endParaRPr lang="en-US" sz="2800" dirty="0"/>
          </a:p>
          <a:p>
            <a:r>
              <a:rPr lang="zh-CN" altLang="en-US" sz="2800" dirty="0"/>
              <a:t>王和其他人退到里面，说：“这人并没有犯什么该死，该绑的罪。”</a:t>
            </a:r>
            <a:endParaRPr lang="en-US" altLang="zh-CN" sz="2800" dirty="0"/>
          </a:p>
          <a:p>
            <a:r>
              <a:rPr lang="zh-CN" altLang="en-US" sz="2800" dirty="0"/>
              <a:t>亚基帕对非斯都说：“这人若没有上告于凯撒，就可以释放了。”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6809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C2BF-AC9C-63DB-DC87-C710C773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/>
              <a:t>原则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1B6F6-2069-94AC-9C40-12E438619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232" y="2638046"/>
            <a:ext cx="1172276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200" dirty="0"/>
          </a:p>
          <a:p>
            <a:r>
              <a:rPr lang="zh-CN" altLang="en-US" sz="3200" dirty="0"/>
              <a:t>抓住各种机会见证福音，那怕是危机，突发事件。</a:t>
            </a:r>
            <a:endParaRPr lang="en-US" altLang="zh-CN" sz="3200" dirty="0"/>
          </a:p>
          <a:p>
            <a:r>
              <a:rPr lang="zh-CN" altLang="en-US" sz="3200" dirty="0"/>
              <a:t>在不公义的情况下见证我们的信仰是大有能力的。</a:t>
            </a:r>
            <a:endParaRPr lang="en-US" altLang="zh-CN" sz="3200" dirty="0"/>
          </a:p>
          <a:p>
            <a:r>
              <a:rPr lang="zh-CN" altLang="en-US" sz="3200" dirty="0"/>
              <a:t>大使命。</a:t>
            </a:r>
            <a:endParaRPr lang="en-US" altLang="zh-CN" sz="3200" dirty="0"/>
          </a:p>
          <a:p>
            <a:endParaRPr lang="en-US" altLang="zh-CN" sz="3200" dirty="0"/>
          </a:p>
          <a:p>
            <a:pPr marL="0" indent="0">
              <a:buNone/>
            </a:pP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32956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41D540BE-D341-E3FF-84BD-8056AEB65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1435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Freeform 3">
            <a:extLst>
              <a:ext uri="{FF2B5EF4-FFF2-40B4-BE49-F238E27FC236}">
                <a16:creationId xmlns:a16="http://schemas.microsoft.com/office/drawing/2014/main" id="{5EE6CE43-7B37-7154-67BD-6D6F2AC6D7C9}"/>
              </a:ext>
            </a:extLst>
          </p:cNvPr>
          <p:cNvSpPr>
            <a:spLocks/>
          </p:cNvSpPr>
          <p:nvPr/>
        </p:nvSpPr>
        <p:spPr bwMode="auto">
          <a:xfrm>
            <a:off x="4879975" y="774701"/>
            <a:ext cx="749300" cy="676275"/>
          </a:xfrm>
          <a:custGeom>
            <a:avLst/>
            <a:gdLst>
              <a:gd name="T0" fmla="*/ 225 w 472"/>
              <a:gd name="T1" fmla="*/ 0 h 426"/>
              <a:gd name="T2" fmla="*/ 149 w 472"/>
              <a:gd name="T3" fmla="*/ 93 h 426"/>
              <a:gd name="T4" fmla="*/ 0 w 472"/>
              <a:gd name="T5" fmla="*/ 238 h 426"/>
              <a:gd name="T6" fmla="*/ 35 w 472"/>
              <a:gd name="T7" fmla="*/ 261 h 426"/>
              <a:gd name="T8" fmla="*/ 72 w 472"/>
              <a:gd name="T9" fmla="*/ 292 h 426"/>
              <a:gd name="T10" fmla="*/ 95 w 472"/>
              <a:gd name="T11" fmla="*/ 346 h 426"/>
              <a:gd name="T12" fmla="*/ 106 w 472"/>
              <a:gd name="T13" fmla="*/ 414 h 426"/>
              <a:gd name="T14" fmla="*/ 137 w 472"/>
              <a:gd name="T15" fmla="*/ 426 h 426"/>
              <a:gd name="T16" fmla="*/ 168 w 472"/>
              <a:gd name="T17" fmla="*/ 413 h 426"/>
              <a:gd name="T18" fmla="*/ 188 w 472"/>
              <a:gd name="T19" fmla="*/ 392 h 426"/>
              <a:gd name="T20" fmla="*/ 206 w 472"/>
              <a:gd name="T21" fmla="*/ 360 h 426"/>
              <a:gd name="T22" fmla="*/ 262 w 472"/>
              <a:gd name="T23" fmla="*/ 258 h 426"/>
              <a:gd name="T24" fmla="*/ 322 w 472"/>
              <a:gd name="T25" fmla="*/ 232 h 426"/>
              <a:gd name="T26" fmla="*/ 390 w 472"/>
              <a:gd name="T27" fmla="*/ 202 h 426"/>
              <a:gd name="T28" fmla="*/ 436 w 472"/>
              <a:gd name="T29" fmla="*/ 158 h 426"/>
              <a:gd name="T30" fmla="*/ 437 w 472"/>
              <a:gd name="T31" fmla="*/ 120 h 426"/>
              <a:gd name="T32" fmla="*/ 461 w 472"/>
              <a:gd name="T33" fmla="*/ 98 h 426"/>
              <a:gd name="T34" fmla="*/ 472 w 472"/>
              <a:gd name="T35" fmla="*/ 54 h 426"/>
              <a:gd name="T36" fmla="*/ 435 w 472"/>
              <a:gd name="T37" fmla="*/ 20 h 426"/>
              <a:gd name="T38" fmla="*/ 378 w 472"/>
              <a:gd name="T39" fmla="*/ 15 h 426"/>
              <a:gd name="T40" fmla="*/ 311 w 472"/>
              <a:gd name="T41" fmla="*/ 26 h 426"/>
              <a:gd name="T42" fmla="*/ 281 w 472"/>
              <a:gd name="T43" fmla="*/ 22 h 426"/>
              <a:gd name="T44" fmla="*/ 258 w 472"/>
              <a:gd name="T45" fmla="*/ 5 h 426"/>
              <a:gd name="T46" fmla="*/ 225 w 472"/>
              <a:gd name="T47" fmla="*/ 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2" h="426">
                <a:moveTo>
                  <a:pt x="225" y="0"/>
                </a:moveTo>
                <a:lnTo>
                  <a:pt x="149" y="93"/>
                </a:lnTo>
                <a:lnTo>
                  <a:pt x="0" y="238"/>
                </a:lnTo>
                <a:lnTo>
                  <a:pt x="35" y="261"/>
                </a:lnTo>
                <a:lnTo>
                  <a:pt x="72" y="292"/>
                </a:lnTo>
                <a:lnTo>
                  <a:pt x="95" y="346"/>
                </a:lnTo>
                <a:lnTo>
                  <a:pt x="106" y="414"/>
                </a:lnTo>
                <a:lnTo>
                  <a:pt x="137" y="426"/>
                </a:lnTo>
                <a:lnTo>
                  <a:pt x="168" y="413"/>
                </a:lnTo>
                <a:lnTo>
                  <a:pt x="188" y="392"/>
                </a:lnTo>
                <a:lnTo>
                  <a:pt x="206" y="360"/>
                </a:lnTo>
                <a:lnTo>
                  <a:pt x="262" y="258"/>
                </a:lnTo>
                <a:lnTo>
                  <a:pt x="322" y="232"/>
                </a:lnTo>
                <a:lnTo>
                  <a:pt x="390" y="202"/>
                </a:lnTo>
                <a:lnTo>
                  <a:pt x="436" y="158"/>
                </a:lnTo>
                <a:lnTo>
                  <a:pt x="437" y="120"/>
                </a:lnTo>
                <a:lnTo>
                  <a:pt x="461" y="98"/>
                </a:lnTo>
                <a:lnTo>
                  <a:pt x="472" y="54"/>
                </a:lnTo>
                <a:lnTo>
                  <a:pt x="435" y="20"/>
                </a:lnTo>
                <a:lnTo>
                  <a:pt x="378" y="15"/>
                </a:lnTo>
                <a:lnTo>
                  <a:pt x="311" y="26"/>
                </a:lnTo>
                <a:lnTo>
                  <a:pt x="281" y="22"/>
                </a:lnTo>
                <a:lnTo>
                  <a:pt x="258" y="5"/>
                </a:lnTo>
                <a:lnTo>
                  <a:pt x="225" y="0"/>
                </a:lnTo>
                <a:close/>
              </a:path>
            </a:pathLst>
          </a:custGeom>
          <a:solidFill>
            <a:srgbClr val="CC0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Freeform 4">
            <a:extLst>
              <a:ext uri="{FF2B5EF4-FFF2-40B4-BE49-F238E27FC236}">
                <a16:creationId xmlns:a16="http://schemas.microsoft.com/office/drawing/2014/main" id="{420A7650-5EC8-95B3-684D-AC3EFFE89A4F}"/>
              </a:ext>
            </a:extLst>
          </p:cNvPr>
          <p:cNvSpPr>
            <a:spLocks/>
          </p:cNvSpPr>
          <p:nvPr/>
        </p:nvSpPr>
        <p:spPr bwMode="auto">
          <a:xfrm>
            <a:off x="4113213" y="1679575"/>
            <a:ext cx="2455862" cy="1682750"/>
          </a:xfrm>
          <a:custGeom>
            <a:avLst/>
            <a:gdLst>
              <a:gd name="T0" fmla="*/ 12 w 1547"/>
              <a:gd name="T1" fmla="*/ 320 h 1060"/>
              <a:gd name="T2" fmla="*/ 5 w 1547"/>
              <a:gd name="T3" fmla="*/ 190 h 1060"/>
              <a:gd name="T4" fmla="*/ 36 w 1547"/>
              <a:gd name="T5" fmla="*/ 84 h 1060"/>
              <a:gd name="T6" fmla="*/ 165 w 1547"/>
              <a:gd name="T7" fmla="*/ 2 h 1060"/>
              <a:gd name="T8" fmla="*/ 272 w 1547"/>
              <a:gd name="T9" fmla="*/ 0 h 1060"/>
              <a:gd name="T10" fmla="*/ 407 w 1547"/>
              <a:gd name="T11" fmla="*/ 59 h 1060"/>
              <a:gd name="T12" fmla="*/ 426 w 1547"/>
              <a:gd name="T13" fmla="*/ 242 h 1060"/>
              <a:gd name="T14" fmla="*/ 420 w 1547"/>
              <a:gd name="T15" fmla="*/ 380 h 1060"/>
              <a:gd name="T16" fmla="*/ 536 w 1547"/>
              <a:gd name="T17" fmla="*/ 392 h 1060"/>
              <a:gd name="T18" fmla="*/ 729 w 1547"/>
              <a:gd name="T19" fmla="*/ 351 h 1060"/>
              <a:gd name="T20" fmla="*/ 927 w 1547"/>
              <a:gd name="T21" fmla="*/ 354 h 1060"/>
              <a:gd name="T22" fmla="*/ 1062 w 1547"/>
              <a:gd name="T23" fmla="*/ 315 h 1060"/>
              <a:gd name="T24" fmla="*/ 1181 w 1547"/>
              <a:gd name="T25" fmla="*/ 230 h 1060"/>
              <a:gd name="T26" fmla="*/ 1272 w 1547"/>
              <a:gd name="T27" fmla="*/ 246 h 1060"/>
              <a:gd name="T28" fmla="*/ 1383 w 1547"/>
              <a:gd name="T29" fmla="*/ 402 h 1060"/>
              <a:gd name="T30" fmla="*/ 1512 w 1547"/>
              <a:gd name="T31" fmla="*/ 593 h 1060"/>
              <a:gd name="T32" fmla="*/ 1547 w 1547"/>
              <a:gd name="T33" fmla="*/ 986 h 1060"/>
              <a:gd name="T34" fmla="*/ 1494 w 1547"/>
              <a:gd name="T35" fmla="*/ 1054 h 1060"/>
              <a:gd name="T36" fmla="*/ 1361 w 1547"/>
              <a:gd name="T37" fmla="*/ 1048 h 1060"/>
              <a:gd name="T38" fmla="*/ 1228 w 1547"/>
              <a:gd name="T39" fmla="*/ 996 h 1060"/>
              <a:gd name="T40" fmla="*/ 1076 w 1547"/>
              <a:gd name="T41" fmla="*/ 942 h 1060"/>
              <a:gd name="T42" fmla="*/ 920 w 1547"/>
              <a:gd name="T43" fmla="*/ 911 h 1060"/>
              <a:gd name="T44" fmla="*/ 776 w 1547"/>
              <a:gd name="T45" fmla="*/ 921 h 1060"/>
              <a:gd name="T46" fmla="*/ 653 w 1547"/>
              <a:gd name="T47" fmla="*/ 875 h 1060"/>
              <a:gd name="T48" fmla="*/ 529 w 1547"/>
              <a:gd name="T49" fmla="*/ 786 h 1060"/>
              <a:gd name="T50" fmla="*/ 374 w 1547"/>
              <a:gd name="T51" fmla="*/ 839 h 1060"/>
              <a:gd name="T52" fmla="*/ 319 w 1547"/>
              <a:gd name="T53" fmla="*/ 831 h 1060"/>
              <a:gd name="T54" fmla="*/ 336 w 1547"/>
              <a:gd name="T55" fmla="*/ 698 h 1060"/>
              <a:gd name="T56" fmla="*/ 295 w 1547"/>
              <a:gd name="T57" fmla="*/ 656 h 1060"/>
              <a:gd name="T58" fmla="*/ 188 w 1547"/>
              <a:gd name="T59" fmla="*/ 687 h 1060"/>
              <a:gd name="T60" fmla="*/ 110 w 1547"/>
              <a:gd name="T61" fmla="*/ 670 h 1060"/>
              <a:gd name="T62" fmla="*/ 78 w 1547"/>
              <a:gd name="T63" fmla="*/ 617 h 1060"/>
              <a:gd name="T64" fmla="*/ 97 w 1547"/>
              <a:gd name="T65" fmla="*/ 522 h 1060"/>
              <a:gd name="T66" fmla="*/ 93 w 1547"/>
              <a:gd name="T67" fmla="*/ 413 h 1060"/>
              <a:gd name="T68" fmla="*/ 51 w 1547"/>
              <a:gd name="T69" fmla="*/ 369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47" h="1060">
                <a:moveTo>
                  <a:pt x="13" y="358"/>
                </a:moveTo>
                <a:lnTo>
                  <a:pt x="12" y="320"/>
                </a:lnTo>
                <a:lnTo>
                  <a:pt x="18" y="280"/>
                </a:lnTo>
                <a:lnTo>
                  <a:pt x="5" y="190"/>
                </a:lnTo>
                <a:lnTo>
                  <a:pt x="0" y="142"/>
                </a:lnTo>
                <a:lnTo>
                  <a:pt x="36" y="84"/>
                </a:lnTo>
                <a:lnTo>
                  <a:pt x="125" y="17"/>
                </a:lnTo>
                <a:lnTo>
                  <a:pt x="165" y="2"/>
                </a:lnTo>
                <a:lnTo>
                  <a:pt x="199" y="0"/>
                </a:lnTo>
                <a:lnTo>
                  <a:pt x="272" y="0"/>
                </a:lnTo>
                <a:lnTo>
                  <a:pt x="339" y="16"/>
                </a:lnTo>
                <a:lnTo>
                  <a:pt x="407" y="59"/>
                </a:lnTo>
                <a:lnTo>
                  <a:pt x="434" y="101"/>
                </a:lnTo>
                <a:lnTo>
                  <a:pt x="426" y="242"/>
                </a:lnTo>
                <a:lnTo>
                  <a:pt x="411" y="344"/>
                </a:lnTo>
                <a:lnTo>
                  <a:pt x="420" y="380"/>
                </a:lnTo>
                <a:lnTo>
                  <a:pt x="468" y="389"/>
                </a:lnTo>
                <a:lnTo>
                  <a:pt x="536" y="392"/>
                </a:lnTo>
                <a:lnTo>
                  <a:pt x="625" y="376"/>
                </a:lnTo>
                <a:lnTo>
                  <a:pt x="729" y="351"/>
                </a:lnTo>
                <a:lnTo>
                  <a:pt x="813" y="341"/>
                </a:lnTo>
                <a:lnTo>
                  <a:pt x="927" y="354"/>
                </a:lnTo>
                <a:lnTo>
                  <a:pt x="999" y="347"/>
                </a:lnTo>
                <a:lnTo>
                  <a:pt x="1062" y="315"/>
                </a:lnTo>
                <a:lnTo>
                  <a:pt x="1133" y="261"/>
                </a:lnTo>
                <a:lnTo>
                  <a:pt x="1181" y="230"/>
                </a:lnTo>
                <a:lnTo>
                  <a:pt x="1231" y="230"/>
                </a:lnTo>
                <a:lnTo>
                  <a:pt x="1272" y="246"/>
                </a:lnTo>
                <a:lnTo>
                  <a:pt x="1328" y="314"/>
                </a:lnTo>
                <a:lnTo>
                  <a:pt x="1383" y="402"/>
                </a:lnTo>
                <a:lnTo>
                  <a:pt x="1473" y="502"/>
                </a:lnTo>
                <a:lnTo>
                  <a:pt x="1512" y="593"/>
                </a:lnTo>
                <a:lnTo>
                  <a:pt x="1541" y="860"/>
                </a:lnTo>
                <a:lnTo>
                  <a:pt x="1547" y="986"/>
                </a:lnTo>
                <a:lnTo>
                  <a:pt x="1523" y="1029"/>
                </a:lnTo>
                <a:lnTo>
                  <a:pt x="1494" y="1054"/>
                </a:lnTo>
                <a:lnTo>
                  <a:pt x="1459" y="1060"/>
                </a:lnTo>
                <a:lnTo>
                  <a:pt x="1361" y="1048"/>
                </a:lnTo>
                <a:lnTo>
                  <a:pt x="1299" y="1036"/>
                </a:lnTo>
                <a:lnTo>
                  <a:pt x="1228" y="996"/>
                </a:lnTo>
                <a:lnTo>
                  <a:pt x="1160" y="962"/>
                </a:lnTo>
                <a:lnTo>
                  <a:pt x="1076" y="942"/>
                </a:lnTo>
                <a:lnTo>
                  <a:pt x="1001" y="926"/>
                </a:lnTo>
                <a:lnTo>
                  <a:pt x="920" y="911"/>
                </a:lnTo>
                <a:lnTo>
                  <a:pt x="840" y="923"/>
                </a:lnTo>
                <a:lnTo>
                  <a:pt x="776" y="921"/>
                </a:lnTo>
                <a:lnTo>
                  <a:pt x="707" y="908"/>
                </a:lnTo>
                <a:lnTo>
                  <a:pt x="653" y="875"/>
                </a:lnTo>
                <a:lnTo>
                  <a:pt x="566" y="802"/>
                </a:lnTo>
                <a:lnTo>
                  <a:pt x="529" y="786"/>
                </a:lnTo>
                <a:lnTo>
                  <a:pt x="414" y="828"/>
                </a:lnTo>
                <a:lnTo>
                  <a:pt x="374" y="839"/>
                </a:lnTo>
                <a:lnTo>
                  <a:pt x="342" y="849"/>
                </a:lnTo>
                <a:lnTo>
                  <a:pt x="319" y="831"/>
                </a:lnTo>
                <a:lnTo>
                  <a:pt x="323" y="754"/>
                </a:lnTo>
                <a:lnTo>
                  <a:pt x="336" y="698"/>
                </a:lnTo>
                <a:lnTo>
                  <a:pt x="328" y="670"/>
                </a:lnTo>
                <a:lnTo>
                  <a:pt x="295" y="656"/>
                </a:lnTo>
                <a:lnTo>
                  <a:pt x="245" y="666"/>
                </a:lnTo>
                <a:lnTo>
                  <a:pt x="188" y="687"/>
                </a:lnTo>
                <a:lnTo>
                  <a:pt x="113" y="701"/>
                </a:lnTo>
                <a:lnTo>
                  <a:pt x="110" y="670"/>
                </a:lnTo>
                <a:lnTo>
                  <a:pt x="103" y="648"/>
                </a:lnTo>
                <a:lnTo>
                  <a:pt x="78" y="617"/>
                </a:lnTo>
                <a:lnTo>
                  <a:pt x="98" y="555"/>
                </a:lnTo>
                <a:lnTo>
                  <a:pt x="97" y="522"/>
                </a:lnTo>
                <a:lnTo>
                  <a:pt x="105" y="471"/>
                </a:lnTo>
                <a:lnTo>
                  <a:pt x="93" y="413"/>
                </a:lnTo>
                <a:lnTo>
                  <a:pt x="76" y="384"/>
                </a:lnTo>
                <a:lnTo>
                  <a:pt x="51" y="369"/>
                </a:lnTo>
                <a:lnTo>
                  <a:pt x="13" y="358"/>
                </a:lnTo>
                <a:close/>
              </a:path>
            </a:pathLst>
          </a:custGeom>
          <a:solidFill>
            <a:srgbClr val="CC0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A1F2A247-A3FA-5414-3170-E60CCAF5D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2198688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特拉可尼</a:t>
            </a: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E8C9245B-00C3-8CCF-74EC-AFB8B4240A60}"/>
              </a:ext>
            </a:extLst>
          </p:cNvPr>
          <p:cNvSpPr txBox="1">
            <a:spLocks noChangeArrowheads="1"/>
          </p:cNvSpPr>
          <p:nvPr/>
        </p:nvSpPr>
        <p:spPr bwMode="auto">
          <a:xfrm rot="18748433">
            <a:off x="4876801" y="930276"/>
            <a:ext cx="692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0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亚比利尼</a:t>
            </a:r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CB30D494-7C9A-D935-AC98-79A64BAC2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0" y="227965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以土利亚</a:t>
            </a:r>
          </a:p>
        </p:txBody>
      </p:sp>
      <p:sp>
        <p:nvSpPr>
          <p:cNvPr id="32776" name="Freeform 8">
            <a:extLst>
              <a:ext uri="{FF2B5EF4-FFF2-40B4-BE49-F238E27FC236}">
                <a16:creationId xmlns:a16="http://schemas.microsoft.com/office/drawing/2014/main" id="{80021068-BCDC-3BF8-B672-1500AD2FA76B}"/>
              </a:ext>
            </a:extLst>
          </p:cNvPr>
          <p:cNvSpPr>
            <a:spLocks/>
          </p:cNvSpPr>
          <p:nvPr/>
        </p:nvSpPr>
        <p:spPr bwMode="auto">
          <a:xfrm>
            <a:off x="4070350" y="2657475"/>
            <a:ext cx="223838" cy="419100"/>
          </a:xfrm>
          <a:custGeom>
            <a:avLst/>
            <a:gdLst>
              <a:gd name="T0" fmla="*/ 108 w 141"/>
              <a:gd name="T1" fmla="*/ 0 h 264"/>
              <a:gd name="T2" fmla="*/ 40 w 141"/>
              <a:gd name="T3" fmla="*/ 25 h 264"/>
              <a:gd name="T4" fmla="*/ 0 w 141"/>
              <a:gd name="T5" fmla="*/ 91 h 264"/>
              <a:gd name="T6" fmla="*/ 16 w 141"/>
              <a:gd name="T7" fmla="*/ 134 h 264"/>
              <a:gd name="T8" fmla="*/ 34 w 141"/>
              <a:gd name="T9" fmla="*/ 164 h 264"/>
              <a:gd name="T10" fmla="*/ 40 w 141"/>
              <a:gd name="T11" fmla="*/ 227 h 264"/>
              <a:gd name="T12" fmla="*/ 60 w 141"/>
              <a:gd name="T13" fmla="*/ 264 h 264"/>
              <a:gd name="T14" fmla="*/ 95 w 141"/>
              <a:gd name="T15" fmla="*/ 254 h 264"/>
              <a:gd name="T16" fmla="*/ 124 w 141"/>
              <a:gd name="T17" fmla="*/ 197 h 264"/>
              <a:gd name="T18" fmla="*/ 129 w 141"/>
              <a:gd name="T19" fmla="*/ 150 h 264"/>
              <a:gd name="T20" fmla="*/ 141 w 141"/>
              <a:gd name="T21" fmla="*/ 109 h 264"/>
              <a:gd name="T22" fmla="*/ 136 w 141"/>
              <a:gd name="T23" fmla="*/ 61 h 264"/>
              <a:gd name="T24" fmla="*/ 130 w 141"/>
              <a:gd name="T25" fmla="*/ 30 h 264"/>
              <a:gd name="T26" fmla="*/ 108 w 141"/>
              <a:gd name="T27" fmla="*/ 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1" h="264">
                <a:moveTo>
                  <a:pt x="108" y="0"/>
                </a:moveTo>
                <a:lnTo>
                  <a:pt x="40" y="25"/>
                </a:lnTo>
                <a:lnTo>
                  <a:pt x="0" y="91"/>
                </a:lnTo>
                <a:lnTo>
                  <a:pt x="16" y="134"/>
                </a:lnTo>
                <a:lnTo>
                  <a:pt x="34" y="164"/>
                </a:lnTo>
                <a:lnTo>
                  <a:pt x="40" y="227"/>
                </a:lnTo>
                <a:lnTo>
                  <a:pt x="60" y="264"/>
                </a:lnTo>
                <a:lnTo>
                  <a:pt x="95" y="254"/>
                </a:lnTo>
                <a:lnTo>
                  <a:pt x="124" y="197"/>
                </a:lnTo>
                <a:lnTo>
                  <a:pt x="129" y="150"/>
                </a:lnTo>
                <a:lnTo>
                  <a:pt x="141" y="109"/>
                </a:lnTo>
                <a:lnTo>
                  <a:pt x="136" y="61"/>
                </a:lnTo>
                <a:lnTo>
                  <a:pt x="130" y="30"/>
                </a:lnTo>
                <a:lnTo>
                  <a:pt x="108" y="0"/>
                </a:lnTo>
                <a:close/>
              </a:path>
            </a:pathLst>
          </a:custGeom>
          <a:solidFill>
            <a:srgbClr val="003366">
              <a:alpha val="7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Freeform 9">
            <a:extLst>
              <a:ext uri="{FF2B5EF4-FFF2-40B4-BE49-F238E27FC236}">
                <a16:creationId xmlns:a16="http://schemas.microsoft.com/office/drawing/2014/main" id="{131FA05F-AAF8-1897-D190-116D18B78505}"/>
              </a:ext>
            </a:extLst>
          </p:cNvPr>
          <p:cNvSpPr>
            <a:spLocks/>
          </p:cNvSpPr>
          <p:nvPr/>
        </p:nvSpPr>
        <p:spPr bwMode="auto">
          <a:xfrm>
            <a:off x="3738563" y="5140326"/>
            <a:ext cx="450850" cy="1673225"/>
          </a:xfrm>
          <a:custGeom>
            <a:avLst/>
            <a:gdLst>
              <a:gd name="T0" fmla="*/ 216 w 284"/>
              <a:gd name="T1" fmla="*/ 0 h 1054"/>
              <a:gd name="T2" fmla="*/ 161 w 284"/>
              <a:gd name="T3" fmla="*/ 27 h 1054"/>
              <a:gd name="T4" fmla="*/ 120 w 284"/>
              <a:gd name="T5" fmla="*/ 84 h 1054"/>
              <a:gd name="T6" fmla="*/ 70 w 284"/>
              <a:gd name="T7" fmla="*/ 279 h 1054"/>
              <a:gd name="T8" fmla="*/ 53 w 284"/>
              <a:gd name="T9" fmla="*/ 336 h 1054"/>
              <a:gd name="T10" fmla="*/ 46 w 284"/>
              <a:gd name="T11" fmla="*/ 410 h 1054"/>
              <a:gd name="T12" fmla="*/ 29 w 284"/>
              <a:gd name="T13" fmla="*/ 552 h 1054"/>
              <a:gd name="T14" fmla="*/ 46 w 284"/>
              <a:gd name="T15" fmla="*/ 660 h 1054"/>
              <a:gd name="T16" fmla="*/ 30 w 284"/>
              <a:gd name="T17" fmla="*/ 741 h 1054"/>
              <a:gd name="T18" fmla="*/ 12 w 284"/>
              <a:gd name="T19" fmla="*/ 790 h 1054"/>
              <a:gd name="T20" fmla="*/ 0 w 284"/>
              <a:gd name="T21" fmla="*/ 824 h 1054"/>
              <a:gd name="T22" fmla="*/ 8 w 284"/>
              <a:gd name="T23" fmla="*/ 896 h 1054"/>
              <a:gd name="T24" fmla="*/ 39 w 284"/>
              <a:gd name="T25" fmla="*/ 965 h 1054"/>
              <a:gd name="T26" fmla="*/ 56 w 284"/>
              <a:gd name="T27" fmla="*/ 1049 h 1054"/>
              <a:gd name="T28" fmla="*/ 137 w 284"/>
              <a:gd name="T29" fmla="*/ 1054 h 1054"/>
              <a:gd name="T30" fmla="*/ 192 w 284"/>
              <a:gd name="T31" fmla="*/ 1006 h 1054"/>
              <a:gd name="T32" fmla="*/ 202 w 284"/>
              <a:gd name="T33" fmla="*/ 922 h 1054"/>
              <a:gd name="T34" fmla="*/ 221 w 284"/>
              <a:gd name="T35" fmla="*/ 867 h 1054"/>
              <a:gd name="T36" fmla="*/ 185 w 284"/>
              <a:gd name="T37" fmla="*/ 836 h 1054"/>
              <a:gd name="T38" fmla="*/ 123 w 284"/>
              <a:gd name="T39" fmla="*/ 812 h 1054"/>
              <a:gd name="T40" fmla="*/ 75 w 284"/>
              <a:gd name="T41" fmla="*/ 764 h 1054"/>
              <a:gd name="T42" fmla="*/ 132 w 284"/>
              <a:gd name="T43" fmla="*/ 675 h 1054"/>
              <a:gd name="T44" fmla="*/ 168 w 284"/>
              <a:gd name="T45" fmla="*/ 648 h 1054"/>
              <a:gd name="T46" fmla="*/ 156 w 284"/>
              <a:gd name="T47" fmla="*/ 694 h 1054"/>
              <a:gd name="T48" fmla="*/ 164 w 284"/>
              <a:gd name="T49" fmla="*/ 718 h 1054"/>
              <a:gd name="T50" fmla="*/ 192 w 284"/>
              <a:gd name="T51" fmla="*/ 723 h 1054"/>
              <a:gd name="T52" fmla="*/ 228 w 284"/>
              <a:gd name="T53" fmla="*/ 653 h 1054"/>
              <a:gd name="T54" fmla="*/ 226 w 284"/>
              <a:gd name="T55" fmla="*/ 569 h 1054"/>
              <a:gd name="T56" fmla="*/ 250 w 284"/>
              <a:gd name="T57" fmla="*/ 519 h 1054"/>
              <a:gd name="T58" fmla="*/ 245 w 284"/>
              <a:gd name="T59" fmla="*/ 478 h 1054"/>
              <a:gd name="T60" fmla="*/ 262 w 284"/>
              <a:gd name="T61" fmla="*/ 456 h 1054"/>
              <a:gd name="T62" fmla="*/ 243 w 284"/>
              <a:gd name="T63" fmla="*/ 334 h 1054"/>
              <a:gd name="T64" fmla="*/ 255 w 284"/>
              <a:gd name="T65" fmla="*/ 226 h 1054"/>
              <a:gd name="T66" fmla="*/ 260 w 284"/>
              <a:gd name="T67" fmla="*/ 159 h 1054"/>
              <a:gd name="T68" fmla="*/ 284 w 284"/>
              <a:gd name="T69" fmla="*/ 82 h 1054"/>
              <a:gd name="T70" fmla="*/ 281 w 284"/>
              <a:gd name="T71" fmla="*/ 26 h 1054"/>
              <a:gd name="T72" fmla="*/ 216 w 284"/>
              <a:gd name="T73" fmla="*/ 0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4" h="1054">
                <a:moveTo>
                  <a:pt x="216" y="0"/>
                </a:moveTo>
                <a:lnTo>
                  <a:pt x="161" y="27"/>
                </a:lnTo>
                <a:lnTo>
                  <a:pt x="120" y="84"/>
                </a:lnTo>
                <a:lnTo>
                  <a:pt x="70" y="279"/>
                </a:lnTo>
                <a:lnTo>
                  <a:pt x="53" y="336"/>
                </a:lnTo>
                <a:lnTo>
                  <a:pt x="46" y="410"/>
                </a:lnTo>
                <a:lnTo>
                  <a:pt x="29" y="552"/>
                </a:lnTo>
                <a:lnTo>
                  <a:pt x="46" y="660"/>
                </a:lnTo>
                <a:lnTo>
                  <a:pt x="30" y="741"/>
                </a:lnTo>
                <a:lnTo>
                  <a:pt x="12" y="790"/>
                </a:lnTo>
                <a:lnTo>
                  <a:pt x="0" y="824"/>
                </a:lnTo>
                <a:lnTo>
                  <a:pt x="8" y="896"/>
                </a:lnTo>
                <a:lnTo>
                  <a:pt x="39" y="965"/>
                </a:lnTo>
                <a:lnTo>
                  <a:pt x="56" y="1049"/>
                </a:lnTo>
                <a:lnTo>
                  <a:pt x="137" y="1054"/>
                </a:lnTo>
                <a:lnTo>
                  <a:pt x="192" y="1006"/>
                </a:lnTo>
                <a:lnTo>
                  <a:pt x="202" y="922"/>
                </a:lnTo>
                <a:lnTo>
                  <a:pt x="221" y="867"/>
                </a:lnTo>
                <a:lnTo>
                  <a:pt x="185" y="836"/>
                </a:lnTo>
                <a:lnTo>
                  <a:pt x="123" y="812"/>
                </a:lnTo>
                <a:lnTo>
                  <a:pt x="75" y="764"/>
                </a:lnTo>
                <a:lnTo>
                  <a:pt x="132" y="675"/>
                </a:lnTo>
                <a:lnTo>
                  <a:pt x="168" y="648"/>
                </a:lnTo>
                <a:lnTo>
                  <a:pt x="156" y="694"/>
                </a:lnTo>
                <a:lnTo>
                  <a:pt x="164" y="718"/>
                </a:lnTo>
                <a:lnTo>
                  <a:pt x="192" y="723"/>
                </a:lnTo>
                <a:lnTo>
                  <a:pt x="228" y="653"/>
                </a:lnTo>
                <a:lnTo>
                  <a:pt x="226" y="569"/>
                </a:lnTo>
                <a:lnTo>
                  <a:pt x="250" y="519"/>
                </a:lnTo>
                <a:lnTo>
                  <a:pt x="245" y="478"/>
                </a:lnTo>
                <a:lnTo>
                  <a:pt x="262" y="456"/>
                </a:lnTo>
                <a:lnTo>
                  <a:pt x="243" y="334"/>
                </a:lnTo>
                <a:lnTo>
                  <a:pt x="255" y="226"/>
                </a:lnTo>
                <a:lnTo>
                  <a:pt x="260" y="159"/>
                </a:lnTo>
                <a:lnTo>
                  <a:pt x="284" y="82"/>
                </a:lnTo>
                <a:lnTo>
                  <a:pt x="281" y="26"/>
                </a:lnTo>
                <a:lnTo>
                  <a:pt x="216" y="0"/>
                </a:lnTo>
                <a:close/>
              </a:path>
            </a:pathLst>
          </a:custGeom>
          <a:solidFill>
            <a:srgbClr val="003366">
              <a:alpha val="7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Freeform 10">
            <a:extLst>
              <a:ext uri="{FF2B5EF4-FFF2-40B4-BE49-F238E27FC236}">
                <a16:creationId xmlns:a16="http://schemas.microsoft.com/office/drawing/2014/main" id="{F360780F-7133-11C8-3037-4AE5094AE8F7}"/>
              </a:ext>
            </a:extLst>
          </p:cNvPr>
          <p:cNvSpPr>
            <a:spLocks/>
          </p:cNvSpPr>
          <p:nvPr/>
        </p:nvSpPr>
        <p:spPr bwMode="auto">
          <a:xfrm>
            <a:off x="3756025" y="2360613"/>
            <a:ext cx="527050" cy="1020762"/>
          </a:xfrm>
          <a:custGeom>
            <a:avLst/>
            <a:gdLst>
              <a:gd name="T0" fmla="*/ 322 w 332"/>
              <a:gd name="T1" fmla="*/ 0 h 643"/>
              <a:gd name="T2" fmla="*/ 267 w 332"/>
              <a:gd name="T3" fmla="*/ 49 h 643"/>
              <a:gd name="T4" fmla="*/ 228 w 332"/>
              <a:gd name="T5" fmla="*/ 81 h 643"/>
              <a:gd name="T6" fmla="*/ 202 w 332"/>
              <a:gd name="T7" fmla="*/ 105 h 643"/>
              <a:gd name="T8" fmla="*/ 176 w 332"/>
              <a:gd name="T9" fmla="*/ 122 h 643"/>
              <a:gd name="T10" fmla="*/ 137 w 332"/>
              <a:gd name="T11" fmla="*/ 133 h 643"/>
              <a:gd name="T12" fmla="*/ 110 w 332"/>
              <a:gd name="T13" fmla="*/ 121 h 643"/>
              <a:gd name="T14" fmla="*/ 92 w 332"/>
              <a:gd name="T15" fmla="*/ 110 h 643"/>
              <a:gd name="T16" fmla="*/ 48 w 332"/>
              <a:gd name="T17" fmla="*/ 110 h 643"/>
              <a:gd name="T18" fmla="*/ 12 w 332"/>
              <a:gd name="T19" fmla="*/ 116 h 643"/>
              <a:gd name="T20" fmla="*/ 0 w 332"/>
              <a:gd name="T21" fmla="*/ 168 h 643"/>
              <a:gd name="T22" fmla="*/ 8 w 332"/>
              <a:gd name="T23" fmla="*/ 206 h 643"/>
              <a:gd name="T24" fmla="*/ 39 w 332"/>
              <a:gd name="T25" fmla="*/ 266 h 643"/>
              <a:gd name="T26" fmla="*/ 60 w 332"/>
              <a:gd name="T27" fmla="*/ 285 h 643"/>
              <a:gd name="T28" fmla="*/ 58 w 332"/>
              <a:gd name="T29" fmla="*/ 365 h 643"/>
              <a:gd name="T30" fmla="*/ 44 w 332"/>
              <a:gd name="T31" fmla="*/ 463 h 643"/>
              <a:gd name="T32" fmla="*/ 56 w 332"/>
              <a:gd name="T33" fmla="*/ 542 h 643"/>
              <a:gd name="T34" fmla="*/ 75 w 332"/>
              <a:gd name="T35" fmla="*/ 608 h 643"/>
              <a:gd name="T36" fmla="*/ 138 w 332"/>
              <a:gd name="T37" fmla="*/ 643 h 643"/>
              <a:gd name="T38" fmla="*/ 196 w 332"/>
              <a:gd name="T39" fmla="*/ 638 h 643"/>
              <a:gd name="T40" fmla="*/ 210 w 332"/>
              <a:gd name="T41" fmla="*/ 603 h 643"/>
              <a:gd name="T42" fmla="*/ 233 w 332"/>
              <a:gd name="T43" fmla="*/ 582 h 643"/>
              <a:gd name="T44" fmla="*/ 254 w 332"/>
              <a:gd name="T45" fmla="*/ 489 h 643"/>
              <a:gd name="T46" fmla="*/ 256 w 332"/>
              <a:gd name="T47" fmla="*/ 452 h 643"/>
              <a:gd name="T48" fmla="*/ 238 w 332"/>
              <a:gd name="T49" fmla="*/ 411 h 643"/>
              <a:gd name="T50" fmla="*/ 232 w 332"/>
              <a:gd name="T51" fmla="*/ 347 h 643"/>
              <a:gd name="T52" fmla="*/ 213 w 332"/>
              <a:gd name="T53" fmla="*/ 324 h 643"/>
              <a:gd name="T54" fmla="*/ 197 w 332"/>
              <a:gd name="T55" fmla="*/ 278 h 643"/>
              <a:gd name="T56" fmla="*/ 236 w 332"/>
              <a:gd name="T57" fmla="*/ 210 h 643"/>
              <a:gd name="T58" fmla="*/ 306 w 332"/>
              <a:gd name="T59" fmla="*/ 185 h 643"/>
              <a:gd name="T60" fmla="*/ 324 w 332"/>
              <a:gd name="T61" fmla="*/ 111 h 643"/>
              <a:gd name="T62" fmla="*/ 322 w 332"/>
              <a:gd name="T63" fmla="*/ 90 h 643"/>
              <a:gd name="T64" fmla="*/ 332 w 332"/>
              <a:gd name="T65" fmla="*/ 37 h 643"/>
              <a:gd name="T66" fmla="*/ 322 w 332"/>
              <a:gd name="T67" fmla="*/ 0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32" h="643">
                <a:moveTo>
                  <a:pt x="322" y="0"/>
                </a:moveTo>
                <a:lnTo>
                  <a:pt x="267" y="49"/>
                </a:lnTo>
                <a:lnTo>
                  <a:pt x="228" y="81"/>
                </a:lnTo>
                <a:lnTo>
                  <a:pt x="202" y="105"/>
                </a:lnTo>
                <a:lnTo>
                  <a:pt x="176" y="122"/>
                </a:lnTo>
                <a:lnTo>
                  <a:pt x="137" y="133"/>
                </a:lnTo>
                <a:lnTo>
                  <a:pt x="110" y="121"/>
                </a:lnTo>
                <a:lnTo>
                  <a:pt x="92" y="110"/>
                </a:lnTo>
                <a:lnTo>
                  <a:pt x="48" y="110"/>
                </a:lnTo>
                <a:lnTo>
                  <a:pt x="12" y="116"/>
                </a:lnTo>
                <a:lnTo>
                  <a:pt x="0" y="168"/>
                </a:lnTo>
                <a:lnTo>
                  <a:pt x="8" y="206"/>
                </a:lnTo>
                <a:lnTo>
                  <a:pt x="39" y="266"/>
                </a:lnTo>
                <a:lnTo>
                  <a:pt x="60" y="285"/>
                </a:lnTo>
                <a:lnTo>
                  <a:pt x="58" y="365"/>
                </a:lnTo>
                <a:lnTo>
                  <a:pt x="44" y="463"/>
                </a:lnTo>
                <a:lnTo>
                  <a:pt x="56" y="542"/>
                </a:lnTo>
                <a:lnTo>
                  <a:pt x="75" y="608"/>
                </a:lnTo>
                <a:lnTo>
                  <a:pt x="138" y="643"/>
                </a:lnTo>
                <a:lnTo>
                  <a:pt x="196" y="638"/>
                </a:lnTo>
                <a:lnTo>
                  <a:pt x="210" y="603"/>
                </a:lnTo>
                <a:lnTo>
                  <a:pt x="233" y="582"/>
                </a:lnTo>
                <a:lnTo>
                  <a:pt x="254" y="489"/>
                </a:lnTo>
                <a:lnTo>
                  <a:pt x="256" y="452"/>
                </a:lnTo>
                <a:lnTo>
                  <a:pt x="238" y="411"/>
                </a:lnTo>
                <a:lnTo>
                  <a:pt x="232" y="347"/>
                </a:lnTo>
                <a:lnTo>
                  <a:pt x="213" y="324"/>
                </a:lnTo>
                <a:lnTo>
                  <a:pt x="197" y="278"/>
                </a:lnTo>
                <a:lnTo>
                  <a:pt x="236" y="210"/>
                </a:lnTo>
                <a:lnTo>
                  <a:pt x="306" y="185"/>
                </a:lnTo>
                <a:lnTo>
                  <a:pt x="324" y="111"/>
                </a:lnTo>
                <a:lnTo>
                  <a:pt x="322" y="90"/>
                </a:lnTo>
                <a:lnTo>
                  <a:pt x="332" y="37"/>
                </a:lnTo>
                <a:lnTo>
                  <a:pt x="322" y="0"/>
                </a:ln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Freeform 11">
            <a:extLst>
              <a:ext uri="{FF2B5EF4-FFF2-40B4-BE49-F238E27FC236}">
                <a16:creationId xmlns:a16="http://schemas.microsoft.com/office/drawing/2014/main" id="{79D33F9E-B87C-D5FF-08B1-45AE28A00619}"/>
              </a:ext>
            </a:extLst>
          </p:cNvPr>
          <p:cNvSpPr>
            <a:spLocks/>
          </p:cNvSpPr>
          <p:nvPr/>
        </p:nvSpPr>
        <p:spPr bwMode="auto">
          <a:xfrm>
            <a:off x="4067175" y="4679951"/>
            <a:ext cx="412750" cy="555625"/>
          </a:xfrm>
          <a:custGeom>
            <a:avLst/>
            <a:gdLst>
              <a:gd name="T0" fmla="*/ 12 w 260"/>
              <a:gd name="T1" fmla="*/ 290 h 350"/>
              <a:gd name="T2" fmla="*/ 14 w 260"/>
              <a:gd name="T3" fmla="*/ 219 h 350"/>
              <a:gd name="T4" fmla="*/ 10 w 260"/>
              <a:gd name="T5" fmla="*/ 153 h 350"/>
              <a:gd name="T6" fmla="*/ 0 w 260"/>
              <a:gd name="T7" fmla="*/ 113 h 350"/>
              <a:gd name="T8" fmla="*/ 13 w 260"/>
              <a:gd name="T9" fmla="*/ 35 h 350"/>
              <a:gd name="T10" fmla="*/ 71 w 260"/>
              <a:gd name="T11" fmla="*/ 0 h 350"/>
              <a:gd name="T12" fmla="*/ 204 w 260"/>
              <a:gd name="T13" fmla="*/ 39 h 350"/>
              <a:gd name="T14" fmla="*/ 240 w 260"/>
              <a:gd name="T15" fmla="*/ 156 h 350"/>
              <a:gd name="T16" fmla="*/ 260 w 260"/>
              <a:gd name="T17" fmla="*/ 183 h 350"/>
              <a:gd name="T18" fmla="*/ 230 w 260"/>
              <a:gd name="T19" fmla="*/ 224 h 350"/>
              <a:gd name="T20" fmla="*/ 209 w 260"/>
              <a:gd name="T21" fmla="*/ 268 h 350"/>
              <a:gd name="T22" fmla="*/ 204 w 260"/>
              <a:gd name="T23" fmla="*/ 334 h 350"/>
              <a:gd name="T24" fmla="*/ 115 w 260"/>
              <a:gd name="T25" fmla="*/ 341 h 350"/>
              <a:gd name="T26" fmla="*/ 74 w 260"/>
              <a:gd name="T27" fmla="*/ 350 h 350"/>
              <a:gd name="T28" fmla="*/ 72 w 260"/>
              <a:gd name="T29" fmla="*/ 315 h 350"/>
              <a:gd name="T30" fmla="*/ 12 w 260"/>
              <a:gd name="T31" fmla="*/ 29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0" h="350">
                <a:moveTo>
                  <a:pt x="12" y="290"/>
                </a:moveTo>
                <a:lnTo>
                  <a:pt x="14" y="219"/>
                </a:lnTo>
                <a:lnTo>
                  <a:pt x="10" y="153"/>
                </a:lnTo>
                <a:lnTo>
                  <a:pt x="0" y="113"/>
                </a:lnTo>
                <a:lnTo>
                  <a:pt x="13" y="35"/>
                </a:lnTo>
                <a:lnTo>
                  <a:pt x="71" y="0"/>
                </a:lnTo>
                <a:lnTo>
                  <a:pt x="204" y="39"/>
                </a:lnTo>
                <a:lnTo>
                  <a:pt x="240" y="156"/>
                </a:lnTo>
                <a:lnTo>
                  <a:pt x="260" y="183"/>
                </a:lnTo>
                <a:lnTo>
                  <a:pt x="230" y="224"/>
                </a:lnTo>
                <a:lnTo>
                  <a:pt x="209" y="268"/>
                </a:lnTo>
                <a:lnTo>
                  <a:pt x="204" y="334"/>
                </a:lnTo>
                <a:lnTo>
                  <a:pt x="115" y="341"/>
                </a:lnTo>
                <a:lnTo>
                  <a:pt x="74" y="350"/>
                </a:lnTo>
                <a:lnTo>
                  <a:pt x="72" y="315"/>
                </a:lnTo>
                <a:lnTo>
                  <a:pt x="12" y="290"/>
                </a:ln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C001A8C3-D449-EE6D-011A-DE39D230B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533401"/>
            <a:ext cx="2327275" cy="466725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4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希律亚基帕二世</a:t>
            </a:r>
            <a:endParaRPr lang="zh-TW" altLang="en-US" sz="240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9CFBE917-02C0-CF9F-0828-82EBD8F9F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0564" y="1216026"/>
            <a:ext cx="3170237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200">
                <a:latin typeface="SimHei" panose="02010609060101010101" pitchFamily="49" charset="-122"/>
                <a:ea typeface="SimHei" panose="02010609060101010101" pitchFamily="49" charset="-122"/>
              </a:rPr>
              <a:t>希律王朝最后一个王。审问保罗时，约</a:t>
            </a:r>
            <a:r>
              <a:rPr lang="en-US" altLang="zh-CN" sz="2200">
                <a:latin typeface="SimHei" panose="02010609060101010101" pitchFamily="49" charset="-122"/>
                <a:ea typeface="SimHei" panose="02010609060101010101" pitchFamily="49" charset="-122"/>
              </a:rPr>
              <a:t>31</a:t>
            </a:r>
            <a:r>
              <a:rPr lang="zh-CN" altLang="en-US" sz="2200">
                <a:latin typeface="SimHei" panose="02010609060101010101" pitchFamily="49" charset="-122"/>
                <a:ea typeface="SimHei" panose="02010609060101010101" pitchFamily="49" charset="-122"/>
              </a:rPr>
              <a:t>岁。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200">
                <a:latin typeface="SimHei" panose="02010609060101010101" pitchFamily="49" charset="-122"/>
                <a:ea typeface="SimHei" panose="02010609060101010101" pitchFamily="49" charset="-122"/>
              </a:rPr>
              <a:t>统治以土利亚、特拉可尼、亚比利尼、加利利和比利亚的一部份，并有权任命耶路撒冷圣殿的大祭司。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200">
                <a:latin typeface="SimHei" panose="02010609060101010101" pitchFamily="49" charset="-122"/>
                <a:ea typeface="SimHei" panose="02010609060101010101" pitchFamily="49" charset="-122"/>
              </a:rPr>
              <a:t>他效忠罗马，在犹太战争中，帮助罗马镇压犹太反抗军。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200">
                <a:latin typeface="SimHei" panose="02010609060101010101" pitchFamily="49" charset="-122"/>
                <a:ea typeface="SimHei" panose="02010609060101010101" pitchFamily="49" charset="-122"/>
              </a:rPr>
              <a:t>无子嗣，死后希律王朝告终。</a:t>
            </a:r>
            <a:endParaRPr lang="zh-TW" altLang="en-US" sz="22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BA2F1E1-4F79-502B-D4E2-2C3848C58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819400"/>
            <a:ext cx="1295400" cy="6858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大希律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2B50A475-0582-F7DE-4B2F-6F79C3729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838200"/>
            <a:ext cx="1295400" cy="6858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安提帕特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A9D7ED7B-1BF6-12FC-AEE1-F5CFB5118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676400"/>
            <a:ext cx="1295400" cy="685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亚里多布</a:t>
            </a: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9D12F6C3-166F-A953-91AD-DBC701796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514600"/>
            <a:ext cx="1295400" cy="685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亚历山大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543ABA6B-5DEF-34D9-189F-2914FA32B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52800"/>
            <a:ext cx="12954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腓力</a:t>
            </a:r>
            <a:r>
              <a:rPr kumimoji="1"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-I</a:t>
            </a:r>
            <a:endParaRPr lang="en-US" altLang="zh-TW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70364027-2A1B-93CC-A520-CDC8C4C78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191000"/>
            <a:ext cx="1295400" cy="685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亚基老</a:t>
            </a:r>
            <a:endParaRPr lang="zh-TW" altLang="en-US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52" name="Rectangle 8">
            <a:extLst>
              <a:ext uri="{FF2B5EF4-FFF2-40B4-BE49-F238E27FC236}">
                <a16:creationId xmlns:a16="http://schemas.microsoft.com/office/drawing/2014/main" id="{037B4B72-2471-DB01-59AC-6C60CC106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029200"/>
            <a:ext cx="1295400" cy="685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安提帕</a:t>
            </a:r>
          </a:p>
        </p:txBody>
      </p:sp>
      <p:sp>
        <p:nvSpPr>
          <p:cNvPr id="57353" name="Rectangle 9">
            <a:extLst>
              <a:ext uri="{FF2B5EF4-FFF2-40B4-BE49-F238E27FC236}">
                <a16:creationId xmlns:a16="http://schemas.microsoft.com/office/drawing/2014/main" id="{7633BBF6-9F62-E9A8-C3D7-7C031D3A9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867400"/>
            <a:ext cx="1295400" cy="6858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腓力</a:t>
            </a:r>
            <a:r>
              <a:rPr kumimoji="1"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-II</a:t>
            </a:r>
            <a:endParaRPr lang="en-US" altLang="zh-TW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54" name="Rectangle 10">
            <a:extLst>
              <a:ext uri="{FF2B5EF4-FFF2-40B4-BE49-F238E27FC236}">
                <a16:creationId xmlns:a16="http://schemas.microsoft.com/office/drawing/2014/main" id="{780C68F7-F634-F037-38AB-872A31D1C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600200"/>
            <a:ext cx="1295400" cy="838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10000"/>
              </a:spcAft>
            </a:pPr>
            <a:r>
              <a:rPr kumimoji="1" lang="zh-CN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亚基帕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一世</a:t>
            </a:r>
            <a:endParaRPr lang="zh-TW" altLang="en-US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55" name="Rectangle 11">
            <a:extLst>
              <a:ext uri="{FF2B5EF4-FFF2-40B4-BE49-F238E27FC236}">
                <a16:creationId xmlns:a16="http://schemas.microsoft.com/office/drawing/2014/main" id="{514F2AC5-9E46-45F3-0BAF-B9A104576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733800"/>
            <a:ext cx="1295400" cy="838200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10000"/>
              </a:spcAft>
            </a:pPr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加希斯</a:t>
            </a:r>
          </a:p>
          <a:p>
            <a:pPr algn="ctr">
              <a:spcAft>
                <a:spcPct val="10000"/>
              </a:spcAft>
            </a:pPr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的希律</a:t>
            </a:r>
          </a:p>
        </p:txBody>
      </p:sp>
      <p:sp>
        <p:nvSpPr>
          <p:cNvPr id="57356" name="Rectangle 12">
            <a:extLst>
              <a:ext uri="{FF2B5EF4-FFF2-40B4-BE49-F238E27FC236}">
                <a16:creationId xmlns:a16="http://schemas.microsoft.com/office/drawing/2014/main" id="{4B6AAA52-B1A0-076C-40DC-04DB35A3F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724400"/>
            <a:ext cx="1295400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希罗底</a:t>
            </a:r>
          </a:p>
        </p:txBody>
      </p:sp>
      <p:sp>
        <p:nvSpPr>
          <p:cNvPr id="57357" name="Rectangle 13">
            <a:extLst>
              <a:ext uri="{FF2B5EF4-FFF2-40B4-BE49-F238E27FC236}">
                <a16:creationId xmlns:a16="http://schemas.microsoft.com/office/drawing/2014/main" id="{3DC7A93B-1256-611E-3181-AB0FB27D6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600200"/>
            <a:ext cx="1295400" cy="838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10000"/>
              </a:spcAft>
            </a:pPr>
            <a:r>
              <a:rPr kumimoji="1" lang="zh-CN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亚基帕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二世</a:t>
            </a:r>
            <a:endParaRPr kumimoji="1" lang="zh-TW" altLang="en-US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58" name="Rectangle 14">
            <a:extLst>
              <a:ext uri="{FF2B5EF4-FFF2-40B4-BE49-F238E27FC236}">
                <a16:creationId xmlns:a16="http://schemas.microsoft.com/office/drawing/2014/main" id="{BD27D003-C7C0-4E17-172D-58E23E5C2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590800"/>
            <a:ext cx="1295400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百尼基</a:t>
            </a:r>
          </a:p>
        </p:txBody>
      </p:sp>
      <p:sp>
        <p:nvSpPr>
          <p:cNvPr id="57359" name="Rectangle 15">
            <a:extLst>
              <a:ext uri="{FF2B5EF4-FFF2-40B4-BE49-F238E27FC236}">
                <a16:creationId xmlns:a16="http://schemas.microsoft.com/office/drawing/2014/main" id="{50B2BE45-1BF2-7344-5252-FC46EC9B5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429000"/>
            <a:ext cx="1295400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土西拉</a:t>
            </a:r>
            <a:endParaRPr lang="zh-TW" altLang="en-US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60" name="Rectangle 16">
            <a:extLst>
              <a:ext uri="{FF2B5EF4-FFF2-40B4-BE49-F238E27FC236}">
                <a16:creationId xmlns:a16="http://schemas.microsoft.com/office/drawing/2014/main" id="{195C1D56-9F79-4D65-AC3B-25DA1216C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724400"/>
            <a:ext cx="1295400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撒罗米</a:t>
            </a:r>
            <a:endParaRPr lang="zh-TW" altLang="en-US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cxnSp>
        <p:nvCxnSpPr>
          <p:cNvPr id="57361" name="AutoShape 17">
            <a:extLst>
              <a:ext uri="{FF2B5EF4-FFF2-40B4-BE49-F238E27FC236}">
                <a16:creationId xmlns:a16="http://schemas.microsoft.com/office/drawing/2014/main" id="{0E31AC83-5189-0D5B-B3C1-64F9A502866A}"/>
              </a:ext>
            </a:extLst>
          </p:cNvPr>
          <p:cNvCxnSpPr>
            <a:cxnSpLocks noChangeShapeType="1"/>
            <a:stCxn id="57346" idx="3"/>
            <a:endCxn id="57347" idx="1"/>
          </p:cNvCxnSpPr>
          <p:nvPr/>
        </p:nvCxnSpPr>
        <p:spPr bwMode="auto">
          <a:xfrm flipV="1">
            <a:off x="3200400" y="1181100"/>
            <a:ext cx="609600" cy="1981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2" name="AutoShape 18">
            <a:extLst>
              <a:ext uri="{FF2B5EF4-FFF2-40B4-BE49-F238E27FC236}">
                <a16:creationId xmlns:a16="http://schemas.microsoft.com/office/drawing/2014/main" id="{7E4A7948-5D2D-BC29-F0D2-FBB24DEE2E17}"/>
              </a:ext>
            </a:extLst>
          </p:cNvPr>
          <p:cNvCxnSpPr>
            <a:cxnSpLocks noChangeShapeType="1"/>
            <a:stCxn id="57346" idx="3"/>
            <a:endCxn id="57348" idx="1"/>
          </p:cNvCxnSpPr>
          <p:nvPr/>
        </p:nvCxnSpPr>
        <p:spPr bwMode="auto">
          <a:xfrm flipV="1">
            <a:off x="3200400" y="2019300"/>
            <a:ext cx="609600" cy="1143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3" name="AutoShape 19">
            <a:extLst>
              <a:ext uri="{FF2B5EF4-FFF2-40B4-BE49-F238E27FC236}">
                <a16:creationId xmlns:a16="http://schemas.microsoft.com/office/drawing/2014/main" id="{617C8A97-81D3-ED58-9F70-1B827B2BB990}"/>
              </a:ext>
            </a:extLst>
          </p:cNvPr>
          <p:cNvCxnSpPr>
            <a:cxnSpLocks noChangeShapeType="1"/>
            <a:stCxn id="57346" idx="3"/>
            <a:endCxn id="57349" idx="1"/>
          </p:cNvCxnSpPr>
          <p:nvPr/>
        </p:nvCxnSpPr>
        <p:spPr bwMode="auto">
          <a:xfrm flipV="1">
            <a:off x="3200400" y="2857500"/>
            <a:ext cx="609600" cy="304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4" name="AutoShape 20">
            <a:extLst>
              <a:ext uri="{FF2B5EF4-FFF2-40B4-BE49-F238E27FC236}">
                <a16:creationId xmlns:a16="http://schemas.microsoft.com/office/drawing/2014/main" id="{5B31CD28-2B67-5DD9-CF4B-1495D6839E22}"/>
              </a:ext>
            </a:extLst>
          </p:cNvPr>
          <p:cNvCxnSpPr>
            <a:cxnSpLocks noChangeShapeType="1"/>
            <a:stCxn id="57346" idx="3"/>
            <a:endCxn id="57350" idx="1"/>
          </p:cNvCxnSpPr>
          <p:nvPr/>
        </p:nvCxnSpPr>
        <p:spPr bwMode="auto">
          <a:xfrm>
            <a:off x="3200400" y="31623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5" name="AutoShape 21">
            <a:extLst>
              <a:ext uri="{FF2B5EF4-FFF2-40B4-BE49-F238E27FC236}">
                <a16:creationId xmlns:a16="http://schemas.microsoft.com/office/drawing/2014/main" id="{5CE8C645-BF5A-18E3-58FB-8164B78E7E15}"/>
              </a:ext>
            </a:extLst>
          </p:cNvPr>
          <p:cNvCxnSpPr>
            <a:cxnSpLocks noChangeShapeType="1"/>
            <a:stCxn id="57346" idx="3"/>
            <a:endCxn id="57351" idx="1"/>
          </p:cNvCxnSpPr>
          <p:nvPr/>
        </p:nvCxnSpPr>
        <p:spPr bwMode="auto">
          <a:xfrm>
            <a:off x="3200400" y="3162300"/>
            <a:ext cx="609600" cy="1371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6" name="AutoShape 22">
            <a:extLst>
              <a:ext uri="{FF2B5EF4-FFF2-40B4-BE49-F238E27FC236}">
                <a16:creationId xmlns:a16="http://schemas.microsoft.com/office/drawing/2014/main" id="{E4AA70A7-E40B-7ABA-6C75-9983E91E4F21}"/>
              </a:ext>
            </a:extLst>
          </p:cNvPr>
          <p:cNvCxnSpPr>
            <a:cxnSpLocks noChangeShapeType="1"/>
            <a:stCxn id="57346" idx="3"/>
            <a:endCxn id="57352" idx="1"/>
          </p:cNvCxnSpPr>
          <p:nvPr/>
        </p:nvCxnSpPr>
        <p:spPr bwMode="auto">
          <a:xfrm>
            <a:off x="3200400" y="3162300"/>
            <a:ext cx="609600" cy="2209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7" name="AutoShape 23">
            <a:extLst>
              <a:ext uri="{FF2B5EF4-FFF2-40B4-BE49-F238E27FC236}">
                <a16:creationId xmlns:a16="http://schemas.microsoft.com/office/drawing/2014/main" id="{19D92BA5-33C2-541C-F70C-D5A0F7007EB4}"/>
              </a:ext>
            </a:extLst>
          </p:cNvPr>
          <p:cNvCxnSpPr>
            <a:cxnSpLocks noChangeShapeType="1"/>
            <a:stCxn id="57346" idx="3"/>
            <a:endCxn id="57353" idx="1"/>
          </p:cNvCxnSpPr>
          <p:nvPr/>
        </p:nvCxnSpPr>
        <p:spPr bwMode="auto">
          <a:xfrm>
            <a:off x="3200400" y="3162300"/>
            <a:ext cx="609600" cy="3048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8" name="AutoShape 24">
            <a:extLst>
              <a:ext uri="{FF2B5EF4-FFF2-40B4-BE49-F238E27FC236}">
                <a16:creationId xmlns:a16="http://schemas.microsoft.com/office/drawing/2014/main" id="{BC8A92BA-5CF6-E8A2-50C7-CE49C78282AC}"/>
              </a:ext>
            </a:extLst>
          </p:cNvPr>
          <p:cNvCxnSpPr>
            <a:cxnSpLocks noChangeShapeType="1"/>
            <a:stCxn id="57348" idx="3"/>
            <a:endCxn id="57354" idx="1"/>
          </p:cNvCxnSpPr>
          <p:nvPr/>
        </p:nvCxnSpPr>
        <p:spPr bwMode="auto">
          <a:xfrm>
            <a:off x="5105400" y="20193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9" name="AutoShape 25">
            <a:extLst>
              <a:ext uri="{FF2B5EF4-FFF2-40B4-BE49-F238E27FC236}">
                <a16:creationId xmlns:a16="http://schemas.microsoft.com/office/drawing/2014/main" id="{097A2B81-7CAE-62E8-A246-CF8C97DEF857}"/>
              </a:ext>
            </a:extLst>
          </p:cNvPr>
          <p:cNvCxnSpPr>
            <a:cxnSpLocks noChangeShapeType="1"/>
            <a:stCxn id="57348" idx="3"/>
            <a:endCxn id="57355" idx="1"/>
          </p:cNvCxnSpPr>
          <p:nvPr/>
        </p:nvCxnSpPr>
        <p:spPr bwMode="auto">
          <a:xfrm>
            <a:off x="5105400" y="2019300"/>
            <a:ext cx="609600" cy="213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70" name="AutoShape 26">
            <a:extLst>
              <a:ext uri="{FF2B5EF4-FFF2-40B4-BE49-F238E27FC236}">
                <a16:creationId xmlns:a16="http://schemas.microsoft.com/office/drawing/2014/main" id="{10E4E985-2FDC-FC9D-62A4-729B6986650A}"/>
              </a:ext>
            </a:extLst>
          </p:cNvPr>
          <p:cNvCxnSpPr>
            <a:cxnSpLocks noChangeShapeType="1"/>
            <a:stCxn id="57348" idx="3"/>
            <a:endCxn id="57356" idx="1"/>
          </p:cNvCxnSpPr>
          <p:nvPr/>
        </p:nvCxnSpPr>
        <p:spPr bwMode="auto">
          <a:xfrm>
            <a:off x="5105400" y="2019300"/>
            <a:ext cx="609600" cy="3048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71" name="AutoShape 27">
            <a:extLst>
              <a:ext uri="{FF2B5EF4-FFF2-40B4-BE49-F238E27FC236}">
                <a16:creationId xmlns:a16="http://schemas.microsoft.com/office/drawing/2014/main" id="{5D550ABE-6C73-F1C3-C6AE-9CC0A20D5AC5}"/>
              </a:ext>
            </a:extLst>
          </p:cNvPr>
          <p:cNvCxnSpPr>
            <a:cxnSpLocks noChangeShapeType="1"/>
            <a:stCxn id="57354" idx="3"/>
            <a:endCxn id="57357" idx="1"/>
          </p:cNvCxnSpPr>
          <p:nvPr/>
        </p:nvCxnSpPr>
        <p:spPr bwMode="auto">
          <a:xfrm>
            <a:off x="7010400" y="20193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72" name="AutoShape 28">
            <a:extLst>
              <a:ext uri="{FF2B5EF4-FFF2-40B4-BE49-F238E27FC236}">
                <a16:creationId xmlns:a16="http://schemas.microsoft.com/office/drawing/2014/main" id="{9BE18781-43B7-0BD4-B3D1-2DCF0D5B2E2F}"/>
              </a:ext>
            </a:extLst>
          </p:cNvPr>
          <p:cNvCxnSpPr>
            <a:cxnSpLocks noChangeShapeType="1"/>
            <a:stCxn id="57354" idx="3"/>
            <a:endCxn id="57358" idx="1"/>
          </p:cNvCxnSpPr>
          <p:nvPr/>
        </p:nvCxnSpPr>
        <p:spPr bwMode="auto">
          <a:xfrm>
            <a:off x="7010400" y="2019300"/>
            <a:ext cx="609600" cy="914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73" name="AutoShape 29">
            <a:extLst>
              <a:ext uri="{FF2B5EF4-FFF2-40B4-BE49-F238E27FC236}">
                <a16:creationId xmlns:a16="http://schemas.microsoft.com/office/drawing/2014/main" id="{DD445CF7-C9A4-6C2E-B763-C087B60177C8}"/>
              </a:ext>
            </a:extLst>
          </p:cNvPr>
          <p:cNvCxnSpPr>
            <a:cxnSpLocks noChangeShapeType="1"/>
            <a:stCxn id="57354" idx="3"/>
            <a:endCxn id="57359" idx="1"/>
          </p:cNvCxnSpPr>
          <p:nvPr/>
        </p:nvCxnSpPr>
        <p:spPr bwMode="auto">
          <a:xfrm>
            <a:off x="7010400" y="2019300"/>
            <a:ext cx="60960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74" name="AutoShape 30">
            <a:extLst>
              <a:ext uri="{FF2B5EF4-FFF2-40B4-BE49-F238E27FC236}">
                <a16:creationId xmlns:a16="http://schemas.microsoft.com/office/drawing/2014/main" id="{5488D5EA-2A7C-C775-9DEA-4F2EB24CB551}"/>
              </a:ext>
            </a:extLst>
          </p:cNvPr>
          <p:cNvCxnSpPr>
            <a:cxnSpLocks noChangeShapeType="1"/>
            <a:stCxn id="57356" idx="3"/>
            <a:endCxn id="57360" idx="1"/>
          </p:cNvCxnSpPr>
          <p:nvPr/>
        </p:nvCxnSpPr>
        <p:spPr bwMode="auto">
          <a:xfrm>
            <a:off x="7010400" y="50673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75" name="AutoShape 31">
            <a:extLst>
              <a:ext uri="{FF2B5EF4-FFF2-40B4-BE49-F238E27FC236}">
                <a16:creationId xmlns:a16="http://schemas.microsoft.com/office/drawing/2014/main" id="{EF93929A-EAC5-F20A-462A-9DBF03CA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725" y="3657601"/>
            <a:ext cx="1144588" cy="727075"/>
          </a:xfrm>
          <a:prstGeom prst="wedgeRectCallout">
            <a:avLst>
              <a:gd name="adj1" fmla="val -21431"/>
              <a:gd name="adj2" fmla="val -7052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屠杀伯利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恒的婴孩</a:t>
            </a:r>
            <a:endParaRPr kumimoji="1" lang="zh-TW" altLang="en-US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76" name="AutoShape 32">
            <a:extLst>
              <a:ext uri="{FF2B5EF4-FFF2-40B4-BE49-F238E27FC236}">
                <a16:creationId xmlns:a16="http://schemas.microsoft.com/office/drawing/2014/main" id="{5067DB60-F099-A4CA-EF17-69A62C09C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614" y="2590801"/>
            <a:ext cx="1144587" cy="1000125"/>
          </a:xfrm>
          <a:prstGeom prst="wedgeRectCallout">
            <a:avLst>
              <a:gd name="adj1" fmla="val 21745"/>
              <a:gd name="adj2" fmla="val -6507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杀害雅各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捉拿彼得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被虫咬死</a:t>
            </a:r>
            <a:endParaRPr kumimoji="1" lang="zh-TW" altLang="en-US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77" name="AutoShape 33">
            <a:extLst>
              <a:ext uri="{FF2B5EF4-FFF2-40B4-BE49-F238E27FC236}">
                <a16:creationId xmlns:a16="http://schemas.microsoft.com/office/drawing/2014/main" id="{3998E74E-326B-D09E-B3DB-FA9EB0E1A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1752600"/>
            <a:ext cx="1144588" cy="457200"/>
          </a:xfrm>
          <a:prstGeom prst="wedgeRectCallout">
            <a:avLst>
              <a:gd name="adj1" fmla="val -70000"/>
              <a:gd name="adj2" fmla="val -211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kumimoji="1" lang="zh-TW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审问保罗</a:t>
            </a:r>
          </a:p>
        </p:txBody>
      </p:sp>
      <p:sp>
        <p:nvSpPr>
          <p:cNvPr id="57378" name="AutoShape 34">
            <a:extLst>
              <a:ext uri="{FF2B5EF4-FFF2-40B4-BE49-F238E27FC236}">
                <a16:creationId xmlns:a16="http://schemas.microsoft.com/office/drawing/2014/main" id="{634C9A44-E226-991E-7B18-3AEAED2C3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191001"/>
            <a:ext cx="1144588" cy="430213"/>
          </a:xfrm>
          <a:prstGeom prst="wedgeRectCallout">
            <a:avLst>
              <a:gd name="adj1" fmla="val 18102"/>
              <a:gd name="adj2" fmla="val -8210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kumimoji="1" lang="zh-TW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嫁腓力斯</a:t>
            </a:r>
          </a:p>
        </p:txBody>
      </p:sp>
      <p:sp>
        <p:nvSpPr>
          <p:cNvPr id="57379" name="AutoShape 35">
            <a:extLst>
              <a:ext uri="{FF2B5EF4-FFF2-40B4-BE49-F238E27FC236}">
                <a16:creationId xmlns:a16="http://schemas.microsoft.com/office/drawing/2014/main" id="{5ED1AC0F-2B59-EF6F-CCC6-7E1346F8B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2438401"/>
            <a:ext cx="1144588" cy="2981325"/>
          </a:xfrm>
          <a:prstGeom prst="wedgeRectCallout">
            <a:avLst>
              <a:gd name="adj1" fmla="val -69000"/>
              <a:gd name="adj2" fmla="val -2875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曾嫁给叔父加希斯的希律，后与亚基帕二世传暧昧，之后又作提多太子的情妇</a:t>
            </a:r>
            <a:endParaRPr kumimoji="1" lang="zh-TW" altLang="en-US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80" name="Rectangle 36">
            <a:extLst>
              <a:ext uri="{FF2B5EF4-FFF2-40B4-BE49-F238E27FC236}">
                <a16:creationId xmlns:a16="http://schemas.microsoft.com/office/drawing/2014/main" id="{BB080504-52CA-9355-13CA-6A8AD960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09800"/>
            <a:ext cx="1295400" cy="4572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第一代</a:t>
            </a:r>
          </a:p>
        </p:txBody>
      </p:sp>
      <p:sp>
        <p:nvSpPr>
          <p:cNvPr id="57381" name="Rectangle 37">
            <a:extLst>
              <a:ext uri="{FF2B5EF4-FFF2-40B4-BE49-F238E27FC236}">
                <a16:creationId xmlns:a16="http://schemas.microsoft.com/office/drawing/2014/main" id="{756E97DC-A1EB-5F33-2394-12C24D346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"/>
            <a:ext cx="1295400" cy="4572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第二代</a:t>
            </a:r>
          </a:p>
        </p:txBody>
      </p:sp>
      <p:sp>
        <p:nvSpPr>
          <p:cNvPr id="57382" name="Rectangle 38">
            <a:extLst>
              <a:ext uri="{FF2B5EF4-FFF2-40B4-BE49-F238E27FC236}">
                <a16:creationId xmlns:a16="http://schemas.microsoft.com/office/drawing/2014/main" id="{785D979D-240E-93F8-8846-F48361336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990600"/>
            <a:ext cx="1295400" cy="4572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第三代</a:t>
            </a:r>
          </a:p>
        </p:txBody>
      </p:sp>
      <p:sp>
        <p:nvSpPr>
          <p:cNvPr id="57383" name="Rectangle 39">
            <a:extLst>
              <a:ext uri="{FF2B5EF4-FFF2-40B4-BE49-F238E27FC236}">
                <a16:creationId xmlns:a16="http://schemas.microsoft.com/office/drawing/2014/main" id="{D0349511-844C-A829-3882-09DF8F33D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990600"/>
            <a:ext cx="1295400" cy="4572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0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第四代</a:t>
            </a:r>
          </a:p>
        </p:txBody>
      </p:sp>
      <p:sp>
        <p:nvSpPr>
          <p:cNvPr id="57384" name="AutoShape 40">
            <a:extLst>
              <a:ext uri="{FF2B5EF4-FFF2-40B4-BE49-F238E27FC236}">
                <a16:creationId xmlns:a16="http://schemas.microsoft.com/office/drawing/2014/main" id="{9C79B878-9919-27E4-1F23-C43BC2B1B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4800"/>
            <a:ext cx="1295400" cy="1219200"/>
          </a:xfrm>
          <a:prstGeom prst="plaque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10000"/>
              </a:spcAft>
            </a:pPr>
            <a:r>
              <a:rPr lang="zh-TW" altLang="en-US" sz="24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希律</a:t>
            </a:r>
          </a:p>
          <a:p>
            <a:pPr algn="ctr">
              <a:spcAft>
                <a:spcPct val="10000"/>
              </a:spcAft>
            </a:pPr>
            <a:r>
              <a:rPr lang="zh-TW" altLang="en-US" sz="24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王朝</a:t>
            </a:r>
          </a:p>
        </p:txBody>
      </p:sp>
      <p:sp>
        <p:nvSpPr>
          <p:cNvPr id="57385" name="Line 41">
            <a:extLst>
              <a:ext uri="{FF2B5EF4-FFF2-40B4-BE49-F238E27FC236}">
                <a16:creationId xmlns:a16="http://schemas.microsoft.com/office/drawing/2014/main" id="{0B34B9C0-D9A8-BB62-A841-A9FB066CC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838200"/>
            <a:ext cx="1295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6" name="Line 42">
            <a:extLst>
              <a:ext uri="{FF2B5EF4-FFF2-40B4-BE49-F238E27FC236}">
                <a16:creationId xmlns:a16="http://schemas.microsoft.com/office/drawing/2014/main" id="{28F51689-48A7-6A83-2E1C-8105E62D4E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838200"/>
            <a:ext cx="1295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7" name="Line 43">
            <a:extLst>
              <a:ext uri="{FF2B5EF4-FFF2-40B4-BE49-F238E27FC236}">
                <a16:creationId xmlns:a16="http://schemas.microsoft.com/office/drawing/2014/main" id="{A0E183EF-DA46-7678-7997-E579D4B37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676400"/>
            <a:ext cx="1295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8" name="Line 44">
            <a:extLst>
              <a:ext uri="{FF2B5EF4-FFF2-40B4-BE49-F238E27FC236}">
                <a16:creationId xmlns:a16="http://schemas.microsoft.com/office/drawing/2014/main" id="{4F936E9B-920B-ECCF-B04B-EBF65B35F9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1676400"/>
            <a:ext cx="1295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9" name="Line 45">
            <a:extLst>
              <a:ext uri="{FF2B5EF4-FFF2-40B4-BE49-F238E27FC236}">
                <a16:creationId xmlns:a16="http://schemas.microsoft.com/office/drawing/2014/main" id="{109FD910-FD28-DC64-5FA8-4E6E57295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514600"/>
            <a:ext cx="1295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0" name="Line 46">
            <a:extLst>
              <a:ext uri="{FF2B5EF4-FFF2-40B4-BE49-F238E27FC236}">
                <a16:creationId xmlns:a16="http://schemas.microsoft.com/office/drawing/2014/main" id="{5FF716AB-B07A-7EBC-4E53-990C4EE9D4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2514600"/>
            <a:ext cx="12954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1" name="AutoShape 47">
            <a:extLst>
              <a:ext uri="{FF2B5EF4-FFF2-40B4-BE49-F238E27FC236}">
                <a16:creationId xmlns:a16="http://schemas.microsoft.com/office/drawing/2014/main" id="{E00A1C1B-2C3B-CB17-32DF-7985D6E0B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5410201"/>
            <a:ext cx="1401763" cy="1000125"/>
          </a:xfrm>
          <a:prstGeom prst="wedgeRectCallout">
            <a:avLst>
              <a:gd name="adj1" fmla="val 90431"/>
              <a:gd name="adj2" fmla="val -33014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囚禁和杀害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施洗约翰</a:t>
            </a:r>
          </a:p>
          <a:p>
            <a:pPr algn="ctr">
              <a:spcAft>
                <a:spcPct val="10000"/>
              </a:spcAft>
            </a:pPr>
            <a:r>
              <a:rPr kumimoji="1" lang="zh-CN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戏弄耶稣</a:t>
            </a:r>
            <a:endParaRPr kumimoji="1" lang="zh-TW" altLang="en-US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92" name="Rectangle 48">
            <a:extLst>
              <a:ext uri="{FF2B5EF4-FFF2-40B4-BE49-F238E27FC236}">
                <a16:creationId xmlns:a16="http://schemas.microsoft.com/office/drawing/2014/main" id="{FDFC247F-BCC9-2550-DFF9-9CB4D62A8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600200"/>
            <a:ext cx="1295400" cy="838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Rectangle 49">
            <a:extLst>
              <a:ext uri="{FF2B5EF4-FFF2-40B4-BE49-F238E27FC236}">
                <a16:creationId xmlns:a16="http://schemas.microsoft.com/office/drawing/2014/main" id="{CF49C2C3-EBE8-D949-9B16-5112ABA1E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590800"/>
            <a:ext cx="1295400" cy="6858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7394" name="Rectangle 50">
            <a:extLst>
              <a:ext uri="{FF2B5EF4-FFF2-40B4-BE49-F238E27FC236}">
                <a16:creationId xmlns:a16="http://schemas.microsoft.com/office/drawing/2014/main" id="{43E724BE-E1DE-6798-EFED-0957E2F66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733800"/>
            <a:ext cx="1295400" cy="838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9" grpId="0" animBg="1"/>
      <p:bldP spid="573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A3C1E-44A9-9446-702E-02E147CD0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5662"/>
            <a:ext cx="7729728" cy="1188720"/>
          </a:xfrm>
        </p:spPr>
        <p:txBody>
          <a:bodyPr/>
          <a:lstStyle/>
          <a:p>
            <a:r>
              <a:rPr lang="zh-CN" altLang="en-US" dirty="0"/>
              <a:t>非斯都向亚基帕王述说案情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77B6A-B7E7-ED10-BDF4-0EF37B695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851" y="1665280"/>
            <a:ext cx="9247502" cy="50662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2400" dirty="0"/>
              <a:t>经过：</a:t>
            </a:r>
            <a:endParaRPr lang="en-US" altLang="zh-CN" sz="2400" dirty="0"/>
          </a:p>
          <a:p>
            <a:r>
              <a:rPr lang="zh-CN" altLang="en-US" sz="2400" dirty="0"/>
              <a:t>在耶路撒冷的时候，祭司长和犹太的长老禀报保罗的事，求我定他的罪</a:t>
            </a:r>
            <a:endParaRPr lang="en-US" altLang="zh-CN" sz="2400" dirty="0"/>
          </a:p>
          <a:p>
            <a:r>
              <a:rPr lang="zh-CN" altLang="en-US" sz="2400" dirty="0"/>
              <a:t>在该撒利亚开庭，审问，但并没有我们预料的恶事</a:t>
            </a:r>
            <a:endParaRPr lang="en-US" altLang="zh-CN" sz="2400" dirty="0"/>
          </a:p>
          <a:p>
            <a:r>
              <a:rPr lang="zh-CN" altLang="en-US" sz="2400" dirty="0"/>
              <a:t>就是有几样辩论：为他们自己敬鬼神的事</a:t>
            </a:r>
            <a:r>
              <a:rPr lang="en-US" altLang="zh-CN" sz="2400" dirty="0"/>
              <a:t>RELIGION</a:t>
            </a:r>
            <a:r>
              <a:rPr lang="zh-CN" altLang="en-US" sz="2400" dirty="0"/>
              <a:t>；为一个叫耶稣的人，是已经死了，但保罗说他活着。</a:t>
            </a:r>
            <a:endParaRPr lang="en-US" altLang="zh-CN" sz="2400" dirty="0"/>
          </a:p>
          <a:p>
            <a:r>
              <a:rPr lang="zh-CN" altLang="en-US" sz="2400" dirty="0"/>
              <a:t>问保罗是否上耶路撒冷，他说要上诉于凯撒</a:t>
            </a:r>
            <a:endParaRPr lang="en-US" altLang="zh-CN" sz="2400" dirty="0"/>
          </a:p>
          <a:p>
            <a:r>
              <a:rPr lang="zh-CN" altLang="en-US" sz="2400" dirty="0"/>
              <a:t>把他留下，现在等待状态</a:t>
            </a:r>
            <a:endParaRPr lang="en-US" altLang="zh-CN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zh-CN" altLang="en-US" sz="2400" dirty="0"/>
              <a:t>目的：</a:t>
            </a:r>
            <a:endParaRPr lang="en-US" altLang="zh-CN" sz="2400" dirty="0"/>
          </a:p>
          <a:p>
            <a:r>
              <a:rPr lang="zh-CN" altLang="en-US" sz="2400" dirty="0"/>
              <a:t>没有什么确实的事可以奏明主上，希望亚基帕王查问之后可能有所陈奏</a:t>
            </a:r>
            <a:endParaRPr lang="en-US" altLang="zh-CN" sz="2400" dirty="0"/>
          </a:p>
          <a:p>
            <a:r>
              <a:rPr lang="zh-CN" altLang="en-US" sz="2400" dirty="0"/>
              <a:t>解送囚犯，不指明他的罪案是不合理的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64CA5-E63B-1EAC-18A3-15C4D1EA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247" y="321225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保罗在亚基帕王前的见证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ED396-54F9-11E6-C50B-C1DF6610B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067" y="2212622"/>
            <a:ext cx="11232444" cy="4509911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3000" dirty="0"/>
              <a:t>亚基帕王，百尼基，非斯都，众千夫长，城里的尊贵人</a:t>
            </a:r>
            <a:endParaRPr lang="en-US" altLang="zh-CN" sz="3000" dirty="0"/>
          </a:p>
          <a:p>
            <a:r>
              <a:rPr lang="zh-CN" altLang="en-US" sz="3000" dirty="0"/>
              <a:t>保罗</a:t>
            </a:r>
            <a:endParaRPr lang="en-US" altLang="zh-CN" sz="3000" dirty="0"/>
          </a:p>
          <a:p>
            <a:endParaRPr lang="en-US" altLang="zh-CN" sz="3000" dirty="0"/>
          </a:p>
          <a:p>
            <a:r>
              <a:rPr lang="zh-CN" altLang="en-US" sz="3000" dirty="0"/>
              <a:t>“犹太人所告的一切事，在你面前分诉，实为万幸”。</a:t>
            </a:r>
            <a:endParaRPr lang="en-US" altLang="zh-CN" sz="3000" dirty="0"/>
          </a:p>
          <a:p>
            <a:r>
              <a:rPr lang="zh-CN" altLang="en-US" sz="3000" dirty="0"/>
              <a:t>“你熟悉犹太人的规矩和他们的辩论”</a:t>
            </a:r>
            <a:endParaRPr lang="en-US" altLang="zh-CN" sz="3000" dirty="0"/>
          </a:p>
          <a:p>
            <a:r>
              <a:rPr lang="zh-CN" altLang="en-US" sz="3000" dirty="0"/>
              <a:t>保罗自己的成长历程：法利赛人；逼迫信徒</a:t>
            </a:r>
            <a:endParaRPr lang="en-US" altLang="zh-CN" sz="3000" dirty="0"/>
          </a:p>
          <a:p>
            <a:r>
              <a:rPr lang="zh-CN" altLang="en-US" sz="3000" dirty="0"/>
              <a:t>因指望</a:t>
            </a:r>
            <a:r>
              <a:rPr lang="en-US" altLang="zh-CN" sz="3000" dirty="0"/>
              <a:t>/</a:t>
            </a:r>
            <a:r>
              <a:rPr lang="zh-CN" altLang="en-US" sz="3000" dirty="0"/>
              <a:t>盼望</a:t>
            </a:r>
            <a:r>
              <a:rPr lang="en-US" altLang="zh-CN" sz="3000" dirty="0"/>
              <a:t>(HOPE) </a:t>
            </a:r>
            <a:r>
              <a:rPr lang="zh-CN" altLang="en-US" sz="3000" dirty="0"/>
              <a:t>受控告</a:t>
            </a:r>
            <a:endParaRPr lang="en-US" altLang="zh-CN" sz="3000" dirty="0"/>
          </a:p>
          <a:p>
            <a:endParaRPr lang="en-US" altLang="zh-CN" sz="3000" dirty="0"/>
          </a:p>
          <a:p>
            <a:r>
              <a:rPr lang="zh-CN" altLang="en-US" sz="3000" dirty="0"/>
              <a:t>耶稣是弥赛亚，是旧约中的盼望，也是以色列人所盼望的</a:t>
            </a:r>
            <a:endParaRPr lang="en-US" altLang="zh-CN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7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1B68-FD7F-24BA-7D45-2315F1D1E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5759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保罗的使命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F2E7C-8286-3619-EA32-5A20DB698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4" y="1693333"/>
            <a:ext cx="10261599" cy="5164667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3100" dirty="0"/>
              <a:t>对犹太人来说最大的绊脚石，就是弥赛亚之死及复活</a:t>
            </a:r>
            <a:endParaRPr lang="en-US" altLang="zh-CN" sz="3100" dirty="0"/>
          </a:p>
          <a:p>
            <a:r>
              <a:rPr lang="zh-CN" altLang="en-US" sz="3100" dirty="0"/>
              <a:t>保罗的使命：</a:t>
            </a:r>
            <a:endParaRPr lang="en-US" altLang="zh-CN" sz="3100" dirty="0"/>
          </a:p>
          <a:p>
            <a:pPr lvl="1"/>
            <a:r>
              <a:rPr lang="zh-CN" altLang="en-US" sz="3100" dirty="0"/>
              <a:t>传道人，见证人：见证耶稣基督的复活</a:t>
            </a:r>
            <a:endParaRPr lang="en-US" altLang="zh-CN" sz="3100" dirty="0"/>
          </a:p>
          <a:p>
            <a:pPr lvl="1"/>
            <a:r>
              <a:rPr lang="zh-CN" altLang="en-US" sz="3100" dirty="0"/>
              <a:t>外邦人的使徒</a:t>
            </a:r>
            <a:endParaRPr lang="en-US" altLang="zh-CN" sz="3100" dirty="0"/>
          </a:p>
          <a:p>
            <a:pPr lvl="1"/>
            <a:r>
              <a:rPr lang="zh-CN" altLang="en-US" sz="3100" dirty="0"/>
              <a:t>对外邦人的事工目标：</a:t>
            </a:r>
            <a:endParaRPr lang="en-US" altLang="zh-CN" sz="3100" dirty="0"/>
          </a:p>
          <a:p>
            <a:pPr lvl="2"/>
            <a:r>
              <a:rPr lang="zh-CN" altLang="en-US" sz="3100" dirty="0"/>
              <a:t>打开他们的眼睛</a:t>
            </a:r>
            <a:endParaRPr lang="en-US" altLang="zh-CN" sz="3100" dirty="0"/>
          </a:p>
          <a:p>
            <a:pPr lvl="2"/>
            <a:r>
              <a:rPr lang="zh-CN" altLang="en-US" sz="3100" dirty="0"/>
              <a:t>使他们回转，离开黑暗势力，进入光明国度</a:t>
            </a:r>
            <a:endParaRPr lang="en-US" altLang="zh-CN" sz="3100" dirty="0"/>
          </a:p>
          <a:p>
            <a:pPr lvl="2"/>
            <a:r>
              <a:rPr lang="zh-CN" altLang="en-US" sz="3100" dirty="0"/>
              <a:t>将他们从撒旦手中夺回到神的家</a:t>
            </a:r>
            <a:endParaRPr lang="en-US" altLang="zh-CN" sz="3100" dirty="0"/>
          </a:p>
          <a:p>
            <a:pPr lvl="2"/>
            <a:r>
              <a:rPr lang="zh-CN" altLang="en-US" sz="3100" dirty="0"/>
              <a:t>使他们罪得赦免</a:t>
            </a:r>
            <a:endParaRPr lang="en-US" altLang="zh-CN" sz="3100" dirty="0"/>
          </a:p>
          <a:p>
            <a:pPr lvl="2"/>
            <a:r>
              <a:rPr lang="zh-CN" altLang="en-US" sz="3100" dirty="0"/>
              <a:t>和一切成圣的同得基业，承受产业</a:t>
            </a:r>
            <a:endParaRPr lang="en-US" altLang="zh-CN" sz="3100" dirty="0"/>
          </a:p>
          <a:p>
            <a:pPr marL="457189" lvl="2" indent="0">
              <a:buNone/>
            </a:pPr>
            <a:endParaRPr lang="en-US" altLang="zh-CN" sz="3100" dirty="0"/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71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A2110-9E71-FBA9-6458-A5F828CC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/>
              <a:t>保罗的事工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6E38C-6E02-96EE-6C9A-C5952667D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先在大马士革，后在耶路撒冷和犹太全地，以及外邦，</a:t>
            </a:r>
            <a:endParaRPr lang="en-US" altLang="zh-CN" sz="3200" dirty="0"/>
          </a:p>
          <a:p>
            <a:r>
              <a:rPr lang="zh-CN" altLang="en-US" sz="3200" dirty="0"/>
              <a:t>劝勉他们应当悔改归向神，</a:t>
            </a:r>
            <a:endParaRPr lang="en-US" altLang="zh-CN" sz="3200" dirty="0"/>
          </a:p>
          <a:p>
            <a:r>
              <a:rPr lang="zh-CN" altLang="en-US" sz="3200" dirty="0"/>
              <a:t>行事与悔改的心相称。（太</a:t>
            </a:r>
            <a:r>
              <a:rPr lang="en-US" altLang="zh-CN" sz="3200" dirty="0"/>
              <a:t>3</a:t>
            </a:r>
            <a:r>
              <a:rPr lang="zh-CN" altLang="en-US" sz="3200" dirty="0"/>
              <a:t>：</a:t>
            </a:r>
            <a:r>
              <a:rPr lang="en-US" altLang="zh-CN" sz="3200" dirty="0"/>
              <a:t>8</a:t>
            </a:r>
            <a:r>
              <a:rPr lang="zh-CN" altLang="en-US" sz="3200" dirty="0"/>
              <a:t>，路</a:t>
            </a:r>
            <a:r>
              <a:rPr lang="en-US" altLang="zh-CN" sz="3200" dirty="0"/>
              <a:t>3</a:t>
            </a:r>
            <a:r>
              <a:rPr lang="zh-CN" altLang="en-US" sz="3200" dirty="0"/>
              <a:t>：</a:t>
            </a:r>
            <a:r>
              <a:rPr lang="en-US" altLang="zh-CN" sz="3200" dirty="0"/>
              <a:t>8</a:t>
            </a:r>
            <a:r>
              <a:rPr lang="zh-CN" altLang="en-US" sz="3200" dirty="0"/>
              <a:t>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792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8A18-651F-FEE0-92FD-81750FABF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/>
              <a:t>你用脚踢刺是难的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B8742-CD43-99BA-CFBB-1E19605FF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77" y="2638046"/>
            <a:ext cx="10509955" cy="3101983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常被希腊人用来表达人和神斗争是徒劳无用的</a:t>
            </a:r>
            <a:endParaRPr lang="en-US" altLang="zh-CN" sz="3600" b="1" dirty="0"/>
          </a:p>
          <a:p>
            <a:r>
              <a:rPr lang="zh-CN" altLang="en-US" sz="3600" b="1" dirty="0"/>
              <a:t>对于大马士革路上逼迫基督徒的保罗来说，当时抵挡基督耶稣是没有用的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9362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2C8B5-697D-D901-4D95-4CD4F018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203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保罗的见证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B4170-140C-BC04-8BFB-7DE3A0263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09422"/>
            <a:ext cx="12282310" cy="5108223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sz="4000" b="1" dirty="0"/>
              <a:t>“蒙神的帮助，直到今日还站得住，对着尊贵，卑贱，老幼作见证”</a:t>
            </a:r>
            <a:endParaRPr lang="en-US" altLang="zh-CN" sz="4000" b="1" dirty="0"/>
          </a:p>
          <a:p>
            <a:pPr marL="0" indent="0">
              <a:buNone/>
            </a:pPr>
            <a:endParaRPr lang="en-US" altLang="zh-CN" sz="4000" b="1" dirty="0"/>
          </a:p>
          <a:p>
            <a:r>
              <a:rPr lang="zh-CN" altLang="en-US" sz="4000" b="1" dirty="0"/>
              <a:t>保罗为旧约作见证：“我所讲的不外乎众先知和摩西所说将来必成的事”</a:t>
            </a:r>
            <a:endParaRPr lang="en-US" altLang="zh-CN" sz="4000" b="1" dirty="0"/>
          </a:p>
          <a:p>
            <a:r>
              <a:rPr lang="zh-CN" altLang="en-US" sz="4000" b="1" dirty="0"/>
              <a:t>旧约预言了弥赛亚会受苦：“就是基督必须受害”</a:t>
            </a:r>
            <a:endParaRPr lang="en-US" altLang="zh-CN" sz="4000" b="1" dirty="0"/>
          </a:p>
          <a:p>
            <a:r>
              <a:rPr lang="zh-CN" altLang="en-US" sz="4000" b="1" dirty="0"/>
              <a:t>旧约预言了弥赛亚会死里复活：“并且因从死里复活”</a:t>
            </a:r>
            <a:endParaRPr lang="en-US" altLang="zh-CN" sz="4000" b="1" dirty="0"/>
          </a:p>
          <a:p>
            <a:r>
              <a:rPr lang="zh-CN" altLang="en-US" sz="4000" b="1" dirty="0"/>
              <a:t>旧约预言了弥赛亚会赐外邦人亮光：“要首先把光明的道传给神百姓和外邦人”</a:t>
            </a:r>
            <a:endParaRPr lang="en-US" altLang="zh-CN" sz="4000" b="1" dirty="0"/>
          </a:p>
          <a:p>
            <a:endParaRPr lang="en-US" sz="4000" b="1" dirty="0"/>
          </a:p>
          <a:p>
            <a:r>
              <a:rPr lang="zh-CN" altLang="en-US" sz="4000" b="1" dirty="0"/>
              <a:t>这些应验了旧约先知的预言：以赛亚书</a:t>
            </a:r>
            <a:r>
              <a:rPr lang="en-US" altLang="zh-CN" sz="4000" b="1" dirty="0"/>
              <a:t>42</a:t>
            </a:r>
            <a:r>
              <a:rPr lang="zh-CN" altLang="en-US" sz="4000" b="1" dirty="0"/>
              <a:t>：</a:t>
            </a:r>
            <a:r>
              <a:rPr lang="en-US" altLang="zh-CN" sz="4000" b="1" dirty="0"/>
              <a:t>6</a:t>
            </a:r>
            <a:r>
              <a:rPr lang="zh-CN" altLang="en-US" sz="4000" b="1" dirty="0"/>
              <a:t>；  </a:t>
            </a:r>
            <a:r>
              <a:rPr lang="en-US" altLang="zh-CN" sz="4000" b="1" dirty="0"/>
              <a:t>49</a:t>
            </a:r>
            <a:r>
              <a:rPr lang="zh-CN" altLang="en-US" sz="4000" b="1" dirty="0"/>
              <a:t>：</a:t>
            </a:r>
            <a:r>
              <a:rPr lang="en-US" altLang="zh-CN" sz="4000" b="1" dirty="0"/>
              <a:t>6</a:t>
            </a:r>
            <a:r>
              <a:rPr lang="zh-CN" altLang="en-US" sz="4000" b="1" dirty="0"/>
              <a:t>；</a:t>
            </a:r>
            <a:r>
              <a:rPr lang="en-US" altLang="zh-CN" sz="4000" b="1" dirty="0"/>
              <a:t>53</a:t>
            </a:r>
            <a:r>
              <a:rPr lang="zh-CN" altLang="en-US" sz="4000" b="1" dirty="0"/>
              <a:t>：</a:t>
            </a:r>
            <a:r>
              <a:rPr lang="en-US" altLang="zh-CN" sz="4000" b="1" dirty="0"/>
              <a:t>10</a:t>
            </a:r>
            <a:r>
              <a:rPr lang="zh-CN" altLang="en-US" sz="4000" b="1" dirty="0"/>
              <a:t>；</a:t>
            </a:r>
            <a:r>
              <a:rPr lang="en-US" altLang="zh-CN" sz="4000" b="1" dirty="0"/>
              <a:t>60</a:t>
            </a:r>
            <a:r>
              <a:rPr lang="zh-CN" altLang="en-US" sz="4000" b="1" dirty="0"/>
              <a:t>：</a:t>
            </a:r>
            <a:r>
              <a:rPr lang="en-US" altLang="zh-CN" sz="4000" b="1" dirty="0"/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873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24157</TotalTime>
  <Words>1033</Words>
  <Application>Microsoft Macintosh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Kaiti TC</vt:lpstr>
      <vt:lpstr>SimHei</vt:lpstr>
      <vt:lpstr>Songti TC</vt:lpstr>
      <vt:lpstr>STKaiti</vt:lpstr>
      <vt:lpstr>Arial</vt:lpstr>
      <vt:lpstr>Calibri</vt:lpstr>
      <vt:lpstr>Gill Sans MT</vt:lpstr>
      <vt:lpstr>Wingdings</vt:lpstr>
      <vt:lpstr>Parcel</vt:lpstr>
      <vt:lpstr>  【使徒行傳】第二十課  Acts:25：13 – 26：32  亚基帕王前保罗的见证  </vt:lpstr>
      <vt:lpstr>PowerPoint Presentation</vt:lpstr>
      <vt:lpstr>PowerPoint Presentation</vt:lpstr>
      <vt:lpstr>非斯都向亚基帕王述说案情</vt:lpstr>
      <vt:lpstr>保罗在亚基帕王前的见证</vt:lpstr>
      <vt:lpstr>保罗的使命</vt:lpstr>
      <vt:lpstr>保罗的事工</vt:lpstr>
      <vt:lpstr>你用脚踢刺是难的</vt:lpstr>
      <vt:lpstr>保罗的见证</vt:lpstr>
      <vt:lpstr>非斯都的回答</vt:lpstr>
      <vt:lpstr>亚基帕王的回应</vt:lpstr>
      <vt:lpstr>原则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guoqing lin</dc:creator>
  <cp:lastModifiedBy>Sandy Mau</cp:lastModifiedBy>
  <cp:revision>46</cp:revision>
  <dcterms:created xsi:type="dcterms:W3CDTF">2023-05-24T18:19:49Z</dcterms:created>
  <dcterms:modified xsi:type="dcterms:W3CDTF">2023-06-12T03:46:41Z</dcterms:modified>
</cp:coreProperties>
</file>