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669" r:id="rId3"/>
    <p:sldId id="670" r:id="rId4"/>
    <p:sldId id="671" r:id="rId5"/>
    <p:sldId id="675" r:id="rId6"/>
    <p:sldId id="674" r:id="rId7"/>
    <p:sldId id="672" r:id="rId8"/>
    <p:sldId id="690" r:id="rId9"/>
    <p:sldId id="673" r:id="rId10"/>
    <p:sldId id="691" r:id="rId11"/>
    <p:sldId id="688" r:id="rId12"/>
    <p:sldId id="676" r:id="rId13"/>
    <p:sldId id="682" r:id="rId14"/>
    <p:sldId id="663" r:id="rId15"/>
    <p:sldId id="677" r:id="rId16"/>
    <p:sldId id="678" r:id="rId17"/>
    <p:sldId id="679" r:id="rId18"/>
    <p:sldId id="680" r:id="rId19"/>
    <p:sldId id="683" r:id="rId20"/>
    <p:sldId id="306" r:id="rId21"/>
    <p:sldId id="684" r:id="rId22"/>
    <p:sldId id="689" r:id="rId23"/>
    <p:sldId id="685" r:id="rId24"/>
    <p:sldId id="6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768"/>
  </p:normalViewPr>
  <p:slideViewPr>
    <p:cSldViewPr snapToGrid="0">
      <p:cViewPr varScale="1">
        <p:scale>
          <a:sx n="107" d="100"/>
          <a:sy n="107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5" y="4352545"/>
            <a:ext cx="6801612" cy="123989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832722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79400" y="2561800"/>
            <a:ext cx="10833200" cy="1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latin typeface="Songti TC" panose="02010600040101010101" pitchFamily="2" charset="-120"/>
                <a:ea typeface="Songti TC" panose="02010600040101010101" pitchFamily="2" charset="-12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201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496967"/>
            <a:ext cx="11360800" cy="8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Songti TC" panose="02010600040101010101" pitchFamily="2" charset="-120"/>
                <a:ea typeface="Songti TC" panose="02010600040101010101" pitchFamily="2" charset="-12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 hasCustomPrompt="1"/>
          </p:nvPr>
        </p:nvSpPr>
        <p:spPr>
          <a:xfrm>
            <a:off x="415600" y="1596055"/>
            <a:ext cx="11360800" cy="47649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33387" lvl="0" indent="-38099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itchFamily="2" charset="2"/>
              <a:buChar char="v"/>
              <a:defRPr sz="2667">
                <a:latin typeface="STKaiti" panose="02010600040101010101" pitchFamily="2" charset="-122"/>
                <a:ea typeface="STKaiti" panose="02010600040101010101" pitchFamily="2" charset="-122"/>
              </a:defRPr>
            </a:lvl1pPr>
            <a:lvl2pPr marL="1253035" lvl="1" indent="-457189">
              <a:spcBef>
                <a:spcPts val="533"/>
              </a:spcBef>
              <a:spcAft>
                <a:spcPts val="0"/>
              </a:spcAft>
              <a:buClrTx/>
              <a:buSzPts val="1400"/>
              <a:buFont typeface="+mj-lt"/>
              <a:buAutoNum type="alphaUcPeriod"/>
              <a:defRPr sz="240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defRPr>
            </a:lvl2pPr>
            <a:lvl3pPr marL="1862620" lvl="2" indent="-457189">
              <a:spcBef>
                <a:spcPts val="533"/>
              </a:spcBef>
              <a:spcAft>
                <a:spcPts val="0"/>
              </a:spcAft>
              <a:buClrTx/>
              <a:buSzPts val="1400"/>
              <a:buFont typeface="+mj-lt"/>
              <a:buAutoNum type="alphaUcPeriod"/>
              <a:defRPr sz="2133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 dirty="0" err="1"/>
              <a:t>加入字詞</a:t>
            </a:r>
            <a:endParaRPr lang="en-US" dirty="0"/>
          </a:p>
          <a:p>
            <a:pPr lvl="1"/>
            <a:r>
              <a:rPr lang="en-US" dirty="0" err="1"/>
              <a:t>加入字詞</a:t>
            </a:r>
            <a:endParaRPr lang="en-US" dirty="0"/>
          </a:p>
          <a:p>
            <a:pPr lvl="2"/>
            <a:r>
              <a:rPr lang="en-US" dirty="0" err="1"/>
              <a:t>加入字詞</a:t>
            </a:r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824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5C67-656A-7423-B07D-681653884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C2E6E-4E5A-57C1-4C73-F819E46B7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79E2-66D8-2AB0-C872-FEDB04182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8C4A0-EB46-54A8-B83D-4CB8C50F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18ABA-4602-FE6A-33FD-C37CFC9F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CB39D-CA9F-5949-822C-50AA13AA8E5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7813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326D-B8DF-9AB1-9B3D-4FDB8677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3C7F1-4417-9F9D-4ABA-425E77304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394FE-0201-1AA9-4AF4-6EFB20F27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CC610-C14C-1F61-C4BA-59860B57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B673-70FA-6235-C298-FD59E50A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72537-E0B6-0E45-8FED-92A2B52DCB5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7863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B6E2-2C47-98AC-29D6-C3D513FA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51C30-9078-42D1-A315-8DC4C4F58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3FCB1-E8A3-602A-145A-F061232F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3082C-29F0-5BBB-6C83-7745DD80E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A1859-5C87-0158-D676-DBF8489E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F5356-136F-7143-8E34-36F04A7290A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9981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C484-B87B-B4F4-783B-EE1EB124B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E2954-89C1-7E2E-5345-1FA703185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63B4B-F7FB-20D7-8FCD-244E0294B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6722C-9925-0F67-4691-35678C74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D8C46-1DF8-060C-A310-100CA187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2546E-443A-F68E-E743-2B2913F8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1D327-D28F-EF4B-8B37-956DDE1E240A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8840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CEC9-DEE0-AFCB-92BA-D0ADE3EEF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F63FB-D4AF-C9CB-24B5-1D2F0073F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9F947-0887-9D56-2D65-A308BC73D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B7945-9C09-DFA0-890E-35047FA56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1354AC-D38C-32AF-A360-91088BCF8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FCC384-C402-EE3C-F0D2-7B9D2CD83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62F994-E56B-569B-1990-EA3A3ABA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D82D11-9D8F-2519-B945-6DEDD8A12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0D5D1-2AB1-6B4A-95AF-EE84B98D0EC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8783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FDBAF-F4D2-F49C-896E-7CC22C932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1E43D3-7E47-9946-65AA-24A6B5C0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30F38-DEA0-1704-D3D1-C0503195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05774-E03F-BF41-2406-B9B281AF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9445E-BB41-EF46-83B9-A9B1F67D88C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4504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802B4-540C-44A4-CD36-027C1BC44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9706D-D8DC-C7EA-3793-F00CF0E65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0323E-2DDA-0623-E58A-95AE4B09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BD8EB-998E-884E-AFDE-7627F52AE58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1855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DB66B-FA36-8C32-1C3D-B219249B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737F4-3827-DBD9-C222-73AA414B9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5709D-9BD7-3648-9312-1569BC2FF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D2569-D3DF-16F8-160F-C6A2EC5BC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2A09C-69CC-297F-8F03-F684EF53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4CD0B-2127-0D82-3BBF-3FE1D3CF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62B73-5402-2B47-8181-0F2C03BFA89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045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643940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B1C59-398D-C46C-271C-B508E2EC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5CC27-3395-0EDB-EF9C-27BF5FBC9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0B002-37A9-05AE-8161-E6F65CD2A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48587-54D7-D048-B05D-7C84B24AA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A7B4A-E019-9DC0-5E39-EAE6CE316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12532-F78B-E187-DAEF-FF0FF58E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FA0B0-0B0E-3445-9B53-88475938356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3007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9383-32BD-C4B2-3DD6-D3DF58BA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FBDEE-66F7-7D02-302E-5A5C3734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F73B6-1919-8902-42A5-97166EDF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CD212-2C2B-0B3C-160C-1253FD4A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64397-5066-CA70-E26C-16D1192E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6D244-0DED-1C46-80A4-16E0E2D790B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1344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6E089-FD23-8CAB-3A52-7B89C67BF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A660E-CAC0-7D96-F480-82157C40D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8861-0EE9-0335-40AF-434B53FD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8CD7D-A0A1-CE56-FCF9-F1AAAAAC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98783-3AC2-6D14-3BE2-B03130584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7FBB7-78A6-0E4C-9290-7ED0800366D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27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5" y="4352465"/>
            <a:ext cx="6801612" cy="1265083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24468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5"/>
            <a:ext cx="4271771" cy="3101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7" y="2638045"/>
            <a:ext cx="4270247" cy="3101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222083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4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1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7" y="3143251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4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255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56828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934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9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9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4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90430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1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9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5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12512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6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3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055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189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783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377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2971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30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276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09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28" indent="-228594" algn="l" defTabSz="914377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437ADB-2FB8-A3D8-535B-3AA4BCD86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39D2BAF-173A-8155-33BD-72F5B549AB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D82637-3FAA-CF06-53A3-7712D3DBB1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64332FA-12BC-CCF3-3EDA-777EDF9FA0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D26A62-8B96-027D-FC6F-463F81E63B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B60DCC19-BC22-A84F-A24B-1F8929D4486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237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pugTxcAXn0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5DCB-4888-6DBF-288B-EDE76DC5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 dirty="0"/>
            </a:br>
            <a:r>
              <a:rPr lang="en-US" altLang="zh-TW" dirty="0"/>
              <a:t>【</a:t>
            </a:r>
            <a:r>
              <a:rPr lang="en-US" dirty="0" err="1"/>
              <a:t>使徒行傳</a:t>
            </a:r>
            <a:r>
              <a:rPr lang="en-US" altLang="zh-TW" dirty="0" err="1"/>
              <a:t>】</a:t>
            </a:r>
            <a:r>
              <a:rPr lang="en-US" dirty="0" err="1"/>
              <a:t>第二十一課</a:t>
            </a:r>
            <a:br>
              <a:rPr lang="en-US" dirty="0"/>
            </a:br>
            <a:r>
              <a:rPr lang="en-US" altLang="zh-TW" dirty="0"/>
              <a:t>27:1 – 28:31</a:t>
            </a:r>
            <a:br>
              <a:rPr lang="en-US" dirty="0"/>
            </a:br>
            <a:endParaRPr lang="en-US" dirty="0"/>
          </a:p>
        </p:txBody>
      </p:sp>
      <p:sp>
        <p:nvSpPr>
          <p:cNvPr id="3" name="Google Shape;69;p13">
            <a:extLst>
              <a:ext uri="{FF2B5EF4-FFF2-40B4-BE49-F238E27FC236}">
                <a16:creationId xmlns:a16="http://schemas.microsoft.com/office/drawing/2014/main" id="{FBC66F9E-F25F-7A17-4E41-790A6429C6ED}"/>
              </a:ext>
            </a:extLst>
          </p:cNvPr>
          <p:cNvSpPr txBox="1">
            <a:spLocks/>
          </p:cNvSpPr>
          <p:nvPr/>
        </p:nvSpPr>
        <p:spPr>
          <a:xfrm>
            <a:off x="679402" y="5012814"/>
            <a:ext cx="8570215" cy="11179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43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580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572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84647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13235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43013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12081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4">
              <a:spcBef>
                <a:spcPts val="1333"/>
              </a:spcBef>
              <a:buClr>
                <a:srgbClr val="58B6C0"/>
              </a:buClr>
              <a:buNone/>
            </a:pPr>
            <a:r>
              <a:rPr lang="zh-TW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南區證道堂成人主日學</a:t>
            </a:r>
          </a:p>
          <a:p>
            <a:pPr marL="0" indent="0" defTabSz="914354">
              <a:spcBef>
                <a:spcPts val="1333"/>
              </a:spcBef>
              <a:buClr>
                <a:srgbClr val="58B6C0"/>
              </a:buClr>
              <a:buNone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CCF</a:t>
            </a:r>
            <a:r>
              <a:rPr lang="zh-TW" alt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Kaiti TC" panose="02010600040101010101" pitchFamily="2" charset="-120"/>
                <a:ea typeface="Kaiti TC" panose="02010600040101010101" pitchFamily="2" charset="-120"/>
              </a:rPr>
              <a:t>提供參考資料</a:t>
            </a:r>
          </a:p>
        </p:txBody>
      </p:sp>
    </p:spTree>
    <p:extLst>
      <p:ext uri="{BB962C8B-B14F-4D97-AF65-F5344CB8AC3E}">
        <p14:creationId xmlns:p14="http://schemas.microsoft.com/office/powerpoint/2010/main" val="53974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5AA1E-0931-3088-05AD-19D01C6FD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B1897AC-8508-57E5-D46D-4647476C5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7" y="0"/>
            <a:ext cx="112098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59B43C-5AC1-6394-29E0-C3E7C2C2B38B}"/>
              </a:ext>
            </a:extLst>
          </p:cNvPr>
          <p:cNvSpPr/>
          <p:nvPr/>
        </p:nvSpPr>
        <p:spPr>
          <a:xfrm>
            <a:off x="1583377" y="3429001"/>
            <a:ext cx="728353" cy="450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316055-ECD5-C36C-B11D-7EAD6CBAABED}"/>
              </a:ext>
            </a:extLst>
          </p:cNvPr>
          <p:cNvSpPr/>
          <p:nvPr/>
        </p:nvSpPr>
        <p:spPr>
          <a:xfrm>
            <a:off x="5866301" y="3879274"/>
            <a:ext cx="728353" cy="450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962668-DDCA-03D0-AFF7-43CF0348535C}"/>
              </a:ext>
            </a:extLst>
          </p:cNvPr>
          <p:cNvSpPr/>
          <p:nvPr/>
        </p:nvSpPr>
        <p:spPr>
          <a:xfrm>
            <a:off x="868897" y="454446"/>
            <a:ext cx="728353" cy="450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79734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A. 27:1</a:t>
            </a:r>
            <a:r>
              <a:rPr lang="zh-TW" altLang="en-US" sz="3200" dirty="0"/>
              <a:t> </a:t>
            </a:r>
            <a:r>
              <a:rPr lang="en-US" altLang="zh-TW" sz="3200" dirty="0"/>
              <a:t>–</a:t>
            </a:r>
            <a:r>
              <a:rPr lang="zh-TW" altLang="en-US" sz="3200" dirty="0"/>
              <a:t> </a:t>
            </a:r>
            <a:r>
              <a:rPr lang="en-US" altLang="zh-TW" sz="3200" dirty="0"/>
              <a:t>28:14	</a:t>
            </a:r>
            <a:r>
              <a:rPr lang="zh-TW" altLang="en-US" sz="3200" dirty="0"/>
              <a:t>保羅歷盡艱辛，航行到達羅馬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F1B916-7014-6768-B173-59E5C75B25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6" b="32528"/>
          <a:stretch/>
        </p:blipFill>
        <p:spPr>
          <a:xfrm>
            <a:off x="1524001" y="1611272"/>
            <a:ext cx="9100457" cy="4627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4425DD-B003-6604-2EA4-83AEF03A03A1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</a:rPr>
              <a:t>Biblepoint</a:t>
            </a:r>
            <a:endParaRPr lang="en-US" sz="2400" dirty="0">
              <a:solidFill>
                <a:prstClr val="black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668926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A. 27:1</a:t>
            </a:r>
            <a:r>
              <a:rPr lang="zh-TW" altLang="en-US" sz="3200" dirty="0"/>
              <a:t> </a:t>
            </a:r>
            <a:r>
              <a:rPr lang="en-US" altLang="zh-TW" sz="3200" dirty="0"/>
              <a:t>–</a:t>
            </a:r>
            <a:r>
              <a:rPr lang="zh-TW" altLang="en-US" sz="3200" dirty="0"/>
              <a:t> </a:t>
            </a:r>
            <a:r>
              <a:rPr lang="en-US" altLang="zh-TW" sz="3200" dirty="0"/>
              <a:t>28:14	</a:t>
            </a:r>
            <a:r>
              <a:rPr lang="zh-TW" altLang="en-US" sz="3200" dirty="0"/>
              <a:t>保羅歷盡艱辛，航行到達羅馬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7FD5-A71A-2765-66D7-F282364D3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2" indent="0">
              <a:buNone/>
            </a:pPr>
            <a:r>
              <a:rPr lang="zh-TW" altLang="en-US" sz="3733" dirty="0"/>
              <a:t>保羅的品性</a:t>
            </a:r>
            <a:endParaRPr lang="en-US" altLang="zh-TW" sz="3733" dirty="0"/>
          </a:p>
          <a:p>
            <a:pPr marL="838175" indent="-685783">
              <a:buFont typeface="+mj-lt"/>
              <a:buAutoNum type="arabicPeriod"/>
            </a:pPr>
            <a:r>
              <a:rPr lang="zh-TW" altLang="en-US" sz="3733" dirty="0"/>
              <a:t>甘於被囚，對百夫長很配合</a:t>
            </a:r>
            <a:endParaRPr lang="en-US" altLang="zh-TW" sz="3733" dirty="0"/>
          </a:p>
          <a:p>
            <a:pPr marL="838175" indent="-685783">
              <a:buFont typeface="+mj-lt"/>
              <a:buAutoNum type="arabicPeriod"/>
            </a:pPr>
            <a:r>
              <a:rPr lang="zh-TW" altLang="en-US" sz="3733" dirty="0"/>
              <a:t>敢於說出自己的看法，卻又不會得理不饒人</a:t>
            </a:r>
            <a:endParaRPr lang="en-US" altLang="zh-TW" sz="3733" dirty="0"/>
          </a:p>
          <a:p>
            <a:pPr marL="838175" indent="-685783">
              <a:buFont typeface="+mj-lt"/>
              <a:buAutoNum type="arabicPeriod"/>
            </a:pPr>
            <a:r>
              <a:rPr lang="zh-TW" altLang="en-US" sz="3733" dirty="0"/>
              <a:t>勇於分享神的應許，彰顯主名</a:t>
            </a:r>
            <a:endParaRPr lang="en-US" altLang="zh-TW" sz="3733" dirty="0"/>
          </a:p>
          <a:p>
            <a:pPr marL="838175" indent="-685783">
              <a:buFont typeface="+mj-lt"/>
              <a:buAutoNum type="arabicPeriod"/>
            </a:pPr>
            <a:r>
              <a:rPr lang="zh-TW" altLang="en-US" sz="3733" dirty="0"/>
              <a:t>善於鼓勵關懷身邊的人，包括羅馬官兵及船員</a:t>
            </a:r>
            <a:endParaRPr lang="en-US" altLang="zh-TW" sz="3733" dirty="0"/>
          </a:p>
          <a:p>
            <a:pPr marL="838175" indent="-685783">
              <a:buFont typeface="+mj-lt"/>
              <a:buAutoNum type="arabicPeriod"/>
            </a:pPr>
            <a:r>
              <a:rPr lang="zh-TW" altLang="en-US" sz="3733" dirty="0"/>
              <a:t>精於帶領團隊，保障水手不能離開。</a:t>
            </a:r>
            <a:endParaRPr lang="en-US" altLang="zh-TW" sz="3733" dirty="0"/>
          </a:p>
          <a:p>
            <a:pPr marL="838175" indent="-685783">
              <a:buFont typeface="+mj-lt"/>
              <a:buAutoNum type="arabicPeriod"/>
            </a:pPr>
            <a:r>
              <a:rPr lang="zh-TW" altLang="en-US" sz="3733" dirty="0"/>
              <a:t>忠於神的託付，為神所用，彰顯神蹟</a:t>
            </a:r>
            <a:endParaRPr lang="en-US" altLang="zh-TW" sz="3733" dirty="0"/>
          </a:p>
        </p:txBody>
      </p:sp>
    </p:spTree>
    <p:extLst>
      <p:ext uri="{BB962C8B-B14F-4D97-AF65-F5344CB8AC3E}">
        <p14:creationId xmlns:p14="http://schemas.microsoft.com/office/powerpoint/2010/main" val="3069015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C7C3A-790F-8BF5-9F89-FA5DB88F0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675" y="886691"/>
            <a:ext cx="11558651" cy="5035139"/>
          </a:xfrm>
        </p:spPr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inherit"/>
              </a:rPr>
              <a:t>在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inherit"/>
              </a:rPr>
              <a:t>《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inherit"/>
              </a:rPr>
              <a:t>使徒行传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inherit"/>
              </a:rPr>
              <a:t>》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inherit"/>
              </a:rPr>
              <a:t>中，记录了</a:t>
            </a:r>
            <a:r>
              <a:rPr lang="zh-TW" altLang="en-US" b="0" i="0" dirty="0">
                <a:solidFill>
                  <a:srgbClr val="0432FF"/>
                </a:solidFill>
                <a:effectLst/>
                <a:latin typeface="inherit"/>
              </a:rPr>
              <a:t>七次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inherit"/>
              </a:rPr>
              <a:t>主耶稣七次对保罗的亲自指示：</a:t>
            </a:r>
            <a:endParaRPr lang="zh-TW" altLang="en-US" b="0" i="0" dirty="0">
              <a:solidFill>
                <a:srgbClr val="656565"/>
              </a:solidFill>
              <a:effectLst/>
              <a:latin typeface="inherit"/>
            </a:endParaRPr>
          </a:p>
          <a:p>
            <a:pPr marL="990575" lvl="1" indent="-380990" fontAlgn="base">
              <a:buFont typeface="Arial" panose="020B0604020202020204" pitchFamily="34" charset="0"/>
              <a:buChar char="•"/>
            </a:pPr>
            <a:r>
              <a:rPr lang="zh-TW" altLang="en-US" sz="2667" dirty="0">
                <a:solidFill>
                  <a:srgbClr val="000000"/>
                </a:solidFill>
                <a:latin typeface="inherit"/>
              </a:rPr>
              <a:t>在大马士革路上，主吩咐保罗进城接受指示（九</a:t>
            </a:r>
            <a:r>
              <a:rPr lang="en-US" altLang="zh-TW" sz="2667" dirty="0">
                <a:solidFill>
                  <a:srgbClr val="000000"/>
                </a:solidFill>
                <a:latin typeface="inherit"/>
              </a:rPr>
              <a:t>6</a:t>
            </a:r>
            <a:r>
              <a:rPr lang="zh-TW" altLang="en-US" sz="2667" dirty="0">
                <a:solidFill>
                  <a:srgbClr val="000000"/>
                </a:solidFill>
                <a:latin typeface="inherit"/>
              </a:rPr>
              <a:t>）；</a:t>
            </a:r>
            <a:endParaRPr lang="zh-TW" altLang="en-US" sz="2667" dirty="0">
              <a:solidFill>
                <a:srgbClr val="656565"/>
              </a:solidFill>
              <a:latin typeface="inherit"/>
            </a:endParaRPr>
          </a:p>
          <a:p>
            <a:pPr marL="990575" lvl="1" indent="-380990" fontAlgn="base">
              <a:buFont typeface="Arial" panose="020B0604020202020204" pitchFamily="34" charset="0"/>
              <a:buChar char="•"/>
            </a:pPr>
            <a:r>
              <a:rPr lang="zh-TW" altLang="en-US" sz="2667" dirty="0">
                <a:solidFill>
                  <a:srgbClr val="000000"/>
                </a:solidFill>
                <a:latin typeface="inherit"/>
              </a:rPr>
              <a:t>在耶路撒冷圣殿，主吩咐保罗离开耶路撒冷，往外邦人那里去（二十二</a:t>
            </a:r>
            <a:r>
              <a:rPr lang="en-US" altLang="zh-TW" sz="2667" dirty="0">
                <a:solidFill>
                  <a:srgbClr val="000000"/>
                </a:solidFill>
                <a:latin typeface="inherit"/>
              </a:rPr>
              <a:t>21</a:t>
            </a:r>
            <a:r>
              <a:rPr lang="zh-TW" altLang="en-US" sz="2667" dirty="0">
                <a:solidFill>
                  <a:srgbClr val="000000"/>
                </a:solidFill>
                <a:latin typeface="inherit"/>
              </a:rPr>
              <a:t>）；</a:t>
            </a:r>
            <a:endParaRPr lang="zh-TW" altLang="en-US" sz="2667" dirty="0">
              <a:solidFill>
                <a:srgbClr val="656565"/>
              </a:solidFill>
              <a:latin typeface="inherit"/>
            </a:endParaRPr>
          </a:p>
          <a:p>
            <a:pPr marL="990575" lvl="1" indent="-380990" fontAlgn="base">
              <a:buFont typeface="Arial" panose="020B0604020202020204" pitchFamily="34" charset="0"/>
              <a:buChar char="•"/>
            </a:pPr>
            <a:r>
              <a:rPr lang="zh-TW" altLang="en-US" sz="2667" dirty="0">
                <a:solidFill>
                  <a:srgbClr val="000000"/>
                </a:solidFill>
                <a:latin typeface="inherit"/>
              </a:rPr>
              <a:t>在安提阿，主吩咐教会打发巴拿巴和保罗出去（十三</a:t>
            </a:r>
            <a:r>
              <a:rPr lang="en-US" altLang="zh-TW" sz="2667" dirty="0">
                <a:solidFill>
                  <a:srgbClr val="000000"/>
                </a:solidFill>
                <a:latin typeface="inherit"/>
              </a:rPr>
              <a:t>1-2</a:t>
            </a:r>
            <a:r>
              <a:rPr lang="zh-TW" altLang="en-US" sz="2667" dirty="0">
                <a:solidFill>
                  <a:srgbClr val="000000"/>
                </a:solidFill>
                <a:latin typeface="inherit"/>
              </a:rPr>
              <a:t>）；</a:t>
            </a:r>
            <a:endParaRPr lang="zh-TW" altLang="en-US" sz="2667" dirty="0">
              <a:solidFill>
                <a:srgbClr val="656565"/>
              </a:solidFill>
              <a:latin typeface="inherit"/>
            </a:endParaRPr>
          </a:p>
          <a:p>
            <a:pPr marL="990575" lvl="1" indent="-380990" fontAlgn="base">
              <a:buFont typeface="Arial" panose="020B0604020202020204" pitchFamily="34" charset="0"/>
              <a:buChar char="•"/>
            </a:pPr>
            <a:r>
              <a:rPr lang="zh-TW" altLang="en-US" sz="2667" dirty="0">
                <a:solidFill>
                  <a:srgbClr val="000000"/>
                </a:solidFill>
                <a:latin typeface="inherit"/>
              </a:rPr>
              <a:t>在特罗亚，主用异象吩咐保罗前往马其顿（十六</a:t>
            </a:r>
            <a:r>
              <a:rPr lang="en-US" altLang="zh-TW" sz="2667" dirty="0">
                <a:solidFill>
                  <a:srgbClr val="000000"/>
                </a:solidFill>
                <a:latin typeface="inherit"/>
              </a:rPr>
              <a:t>6-10</a:t>
            </a:r>
            <a:r>
              <a:rPr lang="zh-TW" altLang="en-US" sz="2667" dirty="0">
                <a:solidFill>
                  <a:srgbClr val="000000"/>
                </a:solidFill>
                <a:latin typeface="inherit"/>
              </a:rPr>
              <a:t>）；</a:t>
            </a:r>
            <a:endParaRPr lang="zh-TW" altLang="en-US" sz="2667" dirty="0">
              <a:solidFill>
                <a:srgbClr val="656565"/>
              </a:solidFill>
              <a:latin typeface="inherit"/>
            </a:endParaRPr>
          </a:p>
          <a:p>
            <a:pPr marL="990575" lvl="1" indent="-380990" fontAlgn="base">
              <a:buFont typeface="Arial" panose="020B0604020202020204" pitchFamily="34" charset="0"/>
              <a:buChar char="•"/>
            </a:pPr>
            <a:r>
              <a:rPr lang="zh-TW" altLang="en-US" sz="2667" dirty="0">
                <a:solidFill>
                  <a:srgbClr val="000000"/>
                </a:solidFill>
                <a:latin typeface="inherit"/>
              </a:rPr>
              <a:t>在哥林多，主吩咐保罗不要怕（十八</a:t>
            </a:r>
            <a:r>
              <a:rPr lang="en-US" altLang="zh-TW" sz="2667" dirty="0">
                <a:solidFill>
                  <a:srgbClr val="000000"/>
                </a:solidFill>
                <a:latin typeface="inherit"/>
              </a:rPr>
              <a:t>9-10</a:t>
            </a:r>
            <a:r>
              <a:rPr lang="zh-TW" altLang="en-US" sz="2667" dirty="0">
                <a:solidFill>
                  <a:srgbClr val="000000"/>
                </a:solidFill>
                <a:latin typeface="inherit"/>
              </a:rPr>
              <a:t>）；</a:t>
            </a:r>
            <a:endParaRPr lang="zh-TW" altLang="en-US" sz="2667" dirty="0">
              <a:solidFill>
                <a:srgbClr val="656565"/>
              </a:solidFill>
              <a:latin typeface="inherit"/>
            </a:endParaRPr>
          </a:p>
          <a:p>
            <a:pPr marL="990575" lvl="1" indent="-380990" fontAlgn="base">
              <a:buFont typeface="Arial" panose="020B0604020202020204" pitchFamily="34" charset="0"/>
              <a:buChar char="•"/>
            </a:pPr>
            <a:r>
              <a:rPr lang="zh-TW" altLang="en-US" sz="2667" dirty="0">
                <a:solidFill>
                  <a:srgbClr val="000000"/>
                </a:solidFill>
                <a:latin typeface="inherit"/>
              </a:rPr>
              <a:t>在监狱里，主应许保罗必在罗马作见证（二十三</a:t>
            </a:r>
            <a:r>
              <a:rPr lang="en-US" altLang="zh-TW" sz="2667" dirty="0">
                <a:solidFill>
                  <a:srgbClr val="000000"/>
                </a:solidFill>
                <a:latin typeface="inherit"/>
              </a:rPr>
              <a:t>11</a:t>
            </a:r>
            <a:r>
              <a:rPr lang="zh-TW" altLang="en-US" sz="2667" dirty="0">
                <a:solidFill>
                  <a:srgbClr val="000000"/>
                </a:solidFill>
                <a:latin typeface="inherit"/>
              </a:rPr>
              <a:t>）；</a:t>
            </a:r>
            <a:endParaRPr lang="zh-TW" altLang="en-US" sz="2667" dirty="0">
              <a:solidFill>
                <a:srgbClr val="656565"/>
              </a:solidFill>
              <a:latin typeface="inherit"/>
            </a:endParaRPr>
          </a:p>
          <a:p>
            <a:pPr marL="990575" lvl="1" indent="-380990" fontAlgn="base">
              <a:buFont typeface="Arial" panose="020B0604020202020204" pitchFamily="34" charset="0"/>
              <a:buChar char="•"/>
            </a:pPr>
            <a:r>
              <a:rPr lang="zh-TW" altLang="en-US" sz="2667" dirty="0">
                <a:solidFill>
                  <a:srgbClr val="000000"/>
                </a:solidFill>
                <a:latin typeface="inherit"/>
              </a:rPr>
              <a:t>在风浪中，主应许保罗必站在凯撒面前（二十七</a:t>
            </a:r>
            <a:r>
              <a:rPr lang="en-US" altLang="zh-TW" sz="2667" dirty="0">
                <a:solidFill>
                  <a:srgbClr val="000000"/>
                </a:solidFill>
                <a:latin typeface="inherit"/>
              </a:rPr>
              <a:t>24)</a:t>
            </a:r>
            <a:r>
              <a:rPr lang="zh-TW" altLang="en-US" sz="2667" dirty="0">
                <a:solidFill>
                  <a:srgbClr val="000000"/>
                </a:solidFill>
                <a:latin typeface="inherit"/>
              </a:rPr>
              <a:t>。</a:t>
            </a:r>
            <a:endParaRPr lang="zh-TW" altLang="en-US" sz="2667" dirty="0">
              <a:solidFill>
                <a:srgbClr val="656565"/>
              </a:solidFill>
              <a:latin typeface="inherit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cmcbiblereading.com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5784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A. 27:1</a:t>
            </a:r>
            <a:r>
              <a:rPr lang="zh-TW" altLang="en-US" sz="3200" dirty="0"/>
              <a:t> </a:t>
            </a:r>
            <a:r>
              <a:rPr lang="en-US" altLang="zh-TW" sz="3200" dirty="0"/>
              <a:t>–</a:t>
            </a:r>
            <a:r>
              <a:rPr lang="zh-TW" altLang="en-US" sz="3200" dirty="0"/>
              <a:t> </a:t>
            </a:r>
            <a:r>
              <a:rPr lang="en-US" altLang="zh-TW" sz="3200" dirty="0"/>
              <a:t>28:14	</a:t>
            </a:r>
            <a:r>
              <a:rPr lang="zh-TW" altLang="en-US" sz="3200" dirty="0"/>
              <a:t>保羅歷盡艱辛，航行到達羅馬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7FD5-A71A-2765-66D7-F282364D3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2" indent="0">
              <a:buNone/>
            </a:pPr>
            <a:r>
              <a:rPr lang="zh-TW" altLang="en-US" sz="3733" dirty="0"/>
              <a:t>觀察：</a:t>
            </a:r>
            <a:endParaRPr lang="en-US" altLang="zh-TW" sz="3733" dirty="0"/>
          </a:p>
          <a:p>
            <a:pPr marL="838175" indent="-685783">
              <a:buFont typeface="+mj-lt"/>
              <a:buAutoNum type="arabicPeriod"/>
            </a:pPr>
            <a:r>
              <a:rPr lang="zh-TW" altLang="en-US" sz="3733" dirty="0"/>
              <a:t>當我們信靠主的時候，無論在何處境，都能起帶領者的作用</a:t>
            </a:r>
            <a:endParaRPr lang="en-US" altLang="zh-TW" sz="3733" dirty="0"/>
          </a:p>
          <a:p>
            <a:pPr marL="838175" indent="-685783">
              <a:buFont typeface="+mj-lt"/>
              <a:buAutoNum type="arabicPeriod"/>
            </a:pPr>
            <a:r>
              <a:rPr lang="zh-TW" altLang="en-US" sz="3733" dirty="0"/>
              <a:t>風暴總是會來的，我們不能存僥倖心理</a:t>
            </a:r>
            <a:endParaRPr lang="en-US" altLang="zh-TW" sz="3733" dirty="0"/>
          </a:p>
          <a:p>
            <a:pPr marL="838175" indent="-685783">
              <a:buFont typeface="+mj-lt"/>
              <a:buAutoNum type="arabicPeriod"/>
            </a:pPr>
            <a:r>
              <a:rPr lang="zh-TW" altLang="en-US" sz="3733" dirty="0"/>
              <a:t>在面對風暴時，我們可以看到什麼是最重要的，什麼是次要的；什麼是有珍貴的，什麼是可以放棄的。</a:t>
            </a:r>
            <a:endParaRPr lang="en-US" altLang="zh-TW" sz="3733" dirty="0"/>
          </a:p>
        </p:txBody>
      </p:sp>
    </p:spTree>
    <p:extLst>
      <p:ext uri="{BB962C8B-B14F-4D97-AF65-F5344CB8AC3E}">
        <p14:creationId xmlns:p14="http://schemas.microsoft.com/office/powerpoint/2010/main" val="3037520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A. 27:1</a:t>
            </a:r>
            <a:r>
              <a:rPr lang="zh-TW" altLang="en-US" sz="3200" dirty="0"/>
              <a:t> </a:t>
            </a:r>
            <a:r>
              <a:rPr lang="en-US" altLang="zh-TW" sz="3200" dirty="0"/>
              <a:t>–</a:t>
            </a:r>
            <a:r>
              <a:rPr lang="zh-TW" altLang="en-US" sz="3200" dirty="0"/>
              <a:t> </a:t>
            </a:r>
            <a:r>
              <a:rPr lang="en-US" altLang="zh-TW" sz="3200" dirty="0"/>
              <a:t>28:14	</a:t>
            </a:r>
            <a:r>
              <a:rPr lang="zh-TW" altLang="en-US" sz="3200" dirty="0"/>
              <a:t>保羅歷盡艱辛，航行到達羅馬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7FD5-A71A-2765-66D7-F282364D3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2" indent="0">
              <a:buNone/>
            </a:pPr>
            <a:r>
              <a:rPr lang="zh-TW" altLang="en-US" sz="3733" dirty="0">
                <a:solidFill>
                  <a:srgbClr val="2E4BFF"/>
                </a:solidFill>
              </a:rPr>
              <a:t>屬靈原則：因著神的主權，信徒可以藉著危機成就一些美好的事。</a:t>
            </a:r>
            <a:endParaRPr lang="en-US" altLang="zh-TW" sz="3733" dirty="0">
              <a:solidFill>
                <a:srgbClr val="2E4BFF"/>
              </a:solidFill>
            </a:endParaRPr>
          </a:p>
          <a:p>
            <a:pPr marL="1481626" lvl="1" indent="-609585"/>
            <a:r>
              <a:rPr lang="zh-TW" altLang="en-US" sz="3467" dirty="0"/>
              <a:t>保羅被猶太人控告，公會不伸張正義，</a:t>
            </a:r>
            <a:endParaRPr lang="en-US" altLang="zh-TW" sz="3467" dirty="0"/>
          </a:p>
          <a:p>
            <a:pPr marL="1481626" lvl="1" indent="-609585"/>
            <a:r>
              <a:rPr lang="zh-TW" altLang="en-US" sz="3467" dirty="0"/>
              <a:t>保羅被送凱撒利亞，巡撫不秉公執法</a:t>
            </a:r>
            <a:endParaRPr lang="en-US" altLang="zh-TW" sz="3467" dirty="0"/>
          </a:p>
          <a:p>
            <a:pPr marL="1481626" lvl="1" indent="-609585"/>
            <a:r>
              <a:rPr lang="zh-TW" altLang="en-US" sz="3467" dirty="0"/>
              <a:t>保羅被迫上船出海，船主不聽警告</a:t>
            </a:r>
            <a:endParaRPr lang="en-US" altLang="zh-TW" sz="3467" dirty="0"/>
          </a:p>
          <a:p>
            <a:pPr marL="1481626" lvl="1" indent="-609585">
              <a:buFont typeface="Wingdings" pitchFamily="2" charset="2"/>
              <a:buChar char="q"/>
            </a:pPr>
            <a:r>
              <a:rPr lang="zh-TW" altLang="en-US" sz="3467" dirty="0"/>
              <a:t>神的看顧保守保羅，船員和兵丁也因此得救</a:t>
            </a:r>
            <a:endParaRPr lang="en-US" altLang="zh-TW" sz="3467" dirty="0"/>
          </a:p>
          <a:p>
            <a:pPr marL="761977" indent="-609585"/>
            <a:r>
              <a:rPr lang="zh-TW" altLang="en-US" sz="3200" dirty="0">
                <a:solidFill>
                  <a:srgbClr val="2E4BFF"/>
                </a:solidFill>
              </a:rPr>
              <a:t>如果目前你面對一個危機，學習“不要害怕”，要“放心”</a:t>
            </a:r>
            <a:endParaRPr lang="en-US" altLang="zh-TW" sz="3200" dirty="0">
              <a:solidFill>
                <a:srgbClr val="2E4BFF"/>
              </a:solidFill>
            </a:endParaRPr>
          </a:p>
          <a:p>
            <a:pPr marL="761977" indent="-609585"/>
            <a:r>
              <a:rPr lang="zh-TW" altLang="en-US" sz="3200" dirty="0">
                <a:solidFill>
                  <a:srgbClr val="2E4BFF"/>
                </a:solidFill>
              </a:rPr>
              <a:t>神所應許的，總會成就</a:t>
            </a:r>
            <a:endParaRPr lang="en-US" altLang="zh-TW" sz="3200" dirty="0">
              <a:solidFill>
                <a:srgbClr val="2E4BFF"/>
              </a:solidFill>
            </a:endParaRPr>
          </a:p>
          <a:p>
            <a:pPr marL="1481626" lvl="1" indent="-609585"/>
            <a:endParaRPr lang="en-US" altLang="zh-TW" sz="3467" dirty="0"/>
          </a:p>
        </p:txBody>
      </p:sp>
    </p:spTree>
    <p:extLst>
      <p:ext uri="{BB962C8B-B14F-4D97-AF65-F5344CB8AC3E}">
        <p14:creationId xmlns:p14="http://schemas.microsoft.com/office/powerpoint/2010/main" val="1862339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B. 28:15</a:t>
            </a:r>
            <a:r>
              <a:rPr lang="zh-TW" altLang="en-US" sz="3200" dirty="0"/>
              <a:t> </a:t>
            </a:r>
            <a:r>
              <a:rPr lang="en-US" altLang="zh-TW" sz="3200" dirty="0"/>
              <a:t>–</a:t>
            </a:r>
            <a:r>
              <a:rPr lang="zh-TW" altLang="en-US" sz="3200" dirty="0"/>
              <a:t> </a:t>
            </a:r>
            <a:r>
              <a:rPr lang="en-US" altLang="zh-TW" sz="3200" dirty="0"/>
              <a:t>28:31	</a:t>
            </a:r>
            <a:r>
              <a:rPr lang="zh-TW" altLang="en-US" sz="3200" dirty="0"/>
              <a:t>保羅被囚羅馬，依然傳講福音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7FD5-A71A-2765-66D7-F282364D3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2" indent="0">
              <a:buNone/>
            </a:pPr>
            <a:r>
              <a:rPr lang="zh-TW" altLang="en-US" sz="4267" dirty="0"/>
              <a:t>保羅放膽傳講福音</a:t>
            </a:r>
            <a:endParaRPr lang="en-US" altLang="zh-TW" sz="4267" dirty="0"/>
          </a:p>
          <a:p>
            <a:pPr marL="761977" indent="-609585"/>
            <a:r>
              <a:rPr lang="zh-TW" altLang="en-US" sz="3733" dirty="0"/>
              <a:t>過了三天，請猶太人的首領來（解釋原由）</a:t>
            </a:r>
            <a:endParaRPr lang="en-US" altLang="zh-TW" sz="3733" dirty="0"/>
          </a:p>
          <a:p>
            <a:pPr marL="761977" indent="-609585"/>
            <a:r>
              <a:rPr lang="zh-TW" altLang="en-US" sz="3733" dirty="0"/>
              <a:t>約定日子，猶太人來聽保羅講論耶穌的事</a:t>
            </a:r>
            <a:endParaRPr lang="en-US" altLang="zh-TW" sz="3733" dirty="0"/>
          </a:p>
          <a:p>
            <a:pPr marL="152392" indent="0">
              <a:buNone/>
            </a:pPr>
            <a:r>
              <a:rPr lang="en-US" altLang="zh-TW" sz="3733" dirty="0"/>
              <a:t>==》</a:t>
            </a:r>
            <a:r>
              <a:rPr lang="zh-TW" altLang="en-US" sz="3733" dirty="0"/>
              <a:t>「他所說的話，有信的，有不信的。」</a:t>
            </a:r>
            <a:endParaRPr lang="en-US" altLang="zh-TW" sz="3733" dirty="0"/>
          </a:p>
          <a:p>
            <a:pPr marL="152392" indent="0">
              <a:buNone/>
            </a:pPr>
            <a:r>
              <a:rPr lang="en-US" altLang="zh-TW" sz="3733" dirty="0"/>
              <a:t>==》</a:t>
            </a:r>
            <a:r>
              <a:rPr lang="zh-TW" altLang="en-US" sz="3733" dirty="0"/>
              <a:t>保羅說：“ </a:t>
            </a:r>
            <a:r>
              <a:rPr lang="zh-TW" altLang="en-US" sz="3733" dirty="0">
                <a:highlight>
                  <a:srgbClr val="FFFF00"/>
                </a:highlight>
              </a:rPr>
              <a:t>聖靈</a:t>
            </a:r>
            <a:r>
              <a:rPr lang="zh-TW" altLang="en-US" sz="3733" dirty="0"/>
              <a:t>藉先知以賽亞向你們祖宗所說的話是不錯的。”</a:t>
            </a:r>
            <a:endParaRPr lang="en-US" altLang="zh-TW" sz="3733" dirty="0"/>
          </a:p>
          <a:p>
            <a:pPr marL="761977" indent="-609585"/>
            <a:endParaRPr lang="en-US" altLang="zh-TW" sz="3733" dirty="0"/>
          </a:p>
          <a:p>
            <a:pPr marL="761977" indent="-609585"/>
            <a:endParaRPr lang="en-US" altLang="zh-TW" sz="4267" dirty="0"/>
          </a:p>
          <a:p>
            <a:pPr marL="761977" indent="-609585"/>
            <a:endParaRPr lang="en-US" altLang="zh-TW" sz="4267" dirty="0"/>
          </a:p>
        </p:txBody>
      </p:sp>
    </p:spTree>
    <p:extLst>
      <p:ext uri="{BB962C8B-B14F-4D97-AF65-F5344CB8AC3E}">
        <p14:creationId xmlns:p14="http://schemas.microsoft.com/office/powerpoint/2010/main" val="283402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B. 28:15</a:t>
            </a:r>
            <a:r>
              <a:rPr lang="zh-TW" altLang="en-US" sz="3200" dirty="0"/>
              <a:t> </a:t>
            </a:r>
            <a:r>
              <a:rPr lang="en-US" altLang="zh-TW" sz="3200" dirty="0"/>
              <a:t>–</a:t>
            </a:r>
            <a:r>
              <a:rPr lang="zh-TW" altLang="en-US" sz="3200" dirty="0"/>
              <a:t> </a:t>
            </a:r>
            <a:r>
              <a:rPr lang="en-US" altLang="zh-TW" sz="3200" dirty="0"/>
              <a:t>28:31	</a:t>
            </a:r>
            <a:r>
              <a:rPr lang="zh-TW" altLang="en-US" sz="3200" dirty="0"/>
              <a:t>保羅被囚羅馬，依然傳講福音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7FD5-A71A-2765-66D7-F282364D3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469385"/>
            <a:ext cx="11360800" cy="4891648"/>
          </a:xfrm>
        </p:spPr>
        <p:txBody>
          <a:bodyPr/>
          <a:lstStyle/>
          <a:p>
            <a:pPr marL="152396" indent="0" fontAlgn="t">
              <a:buNone/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他說：‘你去告訴這百姓說：</a:t>
            </a:r>
          </a:p>
          <a:p>
            <a:pPr marL="152396" indent="0">
              <a:buNone/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你們聽是要聽見，卻不明白；</a:t>
            </a:r>
          </a:p>
          <a:p>
            <a:pPr marL="152396" indent="0">
              <a:buNone/>
            </a:pPr>
            <a:r>
              <a:rPr lang="zh-TW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看是要看見，卻不曉得；</a:t>
            </a:r>
          </a:p>
          <a:p>
            <a:pPr marL="152396" indent="0" fontAlgn="t">
              <a:buNone/>
            </a:pPr>
            <a:r>
              <a:rPr lang="zh-TW" altLang="en-US" sz="2400" dirty="0">
                <a:latin typeface="Arial" panose="020B0604020202020204" pitchFamily="34" charset="0"/>
              </a:rPr>
              <a:t>因為這百姓油蒙了心，</a:t>
            </a:r>
          </a:p>
          <a:p>
            <a:pPr marL="152396" indent="0">
              <a:buNone/>
            </a:pPr>
            <a:r>
              <a:rPr lang="zh-TW" altLang="en-US" sz="2400" dirty="0">
                <a:latin typeface="Arial" panose="020B0604020202020204" pitchFamily="34" charset="0"/>
              </a:rPr>
              <a:t>耳朵發沉，</a:t>
            </a:r>
          </a:p>
          <a:p>
            <a:pPr marL="152396" indent="0">
              <a:buNone/>
            </a:pPr>
            <a:r>
              <a:rPr lang="zh-TW" altLang="en-US" sz="2400" dirty="0">
                <a:latin typeface="Arial" panose="020B0604020202020204" pitchFamily="34" charset="0"/>
              </a:rPr>
              <a:t>眼睛閉着；</a:t>
            </a:r>
          </a:p>
          <a:p>
            <a:pPr marL="152396" indent="0">
              <a:buNone/>
            </a:pPr>
            <a:r>
              <a:rPr lang="zh-TW" altLang="en-US" sz="2400" dirty="0">
                <a:latin typeface="Arial" panose="020B0604020202020204" pitchFamily="34" charset="0"/>
              </a:rPr>
              <a:t>恐怕眼睛看見，</a:t>
            </a:r>
          </a:p>
          <a:p>
            <a:pPr marL="152396" indent="0">
              <a:buNone/>
            </a:pPr>
            <a:r>
              <a:rPr lang="zh-TW" altLang="en-US" sz="2400" dirty="0">
                <a:latin typeface="Arial" panose="020B0604020202020204" pitchFamily="34" charset="0"/>
              </a:rPr>
              <a:t>耳朵聽見，</a:t>
            </a:r>
          </a:p>
          <a:p>
            <a:pPr marL="152396" indent="0">
              <a:buNone/>
            </a:pPr>
            <a:r>
              <a:rPr lang="zh-TW" altLang="en-US" sz="2400" dirty="0">
                <a:latin typeface="Arial" panose="020B0604020202020204" pitchFamily="34" charset="0"/>
              </a:rPr>
              <a:t>心裏明白，回轉過來，</a:t>
            </a:r>
          </a:p>
          <a:p>
            <a:pPr marL="152396" indent="0">
              <a:buNone/>
            </a:pPr>
            <a:r>
              <a:rPr lang="zh-TW" altLang="en-US" sz="2400" dirty="0">
                <a:latin typeface="Arial" panose="020B0604020202020204" pitchFamily="34" charset="0"/>
              </a:rPr>
              <a:t>我就醫治他們。’</a:t>
            </a:r>
          </a:p>
          <a:p>
            <a:pPr marL="152396" indent="0" fontAlgn="t">
              <a:buNone/>
            </a:pPr>
            <a:r>
              <a:rPr lang="zh-TW" altLang="en-US" sz="2400" dirty="0">
                <a:highlight>
                  <a:srgbClr val="FFFF00"/>
                </a:highlight>
                <a:latin typeface="Arial" panose="020B0604020202020204" pitchFamily="34" charset="0"/>
              </a:rPr>
              <a:t>所以你們當知道，神這救恩，如今傳給外邦人，他們也必聽受。」</a:t>
            </a:r>
          </a:p>
          <a:p>
            <a:pPr marL="761977" indent="-609585"/>
            <a:endParaRPr lang="en-US" altLang="zh-TW" sz="4267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BB266D-F823-55CD-B207-CCF25BAEDA65}"/>
              </a:ext>
            </a:extLst>
          </p:cNvPr>
          <p:cNvSpPr txBox="1"/>
          <p:nvPr/>
        </p:nvSpPr>
        <p:spPr>
          <a:xfrm>
            <a:off x="6903523" y="1818408"/>
            <a:ext cx="4496789" cy="3786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667" dirty="0">
                <a:solidFill>
                  <a:srgbClr val="2E4B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保羅引用這段經文的時候是有對猶太人的失望</a:t>
            </a:r>
            <a:r>
              <a:rPr lang="zh-TW" altLang="en-US" sz="2667" dirty="0">
                <a:solidFill>
                  <a:srgbClr val="2E4B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，但不是對福音推進的失望，更不是對神的失望。（保羅繼續兩年傳講福音）</a:t>
            </a:r>
            <a:endParaRPr lang="en-US" sz="2667" dirty="0">
              <a:solidFill>
                <a:srgbClr val="2E4BFF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defTabSz="609585"/>
            <a:endParaRPr lang="en-US" altLang="zh-TW" sz="2667" dirty="0">
              <a:solidFill>
                <a:srgbClr val="2E4BFF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defTabSz="609585"/>
            <a:r>
              <a:rPr lang="zh-TW" altLang="en-US" sz="2667" dirty="0">
                <a:solidFill>
                  <a:srgbClr val="2E4BFF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神也不會忘記以色列人，外邦人也有我們的責任把福音傳給以色列人</a:t>
            </a:r>
            <a:endParaRPr lang="en-US" altLang="zh-TW" sz="2667" dirty="0">
              <a:solidFill>
                <a:srgbClr val="2E4BFF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3009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B. 28:15</a:t>
            </a:r>
            <a:r>
              <a:rPr lang="zh-TW" altLang="en-US" sz="3200" dirty="0"/>
              <a:t> </a:t>
            </a:r>
            <a:r>
              <a:rPr lang="en-US" altLang="zh-TW" sz="3200" dirty="0"/>
              <a:t>–</a:t>
            </a:r>
            <a:r>
              <a:rPr lang="zh-TW" altLang="en-US" sz="3200" dirty="0"/>
              <a:t> </a:t>
            </a:r>
            <a:r>
              <a:rPr lang="en-US" altLang="zh-TW" sz="3200" dirty="0"/>
              <a:t>28:31	</a:t>
            </a:r>
            <a:r>
              <a:rPr lang="zh-TW" altLang="en-US" sz="3200" dirty="0"/>
              <a:t>保羅被囚羅馬，依然傳講福音</a:t>
            </a:r>
            <a:endParaRPr lang="en-US" sz="32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CB1BD0E-21EA-46DD-B87E-28F529303550}"/>
              </a:ext>
            </a:extLst>
          </p:cNvPr>
          <p:cNvSpPr txBox="1">
            <a:spLocks/>
          </p:cNvSpPr>
          <p:nvPr/>
        </p:nvSpPr>
        <p:spPr>
          <a:xfrm>
            <a:off x="415600" y="1596055"/>
            <a:ext cx="11360800" cy="47649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400050" lvl="0" indent="-2857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itchFamily="2" charset="2"/>
              <a:buChar char="v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  <a:cs typeface="+mn-cs"/>
              </a:defRPr>
            </a:lvl1pPr>
            <a:lvl2pPr marL="939800" lvl="1" indent="-3429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400"/>
              <a:buFont typeface="+mj-lt"/>
              <a:buAutoNum type="alphaUcPeriod"/>
              <a:defRPr sz="1800" kern="120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  <a:cs typeface="+mn-cs"/>
              </a:defRPr>
            </a:lvl2pPr>
            <a:lvl3pPr marL="1397000" lvl="2" indent="-3429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400"/>
              <a:buFont typeface="+mj-lt"/>
              <a:buAutoNum type="alphaUcPeriod"/>
              <a:defRPr sz="1600" kern="120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●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○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○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2" indent="0" defTabSz="914377">
              <a:spcBef>
                <a:spcPts val="533"/>
              </a:spcBef>
              <a:buClr>
                <a:prstClr val="black"/>
              </a:buClr>
              <a:buNone/>
            </a:pPr>
            <a:r>
              <a:rPr lang="zh-TW" altLang="en-US" sz="3733" dirty="0">
                <a:solidFill>
                  <a:srgbClr val="2E4BFF"/>
                </a:solidFill>
              </a:rPr>
              <a:t>屬靈原則：見證人可以被限制，見證的信息是自由的</a:t>
            </a:r>
            <a:r>
              <a:rPr lang="zh-TW" altLang="en-U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「放膽傳講神國的道，將主耶穌基督的事教導人，</a:t>
            </a:r>
            <a:r>
              <a:rPr lang="zh-TW" altLang="en-US" sz="3200" dirty="0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</a:rPr>
              <a:t>並沒有人禁止。」</a:t>
            </a:r>
            <a:r>
              <a:rPr lang="en-US" altLang="zh-TW" sz="3200" dirty="0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</a:rPr>
              <a:t>--</a:t>
            </a:r>
            <a:r>
              <a:rPr lang="zh-TW" altLang="en-US" sz="3200" dirty="0">
                <a:solidFill>
                  <a:prstClr val="black">
                    <a:lumMod val="85000"/>
                    <a:lumOff val="15000"/>
                  </a:prstClr>
                </a:solidFill>
                <a:highlight>
                  <a:srgbClr val="FFFF00"/>
                </a:highlight>
              </a:rPr>
              <a:t>毫不受攔阻</a:t>
            </a:r>
            <a:endParaRPr lang="en-US" altLang="zh-TW" sz="3200" dirty="0">
              <a:solidFill>
                <a:prstClr val="black">
                  <a:lumMod val="85000"/>
                  <a:lumOff val="15000"/>
                </a:prstClr>
              </a:solidFill>
              <a:highlight>
                <a:srgbClr val="FFFF00"/>
              </a:highlight>
            </a:endParaRPr>
          </a:p>
          <a:p>
            <a:pPr marL="1481626" lvl="1" indent="-609585" defTabSz="914377">
              <a:spcBef>
                <a:spcPts val="533"/>
              </a:spcBef>
            </a:pPr>
            <a:r>
              <a:rPr lang="zh-TW" altLang="en-US" sz="3200" dirty="0">
                <a:solidFill>
                  <a:prstClr val="black"/>
                </a:solidFill>
              </a:rPr>
              <a:t>我們可能被身不由己的外在條件限制：照顧孩童，不會開車，身體軟弱，眼睛不好，耳朵不好，不能自由參加一些服事</a:t>
            </a:r>
            <a:endParaRPr lang="en-US" altLang="zh-TW" sz="3200" dirty="0">
              <a:solidFill>
                <a:prstClr val="black"/>
              </a:solidFill>
            </a:endParaRPr>
          </a:p>
          <a:p>
            <a:pPr marL="1481626" lvl="1" indent="-609585" defTabSz="914377">
              <a:spcBef>
                <a:spcPts val="533"/>
              </a:spcBef>
            </a:pPr>
            <a:r>
              <a:rPr lang="zh-TW" altLang="en-US" sz="3200" dirty="0">
                <a:solidFill>
                  <a:prstClr val="black"/>
                </a:solidFill>
              </a:rPr>
              <a:t>我們的見證卻不會受限，通過我們生命的改變，通過我們的分享影響別人。我們的禱告更是神給我們的特權，沒有人可以限制我們來親近神</a:t>
            </a:r>
            <a:endParaRPr lang="en-US" altLang="zh-TW" sz="3200" dirty="0">
              <a:solidFill>
                <a:prstClr val="black"/>
              </a:solidFill>
            </a:endParaRPr>
          </a:p>
          <a:p>
            <a:pPr marL="152392" indent="0" defTabSz="914377">
              <a:spcBef>
                <a:spcPts val="533"/>
              </a:spcBef>
              <a:buClr>
                <a:prstClr val="black"/>
              </a:buClr>
              <a:buNone/>
            </a:pPr>
            <a:endParaRPr lang="en-US" altLang="zh-TW" sz="3200" dirty="0">
              <a:solidFill>
                <a:prstClr val="black">
                  <a:lumMod val="85000"/>
                  <a:lumOff val="15000"/>
                </a:prst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93037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9AA6E7D-A3B0-E703-09CF-5A5DDEEC1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6839" y="1863725"/>
            <a:ext cx="901700" cy="27082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19" name="Picture 3">
            <a:extLst>
              <a:ext uri="{FF2B5EF4-FFF2-40B4-BE49-F238E27FC236}">
                <a16:creationId xmlns:a16="http://schemas.microsoft.com/office/drawing/2014/main" id="{F8892708-D9FD-D844-E02F-8F936D18E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1355725"/>
            <a:ext cx="73152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Text Box 4">
            <a:extLst>
              <a:ext uri="{FF2B5EF4-FFF2-40B4-BE49-F238E27FC236}">
                <a16:creationId xmlns:a16="http://schemas.microsoft.com/office/drawing/2014/main" id="{3E0A1DC8-EB5F-6151-A851-914F8F1A6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290" y="831852"/>
            <a:ext cx="902811" cy="5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defTabSz="914377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 sz="1400">
                <a:solidFill>
                  <a:srgbClr val="0066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以土利亞</a:t>
            </a:r>
          </a:p>
          <a:p>
            <a:pPr algn="r" defTabSz="914377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 sz="1400">
                <a:solidFill>
                  <a:srgbClr val="0066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特拉可尼</a:t>
            </a: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9A33C922-0B58-DDE7-5A59-DAAD0C42C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125" y="1377952"/>
            <a:ext cx="723275" cy="5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defTabSz="914377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 sz="1400">
                <a:solidFill>
                  <a:srgbClr val="FF33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加利利</a:t>
            </a:r>
          </a:p>
          <a:p>
            <a:pPr algn="r" defTabSz="914377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 sz="1400">
                <a:solidFill>
                  <a:srgbClr val="FF33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比利亞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1D7962C9-5B72-3934-1EAA-E11F6D265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590" y="1924052"/>
            <a:ext cx="902811" cy="5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defTabSz="914377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 sz="1400">
                <a:solidFill>
                  <a:srgbClr val="CC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猶太</a:t>
            </a:r>
          </a:p>
          <a:p>
            <a:pPr algn="r" defTabSz="914377" fontAlgn="base">
              <a:spcBef>
                <a:spcPct val="0"/>
              </a:spcBef>
              <a:spcAft>
                <a:spcPct val="10000"/>
              </a:spcAft>
            </a:pPr>
            <a:r>
              <a:rPr lang="zh-TW" altLang="en-US" sz="1400">
                <a:solidFill>
                  <a:srgbClr val="CC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撒瑪利亞</a:t>
            </a:r>
          </a:p>
        </p:txBody>
      </p:sp>
      <p:sp>
        <p:nvSpPr>
          <p:cNvPr id="60423" name="Line 7">
            <a:extLst>
              <a:ext uri="{FF2B5EF4-FFF2-40B4-BE49-F238E27FC236}">
                <a16:creationId xmlns:a16="http://schemas.microsoft.com/office/drawing/2014/main" id="{A03A2A2C-C0DE-9A13-A6A4-A1EAB1F67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1589" y="1274763"/>
            <a:ext cx="193675" cy="188912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4" name="Line 8">
            <a:extLst>
              <a:ext uri="{FF2B5EF4-FFF2-40B4-BE49-F238E27FC236}">
                <a16:creationId xmlns:a16="http://schemas.microsoft.com/office/drawing/2014/main" id="{56DB6A57-C816-11CD-CE92-C89317FA9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3651" y="1660526"/>
            <a:ext cx="201613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5" name="Line 9">
            <a:extLst>
              <a:ext uri="{FF2B5EF4-FFF2-40B4-BE49-F238E27FC236}">
                <a16:creationId xmlns:a16="http://schemas.microsoft.com/office/drawing/2014/main" id="{E9FCCFD5-E2A1-4E1C-4032-9565B7F487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5714" y="1858964"/>
            <a:ext cx="206375" cy="1793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6" name="Line 10">
            <a:extLst>
              <a:ext uri="{FF2B5EF4-FFF2-40B4-BE49-F238E27FC236}">
                <a16:creationId xmlns:a16="http://schemas.microsoft.com/office/drawing/2014/main" id="{6A1796EC-71AB-F129-83DD-3DE479C5E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1" y="803276"/>
            <a:ext cx="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7" name="Text Box 11">
            <a:extLst>
              <a:ext uri="{FF2B5EF4-FFF2-40B4-BE49-F238E27FC236}">
                <a16:creationId xmlns:a16="http://schemas.microsoft.com/office/drawing/2014/main" id="{F658D962-BC28-7F01-907F-C1F917DC5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422" y="455614"/>
            <a:ext cx="5950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腓力</a:t>
            </a:r>
          </a:p>
        </p:txBody>
      </p:sp>
      <p:sp>
        <p:nvSpPr>
          <p:cNvPr id="60428" name="Line 12">
            <a:extLst>
              <a:ext uri="{FF2B5EF4-FFF2-40B4-BE49-F238E27FC236}">
                <a16:creationId xmlns:a16="http://schemas.microsoft.com/office/drawing/2014/main" id="{A92908C8-55AB-FE6B-A62A-10A48B5FE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2513" y="1223964"/>
            <a:ext cx="0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9" name="Text Box 13">
            <a:extLst>
              <a:ext uri="{FF2B5EF4-FFF2-40B4-BE49-F238E27FC236}">
                <a16:creationId xmlns:a16="http://schemas.microsoft.com/office/drawing/2014/main" id="{9150478C-4CA9-246F-A63E-92E36EB32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3570" y="873126"/>
            <a:ext cx="12105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希律安提帕</a:t>
            </a:r>
          </a:p>
        </p:txBody>
      </p:sp>
      <p:sp>
        <p:nvSpPr>
          <p:cNvPr id="60430" name="Line 14">
            <a:extLst>
              <a:ext uri="{FF2B5EF4-FFF2-40B4-BE49-F238E27FC236}">
                <a16:creationId xmlns:a16="http://schemas.microsoft.com/office/drawing/2014/main" id="{34027D2E-82A8-6BBA-B338-D2DB316B1E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0" y="1943101"/>
            <a:ext cx="0" cy="258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31" name="Text Box 15">
            <a:extLst>
              <a:ext uri="{FF2B5EF4-FFF2-40B4-BE49-F238E27FC236}">
                <a16:creationId xmlns:a16="http://schemas.microsoft.com/office/drawing/2014/main" id="{7BE76D39-9F22-81FA-E4F9-3626B2D1C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531" y="2184402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彼拉多</a:t>
            </a:r>
          </a:p>
        </p:txBody>
      </p:sp>
      <p:sp>
        <p:nvSpPr>
          <p:cNvPr id="60432" name="Text Box 16">
            <a:extLst>
              <a:ext uri="{FF2B5EF4-FFF2-40B4-BE49-F238E27FC236}">
                <a16:creationId xmlns:a16="http://schemas.microsoft.com/office/drawing/2014/main" id="{24D02D4A-CD7B-B0C2-248A-D522E9CCA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661" y="457202"/>
            <a:ext cx="16209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希律亞基帕一世</a:t>
            </a:r>
          </a:p>
        </p:txBody>
      </p:sp>
      <p:sp>
        <p:nvSpPr>
          <p:cNvPr id="60433" name="Line 17">
            <a:extLst>
              <a:ext uri="{FF2B5EF4-FFF2-40B4-BE49-F238E27FC236}">
                <a16:creationId xmlns:a16="http://schemas.microsoft.com/office/drawing/2014/main" id="{5EC86F0A-2D43-181C-D811-B9BD2B1843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313" y="804864"/>
            <a:ext cx="0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34" name="Line 18">
            <a:extLst>
              <a:ext uri="{FF2B5EF4-FFF2-40B4-BE49-F238E27FC236}">
                <a16:creationId xmlns:a16="http://schemas.microsoft.com/office/drawing/2014/main" id="{B5654178-DD84-0B4B-5489-B993383F95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282700"/>
            <a:ext cx="0" cy="425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35" name="Text Box 19">
            <a:extLst>
              <a:ext uri="{FF2B5EF4-FFF2-40B4-BE49-F238E27FC236}">
                <a16:creationId xmlns:a16="http://schemas.microsoft.com/office/drawing/2014/main" id="{28191F9A-F397-0C3E-D7EF-7856D8EBD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243" y="931864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腓力斯</a:t>
            </a:r>
          </a:p>
        </p:txBody>
      </p:sp>
      <p:sp>
        <p:nvSpPr>
          <p:cNvPr id="60436" name="Line 20">
            <a:extLst>
              <a:ext uri="{FF2B5EF4-FFF2-40B4-BE49-F238E27FC236}">
                <a16:creationId xmlns:a16="http://schemas.microsoft.com/office/drawing/2014/main" id="{B56C9792-B685-CE6B-73F6-CB9475A3F90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0563" y="1284288"/>
            <a:ext cx="0" cy="425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37" name="Text Box 21">
            <a:extLst>
              <a:ext uri="{FF2B5EF4-FFF2-40B4-BE49-F238E27FC236}">
                <a16:creationId xmlns:a16="http://schemas.microsoft.com/office/drawing/2014/main" id="{B1E8BAD7-5A73-C00C-74CC-C70EDF9B4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805" y="933451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非斯都</a:t>
            </a:r>
          </a:p>
        </p:txBody>
      </p:sp>
      <p:sp>
        <p:nvSpPr>
          <p:cNvPr id="60438" name="Text Box 22">
            <a:extLst>
              <a:ext uri="{FF2B5EF4-FFF2-40B4-BE49-F238E27FC236}">
                <a16:creationId xmlns:a16="http://schemas.microsoft.com/office/drawing/2014/main" id="{15521278-4596-E2B6-50EF-3BE910567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721" y="2549526"/>
            <a:ext cx="6831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AD 30</a:t>
            </a:r>
          </a:p>
        </p:txBody>
      </p:sp>
      <p:sp>
        <p:nvSpPr>
          <p:cNvPr id="60439" name="Text Box 23">
            <a:extLst>
              <a:ext uri="{FF2B5EF4-FFF2-40B4-BE49-F238E27FC236}">
                <a16:creationId xmlns:a16="http://schemas.microsoft.com/office/drawing/2014/main" id="{DD2920D4-795F-5210-026A-C27A9EF53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2019" y="2549526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60440" name="Text Box 24">
            <a:extLst>
              <a:ext uri="{FF2B5EF4-FFF2-40B4-BE49-F238E27FC236}">
                <a16:creationId xmlns:a16="http://schemas.microsoft.com/office/drawing/2014/main" id="{12DDFD0B-D30C-1898-27CF-5CD2B31C9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757" y="2549526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60441" name="Text Box 25">
            <a:extLst>
              <a:ext uri="{FF2B5EF4-FFF2-40B4-BE49-F238E27FC236}">
                <a16:creationId xmlns:a16="http://schemas.microsoft.com/office/drawing/2014/main" id="{ACB63778-B871-557F-CA45-23ABA8969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619" y="2549526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60442" name="Text Box 26">
            <a:extLst>
              <a:ext uri="{FF2B5EF4-FFF2-40B4-BE49-F238E27FC236}">
                <a16:creationId xmlns:a16="http://schemas.microsoft.com/office/drawing/2014/main" id="{C5D0B924-3CD4-A814-A5EB-F6C7D63CE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482" y="2549526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60443" name="Text Box 27">
            <a:extLst>
              <a:ext uri="{FF2B5EF4-FFF2-40B4-BE49-F238E27FC236}">
                <a16:creationId xmlns:a16="http://schemas.microsoft.com/office/drawing/2014/main" id="{82A749BC-5AE7-610F-4631-BB998C500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1664" y="3275014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殉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道</a:t>
            </a:r>
          </a:p>
        </p:txBody>
      </p:sp>
      <p:sp>
        <p:nvSpPr>
          <p:cNvPr id="60444" name="Text Box 28">
            <a:extLst>
              <a:ext uri="{FF2B5EF4-FFF2-40B4-BE49-F238E27FC236}">
                <a16:creationId xmlns:a16="http://schemas.microsoft.com/office/drawing/2014/main" id="{775BBF67-0931-2F94-A485-04B2B0BD3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439" y="3275014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獲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釋</a:t>
            </a:r>
          </a:p>
        </p:txBody>
      </p:sp>
      <p:sp>
        <p:nvSpPr>
          <p:cNvPr id="60445" name="Line 29">
            <a:extLst>
              <a:ext uri="{FF2B5EF4-FFF2-40B4-BE49-F238E27FC236}">
                <a16:creationId xmlns:a16="http://schemas.microsoft.com/office/drawing/2014/main" id="{60F40BC7-2446-6A49-4188-3EA0FEFAF1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1600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46" name="Line 30">
            <a:extLst>
              <a:ext uri="{FF2B5EF4-FFF2-40B4-BE49-F238E27FC236}">
                <a16:creationId xmlns:a16="http://schemas.microsoft.com/office/drawing/2014/main" id="{B42622D5-F22C-B15B-AE33-BABD426991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0425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47" name="Line 31">
            <a:extLst>
              <a:ext uri="{FF2B5EF4-FFF2-40B4-BE49-F238E27FC236}">
                <a16:creationId xmlns:a16="http://schemas.microsoft.com/office/drawing/2014/main" id="{B704AC03-F79A-47B6-F00E-CA12C09C52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00725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48" name="Line 32">
            <a:extLst>
              <a:ext uri="{FF2B5EF4-FFF2-40B4-BE49-F238E27FC236}">
                <a16:creationId xmlns:a16="http://schemas.microsoft.com/office/drawing/2014/main" id="{02E163DA-1B53-B43A-9A6D-E528818D3B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4963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49" name="Line 33">
            <a:extLst>
              <a:ext uri="{FF2B5EF4-FFF2-40B4-BE49-F238E27FC236}">
                <a16:creationId xmlns:a16="http://schemas.microsoft.com/office/drawing/2014/main" id="{A7A2D505-9DDE-2D13-603C-42282217D9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9125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50" name="Line 34">
            <a:extLst>
              <a:ext uri="{FF2B5EF4-FFF2-40B4-BE49-F238E27FC236}">
                <a16:creationId xmlns:a16="http://schemas.microsoft.com/office/drawing/2014/main" id="{C892846E-610A-1971-5735-D708A9B646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0163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51" name="Line 35">
            <a:extLst>
              <a:ext uri="{FF2B5EF4-FFF2-40B4-BE49-F238E27FC236}">
                <a16:creationId xmlns:a16="http://schemas.microsoft.com/office/drawing/2014/main" id="{1AF84C3A-5E96-FFC7-6EE9-1A3EF34825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5675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52" name="Line 36">
            <a:extLst>
              <a:ext uri="{FF2B5EF4-FFF2-40B4-BE49-F238E27FC236}">
                <a16:creationId xmlns:a16="http://schemas.microsoft.com/office/drawing/2014/main" id="{E276540F-7950-2739-0A9A-7C39BB606C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89875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53" name="Line 37">
            <a:extLst>
              <a:ext uri="{FF2B5EF4-FFF2-40B4-BE49-F238E27FC236}">
                <a16:creationId xmlns:a16="http://schemas.microsoft.com/office/drawing/2014/main" id="{D8810B32-4652-9521-02AB-64F65052EA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4513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54" name="Line 38">
            <a:extLst>
              <a:ext uri="{FF2B5EF4-FFF2-40B4-BE49-F238E27FC236}">
                <a16:creationId xmlns:a16="http://schemas.microsoft.com/office/drawing/2014/main" id="{CA8D7703-3C73-CAEC-1FE5-2AE0062BA9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8351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55" name="Line 39">
            <a:extLst>
              <a:ext uri="{FF2B5EF4-FFF2-40B4-BE49-F238E27FC236}">
                <a16:creationId xmlns:a16="http://schemas.microsoft.com/office/drawing/2014/main" id="{5F854DBD-ECB9-6F70-3E00-588FF80CD7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3775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56" name="Line 40">
            <a:extLst>
              <a:ext uri="{FF2B5EF4-FFF2-40B4-BE49-F238E27FC236}">
                <a16:creationId xmlns:a16="http://schemas.microsoft.com/office/drawing/2014/main" id="{3E355E36-ED59-72D8-32BA-215E38E457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21825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57" name="Line 41">
            <a:extLst>
              <a:ext uri="{FF2B5EF4-FFF2-40B4-BE49-F238E27FC236}">
                <a16:creationId xmlns:a16="http://schemas.microsoft.com/office/drawing/2014/main" id="{425F1970-5CCE-FEF0-5603-77C9A5338A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72688" y="307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58" name="Text Box 42">
            <a:extLst>
              <a:ext uri="{FF2B5EF4-FFF2-40B4-BE49-F238E27FC236}">
                <a16:creationId xmlns:a16="http://schemas.microsoft.com/office/drawing/2014/main" id="{1F33D803-95F8-2B2C-8544-992DC8BDB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0939" y="3275013"/>
            <a:ext cx="3898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聖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殿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被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毀</a:t>
            </a:r>
          </a:p>
        </p:txBody>
      </p:sp>
      <p:sp>
        <p:nvSpPr>
          <p:cNvPr id="60459" name="Text Box 43">
            <a:extLst>
              <a:ext uri="{FF2B5EF4-FFF2-40B4-BE49-F238E27FC236}">
                <a16:creationId xmlns:a16="http://schemas.microsoft.com/office/drawing/2014/main" id="{F19F05B7-F05D-26CA-0FD2-89B332385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01" y="3275014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羅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馬</a:t>
            </a:r>
          </a:p>
        </p:txBody>
      </p:sp>
      <p:sp>
        <p:nvSpPr>
          <p:cNvPr id="60460" name="Text Box 44">
            <a:extLst>
              <a:ext uri="{FF2B5EF4-FFF2-40B4-BE49-F238E27FC236}">
                <a16:creationId xmlns:a16="http://schemas.microsoft.com/office/drawing/2014/main" id="{544B2B85-920C-8B88-D76E-CC66129A6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589" y="3275014"/>
            <a:ext cx="389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第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四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次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旅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行</a:t>
            </a:r>
          </a:p>
        </p:txBody>
      </p:sp>
      <p:sp>
        <p:nvSpPr>
          <p:cNvPr id="60461" name="Text Box 45">
            <a:extLst>
              <a:ext uri="{FF2B5EF4-FFF2-40B4-BE49-F238E27FC236}">
                <a16:creationId xmlns:a16="http://schemas.microsoft.com/office/drawing/2014/main" id="{9D5058BA-4436-7541-D741-FCA89F9F2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264" y="3275014"/>
            <a:ext cx="389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第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三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次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旅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行</a:t>
            </a:r>
          </a:p>
        </p:txBody>
      </p:sp>
      <p:sp>
        <p:nvSpPr>
          <p:cNvPr id="60462" name="Text Box 46">
            <a:extLst>
              <a:ext uri="{FF2B5EF4-FFF2-40B4-BE49-F238E27FC236}">
                <a16:creationId xmlns:a16="http://schemas.microsoft.com/office/drawing/2014/main" id="{EB4CBBBF-2784-C0B7-9B06-BED34EC68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676" y="3275014"/>
            <a:ext cx="389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第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二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次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旅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行</a:t>
            </a:r>
          </a:p>
        </p:txBody>
      </p:sp>
      <p:sp>
        <p:nvSpPr>
          <p:cNvPr id="60463" name="Text Box 47">
            <a:extLst>
              <a:ext uri="{FF2B5EF4-FFF2-40B4-BE49-F238E27FC236}">
                <a16:creationId xmlns:a16="http://schemas.microsoft.com/office/drawing/2014/main" id="{A3B6D39E-742A-BBC7-2676-8DB31E17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7389" y="3275014"/>
            <a:ext cx="389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第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一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次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旅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行</a:t>
            </a:r>
          </a:p>
        </p:txBody>
      </p:sp>
      <p:sp>
        <p:nvSpPr>
          <p:cNvPr id="60464" name="Text Box 48">
            <a:extLst>
              <a:ext uri="{FF2B5EF4-FFF2-40B4-BE49-F238E27FC236}">
                <a16:creationId xmlns:a16="http://schemas.microsoft.com/office/drawing/2014/main" id="{CA6EC504-CB48-9D4F-AA62-B7E155537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4951" y="3275013"/>
            <a:ext cx="3898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被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囚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受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審</a:t>
            </a:r>
          </a:p>
        </p:txBody>
      </p:sp>
      <p:sp>
        <p:nvSpPr>
          <p:cNvPr id="60465" name="Text Box 49">
            <a:extLst>
              <a:ext uri="{FF2B5EF4-FFF2-40B4-BE49-F238E27FC236}">
                <a16:creationId xmlns:a16="http://schemas.microsoft.com/office/drawing/2014/main" id="{9C64871F-CB75-DA20-DF74-812C7A9F0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39" y="3275014"/>
            <a:ext cx="389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安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提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阿</a:t>
            </a:r>
          </a:p>
        </p:txBody>
      </p:sp>
      <p:sp>
        <p:nvSpPr>
          <p:cNvPr id="60466" name="Text Box 50">
            <a:extLst>
              <a:ext uri="{FF2B5EF4-FFF2-40B4-BE49-F238E27FC236}">
                <a16:creationId xmlns:a16="http://schemas.microsoft.com/office/drawing/2014/main" id="{3E71EB16-E87A-523E-40E6-356FA25A6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964" y="3275014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大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數</a:t>
            </a:r>
          </a:p>
        </p:txBody>
      </p:sp>
      <p:sp>
        <p:nvSpPr>
          <p:cNvPr id="60467" name="Text Box 51">
            <a:extLst>
              <a:ext uri="{FF2B5EF4-FFF2-40B4-BE49-F238E27FC236}">
                <a16:creationId xmlns:a16="http://schemas.microsoft.com/office/drawing/2014/main" id="{1CBE5B16-097B-8607-DDEB-59F3CB47A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527" y="3275014"/>
            <a:ext cx="389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亞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拉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伯</a:t>
            </a:r>
          </a:p>
        </p:txBody>
      </p:sp>
      <p:sp>
        <p:nvSpPr>
          <p:cNvPr id="60468" name="Text Box 52">
            <a:extLst>
              <a:ext uri="{FF2B5EF4-FFF2-40B4-BE49-F238E27FC236}">
                <a16:creationId xmlns:a16="http://schemas.microsoft.com/office/drawing/2014/main" id="{24B7CCAB-0DC8-59FF-4763-566C5687C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927" y="3275014"/>
            <a:ext cx="389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信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主</a:t>
            </a:r>
          </a:p>
        </p:txBody>
      </p:sp>
      <p:sp>
        <p:nvSpPr>
          <p:cNvPr id="60469" name="Text Box 53">
            <a:extLst>
              <a:ext uri="{FF2B5EF4-FFF2-40B4-BE49-F238E27FC236}">
                <a16:creationId xmlns:a16="http://schemas.microsoft.com/office/drawing/2014/main" id="{F4AF738F-5C3C-3DAE-E441-9D0A93368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164" y="3009901"/>
            <a:ext cx="415498" cy="120032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保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羅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生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平</a:t>
            </a:r>
          </a:p>
        </p:txBody>
      </p:sp>
      <p:sp>
        <p:nvSpPr>
          <p:cNvPr id="60470" name="Line 54">
            <a:extLst>
              <a:ext uri="{FF2B5EF4-FFF2-40B4-BE49-F238E27FC236}">
                <a16:creationId xmlns:a16="http://schemas.microsoft.com/office/drawing/2014/main" id="{F10FF742-C484-4FE0-DE94-8A67ED5ABE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27600" y="3073400"/>
            <a:ext cx="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71" name="Text Box 55">
            <a:extLst>
              <a:ext uri="{FF2B5EF4-FFF2-40B4-BE49-F238E27FC236}">
                <a16:creationId xmlns:a16="http://schemas.microsoft.com/office/drawing/2014/main" id="{9A7797C6-12A9-A2C7-1EFA-D6DCE7F2E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439" y="3275014"/>
            <a:ext cx="389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333399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被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333399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提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333399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三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333399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層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333399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天</a:t>
            </a:r>
          </a:p>
        </p:txBody>
      </p:sp>
      <p:sp>
        <p:nvSpPr>
          <p:cNvPr id="60472" name="Text Box 56">
            <a:extLst>
              <a:ext uri="{FF2B5EF4-FFF2-40B4-BE49-F238E27FC236}">
                <a16:creationId xmlns:a16="http://schemas.microsoft.com/office/drawing/2014/main" id="{5B424347-6A9F-DAF1-3D9F-2276D23D1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827" y="3275014"/>
            <a:ext cx="389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大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馬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色</a:t>
            </a:r>
          </a:p>
        </p:txBody>
      </p:sp>
      <p:pic>
        <p:nvPicPr>
          <p:cNvPr id="60473" name="Picture 57">
            <a:extLst>
              <a:ext uri="{FF2B5EF4-FFF2-40B4-BE49-F238E27FC236}">
                <a16:creationId xmlns:a16="http://schemas.microsoft.com/office/drawing/2014/main" id="{26DF1693-CDB2-4F4B-E652-9E1C712D3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1" y="2843213"/>
            <a:ext cx="73152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74" name="Text Box 58">
            <a:extLst>
              <a:ext uri="{FF2B5EF4-FFF2-40B4-BE49-F238E27FC236}">
                <a16:creationId xmlns:a16="http://schemas.microsoft.com/office/drawing/2014/main" id="{1EAA0895-681B-0045-6898-9F560D2F8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545" y="2547940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60475" name="Text Box 59">
            <a:extLst>
              <a:ext uri="{FF2B5EF4-FFF2-40B4-BE49-F238E27FC236}">
                <a16:creationId xmlns:a16="http://schemas.microsoft.com/office/drawing/2014/main" id="{91DDB3F2-1A62-5342-8693-125AFF657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745" y="2547940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0476" name="Line 60">
            <a:extLst>
              <a:ext uri="{FF2B5EF4-FFF2-40B4-BE49-F238E27FC236}">
                <a16:creationId xmlns:a16="http://schemas.microsoft.com/office/drawing/2014/main" id="{6CA57DD6-5919-1D48-AD15-7FD90704C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1651" y="2625725"/>
            <a:ext cx="0" cy="2174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77" name="Line 61">
            <a:extLst>
              <a:ext uri="{FF2B5EF4-FFF2-40B4-BE49-F238E27FC236}">
                <a16:creationId xmlns:a16="http://schemas.microsoft.com/office/drawing/2014/main" id="{95D6C5D7-2918-B2A2-DD57-2AD8D543DA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9739" y="2698751"/>
            <a:ext cx="1301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78" name="Freeform 62">
            <a:extLst>
              <a:ext uri="{FF2B5EF4-FFF2-40B4-BE49-F238E27FC236}">
                <a16:creationId xmlns:a16="http://schemas.microsoft.com/office/drawing/2014/main" id="{DD720C1B-DF13-4E14-7F56-B04F7D00D173}"/>
              </a:ext>
            </a:extLst>
          </p:cNvPr>
          <p:cNvSpPr>
            <a:spLocks/>
          </p:cNvSpPr>
          <p:nvPr/>
        </p:nvSpPr>
        <p:spPr bwMode="auto">
          <a:xfrm>
            <a:off x="8816975" y="3074988"/>
            <a:ext cx="477839" cy="1763712"/>
          </a:xfrm>
          <a:custGeom>
            <a:avLst/>
            <a:gdLst>
              <a:gd name="T0" fmla="*/ 17 w 853"/>
              <a:gd name="T1" fmla="*/ 1075 h 1075"/>
              <a:gd name="T2" fmla="*/ 36 w 853"/>
              <a:gd name="T3" fmla="*/ 873 h 1075"/>
              <a:gd name="T4" fmla="*/ 233 w 853"/>
              <a:gd name="T5" fmla="*/ 729 h 1075"/>
              <a:gd name="T6" fmla="*/ 757 w 853"/>
              <a:gd name="T7" fmla="*/ 508 h 1075"/>
              <a:gd name="T8" fmla="*/ 809 w 853"/>
              <a:gd name="T9" fmla="*/ 0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3" h="1075">
                <a:moveTo>
                  <a:pt x="17" y="1075"/>
                </a:moveTo>
                <a:cubicBezTo>
                  <a:pt x="8" y="1003"/>
                  <a:pt x="0" y="931"/>
                  <a:pt x="36" y="873"/>
                </a:cubicBezTo>
                <a:cubicBezTo>
                  <a:pt x="72" y="815"/>
                  <a:pt x="113" y="790"/>
                  <a:pt x="233" y="729"/>
                </a:cubicBezTo>
                <a:cubicBezTo>
                  <a:pt x="353" y="668"/>
                  <a:pt x="661" y="629"/>
                  <a:pt x="757" y="508"/>
                </a:cubicBezTo>
                <a:cubicBezTo>
                  <a:pt x="853" y="387"/>
                  <a:pt x="798" y="106"/>
                  <a:pt x="809" y="0"/>
                </a:cubicBezTo>
              </a:path>
            </a:pathLst>
          </a:custGeom>
          <a:noFill/>
          <a:ln w="76200" cmpd="sng">
            <a:solidFill>
              <a:srgbClr val="CC0000">
                <a:alpha val="30000"/>
              </a:srgb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79" name="Freeform 63">
            <a:extLst>
              <a:ext uri="{FF2B5EF4-FFF2-40B4-BE49-F238E27FC236}">
                <a16:creationId xmlns:a16="http://schemas.microsoft.com/office/drawing/2014/main" id="{BF3B4BD4-095B-CD6C-44C1-2573D8DD9FDF}"/>
              </a:ext>
            </a:extLst>
          </p:cNvPr>
          <p:cNvSpPr>
            <a:spLocks/>
          </p:cNvSpPr>
          <p:nvPr/>
        </p:nvSpPr>
        <p:spPr bwMode="auto">
          <a:xfrm>
            <a:off x="7239001" y="3087689"/>
            <a:ext cx="1290639" cy="1758951"/>
          </a:xfrm>
          <a:custGeom>
            <a:avLst/>
            <a:gdLst>
              <a:gd name="T0" fmla="*/ 17 w 682"/>
              <a:gd name="T1" fmla="*/ 1071 h 1071"/>
              <a:gd name="T2" fmla="*/ 36 w 682"/>
              <a:gd name="T3" fmla="*/ 869 h 1071"/>
              <a:gd name="T4" fmla="*/ 233 w 682"/>
              <a:gd name="T5" fmla="*/ 725 h 1071"/>
              <a:gd name="T6" fmla="*/ 609 w 682"/>
              <a:gd name="T7" fmla="*/ 531 h 1071"/>
              <a:gd name="T8" fmla="*/ 669 w 682"/>
              <a:gd name="T9" fmla="*/ 0 h 1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2" h="1071">
                <a:moveTo>
                  <a:pt x="17" y="1071"/>
                </a:moveTo>
                <a:cubicBezTo>
                  <a:pt x="8" y="999"/>
                  <a:pt x="0" y="927"/>
                  <a:pt x="36" y="869"/>
                </a:cubicBezTo>
                <a:cubicBezTo>
                  <a:pt x="72" y="811"/>
                  <a:pt x="138" y="781"/>
                  <a:pt x="233" y="725"/>
                </a:cubicBezTo>
                <a:cubicBezTo>
                  <a:pt x="328" y="669"/>
                  <a:pt x="536" y="652"/>
                  <a:pt x="609" y="531"/>
                </a:cubicBezTo>
                <a:cubicBezTo>
                  <a:pt x="682" y="410"/>
                  <a:pt x="657" y="111"/>
                  <a:pt x="669" y="0"/>
                </a:cubicBezTo>
              </a:path>
            </a:pathLst>
          </a:custGeom>
          <a:noFill/>
          <a:ln w="76200" cmpd="sng">
            <a:solidFill>
              <a:srgbClr val="CC0000">
                <a:alpha val="30000"/>
              </a:srgb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80" name="Freeform 64">
            <a:extLst>
              <a:ext uri="{FF2B5EF4-FFF2-40B4-BE49-F238E27FC236}">
                <a16:creationId xmlns:a16="http://schemas.microsoft.com/office/drawing/2014/main" id="{DD23ED9C-A85E-4CBA-BDF4-5A995A91135C}"/>
              </a:ext>
            </a:extLst>
          </p:cNvPr>
          <p:cNvSpPr>
            <a:spLocks/>
          </p:cNvSpPr>
          <p:nvPr/>
        </p:nvSpPr>
        <p:spPr bwMode="auto">
          <a:xfrm>
            <a:off x="5581651" y="3094039"/>
            <a:ext cx="1957388" cy="1738312"/>
          </a:xfrm>
          <a:custGeom>
            <a:avLst/>
            <a:gdLst>
              <a:gd name="T0" fmla="*/ 17 w 1146"/>
              <a:gd name="T1" fmla="*/ 1073 h 1073"/>
              <a:gd name="T2" fmla="*/ 36 w 1146"/>
              <a:gd name="T3" fmla="*/ 871 h 1073"/>
              <a:gd name="T4" fmla="*/ 233 w 1146"/>
              <a:gd name="T5" fmla="*/ 727 h 1073"/>
              <a:gd name="T6" fmla="*/ 1000 w 1146"/>
              <a:gd name="T7" fmla="*/ 451 h 1073"/>
              <a:gd name="T8" fmla="*/ 1106 w 1146"/>
              <a:gd name="T9" fmla="*/ 0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6" h="1073">
                <a:moveTo>
                  <a:pt x="17" y="1073"/>
                </a:moveTo>
                <a:cubicBezTo>
                  <a:pt x="8" y="1001"/>
                  <a:pt x="0" y="929"/>
                  <a:pt x="36" y="871"/>
                </a:cubicBezTo>
                <a:cubicBezTo>
                  <a:pt x="72" y="813"/>
                  <a:pt x="72" y="797"/>
                  <a:pt x="233" y="727"/>
                </a:cubicBezTo>
                <a:cubicBezTo>
                  <a:pt x="394" y="657"/>
                  <a:pt x="854" y="572"/>
                  <a:pt x="1000" y="451"/>
                </a:cubicBezTo>
                <a:cubicBezTo>
                  <a:pt x="1146" y="330"/>
                  <a:pt x="1084" y="94"/>
                  <a:pt x="1106" y="0"/>
                </a:cubicBezTo>
              </a:path>
            </a:pathLst>
          </a:custGeom>
          <a:noFill/>
          <a:ln w="76200" cmpd="sng">
            <a:solidFill>
              <a:srgbClr val="CC0000">
                <a:alpha val="30000"/>
              </a:srgb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81" name="Freeform 65">
            <a:extLst>
              <a:ext uri="{FF2B5EF4-FFF2-40B4-BE49-F238E27FC236}">
                <a16:creationId xmlns:a16="http://schemas.microsoft.com/office/drawing/2014/main" id="{471342B7-0585-9AF9-BE99-DA664A712B87}"/>
              </a:ext>
            </a:extLst>
          </p:cNvPr>
          <p:cNvSpPr>
            <a:spLocks/>
          </p:cNvSpPr>
          <p:nvPr/>
        </p:nvSpPr>
        <p:spPr bwMode="auto">
          <a:xfrm>
            <a:off x="3892549" y="3082926"/>
            <a:ext cx="2762251" cy="1801813"/>
          </a:xfrm>
          <a:custGeom>
            <a:avLst/>
            <a:gdLst>
              <a:gd name="T0" fmla="*/ 27 w 1740"/>
              <a:gd name="T1" fmla="*/ 1113 h 1113"/>
              <a:gd name="T2" fmla="*/ 90 w 1740"/>
              <a:gd name="T3" fmla="*/ 844 h 1113"/>
              <a:gd name="T4" fmla="*/ 570 w 1740"/>
              <a:gd name="T5" fmla="*/ 652 h 1113"/>
              <a:gd name="T6" fmla="*/ 1151 w 1740"/>
              <a:gd name="T7" fmla="*/ 494 h 1113"/>
              <a:gd name="T8" fmla="*/ 1645 w 1740"/>
              <a:gd name="T9" fmla="*/ 312 h 1113"/>
              <a:gd name="T10" fmla="*/ 1722 w 1740"/>
              <a:gd name="T11" fmla="*/ 0 h 1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0" h="1113">
                <a:moveTo>
                  <a:pt x="27" y="1113"/>
                </a:moveTo>
                <a:cubicBezTo>
                  <a:pt x="37" y="1068"/>
                  <a:pt x="0" y="921"/>
                  <a:pt x="90" y="844"/>
                </a:cubicBezTo>
                <a:cubicBezTo>
                  <a:pt x="180" y="767"/>
                  <a:pt x="393" y="710"/>
                  <a:pt x="570" y="652"/>
                </a:cubicBezTo>
                <a:cubicBezTo>
                  <a:pt x="747" y="594"/>
                  <a:pt x="972" y="551"/>
                  <a:pt x="1151" y="494"/>
                </a:cubicBezTo>
                <a:cubicBezTo>
                  <a:pt x="1330" y="437"/>
                  <a:pt x="1550" y="394"/>
                  <a:pt x="1645" y="312"/>
                </a:cubicBezTo>
                <a:cubicBezTo>
                  <a:pt x="1740" y="230"/>
                  <a:pt x="1706" y="65"/>
                  <a:pt x="1722" y="0"/>
                </a:cubicBezTo>
              </a:path>
            </a:pathLst>
          </a:custGeom>
          <a:noFill/>
          <a:ln w="76200" cmpd="sng">
            <a:solidFill>
              <a:srgbClr val="CC0000">
                <a:alpha val="30000"/>
              </a:srgbClr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82" name="Text Box 66">
            <a:extLst>
              <a:ext uri="{FF2B5EF4-FFF2-40B4-BE49-F238E27FC236}">
                <a16:creationId xmlns:a16="http://schemas.microsoft.com/office/drawing/2014/main" id="{F3E8291A-9FDC-08D7-0606-DE7C71710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664" y="4821238"/>
            <a:ext cx="415498" cy="1200329"/>
          </a:xfrm>
          <a:prstGeom prst="rect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保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羅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書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信</a:t>
            </a:r>
          </a:p>
        </p:txBody>
      </p:sp>
      <p:graphicFrame>
        <p:nvGraphicFramePr>
          <p:cNvPr id="60483" name="Group 67">
            <a:extLst>
              <a:ext uri="{FF2B5EF4-FFF2-40B4-BE49-F238E27FC236}">
                <a16:creationId xmlns:a16="http://schemas.microsoft.com/office/drawing/2014/main" id="{683AFB5E-17EA-B31A-AAE2-248FC68A97AA}"/>
              </a:ext>
            </a:extLst>
          </p:cNvPr>
          <p:cNvGraphicFramePr>
            <a:graphicFrameLocks noGrp="1"/>
          </p:cNvGraphicFramePr>
          <p:nvPr/>
        </p:nvGraphicFramePr>
        <p:xfrm>
          <a:off x="2911475" y="4830764"/>
          <a:ext cx="6775451" cy="1629093"/>
        </p:xfrm>
        <a:graphic>
          <a:graphicData uri="http://schemas.openxmlformats.org/drawingml/2006/table">
            <a:tbl>
              <a:tblPr/>
              <a:tblGrid>
                <a:gridCol w="1695451">
                  <a:extLst>
                    <a:ext uri="{9D8B030D-6E8A-4147-A177-3AD203B41FA5}">
                      <a16:colId xmlns:a16="http://schemas.microsoft.com/office/drawing/2014/main" val="17410687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val="4210734013"/>
                    </a:ext>
                  </a:extLst>
                </a:gridCol>
                <a:gridCol w="1693863">
                  <a:extLst>
                    <a:ext uri="{9D8B030D-6E8A-4147-A177-3AD203B41FA5}">
                      <a16:colId xmlns:a16="http://schemas.microsoft.com/office/drawing/2014/main" val="4014214917"/>
                    </a:ext>
                  </a:extLst>
                </a:gridCol>
                <a:gridCol w="1693863">
                  <a:extLst>
                    <a:ext uri="{9D8B030D-6E8A-4147-A177-3AD203B41FA5}">
                      <a16:colId xmlns:a16="http://schemas.microsoft.com/office/drawing/2014/main" val="1578126480"/>
                    </a:ext>
                  </a:extLst>
                </a:gridCol>
              </a:tblGrid>
              <a:tr h="335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春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65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51189"/>
                  </a:ext>
                </a:extLst>
              </a:tr>
              <a:tr h="1293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帖撒羅尼迦前書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帖撒羅尼迦後書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羅馬書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哥林多前書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哥林多後書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加拉太書</a:t>
                      </a: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以弗所書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腓立比書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歌羅西書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腓利門書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提摩太前書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提摩太後書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提多書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90596"/>
                  </a:ext>
                </a:extLst>
              </a:tr>
            </a:tbl>
          </a:graphicData>
        </a:graphic>
      </p:graphicFrame>
      <p:sp>
        <p:nvSpPr>
          <p:cNvPr id="60500" name="Text Box 84">
            <a:extLst>
              <a:ext uri="{FF2B5EF4-FFF2-40B4-BE49-F238E27FC236}">
                <a16:creationId xmlns:a16="http://schemas.microsoft.com/office/drawing/2014/main" id="{0BBCDF46-849B-EA6A-4D41-68F5A618F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39" y="2032000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>
                <a:solidFill>
                  <a:srgbClr val="A50021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被囚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2EDE21-64B1-F40A-3F00-1E8664F9F275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大綱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7FD5-A71A-2765-66D7-F282364D3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2" indent="0">
              <a:buNone/>
            </a:pPr>
            <a:r>
              <a:rPr lang="en-US" altLang="zh-TW" sz="3733" dirty="0"/>
              <a:t>27:1 – 28:31	</a:t>
            </a:r>
            <a:r>
              <a:rPr lang="zh-TW" altLang="en-US" sz="3733" dirty="0"/>
              <a:t>保羅到了羅馬，繼續傳講福音</a:t>
            </a:r>
            <a:endParaRPr lang="en-US" altLang="zh-TW" sz="3733" dirty="0"/>
          </a:p>
          <a:p>
            <a:pPr marL="152392" indent="0">
              <a:buNone/>
            </a:pPr>
            <a:endParaRPr lang="en-US" altLang="zh-TW" sz="4267" dirty="0"/>
          </a:p>
          <a:p>
            <a:pPr marL="761961" indent="-685783">
              <a:buSzPct val="64000"/>
              <a:buFont typeface="+mj-lt"/>
              <a:buAutoNum type="alphaUcPeriod"/>
            </a:pPr>
            <a:r>
              <a:rPr lang="en-US" altLang="zh-TW" sz="3733" dirty="0"/>
              <a:t>27:1</a:t>
            </a:r>
            <a:r>
              <a:rPr lang="zh-TW" altLang="en-US" sz="3733" dirty="0"/>
              <a:t> </a:t>
            </a:r>
            <a:r>
              <a:rPr lang="en-US" altLang="zh-TW" sz="3733" dirty="0"/>
              <a:t>–</a:t>
            </a:r>
            <a:r>
              <a:rPr lang="zh-TW" altLang="en-US" sz="3733" dirty="0"/>
              <a:t> </a:t>
            </a:r>
            <a:r>
              <a:rPr lang="en-US" altLang="zh-TW" sz="3733" dirty="0"/>
              <a:t>28:14		</a:t>
            </a:r>
            <a:r>
              <a:rPr lang="zh-TW" altLang="en-US" sz="3733" dirty="0"/>
              <a:t>保羅歷盡艱辛，航行到達羅馬</a:t>
            </a:r>
            <a:r>
              <a:rPr lang="en-US" altLang="zh-TW" sz="3733" dirty="0"/>
              <a:t>	</a:t>
            </a:r>
          </a:p>
          <a:p>
            <a:pPr marL="761961" indent="-685783">
              <a:buSzPct val="64000"/>
              <a:buFont typeface="+mj-lt"/>
              <a:buAutoNum type="alphaUcPeriod"/>
            </a:pPr>
            <a:r>
              <a:rPr lang="en-US" altLang="zh-TW" sz="3733" dirty="0"/>
              <a:t>28:15</a:t>
            </a:r>
            <a:r>
              <a:rPr lang="zh-TW" altLang="en-US" sz="3733" dirty="0"/>
              <a:t> </a:t>
            </a:r>
            <a:r>
              <a:rPr lang="en-US" altLang="zh-TW" sz="3733" dirty="0"/>
              <a:t>–</a:t>
            </a:r>
            <a:r>
              <a:rPr lang="zh-TW" altLang="en-US" sz="3733" dirty="0"/>
              <a:t> </a:t>
            </a:r>
            <a:r>
              <a:rPr lang="en-US" altLang="zh-TW" sz="3733" dirty="0"/>
              <a:t>28:31		</a:t>
            </a:r>
            <a:r>
              <a:rPr lang="zh-TW" altLang="en-US" sz="3733" dirty="0"/>
              <a:t>保羅被囚羅馬，依然傳講福音</a:t>
            </a:r>
            <a:endParaRPr lang="en-US" altLang="zh-TW" sz="3733" dirty="0"/>
          </a:p>
        </p:txBody>
      </p:sp>
    </p:spTree>
    <p:extLst>
      <p:ext uri="{BB962C8B-B14F-4D97-AF65-F5344CB8AC3E}">
        <p14:creationId xmlns:p14="http://schemas.microsoft.com/office/powerpoint/2010/main" val="190746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使徒行傳結語</a:t>
            </a:r>
            <a:endParaRPr lang="en-US" sz="32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CB1BD0E-21EA-46DD-B87E-28F529303550}"/>
              </a:ext>
            </a:extLst>
          </p:cNvPr>
          <p:cNvSpPr txBox="1">
            <a:spLocks/>
          </p:cNvSpPr>
          <p:nvPr/>
        </p:nvSpPr>
        <p:spPr>
          <a:xfrm>
            <a:off x="415600" y="1596055"/>
            <a:ext cx="11360800" cy="47649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400050" lvl="0" indent="-2857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itchFamily="2" charset="2"/>
              <a:buChar char="v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  <a:cs typeface="+mn-cs"/>
              </a:defRPr>
            </a:lvl1pPr>
            <a:lvl2pPr marL="939800" lvl="1" indent="-3429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400"/>
              <a:buFont typeface="+mj-lt"/>
              <a:buAutoNum type="alphaUcPeriod"/>
              <a:defRPr sz="1800" kern="120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  <a:cs typeface="+mn-cs"/>
              </a:defRPr>
            </a:lvl2pPr>
            <a:lvl3pPr marL="1397000" lvl="2" indent="-3429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400"/>
              <a:buFont typeface="+mj-lt"/>
              <a:buAutoNum type="alphaUcPeriod"/>
              <a:defRPr sz="1600" kern="120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●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○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○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2" indent="0" defTabSz="914377">
              <a:spcBef>
                <a:spcPts val="533"/>
              </a:spcBef>
              <a:buClr>
                <a:prstClr val="black"/>
              </a:buClr>
              <a:buNone/>
            </a:pPr>
            <a:r>
              <a:rPr lang="zh-TW" altLang="en-US" sz="3733" dirty="0">
                <a:solidFill>
                  <a:srgbClr val="2E4BFF"/>
                </a:solidFill>
              </a:rPr>
              <a:t>聖靈在教會初期所做的紀錄到</a:t>
            </a:r>
            <a:r>
              <a:rPr lang="en-US" altLang="zh-TW" sz="3733" dirty="0">
                <a:solidFill>
                  <a:srgbClr val="2E4BFF"/>
                </a:solidFill>
              </a:rPr>
              <a:t>28</a:t>
            </a:r>
            <a:r>
              <a:rPr lang="zh-TW" altLang="en-US" sz="3733" dirty="0">
                <a:solidFill>
                  <a:srgbClr val="2E4BFF"/>
                </a:solidFill>
              </a:rPr>
              <a:t>章結束了</a:t>
            </a:r>
            <a:endParaRPr lang="en-US" altLang="zh-TW" sz="3733" dirty="0">
              <a:solidFill>
                <a:srgbClr val="2E4BFF"/>
              </a:solidFill>
            </a:endParaRPr>
          </a:p>
          <a:p>
            <a:pPr marL="152392" indent="0" defTabSz="914377">
              <a:spcBef>
                <a:spcPts val="533"/>
              </a:spcBef>
              <a:buClr>
                <a:prstClr val="black"/>
              </a:buClr>
              <a:buNone/>
            </a:pPr>
            <a:r>
              <a:rPr lang="zh-TW" altLang="en-US" sz="3733" dirty="0">
                <a:solidFill>
                  <a:srgbClr val="2E4BFF"/>
                </a:solidFill>
                <a:highlight>
                  <a:srgbClr val="FFFF00"/>
                </a:highlight>
              </a:rPr>
              <a:t>「但圣灵降临在你们身上，你们就必得着能力，并要在耶路撒冷、犹太全地，和撒玛利亚，直到地极，作我的见证。」</a:t>
            </a:r>
            <a:endParaRPr lang="en-US" altLang="zh-TW" sz="3733" dirty="0">
              <a:solidFill>
                <a:srgbClr val="2E4BFF"/>
              </a:solidFill>
              <a:highlight>
                <a:srgbClr val="FFFF00"/>
              </a:highlight>
            </a:endParaRPr>
          </a:p>
          <a:p>
            <a:pPr marL="152392" indent="0" defTabSz="914377">
              <a:spcBef>
                <a:spcPts val="533"/>
              </a:spcBef>
              <a:buClr>
                <a:prstClr val="black"/>
              </a:buClr>
              <a:buNone/>
            </a:pPr>
            <a:endParaRPr lang="en-US" altLang="zh-TW" sz="3733" dirty="0">
              <a:solidFill>
                <a:srgbClr val="2E4BFF"/>
              </a:solidFill>
            </a:endParaRPr>
          </a:p>
          <a:p>
            <a:pPr marL="152392" indent="0" defTabSz="914377">
              <a:spcBef>
                <a:spcPts val="533"/>
              </a:spcBef>
              <a:buClr>
                <a:prstClr val="black"/>
              </a:buClr>
              <a:buNone/>
            </a:pPr>
            <a:r>
              <a:rPr lang="zh-TW" altLang="en-US" sz="3733" dirty="0">
                <a:solidFill>
                  <a:srgbClr val="2E4BFF"/>
                </a:solidFill>
              </a:rPr>
              <a:t>聖靈的工作沒有停止，我們也是要繼續保羅的工作</a:t>
            </a:r>
            <a:endParaRPr lang="en-US" altLang="zh-TW" sz="3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82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使徒行傳結語</a:t>
            </a:r>
            <a:endParaRPr lang="en-US" sz="32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CB1BD0E-21EA-46DD-B87E-28F529303550}"/>
              </a:ext>
            </a:extLst>
          </p:cNvPr>
          <p:cNvSpPr txBox="1">
            <a:spLocks/>
          </p:cNvSpPr>
          <p:nvPr/>
        </p:nvSpPr>
        <p:spPr>
          <a:xfrm>
            <a:off x="415600" y="1596055"/>
            <a:ext cx="11360800" cy="47649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400050" lvl="0" indent="-2857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ts val="1800"/>
              <a:buFont typeface="Wingdings" pitchFamily="2" charset="2"/>
              <a:buChar char="v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STKaiti" panose="02010600040101010101" pitchFamily="2" charset="-122"/>
                <a:ea typeface="STKaiti" panose="02010600040101010101" pitchFamily="2" charset="-122"/>
                <a:cs typeface="+mn-cs"/>
              </a:defRPr>
            </a:lvl1pPr>
            <a:lvl2pPr marL="939800" lvl="1" indent="-3429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400"/>
              <a:buFont typeface="+mj-lt"/>
              <a:buAutoNum type="alphaUcPeriod"/>
              <a:defRPr sz="1800" kern="120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  <a:cs typeface="+mn-cs"/>
              </a:defRPr>
            </a:lvl2pPr>
            <a:lvl3pPr marL="1397000" lvl="2" indent="-3429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400"/>
              <a:buFont typeface="+mj-lt"/>
              <a:buAutoNum type="alphaUcPeriod"/>
              <a:defRPr sz="1600" kern="1200">
                <a:solidFill>
                  <a:schemeClr val="tx1"/>
                </a:solidFill>
                <a:latin typeface="STKaiti" panose="02010600040101010101" pitchFamily="2" charset="-122"/>
                <a:ea typeface="STKaiti" panose="02010600040101010101" pitchFamily="2" charset="-122"/>
                <a:cs typeface="+mn-cs"/>
              </a:defRPr>
            </a:lvl3pPr>
            <a:lvl4pPr marL="1828800" lvl="3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●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○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○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Arial" panose="020B0604020202020204" pitchFamily="34" charset="0"/>
              <a:buChar char="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2" indent="0" defTabSz="914377">
              <a:spcBef>
                <a:spcPts val="533"/>
              </a:spcBef>
              <a:buClr>
                <a:prstClr val="black"/>
              </a:buClr>
              <a:buNone/>
            </a:pPr>
            <a:r>
              <a:rPr lang="zh-TW" altLang="en-US" sz="3200" dirty="0">
                <a:solidFill>
                  <a:srgbClr val="2E4BFF"/>
                </a:solidFill>
              </a:rPr>
              <a:t>學習到的功課</a:t>
            </a:r>
            <a:endParaRPr lang="en-US" altLang="zh-TW" sz="3200" dirty="0">
              <a:solidFill>
                <a:srgbClr val="2E4BFF"/>
              </a:solidFill>
            </a:endParaRPr>
          </a:p>
          <a:p>
            <a:pPr marL="152392" indent="0" defTabSz="914377">
              <a:spcBef>
                <a:spcPts val="533"/>
              </a:spcBef>
              <a:buClr>
                <a:prstClr val="black"/>
              </a:buClr>
              <a:buNone/>
            </a:pPr>
            <a:r>
              <a:rPr lang="zh-TW" altLang="en-US" sz="3200" dirty="0">
                <a:solidFill>
                  <a:srgbClr val="2E4BFF"/>
                </a:solidFill>
              </a:rPr>
              <a:t>「人的憤怒不能成就神的義」</a:t>
            </a:r>
            <a:endParaRPr lang="en-US" altLang="zh-TW" sz="3200" dirty="0">
              <a:solidFill>
                <a:srgbClr val="2E4BFF"/>
              </a:solidFill>
            </a:endParaRPr>
          </a:p>
          <a:p>
            <a:pPr marL="152392" indent="0" defTabSz="914377">
              <a:spcBef>
                <a:spcPts val="533"/>
              </a:spcBef>
              <a:buClr>
                <a:prstClr val="black"/>
              </a:buClr>
              <a:buNone/>
            </a:pPr>
            <a:r>
              <a:rPr lang="zh-TW" altLang="en-US" sz="3200" dirty="0">
                <a:solidFill>
                  <a:prstClr val="black"/>
                </a:solidFill>
              </a:rPr>
              <a:t>猶太人對主耶穌的仇恨</a:t>
            </a:r>
            <a:endParaRPr lang="en-US" altLang="zh-TW" sz="3200" dirty="0">
              <a:solidFill>
                <a:prstClr val="black"/>
              </a:solidFill>
            </a:endParaRPr>
          </a:p>
          <a:p>
            <a:pPr marL="152392" indent="0" defTabSz="914377">
              <a:spcBef>
                <a:spcPts val="533"/>
              </a:spcBef>
              <a:buClr>
                <a:prstClr val="black"/>
              </a:buClr>
              <a:buNone/>
            </a:pPr>
            <a:r>
              <a:rPr lang="zh-TW" altLang="en-US" sz="3200" dirty="0">
                <a:solidFill>
                  <a:prstClr val="black"/>
                </a:solidFill>
              </a:rPr>
              <a:t>猶太人對保羅的仇恨</a:t>
            </a:r>
            <a:endParaRPr lang="en-US" altLang="zh-TW" sz="3200" dirty="0">
              <a:solidFill>
                <a:prstClr val="black"/>
              </a:solidFill>
            </a:endParaRPr>
          </a:p>
          <a:p>
            <a:pPr marL="152392" indent="0" defTabSz="914377">
              <a:spcBef>
                <a:spcPts val="533"/>
              </a:spcBef>
              <a:buClr>
                <a:prstClr val="black"/>
              </a:buClr>
              <a:buNone/>
            </a:pPr>
            <a:r>
              <a:rPr lang="zh-TW" altLang="en-US" sz="3200" dirty="0">
                <a:solidFill>
                  <a:prstClr val="black"/>
                </a:solidFill>
              </a:rPr>
              <a:t>過去白人對黑人的仇恨</a:t>
            </a:r>
            <a:endParaRPr lang="en-US" altLang="zh-TW" sz="3200" dirty="0">
              <a:solidFill>
                <a:prstClr val="black"/>
              </a:solidFill>
            </a:endParaRPr>
          </a:p>
          <a:p>
            <a:pPr marL="152392" indent="0" defTabSz="914377">
              <a:spcBef>
                <a:spcPts val="533"/>
              </a:spcBef>
              <a:buClr>
                <a:prstClr val="black"/>
              </a:buClr>
              <a:buNone/>
            </a:pPr>
            <a:r>
              <a:rPr lang="zh-TW" altLang="en-US" sz="3200" dirty="0">
                <a:solidFill>
                  <a:prstClr val="black"/>
                </a:solidFill>
              </a:rPr>
              <a:t>過去白人對華人的歧視</a:t>
            </a:r>
            <a:endParaRPr lang="en-US" altLang="zh-TW" sz="3200" dirty="0">
              <a:solidFill>
                <a:prstClr val="black"/>
              </a:solidFill>
            </a:endParaRPr>
          </a:p>
          <a:p>
            <a:pPr marL="152392" indent="0" defTabSz="914377">
              <a:spcBef>
                <a:spcPts val="533"/>
              </a:spcBef>
              <a:buClr>
                <a:prstClr val="black"/>
              </a:buClr>
              <a:buNone/>
            </a:pPr>
            <a:r>
              <a:rPr lang="en-US" altLang="zh-TW" sz="3200" dirty="0">
                <a:solidFill>
                  <a:srgbClr val="2E4BFF"/>
                </a:solidFill>
              </a:rPr>
              <a:t>--</a:t>
            </a:r>
            <a:r>
              <a:rPr lang="zh-TW" altLang="en-US" sz="3200" dirty="0">
                <a:solidFill>
                  <a:srgbClr val="2E4BFF"/>
                </a:solidFill>
              </a:rPr>
              <a:t> 今天我們對罪人的態度不要有仇恨，學習保羅對神主權的堅信，對人的罪的敏感和查驗，對傳揚福音的持守和不偏倚。</a:t>
            </a:r>
            <a:endParaRPr lang="en-US" altLang="zh-TW" sz="3200" dirty="0">
              <a:solidFill>
                <a:srgbClr val="2E4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35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E1C88-1068-AF03-6220-3902CF22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哥林多後書</a:t>
            </a:r>
            <a:r>
              <a:rPr lang="en-US" altLang="zh-TW" dirty="0"/>
              <a:t>11</a:t>
            </a:r>
            <a:r>
              <a:rPr lang="zh-TW" altLang="en-US" dirty="0"/>
              <a:t>：</a:t>
            </a:r>
            <a:r>
              <a:rPr lang="en-US" altLang="zh-TW" dirty="0"/>
              <a:t>23-29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29D8B-0E60-69E6-1A65-E097D3D81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zh-TW" altLang="en-US" sz="3200" dirty="0"/>
              <a:t>他们是基督的仆人吗？（我说句狂话，）我更是。我比他们多受劳苦，多下监牢，受鞭打是过重的，冒死是屡次有的。 </a:t>
            </a:r>
            <a:r>
              <a:rPr lang="en-US" altLang="zh-TW" sz="3200" dirty="0"/>
              <a:t>24</a:t>
            </a:r>
            <a:r>
              <a:rPr lang="zh-TW" altLang="en-US" sz="3200" dirty="0"/>
              <a:t>被犹太人鞭打五次，每次四十减去一下； </a:t>
            </a:r>
            <a:r>
              <a:rPr lang="en-US" altLang="zh-TW" sz="3200" dirty="0"/>
              <a:t>25</a:t>
            </a:r>
            <a:r>
              <a:rPr lang="zh-TW" altLang="en-US" sz="3200" dirty="0"/>
              <a:t>被棍打了三次；被石头打了一次；遇着船坏三次，一昼一夜在深海里。 </a:t>
            </a:r>
            <a:r>
              <a:rPr lang="en-US" altLang="zh-TW" sz="3200" dirty="0"/>
              <a:t>26</a:t>
            </a:r>
            <a:r>
              <a:rPr lang="zh-TW" altLang="en-US" sz="3200" dirty="0"/>
              <a:t>又屡次行远路，遭江河的危险、盗贼的危险、同族的危险、外邦人的危险、城里的危险、旷野的危险、海中的危险、假弟兄的危险。 </a:t>
            </a:r>
            <a:r>
              <a:rPr lang="en-US" altLang="zh-TW" sz="3200" dirty="0"/>
              <a:t>27</a:t>
            </a:r>
            <a:r>
              <a:rPr lang="zh-TW" altLang="en-US" sz="3200" dirty="0"/>
              <a:t>受劳碌、受困苦，多次不得睡，又饥又渴，多次不得食，受寒冷，赤身露体。 </a:t>
            </a:r>
            <a:r>
              <a:rPr lang="en-US" altLang="zh-TW" sz="3200" dirty="0"/>
              <a:t>28</a:t>
            </a:r>
            <a:r>
              <a:rPr lang="zh-TW" altLang="en-US" sz="3200" dirty="0"/>
              <a:t>除了这外面的事，还有为众教会挂心的事，天天压在我身上。 </a:t>
            </a:r>
            <a:r>
              <a:rPr lang="en-US" altLang="zh-TW" sz="3200" dirty="0"/>
              <a:t>29</a:t>
            </a:r>
            <a:r>
              <a:rPr lang="zh-TW" altLang="en-US" sz="3200" dirty="0"/>
              <a:t>有谁软弱，我不软弱呢？有谁跌倒，我不焦急呢？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95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BCF1D-82C7-0A8A-C93A-5F0BEF810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 b="1" i="0" dirty="0">
                <a:solidFill>
                  <a:srgbClr val="0F0F0F"/>
                </a:solidFill>
                <a:effectLst/>
                <a:latin typeface="YouTube Sans"/>
              </a:rPr>
            </a:br>
            <a:r>
              <a:rPr lang="zh-TW" altLang="en-US" b="1" i="0" dirty="0">
                <a:solidFill>
                  <a:srgbClr val="0F0F0F"/>
                </a:solidFill>
                <a:effectLst/>
                <a:latin typeface="YouTube Sans"/>
              </a:rPr>
              <a:t>詩歌：十字架的傳達者</a:t>
            </a:r>
            <a:br>
              <a:rPr lang="zh-TW" altLang="en-US" b="1" i="0" dirty="0">
                <a:solidFill>
                  <a:srgbClr val="0F0F0F"/>
                </a:solidFill>
                <a:effectLst/>
                <a:latin typeface="YouTube Sans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D2D97-7B05-599E-A549-9C9E1B87B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>
                <a:hlinkClick r:id="rId2"/>
              </a:rPr>
              <a:t>https://youtu.be/mpugTxcAXn0</a:t>
            </a:r>
            <a:endParaRPr lang="en-US" dirty="0"/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dirty="0" err="1"/>
              <a:t>禱告回應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1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A. 27:1</a:t>
            </a:r>
            <a:r>
              <a:rPr lang="zh-TW" altLang="en-US" sz="3200" dirty="0"/>
              <a:t> </a:t>
            </a:r>
            <a:r>
              <a:rPr lang="en-US" altLang="zh-TW" sz="3200" dirty="0"/>
              <a:t>–</a:t>
            </a:r>
            <a:r>
              <a:rPr lang="zh-TW" altLang="en-US" sz="3200" dirty="0"/>
              <a:t> </a:t>
            </a:r>
            <a:r>
              <a:rPr lang="en-US" altLang="zh-TW" sz="3200" dirty="0"/>
              <a:t>28:14	</a:t>
            </a:r>
            <a:r>
              <a:rPr lang="zh-TW" altLang="en-US" sz="3200" dirty="0"/>
              <a:t>保羅歷盡艱辛，航行到達羅馬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7FD5-A71A-2765-66D7-F282364D3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1" y="1767260"/>
            <a:ext cx="5981241" cy="4419600"/>
          </a:xfrm>
        </p:spPr>
        <p:txBody>
          <a:bodyPr/>
          <a:lstStyle/>
          <a:p>
            <a:pPr marL="152392" indent="0">
              <a:buNone/>
            </a:pPr>
            <a:r>
              <a:rPr lang="zh-TW" altLang="en-US" sz="3733" dirty="0"/>
              <a:t>保羅航行過程</a:t>
            </a:r>
            <a:endParaRPr lang="en-US" altLang="zh-TW" sz="3733" dirty="0"/>
          </a:p>
          <a:p>
            <a:pPr marL="761977" indent="-609585"/>
            <a:r>
              <a:rPr lang="zh-TW" altLang="en-US" sz="3200" dirty="0"/>
              <a:t>離開凱撒利亞，坐上亞大米田的船（路加和亞里達古陪同），經過西頓，風不順，到了每拉（</a:t>
            </a:r>
            <a:r>
              <a:rPr lang="en-US" altLang="zh-TW" sz="3200" dirty="0"/>
              <a:t>27:1-27:5)</a:t>
            </a:r>
          </a:p>
          <a:p>
            <a:pPr marL="761977" indent="-609585"/>
            <a:r>
              <a:rPr lang="zh-TW" altLang="en-US" sz="3200" dirty="0"/>
              <a:t>換上亞歷山太的船，被風攔阻，到了佳澳（克里特）。（</a:t>
            </a:r>
            <a:r>
              <a:rPr lang="en-US" altLang="zh-TW" sz="3200" dirty="0"/>
              <a:t>27:6-27:8</a:t>
            </a:r>
            <a:r>
              <a:rPr lang="zh-TW" altLang="en-US" sz="3200" dirty="0"/>
              <a:t>）</a:t>
            </a:r>
            <a:endParaRPr lang="en-US" altLang="zh-TW" sz="3200" dirty="0"/>
          </a:p>
          <a:p>
            <a:pPr marL="152392" indent="0">
              <a:buNone/>
            </a:pPr>
            <a:endParaRPr lang="en-US" altLang="zh-TW" sz="4267" dirty="0"/>
          </a:p>
          <a:p>
            <a:pPr marL="761977" indent="-609585"/>
            <a:endParaRPr lang="en-US" altLang="zh-TW" sz="4267" dirty="0"/>
          </a:p>
        </p:txBody>
      </p:sp>
      <p:pic>
        <p:nvPicPr>
          <p:cNvPr id="19458" name="Picture 2" descr="上图：保罗一行搭乘亚大米田的船（徒二十七2），沿岸经过西顿，到达每拉，换成亚历山大的大船（徒二十七6）。">
            <a:extLst>
              <a:ext uri="{FF2B5EF4-FFF2-40B4-BE49-F238E27FC236}">
                <a16:creationId xmlns:a16="http://schemas.microsoft.com/office/drawing/2014/main" id="{D44F7BE2-8654-7984-DD15-A909F266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93" y="1905028"/>
            <a:ext cx="515210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3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5AA1E-0931-3088-05AD-19D01C6FD8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B1897AC-8508-57E5-D46D-4647476C5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7" y="0"/>
            <a:ext cx="112098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59B43C-5AC1-6394-29E0-C3E7C2C2B38B}"/>
              </a:ext>
            </a:extLst>
          </p:cNvPr>
          <p:cNvSpPr/>
          <p:nvPr/>
        </p:nvSpPr>
        <p:spPr>
          <a:xfrm>
            <a:off x="1583377" y="3429001"/>
            <a:ext cx="728353" cy="450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316055-ECD5-C36C-B11D-7EAD6CBAABED}"/>
              </a:ext>
            </a:extLst>
          </p:cNvPr>
          <p:cNvSpPr/>
          <p:nvPr/>
        </p:nvSpPr>
        <p:spPr>
          <a:xfrm>
            <a:off x="5866301" y="3879274"/>
            <a:ext cx="728353" cy="450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962668-DDCA-03D0-AFF7-43CF0348535C}"/>
              </a:ext>
            </a:extLst>
          </p:cNvPr>
          <p:cNvSpPr/>
          <p:nvPr/>
        </p:nvSpPr>
        <p:spPr>
          <a:xfrm>
            <a:off x="868897" y="454446"/>
            <a:ext cx="728353" cy="4502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black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65124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D4986D1-9F90-B4D0-285C-4E3E9700A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84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Freeform 4">
            <a:extLst>
              <a:ext uri="{FF2B5EF4-FFF2-40B4-BE49-F238E27FC236}">
                <a16:creationId xmlns:a16="http://schemas.microsoft.com/office/drawing/2014/main" id="{3B4146E2-DD9C-33D3-B25C-A368A11722D6}"/>
              </a:ext>
            </a:extLst>
          </p:cNvPr>
          <p:cNvSpPr>
            <a:spLocks/>
          </p:cNvSpPr>
          <p:nvPr/>
        </p:nvSpPr>
        <p:spPr bwMode="auto">
          <a:xfrm>
            <a:off x="5965826" y="2112965"/>
            <a:ext cx="4756151" cy="1546225"/>
          </a:xfrm>
          <a:custGeom>
            <a:avLst/>
            <a:gdLst>
              <a:gd name="T0" fmla="*/ 2996 w 2996"/>
              <a:gd name="T1" fmla="*/ 0 h 974"/>
              <a:gd name="T2" fmla="*/ 2741 w 2996"/>
              <a:gd name="T3" fmla="*/ 542 h 974"/>
              <a:gd name="T4" fmla="*/ 2247 w 2996"/>
              <a:gd name="T5" fmla="*/ 835 h 974"/>
              <a:gd name="T6" fmla="*/ 1205 w 2996"/>
              <a:gd name="T7" fmla="*/ 960 h 974"/>
              <a:gd name="T8" fmla="*/ 490 w 2996"/>
              <a:gd name="T9" fmla="*/ 922 h 974"/>
              <a:gd name="T10" fmla="*/ 0 w 2996"/>
              <a:gd name="T11" fmla="*/ 667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6" h="974">
                <a:moveTo>
                  <a:pt x="2996" y="0"/>
                </a:moveTo>
                <a:cubicBezTo>
                  <a:pt x="2953" y="90"/>
                  <a:pt x="2866" y="403"/>
                  <a:pt x="2741" y="542"/>
                </a:cubicBezTo>
                <a:cubicBezTo>
                  <a:pt x="2616" y="681"/>
                  <a:pt x="2503" y="765"/>
                  <a:pt x="2247" y="835"/>
                </a:cubicBezTo>
                <a:cubicBezTo>
                  <a:pt x="1991" y="905"/>
                  <a:pt x="1498" y="946"/>
                  <a:pt x="1205" y="960"/>
                </a:cubicBezTo>
                <a:cubicBezTo>
                  <a:pt x="912" y="974"/>
                  <a:pt x="691" y="971"/>
                  <a:pt x="490" y="922"/>
                </a:cubicBezTo>
                <a:cubicBezTo>
                  <a:pt x="289" y="873"/>
                  <a:pt x="158" y="790"/>
                  <a:pt x="0" y="667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AutoShape 8">
            <a:extLst>
              <a:ext uri="{FF2B5EF4-FFF2-40B4-BE49-F238E27FC236}">
                <a16:creationId xmlns:a16="http://schemas.microsoft.com/office/drawing/2014/main" id="{884BE3C0-2BDE-2D10-1689-F06D0C0BB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405" y="2462038"/>
            <a:ext cx="918359" cy="753197"/>
          </a:xfrm>
          <a:prstGeom prst="wedgeRectCallout">
            <a:avLst>
              <a:gd name="adj1" fmla="val 31259"/>
              <a:gd name="adj2" fmla="val -10520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非尼基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F97F9B9B-B40B-5A23-48DF-F93249B20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1" y="228600"/>
            <a:ext cx="2698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80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革哩底</a:t>
            </a:r>
            <a:r>
              <a:rPr lang="en-US" altLang="zh-TW" sz="28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TW" altLang="en-US" sz="28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克里特</a:t>
            </a:r>
            <a:r>
              <a:rPr lang="en-US" altLang="zh-TW" sz="280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256" name="Freeform 16">
            <a:extLst>
              <a:ext uri="{FF2B5EF4-FFF2-40B4-BE49-F238E27FC236}">
                <a16:creationId xmlns:a16="http://schemas.microsoft.com/office/drawing/2014/main" id="{C7F7D042-DCDF-F99D-AC4A-880CABD47FFB}"/>
              </a:ext>
            </a:extLst>
          </p:cNvPr>
          <p:cNvSpPr>
            <a:spLocks/>
          </p:cNvSpPr>
          <p:nvPr/>
        </p:nvSpPr>
        <p:spPr bwMode="auto">
          <a:xfrm>
            <a:off x="3687763" y="2243139"/>
            <a:ext cx="2195512" cy="1103312"/>
          </a:xfrm>
          <a:custGeom>
            <a:avLst/>
            <a:gdLst>
              <a:gd name="T0" fmla="*/ 1383 w 1383"/>
              <a:gd name="T1" fmla="*/ 571 h 695"/>
              <a:gd name="T2" fmla="*/ 1277 w 1383"/>
              <a:gd name="T3" fmla="*/ 672 h 695"/>
              <a:gd name="T4" fmla="*/ 1090 w 1383"/>
              <a:gd name="T5" fmla="*/ 643 h 695"/>
              <a:gd name="T6" fmla="*/ 840 w 1383"/>
              <a:gd name="T7" fmla="*/ 360 h 695"/>
              <a:gd name="T8" fmla="*/ 533 w 1383"/>
              <a:gd name="T9" fmla="*/ 244 h 695"/>
              <a:gd name="T10" fmla="*/ 211 w 1383"/>
              <a:gd name="T11" fmla="*/ 163 h 695"/>
              <a:gd name="T12" fmla="*/ 0 w 1383"/>
              <a:gd name="T1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3" h="695">
                <a:moveTo>
                  <a:pt x="1383" y="571"/>
                </a:moveTo>
                <a:cubicBezTo>
                  <a:pt x="1349" y="611"/>
                  <a:pt x="1326" y="660"/>
                  <a:pt x="1277" y="672"/>
                </a:cubicBezTo>
                <a:cubicBezTo>
                  <a:pt x="1228" y="684"/>
                  <a:pt x="1163" y="695"/>
                  <a:pt x="1090" y="643"/>
                </a:cubicBezTo>
                <a:cubicBezTo>
                  <a:pt x="1017" y="591"/>
                  <a:pt x="933" y="426"/>
                  <a:pt x="840" y="360"/>
                </a:cubicBezTo>
                <a:cubicBezTo>
                  <a:pt x="747" y="294"/>
                  <a:pt x="638" y="277"/>
                  <a:pt x="533" y="244"/>
                </a:cubicBezTo>
                <a:cubicBezTo>
                  <a:pt x="428" y="211"/>
                  <a:pt x="300" y="204"/>
                  <a:pt x="211" y="163"/>
                </a:cubicBezTo>
                <a:cubicBezTo>
                  <a:pt x="122" y="122"/>
                  <a:pt x="121" y="114"/>
                  <a:pt x="0" y="0"/>
                </a:cubicBezTo>
              </a:path>
            </a:pathLst>
          </a:custGeom>
          <a:noFill/>
          <a:ln w="19050" cap="flat" cmpd="sng">
            <a:solidFill>
              <a:srgbClr val="FFFF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8" name="Text Box 18">
            <a:extLst>
              <a:ext uri="{FF2B5EF4-FFF2-40B4-BE49-F238E27FC236}">
                <a16:creationId xmlns:a16="http://schemas.microsoft.com/office/drawing/2014/main" id="{B3EC377B-EB30-03CC-F928-E3EEB8063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449" y="4203977"/>
            <a:ext cx="6863936" cy="191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但百夫長信從掌船的和船主，不信從保羅所說的。</a:t>
            </a:r>
          </a:p>
          <a:p>
            <a:pPr defTabSz="914377" fontAlgn="base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且因在這海口過冬不便，船上的人就多半說：「不如開船離開這地方，或者能到非尼基過冬。」</a:t>
            </a:r>
            <a:r>
              <a:rPr lang="en-US" altLang="zh-TW" sz="24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27:</a:t>
            </a:r>
            <a:r>
              <a:rPr lang="en-US" altLang="zh-TW" sz="2400" dirty="0">
                <a:solidFill>
                  <a:srgbClr val="80808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11-12</a:t>
            </a:r>
            <a:r>
              <a:rPr lang="en-US" altLang="zh-TW" sz="2400" dirty="0">
                <a:solidFill>
                  <a:srgbClr val="80808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0259" name="AutoShape 19">
            <a:extLst>
              <a:ext uri="{FF2B5EF4-FFF2-40B4-BE49-F238E27FC236}">
                <a16:creationId xmlns:a16="http://schemas.microsoft.com/office/drawing/2014/main" id="{F865FF3C-9019-37D6-56C3-A5D69A3B8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990601"/>
            <a:ext cx="984251" cy="458788"/>
          </a:xfrm>
          <a:prstGeom prst="wedgeRectCallout">
            <a:avLst>
              <a:gd name="adj1" fmla="val 11292"/>
              <a:gd name="adj2" fmla="val 12958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撒摩尼</a:t>
            </a:r>
          </a:p>
        </p:txBody>
      </p:sp>
      <p:sp>
        <p:nvSpPr>
          <p:cNvPr id="10260" name="AutoShape 20">
            <a:extLst>
              <a:ext uri="{FF2B5EF4-FFF2-40B4-BE49-F238E27FC236}">
                <a16:creationId xmlns:a16="http://schemas.microsoft.com/office/drawing/2014/main" id="{DD1B9610-C64D-89E7-C36F-07AA8615F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939" y="3459163"/>
            <a:ext cx="703261" cy="808036"/>
          </a:xfrm>
          <a:prstGeom prst="wedgeRectCallout">
            <a:avLst>
              <a:gd name="adj1" fmla="val 12944"/>
              <a:gd name="adj2" fmla="val -1181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佳澳</a:t>
            </a:r>
          </a:p>
        </p:txBody>
      </p:sp>
      <p:sp>
        <p:nvSpPr>
          <p:cNvPr id="10261" name="AutoShape 21">
            <a:extLst>
              <a:ext uri="{FF2B5EF4-FFF2-40B4-BE49-F238E27FC236}">
                <a16:creationId xmlns:a16="http://schemas.microsoft.com/office/drawing/2014/main" id="{5381F1B6-8161-4CA2-7F58-C1335B074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1"/>
            <a:ext cx="984251" cy="458788"/>
          </a:xfrm>
          <a:prstGeom prst="wedgeRectCallout">
            <a:avLst>
              <a:gd name="adj1" fmla="val -37421"/>
              <a:gd name="adj2" fmla="val 9429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拉西亞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F3499-C794-D119-D888-306AA01D72C1}"/>
              </a:ext>
            </a:extLst>
          </p:cNvPr>
          <p:cNvSpPr txBox="1"/>
          <p:nvPr/>
        </p:nvSpPr>
        <p:spPr>
          <a:xfrm>
            <a:off x="-19792" y="5954373"/>
            <a:ext cx="1543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2400" dirty="0">
                <a:solidFill>
                  <a:srgbClr val="0432FF"/>
                </a:solidFill>
                <a:latin typeface="BiauKai" panose="02010601000101010101" pitchFamily="2" charset="-120"/>
                <a:ea typeface="BiauKai" panose="02010601000101010101" pitchFamily="2" charset="-120"/>
                <a:cs typeface="Arial"/>
              </a:rPr>
              <a:t>Biblepoint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CE964-987D-F3A5-6395-BAEC6FF7B57A}"/>
              </a:ext>
            </a:extLst>
          </p:cNvPr>
          <p:cNvSpPr txBox="1"/>
          <p:nvPr/>
        </p:nvSpPr>
        <p:spPr>
          <a:xfrm>
            <a:off x="7865477" y="4041860"/>
            <a:ext cx="3880556" cy="25549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761977" indent="-609585" defTabSz="914377">
              <a:spcBef>
                <a:spcPts val="533"/>
              </a:spcBef>
              <a:buClr>
                <a:prstClr val="black"/>
              </a:buClr>
              <a:buSzPts val="1800"/>
              <a:buFont typeface="Wingdings" pitchFamily="2" charset="2"/>
              <a:buChar char="v"/>
              <a:defRPr/>
            </a:pPr>
            <a:r>
              <a:rPr lang="zh-TW" altLang="en-US" sz="2667" dirty="0">
                <a:solidFill>
                  <a:prstClr val="black">
                    <a:lumMod val="85000"/>
                    <a:lumOff val="15000"/>
                  </a:prstClr>
                </a:solidFill>
                <a:latin typeface="STKaiti" panose="02010600040101010101" pitchFamily="2" charset="-122"/>
                <a:ea typeface="STKaiti" panose="02010600040101010101" pitchFamily="2" charset="-122"/>
                <a:cs typeface="Arial"/>
              </a:rPr>
              <a:t>保羅警告船長不要起程（過了禁食節期，已經</a:t>
            </a:r>
            <a:r>
              <a:rPr lang="en-US" altLang="zh-TW" sz="2667" dirty="0">
                <a:solidFill>
                  <a:prstClr val="black">
                    <a:lumMod val="85000"/>
                    <a:lumOff val="15000"/>
                  </a:prstClr>
                </a:solidFill>
                <a:latin typeface="STKaiti" panose="02010600040101010101" pitchFamily="2" charset="-122"/>
                <a:ea typeface="STKaiti" panose="02010600040101010101" pitchFamily="2" charset="-122"/>
                <a:cs typeface="Arial"/>
              </a:rPr>
              <a:t>11</a:t>
            </a:r>
            <a:r>
              <a:rPr lang="zh-TW" altLang="en-US" sz="2667" dirty="0">
                <a:solidFill>
                  <a:prstClr val="black">
                    <a:lumMod val="85000"/>
                    <a:lumOff val="15000"/>
                  </a:prstClr>
                </a:solidFill>
                <a:latin typeface="STKaiti" panose="02010600040101010101" pitchFamily="2" charset="-122"/>
                <a:ea typeface="STKaiti" panose="02010600040101010101" pitchFamily="2" charset="-122"/>
                <a:cs typeface="Arial"/>
              </a:rPr>
              <a:t>月了，進入停航季節），船主不聽。（</a:t>
            </a:r>
            <a:r>
              <a:rPr lang="en-US" altLang="zh-TW" sz="2667" dirty="0">
                <a:solidFill>
                  <a:prstClr val="black">
                    <a:lumMod val="85000"/>
                    <a:lumOff val="15000"/>
                  </a:prstClr>
                </a:solidFill>
                <a:latin typeface="STKaiti" panose="02010600040101010101" pitchFamily="2" charset="-122"/>
                <a:ea typeface="STKaiti" panose="02010600040101010101" pitchFamily="2" charset="-122"/>
                <a:cs typeface="Arial"/>
              </a:rPr>
              <a:t>27:9-27:13)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A. 27:1</a:t>
            </a:r>
            <a:r>
              <a:rPr lang="zh-TW" altLang="en-US" sz="3200" dirty="0"/>
              <a:t> </a:t>
            </a:r>
            <a:r>
              <a:rPr lang="en-US" altLang="zh-TW" sz="3200" dirty="0"/>
              <a:t>–</a:t>
            </a:r>
            <a:r>
              <a:rPr lang="zh-TW" altLang="en-US" sz="3200" dirty="0"/>
              <a:t> </a:t>
            </a:r>
            <a:r>
              <a:rPr lang="en-US" altLang="zh-TW" sz="3200" dirty="0"/>
              <a:t>28:14	</a:t>
            </a:r>
            <a:r>
              <a:rPr lang="zh-TW" altLang="en-US" sz="3200" dirty="0"/>
              <a:t>保羅歷盡艱辛，航行到達羅馬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7FD5-A71A-2765-66D7-F282364D3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2" indent="0">
              <a:buNone/>
            </a:pPr>
            <a:r>
              <a:rPr lang="zh-TW" altLang="en-US" sz="3733" dirty="0"/>
              <a:t>保羅航行過程</a:t>
            </a:r>
            <a:endParaRPr lang="en-US" altLang="zh-TW" sz="3733" dirty="0"/>
          </a:p>
          <a:p>
            <a:pPr marL="761977" indent="-609585"/>
            <a:r>
              <a:rPr lang="zh-TW" altLang="en-US" sz="3200" dirty="0"/>
              <a:t>船遭遇強烈風暴（</a:t>
            </a:r>
            <a:r>
              <a:rPr lang="en-US" altLang="zh-TW" sz="3200" dirty="0"/>
              <a:t>27:14—27:20</a:t>
            </a:r>
            <a:r>
              <a:rPr lang="zh-TW" altLang="en-US" sz="3200" dirty="0"/>
              <a:t>）</a:t>
            </a:r>
            <a:endParaRPr lang="en-US" altLang="zh-TW" sz="3200" dirty="0"/>
          </a:p>
          <a:p>
            <a:pPr marL="1481626" lvl="1" indent="-609585"/>
            <a:r>
              <a:rPr lang="zh-TW" altLang="en-US" sz="3200" dirty="0"/>
              <a:t>小船（救生艇）被拉到船上</a:t>
            </a:r>
            <a:r>
              <a:rPr lang="en-US" altLang="zh-TW" sz="3200" dirty="0"/>
              <a:t>/</a:t>
            </a:r>
            <a:r>
              <a:rPr lang="zh-TW" altLang="en-US" sz="3200" dirty="0"/>
              <a:t>用纜索綑綁船底</a:t>
            </a:r>
            <a:r>
              <a:rPr lang="en-US" altLang="zh-TW" sz="3200" dirty="0"/>
              <a:t>/</a:t>
            </a:r>
            <a:r>
              <a:rPr lang="zh-TW" altLang="en-US" sz="3200" dirty="0"/>
              <a:t>落下蓬來，任船飄去</a:t>
            </a:r>
            <a:endParaRPr lang="en-US" altLang="zh-TW" sz="3200" dirty="0"/>
          </a:p>
          <a:p>
            <a:pPr marL="1481626" lvl="1" indent="-609585"/>
            <a:r>
              <a:rPr lang="zh-TW" altLang="en-US" sz="3200" dirty="0"/>
              <a:t>把貨物拋在海裏</a:t>
            </a:r>
            <a:endParaRPr lang="en-US" altLang="zh-TW" sz="3200" dirty="0"/>
          </a:p>
          <a:p>
            <a:pPr marL="1481626" lvl="1" indent="-609585"/>
            <a:r>
              <a:rPr lang="zh-TW" altLang="en-US" sz="3200" dirty="0"/>
              <a:t>把船上的器具拋棄了</a:t>
            </a:r>
            <a:endParaRPr lang="en-US" altLang="zh-TW" sz="3200" dirty="0"/>
          </a:p>
          <a:p>
            <a:pPr marL="872041" lvl="1" indent="0">
              <a:buNone/>
            </a:pPr>
            <a:r>
              <a:rPr lang="en-US" altLang="zh-TW" sz="2933" dirty="0"/>
              <a:t>==》</a:t>
            </a:r>
            <a:r>
              <a:rPr lang="zh-TW" altLang="en-US" sz="2933" dirty="0">
                <a:solidFill>
                  <a:srgbClr val="2E4BFF"/>
                </a:solidFill>
              </a:rPr>
              <a:t>「太陽和星辰多日不顯露，又有狂風大浪催逼，我們得救的指望就都絕了。」</a:t>
            </a:r>
            <a:r>
              <a:rPr lang="en-US" altLang="zh-TW" sz="2933" dirty="0">
                <a:solidFill>
                  <a:srgbClr val="2E4BFF"/>
                </a:solidFill>
              </a:rPr>
              <a:t>27:20</a:t>
            </a:r>
          </a:p>
          <a:p>
            <a:pPr marL="761977" indent="-609585"/>
            <a:endParaRPr lang="en-US" altLang="zh-TW" sz="4267" dirty="0"/>
          </a:p>
          <a:p>
            <a:pPr marL="761977" indent="-609585"/>
            <a:endParaRPr lang="en-US" altLang="zh-TW" sz="4267" dirty="0"/>
          </a:p>
        </p:txBody>
      </p:sp>
    </p:spTree>
    <p:extLst>
      <p:ext uri="{BB962C8B-B14F-4D97-AF65-F5344CB8AC3E}">
        <p14:creationId xmlns:p14="http://schemas.microsoft.com/office/powerpoint/2010/main" val="2219294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A. 27:1</a:t>
            </a:r>
            <a:r>
              <a:rPr lang="zh-TW" altLang="en-US" sz="3200" dirty="0"/>
              <a:t> </a:t>
            </a:r>
            <a:r>
              <a:rPr lang="en-US" altLang="zh-TW" sz="3200" dirty="0"/>
              <a:t>–</a:t>
            </a:r>
            <a:r>
              <a:rPr lang="zh-TW" altLang="en-US" sz="3200" dirty="0"/>
              <a:t> </a:t>
            </a:r>
            <a:r>
              <a:rPr lang="en-US" altLang="zh-TW" sz="3200" dirty="0"/>
              <a:t>28:14	</a:t>
            </a:r>
            <a:r>
              <a:rPr lang="zh-TW" altLang="en-US" sz="3200" dirty="0"/>
              <a:t>保羅歷盡艱辛，航行到達羅馬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7FD5-A71A-2765-66D7-F282364D3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2" indent="0">
              <a:buNone/>
            </a:pPr>
            <a:r>
              <a:rPr lang="zh-TW" altLang="en-US" sz="3733" dirty="0"/>
              <a:t>保羅航行過程</a:t>
            </a:r>
            <a:endParaRPr lang="en-US" altLang="zh-TW" sz="3733" dirty="0"/>
          </a:p>
          <a:p>
            <a:pPr marL="761977" indent="-609585"/>
            <a:r>
              <a:rPr lang="zh-TW" altLang="en-US" sz="3200" dirty="0"/>
              <a:t>保羅鼓勵眾人（</a:t>
            </a:r>
            <a:r>
              <a:rPr lang="en-US" altLang="zh-TW" sz="3200" dirty="0"/>
              <a:t>27:21—27:26</a:t>
            </a:r>
            <a:r>
              <a:rPr lang="zh-TW" altLang="en-US" sz="3200" dirty="0"/>
              <a:t>）</a:t>
            </a:r>
            <a:endParaRPr lang="en-US" altLang="zh-TW" sz="3200" dirty="0"/>
          </a:p>
          <a:p>
            <a:pPr marL="1481626" lvl="1" indent="-609585"/>
            <a:r>
              <a:rPr lang="zh-TW" altLang="en-US" sz="3200" dirty="0"/>
              <a:t>本該聽我的話</a:t>
            </a:r>
            <a:endParaRPr lang="en-US" altLang="zh-TW" sz="3200" dirty="0"/>
          </a:p>
          <a:p>
            <a:pPr marL="1481626" lvl="1" indent="-609585"/>
            <a:r>
              <a:rPr lang="zh-TW" altLang="en-US" sz="3200" dirty="0"/>
              <a:t>“放心” </a:t>
            </a:r>
            <a:r>
              <a:rPr lang="en-US" altLang="zh-TW" sz="3200" dirty="0"/>
              <a:t>–</a:t>
            </a:r>
            <a:r>
              <a:rPr lang="zh-TW" altLang="en-US" sz="3200" dirty="0"/>
              <a:t> 你們的生命一個也不失喪</a:t>
            </a:r>
            <a:endParaRPr lang="en-US" altLang="zh-TW" sz="3200" dirty="0"/>
          </a:p>
          <a:p>
            <a:pPr marL="1481626" lvl="1" indent="-609585"/>
            <a:r>
              <a:rPr lang="zh-TW" altLang="en-US" sz="3200" dirty="0"/>
              <a:t>我的神告訴我 </a:t>
            </a:r>
            <a:r>
              <a:rPr lang="en-US" altLang="zh-TW" sz="3200" dirty="0"/>
              <a:t>–</a:t>
            </a:r>
            <a:r>
              <a:rPr lang="zh-TW" altLang="en-US" sz="3200" dirty="0"/>
              <a:t> “你們的生命都賜給我了”</a:t>
            </a:r>
            <a:endParaRPr lang="en-US" altLang="zh-TW" sz="3200" dirty="0"/>
          </a:p>
          <a:p>
            <a:pPr marL="1481626" lvl="1" indent="-609585"/>
            <a:r>
              <a:rPr lang="zh-TW" altLang="en-US" sz="3200" dirty="0"/>
              <a:t>我們會撞在一個島上</a:t>
            </a:r>
            <a:endParaRPr lang="en-US" altLang="zh-TW" sz="3200" dirty="0"/>
          </a:p>
          <a:p>
            <a:pPr marL="872041" lvl="1" indent="0">
              <a:buNone/>
            </a:pPr>
            <a:endParaRPr lang="en-US" altLang="zh-TW" sz="3200" dirty="0"/>
          </a:p>
          <a:p>
            <a:pPr marL="872041" lvl="1" indent="0">
              <a:buNone/>
            </a:pPr>
            <a:r>
              <a:rPr lang="en-US" altLang="zh-TW" sz="2933" dirty="0"/>
              <a:t>==》</a:t>
            </a:r>
            <a:r>
              <a:rPr lang="zh-TW" altLang="en-US" sz="2933" dirty="0">
                <a:solidFill>
                  <a:srgbClr val="2E4BFF"/>
                </a:solidFill>
              </a:rPr>
              <a:t>「我信神他怎樣對我說，事情也要怎樣成就」</a:t>
            </a:r>
            <a:r>
              <a:rPr lang="en-US" altLang="zh-TW" sz="2933" dirty="0">
                <a:solidFill>
                  <a:srgbClr val="2E4BFF"/>
                </a:solidFill>
              </a:rPr>
              <a:t>27:25</a:t>
            </a:r>
            <a:endParaRPr lang="en-US" altLang="zh-TW" sz="4267" dirty="0"/>
          </a:p>
          <a:p>
            <a:pPr marL="761977" indent="-609585"/>
            <a:endParaRPr lang="en-US" altLang="zh-TW" sz="4267" dirty="0"/>
          </a:p>
        </p:txBody>
      </p:sp>
    </p:spTree>
    <p:extLst>
      <p:ext uri="{BB962C8B-B14F-4D97-AF65-F5344CB8AC3E}">
        <p14:creationId xmlns:p14="http://schemas.microsoft.com/office/powerpoint/2010/main" val="108175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A. 27:1</a:t>
            </a:r>
            <a:r>
              <a:rPr lang="zh-TW" altLang="en-US" sz="3200" dirty="0"/>
              <a:t> </a:t>
            </a:r>
            <a:r>
              <a:rPr lang="en-US" altLang="zh-TW" sz="3200" dirty="0"/>
              <a:t>–</a:t>
            </a:r>
            <a:r>
              <a:rPr lang="zh-TW" altLang="en-US" sz="3200" dirty="0"/>
              <a:t> </a:t>
            </a:r>
            <a:r>
              <a:rPr lang="en-US" altLang="zh-TW" sz="3200" dirty="0"/>
              <a:t>28:14	</a:t>
            </a:r>
            <a:r>
              <a:rPr lang="zh-TW" altLang="en-US" sz="3200" dirty="0"/>
              <a:t>保羅歷盡艱辛，航行到達羅馬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7FD5-A71A-2765-66D7-F282364D3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2" indent="0">
              <a:buNone/>
            </a:pPr>
            <a:r>
              <a:rPr lang="zh-TW" altLang="en-US" sz="3733" dirty="0"/>
              <a:t>保羅航行過程</a:t>
            </a:r>
            <a:endParaRPr lang="en-US" altLang="zh-TW" sz="3733" dirty="0"/>
          </a:p>
          <a:p>
            <a:pPr marL="761977" indent="-609585"/>
            <a:r>
              <a:rPr lang="zh-TW" altLang="en-US" sz="3200" dirty="0"/>
              <a:t>十四天後，漸漸靠近旱地，水手想逃走，被保羅攔阻</a:t>
            </a:r>
            <a:endParaRPr lang="en-US" altLang="zh-TW" sz="3200" dirty="0"/>
          </a:p>
          <a:p>
            <a:pPr marL="761977" indent="-609585"/>
            <a:r>
              <a:rPr lang="zh-TW" altLang="en-US" sz="3200" dirty="0"/>
              <a:t>保羅勸眾人吃飯，再次保證他們能活命</a:t>
            </a:r>
            <a:endParaRPr lang="en-US" altLang="zh-TW" sz="3200" dirty="0"/>
          </a:p>
          <a:p>
            <a:pPr marL="761977" indent="-609585"/>
            <a:r>
              <a:rPr lang="zh-TW" altLang="en-US" sz="3200" dirty="0"/>
              <a:t>眾人“放下心來”，也就吃了</a:t>
            </a:r>
            <a:endParaRPr lang="en-US" altLang="zh-TW" sz="3200" dirty="0"/>
          </a:p>
          <a:p>
            <a:pPr marL="761977" indent="-609585"/>
            <a:r>
              <a:rPr lang="zh-TW" altLang="en-US" sz="3200" dirty="0"/>
              <a:t>船靠近海灣，擱了淺，船尾被衝壞。大家得救，上了島（馬耳他）（</a:t>
            </a:r>
            <a:r>
              <a:rPr lang="en-US" altLang="zh-TW" sz="3200" dirty="0"/>
              <a:t>27:27—28:10</a:t>
            </a:r>
            <a:r>
              <a:rPr lang="zh-TW" altLang="en-US" sz="3200" dirty="0"/>
              <a:t>）</a:t>
            </a:r>
            <a:endParaRPr lang="en-US" altLang="zh-TW" sz="3200" dirty="0"/>
          </a:p>
          <a:p>
            <a:pPr marL="1481626" lvl="1" indent="-609585"/>
            <a:r>
              <a:rPr lang="zh-TW" altLang="en-US" sz="2933" dirty="0"/>
              <a:t>保羅被蛇咬卻沒受傷</a:t>
            </a:r>
            <a:endParaRPr lang="en-US" altLang="zh-TW" sz="2933" dirty="0"/>
          </a:p>
          <a:p>
            <a:pPr marL="1481626" lvl="1" indent="-609585"/>
            <a:r>
              <a:rPr lang="zh-TW" altLang="en-US" sz="2933" dirty="0"/>
              <a:t>保羅醫治部百流的父親</a:t>
            </a:r>
            <a:endParaRPr lang="en-US" altLang="zh-TW" sz="2933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2DDF53-CC8E-E479-B4A3-3F70E0AA4D72}"/>
              </a:ext>
            </a:extLst>
          </p:cNvPr>
          <p:cNvSpPr/>
          <p:nvPr/>
        </p:nvSpPr>
        <p:spPr>
          <a:xfrm>
            <a:off x="7069349" y="4953487"/>
            <a:ext cx="2708434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585"/>
            <a:r>
              <a:rPr lang="en-US" sz="4800" b="1" dirty="0" err="1">
                <a:ln/>
                <a:solidFill>
                  <a:srgbClr val="7A8C8E"/>
                </a:solidFill>
                <a:latin typeface="BiauKai" panose="02010601000101010101" pitchFamily="2" charset="-120"/>
                <a:ea typeface="BiauKai" panose="02010601000101010101" pitchFamily="2" charset="-120"/>
              </a:rPr>
              <a:t>醫療佈道</a:t>
            </a:r>
            <a:endParaRPr lang="en-US" sz="4800" b="1" dirty="0">
              <a:ln/>
              <a:solidFill>
                <a:srgbClr val="7A8C8E"/>
              </a:solidFill>
              <a:latin typeface="BiauKai" panose="02010601000101010101" pitchFamily="2" charset="-120"/>
              <a:ea typeface="BiauKai" panose="02010601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131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B10BD-1173-A8D1-88D1-5E247F68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A. 27:1</a:t>
            </a:r>
            <a:r>
              <a:rPr lang="zh-TW" altLang="en-US" sz="3200" dirty="0"/>
              <a:t> </a:t>
            </a:r>
            <a:r>
              <a:rPr lang="en-US" altLang="zh-TW" sz="3200" dirty="0"/>
              <a:t>–</a:t>
            </a:r>
            <a:r>
              <a:rPr lang="zh-TW" altLang="en-US" sz="3200" dirty="0"/>
              <a:t> </a:t>
            </a:r>
            <a:r>
              <a:rPr lang="en-US" altLang="zh-TW" sz="3200" dirty="0"/>
              <a:t>28:14	</a:t>
            </a:r>
            <a:r>
              <a:rPr lang="zh-TW" altLang="en-US" sz="3200" dirty="0"/>
              <a:t>保羅歷盡艱辛，航行到達羅馬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7FD5-A71A-2765-66D7-F282364D3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710048"/>
            <a:ext cx="5917907" cy="4650985"/>
          </a:xfrm>
        </p:spPr>
        <p:txBody>
          <a:bodyPr/>
          <a:lstStyle/>
          <a:p>
            <a:pPr marL="152392" indent="0">
              <a:buNone/>
            </a:pPr>
            <a:r>
              <a:rPr lang="zh-TW" altLang="en-US" sz="3733" dirty="0"/>
              <a:t>保羅航行過程</a:t>
            </a:r>
            <a:endParaRPr lang="en-US" altLang="zh-TW" sz="3733" dirty="0"/>
          </a:p>
          <a:p>
            <a:pPr marL="761977" indent="-609585"/>
            <a:r>
              <a:rPr lang="zh-TW" altLang="en-US" sz="3200" dirty="0"/>
              <a:t>在馬耳他住了三個月，上了亞歷山太的船，到了敘拉古，利基翁，部丟利，羅馬。（</a:t>
            </a:r>
            <a:r>
              <a:rPr lang="en-US" altLang="zh-TW" sz="3200" dirty="0"/>
              <a:t>28:11-28:14</a:t>
            </a:r>
            <a:r>
              <a:rPr lang="zh-TW" altLang="en-US" sz="3200" dirty="0"/>
              <a:t>）</a:t>
            </a:r>
            <a:endParaRPr lang="en-US" altLang="zh-TW" sz="3200" dirty="0"/>
          </a:p>
          <a:p>
            <a:pPr marL="152392" indent="0">
              <a:buNone/>
            </a:pPr>
            <a:r>
              <a:rPr lang="en-US" altLang="zh-TW" sz="3200" dirty="0"/>
              <a:t>==》</a:t>
            </a:r>
            <a:r>
              <a:rPr lang="zh-TW" altLang="en-US" sz="3200" dirty="0">
                <a:solidFill>
                  <a:srgbClr val="2E4BFF"/>
                </a:solidFill>
              </a:rPr>
              <a:t>「這樣，我們來到羅馬」</a:t>
            </a:r>
            <a:r>
              <a:rPr lang="en-US" altLang="zh-TW" sz="3200" dirty="0">
                <a:solidFill>
                  <a:srgbClr val="2E4BFF"/>
                </a:solidFill>
              </a:rPr>
              <a:t>28:14</a:t>
            </a:r>
            <a:r>
              <a:rPr lang="zh-TW" altLang="en-US" sz="3200" dirty="0">
                <a:solidFill>
                  <a:srgbClr val="2E4BFF"/>
                </a:solidFill>
              </a:rPr>
              <a:t> </a:t>
            </a:r>
            <a:endParaRPr lang="en-US" altLang="zh-TW" sz="3200" dirty="0">
              <a:solidFill>
                <a:srgbClr val="2E4BFF"/>
              </a:solidFill>
            </a:endParaRPr>
          </a:p>
          <a:p>
            <a:pPr marL="152392" indent="0">
              <a:buNone/>
            </a:pPr>
            <a:r>
              <a:rPr lang="zh-TW" altLang="en-US" sz="3200" dirty="0">
                <a:solidFill>
                  <a:srgbClr val="2E4BFF"/>
                </a:solidFill>
              </a:rPr>
              <a:t>大概</a:t>
            </a:r>
            <a:r>
              <a:rPr lang="en-US" altLang="zh-TW" sz="3200" dirty="0">
                <a:solidFill>
                  <a:srgbClr val="2E4BFF"/>
                </a:solidFill>
              </a:rPr>
              <a:t>8</a:t>
            </a:r>
            <a:r>
              <a:rPr lang="zh-TW" altLang="en-US" sz="3200" dirty="0">
                <a:solidFill>
                  <a:srgbClr val="2E4BFF"/>
                </a:solidFill>
              </a:rPr>
              <a:t>月出發，次年</a:t>
            </a:r>
            <a:r>
              <a:rPr lang="en-US" altLang="zh-TW" sz="3200" dirty="0">
                <a:solidFill>
                  <a:srgbClr val="2E4BFF"/>
                </a:solidFill>
              </a:rPr>
              <a:t>3</a:t>
            </a:r>
            <a:r>
              <a:rPr lang="zh-TW" altLang="en-US" sz="3200" dirty="0">
                <a:solidFill>
                  <a:srgbClr val="2E4BFF"/>
                </a:solidFill>
              </a:rPr>
              <a:t>月到羅馬</a:t>
            </a:r>
            <a:endParaRPr lang="en-US" altLang="zh-TW" sz="3200" dirty="0">
              <a:solidFill>
                <a:srgbClr val="2E4BFF"/>
              </a:solidFill>
            </a:endParaRPr>
          </a:p>
        </p:txBody>
      </p:sp>
      <p:pic>
        <p:nvPicPr>
          <p:cNvPr id="27650" name="Picture 2" descr="上图：保罗搭乘的船从高大岛向西飘流14天，到达马耳他岛。">
            <a:extLst>
              <a:ext uri="{FF2B5EF4-FFF2-40B4-BE49-F238E27FC236}">
                <a16:creationId xmlns:a16="http://schemas.microsoft.com/office/drawing/2014/main" id="{A1A4A6C4-989E-F747-C803-ECE6E7ADE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29" y="1966665"/>
            <a:ext cx="5538708" cy="413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6413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1873</Words>
  <Application>Microsoft Macintosh PowerPoint</Application>
  <PresentationFormat>Widescreen</PresentationFormat>
  <Paragraphs>228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BiauKai</vt:lpstr>
      <vt:lpstr>inherit</vt:lpstr>
      <vt:lpstr>Kaiti TC</vt:lpstr>
      <vt:lpstr>SimHei</vt:lpstr>
      <vt:lpstr>Songti TC</vt:lpstr>
      <vt:lpstr>STKaiti</vt:lpstr>
      <vt:lpstr>YouTube Sans</vt:lpstr>
      <vt:lpstr>Arial</vt:lpstr>
      <vt:lpstr>Gill Sans MT</vt:lpstr>
      <vt:lpstr>Wingdings</vt:lpstr>
      <vt:lpstr>Parcel</vt:lpstr>
      <vt:lpstr>4_Default Design</vt:lpstr>
      <vt:lpstr> 【使徒行傳】第二十一課 27:1 – 28:31 </vt:lpstr>
      <vt:lpstr>大綱</vt:lpstr>
      <vt:lpstr>A. 27:1 – 28:14 保羅歷盡艱辛，航行到達羅馬</vt:lpstr>
      <vt:lpstr>PowerPoint Presentation</vt:lpstr>
      <vt:lpstr>PowerPoint Presentation</vt:lpstr>
      <vt:lpstr>A. 27:1 – 28:14 保羅歷盡艱辛，航行到達羅馬</vt:lpstr>
      <vt:lpstr>A. 27:1 – 28:14 保羅歷盡艱辛，航行到達羅馬</vt:lpstr>
      <vt:lpstr>A. 27:1 – 28:14 保羅歷盡艱辛，航行到達羅馬</vt:lpstr>
      <vt:lpstr>A. 27:1 – 28:14 保羅歷盡艱辛，航行到達羅馬</vt:lpstr>
      <vt:lpstr>PowerPoint Presentation</vt:lpstr>
      <vt:lpstr>A. 27:1 – 28:14 保羅歷盡艱辛，航行到達羅馬</vt:lpstr>
      <vt:lpstr>A. 27:1 – 28:14 保羅歷盡艱辛，航行到達羅馬</vt:lpstr>
      <vt:lpstr>PowerPoint Presentation</vt:lpstr>
      <vt:lpstr>A. 27:1 – 28:14 保羅歷盡艱辛，航行到達羅馬</vt:lpstr>
      <vt:lpstr>A. 27:1 – 28:14 保羅歷盡艱辛，航行到達羅馬</vt:lpstr>
      <vt:lpstr>B. 28:15 – 28:31 保羅被囚羅馬，依然傳講福音</vt:lpstr>
      <vt:lpstr>B. 28:15 – 28:31 保羅被囚羅馬，依然傳講福音</vt:lpstr>
      <vt:lpstr>B. 28:15 – 28:31 保羅被囚羅馬，依然傳講福音</vt:lpstr>
      <vt:lpstr>PowerPoint Presentation</vt:lpstr>
      <vt:lpstr>使徒行傳結語</vt:lpstr>
      <vt:lpstr>使徒行傳結語</vt:lpstr>
      <vt:lpstr>哥林多後書11：23-29</vt:lpstr>
      <vt:lpstr> 詩歌：十字架的傳達者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【使徒行傳】第二十一課 27:1 – 28:31 </dc:title>
  <dc:creator>Sandy Mau</dc:creator>
  <cp:lastModifiedBy>Sandy Mau</cp:lastModifiedBy>
  <cp:revision>1</cp:revision>
  <dcterms:created xsi:type="dcterms:W3CDTF">2023-06-19T18:51:19Z</dcterms:created>
  <dcterms:modified xsi:type="dcterms:W3CDTF">2023-06-19T18:52:21Z</dcterms:modified>
</cp:coreProperties>
</file>