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sldIdLst>
    <p:sldId id="296" r:id="rId2"/>
    <p:sldId id="295" r:id="rId3"/>
    <p:sldId id="297" r:id="rId4"/>
    <p:sldId id="326" r:id="rId5"/>
    <p:sldId id="298" r:id="rId6"/>
    <p:sldId id="333" r:id="rId7"/>
    <p:sldId id="327" r:id="rId8"/>
    <p:sldId id="328" r:id="rId9"/>
    <p:sldId id="332" r:id="rId10"/>
    <p:sldId id="329" r:id="rId11"/>
    <p:sldId id="334" r:id="rId12"/>
    <p:sldId id="330" r:id="rId13"/>
    <p:sldId id="335" r:id="rId14"/>
    <p:sldId id="33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78"/>
  </p:normalViewPr>
  <p:slideViewPr>
    <p:cSldViewPr snapToGrid="0">
      <p:cViewPr varScale="1">
        <p:scale>
          <a:sx n="113" d="100"/>
          <a:sy n="113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10D56-5326-034C-8F47-FABE9E8FC803}" type="datetimeFigureOut">
              <a:rPr lang="en-US" smtClean="0"/>
              <a:t>1/28/23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96F668-86DE-4E46-A8AE-69BCF8FED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208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9774F79-A6E9-9E2E-FED3-BBBBDF12E7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DC8BF-C01C-F440-BF86-D9253B832D1F}" type="slidenum">
              <a:rPr kumimoji="0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zh-TW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59746" name="Rectangle 2">
            <a:extLst>
              <a:ext uri="{FF2B5EF4-FFF2-40B4-BE49-F238E27FC236}">
                <a16:creationId xmlns:a16="http://schemas.microsoft.com/office/drawing/2014/main" id="{5EB5D9DD-91A0-8252-D308-83D8C99037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E9F6C5F8-87C8-1030-3C3F-F66CE63EFB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5" y="4352545"/>
            <a:ext cx="6801612" cy="1239895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1/28/23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4814145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1_Section header"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679400" y="2561800"/>
            <a:ext cx="10833200" cy="173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>
                <a:latin typeface="Songti TC" panose="02010600040101010101" pitchFamily="2" charset="-120"/>
                <a:ea typeface="Songti TC" panose="02010600040101010101" pitchFamily="2" charset="-120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 dirty="0"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161378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415600" y="496967"/>
            <a:ext cx="11360800" cy="86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Songti TC" panose="02010600040101010101" pitchFamily="2" charset="-120"/>
                <a:ea typeface="Songti TC" panose="02010600040101010101" pitchFamily="2" charset="-12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 dirty="0"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 hasCustomPrompt="1"/>
          </p:nvPr>
        </p:nvSpPr>
        <p:spPr>
          <a:xfrm>
            <a:off x="415600" y="1596055"/>
            <a:ext cx="11360800" cy="476497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533387" lvl="0" indent="-38099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tx1"/>
              </a:buClr>
              <a:buSzPts val="1800"/>
              <a:buFont typeface="Wingdings" pitchFamily="2" charset="2"/>
              <a:buChar char="v"/>
              <a:defRPr sz="2667">
                <a:latin typeface="STKaiti" panose="02010600040101010101" pitchFamily="2" charset="-122"/>
                <a:ea typeface="STKaiti" panose="02010600040101010101" pitchFamily="2" charset="-122"/>
              </a:defRPr>
            </a:lvl1pPr>
            <a:lvl2pPr marL="1176837" lvl="1" indent="-380990">
              <a:spcBef>
                <a:spcPts val="533"/>
              </a:spcBef>
              <a:spcAft>
                <a:spcPts val="0"/>
              </a:spcAft>
              <a:buClrTx/>
              <a:buSzPts val="1400"/>
              <a:buFont typeface="Wingdings" pitchFamily="2" charset="2"/>
              <a:buChar char="q"/>
              <a:defRPr sz="240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defRPr>
            </a:lvl2pPr>
            <a:lvl3pPr marL="1828754" lvl="2" indent="-423323">
              <a:spcBef>
                <a:spcPts val="533"/>
              </a:spcBef>
              <a:spcAft>
                <a:spcPts val="0"/>
              </a:spcAft>
              <a:buClrTx/>
              <a:buSzPts val="1400"/>
              <a:buChar char="■"/>
              <a:defRPr sz="2133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defRPr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r>
              <a:rPr lang="en-US" dirty="0" err="1"/>
              <a:t>加入字詞</a:t>
            </a:r>
            <a:endParaRPr lang="en-US" dirty="0"/>
          </a:p>
          <a:p>
            <a:pPr lvl="1"/>
            <a:r>
              <a:rPr lang="en-US" dirty="0" err="1"/>
              <a:t>加入字詞</a:t>
            </a:r>
            <a:endParaRPr lang="en-US" dirty="0"/>
          </a:p>
          <a:p>
            <a:pPr lvl="2"/>
            <a:r>
              <a:rPr lang="en-US" dirty="0" err="1"/>
              <a:t>加入字詞</a:t>
            </a:r>
            <a:endParaRPr lang="en-US" dirty="0"/>
          </a:p>
          <a:p>
            <a:r>
              <a:rPr lang="en-US" dirty="0"/>
              <a:t>	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319399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1/28/23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2685862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5" y="4352465"/>
            <a:ext cx="6801612" cy="1265083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1/28/23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296763245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5"/>
            <a:ext cx="4271771" cy="31019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7" y="2638045"/>
            <a:ext cx="4270247" cy="31019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1/28/23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79517808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4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189" indent="0">
              <a:buNone/>
              <a:defRPr sz="19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1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7" y="3143251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4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189" indent="0">
              <a:buNone/>
              <a:defRPr sz="19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1/28/23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35854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1/28/23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8529656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1/28/23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849933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9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9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1/28/23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4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9711374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9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6001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9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1/28/23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5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9144733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6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7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1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1/28/23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1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3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651434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377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189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783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377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2971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30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276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09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28" indent="-228594" algn="l" defTabSz="914377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C5DCB-4888-6DBF-288B-EDE76DC50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altLang="zh-TW" dirty="0"/>
            </a:br>
            <a:r>
              <a:rPr lang="en-US" altLang="zh-TW" dirty="0"/>
              <a:t>【</a:t>
            </a:r>
            <a:r>
              <a:rPr lang="en-US" dirty="0" err="1"/>
              <a:t>使徒行傳</a:t>
            </a:r>
            <a:r>
              <a:rPr lang="en-US" altLang="zh-TW" dirty="0" err="1"/>
              <a:t>】</a:t>
            </a:r>
            <a:r>
              <a:rPr lang="en-US" dirty="0" err="1"/>
              <a:t>第三課</a:t>
            </a:r>
            <a:br>
              <a:rPr lang="en-US" dirty="0"/>
            </a:br>
            <a:r>
              <a:rPr lang="en-US" dirty="0" err="1"/>
              <a:t>第二章</a:t>
            </a:r>
            <a:br>
              <a:rPr lang="en-US" dirty="0"/>
            </a:br>
            <a:endParaRPr lang="en-US" dirty="0"/>
          </a:p>
        </p:txBody>
      </p:sp>
      <p:sp>
        <p:nvSpPr>
          <p:cNvPr id="3" name="Google Shape;69;p13">
            <a:extLst>
              <a:ext uri="{FF2B5EF4-FFF2-40B4-BE49-F238E27FC236}">
                <a16:creationId xmlns:a16="http://schemas.microsoft.com/office/drawing/2014/main" id="{FBC66F9E-F25F-7A17-4E41-790A6429C6ED}"/>
              </a:ext>
            </a:extLst>
          </p:cNvPr>
          <p:cNvSpPr txBox="1">
            <a:spLocks/>
          </p:cNvSpPr>
          <p:nvPr/>
        </p:nvSpPr>
        <p:spPr>
          <a:xfrm>
            <a:off x="679401" y="5012813"/>
            <a:ext cx="8570215" cy="1117975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lvl1pPr marL="17145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984647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13235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43013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12081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377">
              <a:spcBef>
                <a:spcPts val="1333"/>
              </a:spcBef>
              <a:buClr>
                <a:srgbClr val="58B6C0"/>
              </a:buClr>
              <a:buNone/>
            </a:pPr>
            <a:r>
              <a:rPr lang="zh-TW" altLang="en-US" sz="2400" dirty="0">
                <a:solidFill>
                  <a:prstClr val="black">
                    <a:lumMod val="85000"/>
                    <a:lumOff val="15000"/>
                  </a:prstClr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南區證道堂成人主日學</a:t>
            </a:r>
          </a:p>
          <a:p>
            <a:pPr marL="0" indent="0" defTabSz="914377">
              <a:spcBef>
                <a:spcPts val="1333"/>
              </a:spcBef>
              <a:buClr>
                <a:srgbClr val="58B6C0"/>
              </a:buClr>
              <a:buNone/>
            </a:pPr>
            <a:r>
              <a:rPr lang="en-US" sz="2400" dirty="0">
                <a:solidFill>
                  <a:prstClr val="black">
                    <a:lumMod val="85000"/>
                    <a:lumOff val="15000"/>
                  </a:prstClr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CCF</a:t>
            </a:r>
            <a:r>
              <a:rPr lang="zh-TW" altLang="en-US" sz="2400" dirty="0">
                <a:solidFill>
                  <a:prstClr val="black">
                    <a:lumMod val="85000"/>
                    <a:lumOff val="15000"/>
                  </a:prstClr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提供參考資料</a:t>
            </a:r>
          </a:p>
        </p:txBody>
      </p:sp>
    </p:spTree>
    <p:extLst>
      <p:ext uri="{BB962C8B-B14F-4D97-AF65-F5344CB8AC3E}">
        <p14:creationId xmlns:p14="http://schemas.microsoft.com/office/powerpoint/2010/main" val="485804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C9865-C3A1-9C83-217F-CB2CB0702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二</a:t>
            </a:r>
            <a:r>
              <a:rPr lang="en-US" altLang="zh-TW" dirty="0"/>
              <a:t>.</a:t>
            </a:r>
            <a:r>
              <a:rPr lang="zh-TW" altLang="en-US" dirty="0"/>
              <a:t>聖靈使彼得傳講救恩大有能力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44B755-4EA7-124C-2A52-C5FBD48052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61981" indent="-609585">
              <a:buFont typeface="+mj-lt"/>
              <a:buAutoNum type="alphaUcPeriod" startAt="3"/>
            </a:pPr>
            <a:r>
              <a:rPr lang="zh-TW" altLang="en-US" dirty="0"/>
              <a:t>呼召聽眾悔改（</a:t>
            </a:r>
            <a:r>
              <a:rPr lang="en-US" altLang="zh-TW" dirty="0"/>
              <a:t>2:37-</a:t>
            </a:r>
            <a:r>
              <a:rPr lang="zh-TW" altLang="en-US" dirty="0"/>
              <a:t> </a:t>
            </a:r>
            <a:r>
              <a:rPr lang="en-US" altLang="zh-TW" dirty="0"/>
              <a:t>40</a:t>
            </a:r>
            <a:r>
              <a:rPr lang="zh-TW" altLang="en-US" dirty="0"/>
              <a:t>）</a:t>
            </a:r>
            <a:endParaRPr lang="en-US" altLang="zh-TW" dirty="0"/>
          </a:p>
          <a:p>
            <a:pPr lvl="1"/>
            <a:r>
              <a:rPr lang="zh-TW" altLang="en-US" dirty="0"/>
              <a:t>眾人的反應 </a:t>
            </a:r>
            <a:r>
              <a:rPr lang="en-US" altLang="zh-TW" dirty="0"/>
              <a:t>–</a:t>
            </a:r>
            <a:r>
              <a:rPr lang="zh-TW" altLang="en-US" dirty="0"/>
              <a:t> “扎心”（</a:t>
            </a:r>
            <a:r>
              <a:rPr lang="en-US" altLang="zh-TW" dirty="0"/>
              <a:t>2:37</a:t>
            </a:r>
            <a:r>
              <a:rPr lang="zh-TW" altLang="en-US" dirty="0"/>
              <a:t>）</a:t>
            </a:r>
            <a:endParaRPr lang="en-US" altLang="zh-TW" dirty="0"/>
          </a:p>
          <a:p>
            <a:pPr lvl="2"/>
            <a:r>
              <a:rPr lang="zh-TW" altLang="en-US" dirty="0"/>
              <a:t>英文“</a:t>
            </a:r>
            <a:r>
              <a:rPr lang="en-US" altLang="zh-TW" dirty="0"/>
              <a:t>pierced” , “cut”</a:t>
            </a:r>
          </a:p>
          <a:p>
            <a:pPr lvl="2"/>
            <a:r>
              <a:rPr lang="zh-TW" altLang="en-US" dirty="0"/>
              <a:t>認識到耶穌是主；他們是有罪的</a:t>
            </a:r>
            <a:endParaRPr lang="en-US" altLang="zh-TW" dirty="0"/>
          </a:p>
          <a:p>
            <a:pPr marL="1405432" lvl="2" indent="0">
              <a:buNone/>
            </a:pPr>
            <a:endParaRPr lang="en-US" altLang="zh-TW" dirty="0"/>
          </a:p>
          <a:p>
            <a:pPr lvl="1"/>
            <a:r>
              <a:rPr lang="zh-TW" altLang="en-US" dirty="0"/>
              <a:t>彼得清楚說明如何才能除去罪（</a:t>
            </a:r>
            <a:r>
              <a:rPr lang="en-US" altLang="zh-TW" dirty="0"/>
              <a:t>2:38-39</a:t>
            </a:r>
            <a:r>
              <a:rPr lang="zh-TW" altLang="en-US" dirty="0"/>
              <a:t>）</a:t>
            </a:r>
            <a:endParaRPr lang="en-US" altLang="zh-TW" dirty="0"/>
          </a:p>
          <a:p>
            <a:pPr marL="1904952" lvl="2" indent="-457189">
              <a:buFont typeface="+mj-lt"/>
              <a:buAutoNum type="arabicParenR"/>
            </a:pPr>
            <a:r>
              <a:rPr lang="zh-TW" altLang="en-US" dirty="0"/>
              <a:t>以洗禮表示內心的悔改（先悔改信主，再以公開的洗禮來見證神的救恩）</a:t>
            </a:r>
            <a:endParaRPr lang="en-US" altLang="zh-TW" dirty="0"/>
          </a:p>
          <a:p>
            <a:pPr marL="1904952" lvl="2" indent="-457189">
              <a:buFont typeface="+mj-lt"/>
              <a:buAutoNum type="arabicParenR"/>
            </a:pPr>
            <a:r>
              <a:rPr lang="zh-TW" altLang="en-US" dirty="0"/>
              <a:t>領受所賜的聖靈</a:t>
            </a:r>
            <a:endParaRPr lang="en-US" altLang="zh-TW" dirty="0"/>
          </a:p>
          <a:p>
            <a:pPr marL="1904952" lvl="2" indent="-457189">
              <a:buFont typeface="+mj-lt"/>
              <a:buAutoNum type="arabicParenR"/>
            </a:pPr>
            <a:endParaRPr lang="en-US" altLang="zh-TW" dirty="0"/>
          </a:p>
          <a:p>
            <a:pPr lvl="1"/>
            <a:r>
              <a:rPr lang="zh-TW" altLang="en-US" dirty="0"/>
              <a:t>彼得勸勉（</a:t>
            </a:r>
            <a:r>
              <a:rPr lang="en-US" altLang="zh-TW" dirty="0"/>
              <a:t>2:40</a:t>
            </a:r>
            <a:r>
              <a:rPr lang="zh-TW" altLang="en-US" dirty="0"/>
              <a:t>）</a:t>
            </a:r>
            <a:endParaRPr lang="en-US" altLang="zh-TW" dirty="0"/>
          </a:p>
          <a:p>
            <a:pPr marL="1447764" lvl="2" indent="0">
              <a:buNone/>
            </a:pPr>
            <a:r>
              <a:rPr lang="zh-TW" altLang="en-US" dirty="0"/>
              <a:t>“你們當救自己脫離這彎曲的時代”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982379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C9865-C3A1-9C83-217F-CB2CB0702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二</a:t>
            </a:r>
            <a:r>
              <a:rPr lang="en-US" altLang="zh-TW" dirty="0"/>
              <a:t>.</a:t>
            </a:r>
            <a:r>
              <a:rPr lang="zh-TW" altLang="en-US" dirty="0"/>
              <a:t>聖靈使彼得傳講救恩大有能力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44B755-4EA7-124C-2A52-C5FBD48052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2396" indent="0">
              <a:buNone/>
            </a:pPr>
            <a:r>
              <a:rPr lang="zh-TW" altLang="en-US" dirty="0"/>
              <a:t>原則 ：聖靈總是引導人歸向耶穌，承認祂是主</a:t>
            </a:r>
            <a:endParaRPr lang="en-US" altLang="zh-TW" dirty="0"/>
          </a:p>
          <a:p>
            <a:pPr marL="152396" indent="0">
              <a:buNone/>
            </a:pPr>
            <a:endParaRPr lang="en-US" altLang="zh-TW" dirty="0"/>
          </a:p>
          <a:p>
            <a:pPr marL="152396" indent="0">
              <a:buNone/>
            </a:pPr>
            <a:r>
              <a:rPr lang="zh-TW" altLang="en-US" dirty="0"/>
              <a:t>例子：聖靈引導彼得用先知的預言來向眾人解釋所發生的事情，並且追溯了導致了五旬節事件的過程，並且提到復活的事實之後，他做了五旬節的宣告，就是耶穌是主，是基督。</a:t>
            </a:r>
            <a:endParaRPr lang="en-US" altLang="zh-TW" dirty="0"/>
          </a:p>
          <a:p>
            <a:pPr marL="152396" indent="0">
              <a:buNone/>
            </a:pPr>
            <a:endParaRPr lang="en-US" altLang="zh-TW" dirty="0"/>
          </a:p>
          <a:p>
            <a:pPr marL="152396" indent="0">
              <a:buNone/>
            </a:pPr>
            <a:r>
              <a:rPr lang="zh-TW" altLang="en-US" dirty="0"/>
              <a:t>應用：每天我們生活發生的事情，都可以求聖靈帶領，讓我們更加信靠主。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809411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C9865-C3A1-9C83-217F-CB2CB0702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三</a:t>
            </a:r>
            <a:r>
              <a:rPr lang="en-US" altLang="zh-TW" dirty="0"/>
              <a:t>.</a:t>
            </a:r>
            <a:r>
              <a:rPr lang="zh-TW" altLang="en-US" dirty="0"/>
              <a:t>聖靈的工作對耶穌撒冷教會的影響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44B755-4EA7-124C-2A52-C5FBD48052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教會就在五旬節正式成立（</a:t>
            </a:r>
            <a:r>
              <a:rPr lang="en-US" altLang="zh-TW" dirty="0"/>
              <a:t>2:41</a:t>
            </a:r>
            <a:r>
              <a:rPr lang="zh-TW" altLang="en-US" dirty="0"/>
              <a:t>）</a:t>
            </a:r>
            <a:endParaRPr lang="en-US" altLang="zh-TW" dirty="0"/>
          </a:p>
          <a:p>
            <a:r>
              <a:rPr lang="zh-TW" altLang="en-US" dirty="0"/>
              <a:t>初期教會門徒生活的六個特徵：</a:t>
            </a:r>
            <a:endParaRPr lang="en-US" altLang="zh-TW" dirty="0"/>
          </a:p>
          <a:p>
            <a:pPr marL="1253035" lvl="1" indent="-457189">
              <a:buFont typeface="+mj-lt"/>
              <a:buAutoNum type="arabicPeriod"/>
            </a:pPr>
            <a:r>
              <a:rPr lang="zh-TW" altLang="en-US" dirty="0"/>
              <a:t>恆心遵守使徒的教訓（</a:t>
            </a:r>
            <a:r>
              <a:rPr lang="en-US" altLang="zh-TW" dirty="0"/>
              <a:t>2:42</a:t>
            </a:r>
            <a:r>
              <a:rPr lang="zh-TW" altLang="en-US" dirty="0"/>
              <a:t>）</a:t>
            </a:r>
            <a:endParaRPr lang="en-US" altLang="zh-TW" dirty="0"/>
          </a:p>
          <a:p>
            <a:pPr marL="1253035" lvl="1" indent="-457189">
              <a:buFont typeface="+mj-lt"/>
              <a:buAutoNum type="arabicPeriod"/>
            </a:pPr>
            <a:r>
              <a:rPr lang="zh-TW" altLang="en-US" dirty="0"/>
              <a:t>信徒彼此團契（</a:t>
            </a:r>
            <a:r>
              <a:rPr lang="en-US" altLang="zh-TW" dirty="0"/>
              <a:t>2:42</a:t>
            </a:r>
            <a:r>
              <a:rPr lang="zh-TW" altLang="en-US" dirty="0"/>
              <a:t>）</a:t>
            </a:r>
            <a:endParaRPr lang="en-US" altLang="zh-TW" dirty="0"/>
          </a:p>
          <a:p>
            <a:pPr marL="1253035" lvl="1" indent="-457189">
              <a:buFont typeface="+mj-lt"/>
              <a:buAutoNum type="arabicPeriod"/>
            </a:pPr>
            <a:r>
              <a:rPr lang="zh-TW" altLang="en-US" dirty="0"/>
              <a:t>擘餅（</a:t>
            </a:r>
            <a:r>
              <a:rPr lang="en-US" altLang="zh-TW" dirty="0"/>
              <a:t>2:42</a:t>
            </a:r>
            <a:r>
              <a:rPr lang="zh-TW" altLang="en-US" dirty="0"/>
              <a:t>）</a:t>
            </a:r>
            <a:endParaRPr lang="en-US" altLang="zh-TW" dirty="0"/>
          </a:p>
          <a:p>
            <a:pPr marL="1253035" lvl="1" indent="-457189">
              <a:buFont typeface="+mj-lt"/>
              <a:buAutoNum type="arabicPeriod"/>
            </a:pPr>
            <a:r>
              <a:rPr lang="zh-TW" altLang="en-US" dirty="0"/>
              <a:t>信徒一起禱告（</a:t>
            </a:r>
            <a:r>
              <a:rPr lang="en-US" altLang="zh-TW" dirty="0"/>
              <a:t>2:42-46</a:t>
            </a:r>
            <a:r>
              <a:rPr lang="zh-TW" altLang="en-US" dirty="0"/>
              <a:t>）</a:t>
            </a:r>
            <a:endParaRPr lang="en-US" altLang="zh-TW" dirty="0"/>
          </a:p>
          <a:p>
            <a:pPr marL="1253035" lvl="1" indent="-457189">
              <a:buFont typeface="+mj-lt"/>
              <a:buAutoNum type="arabicPeriod"/>
            </a:pPr>
            <a:r>
              <a:rPr lang="zh-TW" altLang="en-US" dirty="0"/>
              <a:t>信徒彼此相愛，彼此分享屬靈和物資上的需要（</a:t>
            </a:r>
            <a:r>
              <a:rPr lang="en-US" altLang="zh-TW" dirty="0"/>
              <a:t>2:44-45</a:t>
            </a:r>
            <a:r>
              <a:rPr lang="zh-TW" altLang="en-US" dirty="0"/>
              <a:t>）</a:t>
            </a:r>
            <a:endParaRPr lang="en-US" altLang="zh-TW" dirty="0"/>
          </a:p>
          <a:p>
            <a:pPr marL="1253035" lvl="1" indent="-457189">
              <a:buFont typeface="+mj-lt"/>
              <a:buAutoNum type="arabicPeriod"/>
            </a:pPr>
            <a:r>
              <a:rPr lang="zh-TW" altLang="en-US" dirty="0"/>
              <a:t>在各種環境中都喜樂地讚美神（</a:t>
            </a:r>
            <a:r>
              <a:rPr lang="en-US" altLang="zh-TW" dirty="0"/>
              <a:t>2:47</a:t>
            </a:r>
            <a:r>
              <a:rPr lang="zh-TW" altLang="en-US" dirty="0"/>
              <a:t>）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704695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C9865-C3A1-9C83-217F-CB2CB0702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三</a:t>
            </a:r>
            <a:r>
              <a:rPr lang="en-US" altLang="zh-TW" dirty="0"/>
              <a:t>.</a:t>
            </a:r>
            <a:r>
              <a:rPr lang="zh-TW" altLang="en-US" dirty="0"/>
              <a:t>聖靈的工作對耶穌撒冷教會的影響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44B755-4EA7-124C-2A52-C5FBD48052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2396" indent="0">
              <a:buNone/>
            </a:pPr>
            <a:r>
              <a:rPr lang="zh-TW" altLang="en-US" dirty="0"/>
              <a:t>原則： 聖靈的工作使教會增長</a:t>
            </a:r>
            <a:endParaRPr lang="en-US" altLang="zh-TW" dirty="0"/>
          </a:p>
          <a:p>
            <a:pPr marL="152396" indent="0">
              <a:buNone/>
            </a:pPr>
            <a:endParaRPr lang="en-US" altLang="zh-TW" dirty="0"/>
          </a:p>
          <a:p>
            <a:pPr marL="152396" indent="0">
              <a:buNone/>
            </a:pPr>
            <a:r>
              <a:rPr lang="en-US" altLang="zh-TW" dirty="0"/>
              <a:t>	</a:t>
            </a:r>
            <a:r>
              <a:rPr lang="zh-TW" altLang="en-US" dirty="0"/>
              <a:t>神賜下聖靈的心意就是要教會靠著聖靈的能力去見證主名，</a:t>
            </a:r>
            <a:endParaRPr lang="en-US" altLang="zh-TW" dirty="0"/>
          </a:p>
          <a:p>
            <a:pPr marL="152396" indent="0">
              <a:buNone/>
            </a:pPr>
            <a:r>
              <a:rPr lang="en-US" altLang="zh-TW" dirty="0"/>
              <a:t>	</a:t>
            </a:r>
            <a:r>
              <a:rPr lang="zh-TW" altLang="en-US" dirty="0"/>
              <a:t>教會也因著見證的結果，得救的人數增加</a:t>
            </a:r>
            <a:endParaRPr lang="en-US" altLang="zh-TW" dirty="0"/>
          </a:p>
          <a:p>
            <a:pPr marL="152396" indent="0">
              <a:buNone/>
            </a:pPr>
            <a:endParaRPr lang="en-US" altLang="zh-TW" dirty="0"/>
          </a:p>
          <a:p>
            <a:pPr marL="152396" indent="0">
              <a:buNone/>
            </a:pPr>
            <a:r>
              <a:rPr lang="zh-TW" altLang="en-US" dirty="0"/>
              <a:t>應用： 我們每人都有聖靈充滿，自然流露出宣講福音的生命，教會就能成長，人數增多。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4089490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952AC-95E0-9222-264A-FBA15C32B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結語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CC98F8-97FC-4A8E-2268-E35D9E295C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2396" indent="0">
              <a:buNone/>
            </a:pPr>
            <a:r>
              <a:rPr lang="en-US" dirty="0" err="1"/>
              <a:t>我們學習到聖靈的大能在信徒生命中的奇妙工作</a:t>
            </a:r>
            <a:r>
              <a:rPr lang="zh-TW" altLang="en-US" dirty="0"/>
              <a:t>：</a:t>
            </a:r>
            <a:endParaRPr lang="en-US" altLang="zh-TW" dirty="0"/>
          </a:p>
          <a:p>
            <a:r>
              <a:rPr lang="en-US" dirty="0" err="1"/>
              <a:t>當聖靈進入一位信徒的心中</a:t>
            </a:r>
            <a:r>
              <a:rPr lang="zh-TW" altLang="en-US" dirty="0"/>
              <a:t>，這人便與神開始一個新的關係</a:t>
            </a:r>
            <a:endParaRPr lang="en-US" altLang="zh-TW" dirty="0"/>
          </a:p>
          <a:p>
            <a:r>
              <a:rPr lang="en-US" dirty="0" err="1"/>
              <a:t>當我們要求聖靈充滿</a:t>
            </a:r>
            <a:r>
              <a:rPr lang="zh-TW" altLang="en-US" dirty="0"/>
              <a:t>，我們就會經歷到大膽的傳講主的見證的能力</a:t>
            </a:r>
            <a:endParaRPr lang="en-US" altLang="zh-TW" dirty="0"/>
          </a:p>
          <a:p>
            <a:r>
              <a:rPr lang="zh-TW" altLang="en-US" dirty="0"/>
              <a:t>當我們靠著聖靈的能力去見證主名，教會就得以增長，我們也會與其他的聖徒建立委身的關係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661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B10BD-1173-A8D1-88D1-5E247F68F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大綱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287FD5-A71A-2765-66D7-F282364D3F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5783" indent="-533387">
              <a:buAutoNum type="romanUcPeriod"/>
            </a:pPr>
            <a:r>
              <a:rPr lang="en-US" altLang="zh-TW" dirty="0"/>
              <a:t>2:1-13	</a:t>
            </a:r>
            <a:r>
              <a:rPr lang="zh-TW" altLang="en-US" dirty="0"/>
              <a:t>聖靈在五旬節降臨的景象</a:t>
            </a:r>
            <a:endParaRPr lang="en-US" altLang="zh-TW" dirty="0"/>
          </a:p>
          <a:p>
            <a:pPr marL="795847" lvl="1" indent="0">
              <a:buNone/>
            </a:pPr>
            <a:endParaRPr lang="en-US" altLang="zh-TW" dirty="0">
              <a:solidFill>
                <a:srgbClr val="0432FF"/>
              </a:solidFill>
            </a:endParaRPr>
          </a:p>
          <a:p>
            <a:pPr marL="685783" indent="-533387">
              <a:buFont typeface="Wingdings" pitchFamily="2" charset="2"/>
              <a:buAutoNum type="romanUcPeriod"/>
            </a:pPr>
            <a:r>
              <a:rPr lang="en-US" altLang="zh-TW" dirty="0"/>
              <a:t>2:14-40	</a:t>
            </a:r>
            <a:r>
              <a:rPr lang="zh-TW" altLang="en-US" dirty="0"/>
              <a:t>聖靈使彼得傳講救恩大有能力</a:t>
            </a:r>
            <a:endParaRPr lang="en-US" altLang="zh-TW" dirty="0"/>
          </a:p>
          <a:p>
            <a:pPr marL="685783" indent="-533387">
              <a:buFont typeface="Wingdings" pitchFamily="2" charset="2"/>
              <a:buAutoNum type="romanUcPeriod"/>
            </a:pPr>
            <a:endParaRPr lang="en-US" altLang="zh-TW" dirty="0"/>
          </a:p>
          <a:p>
            <a:pPr marL="685783" indent="-533387">
              <a:buFont typeface="Wingdings" pitchFamily="2" charset="2"/>
              <a:buAutoNum type="romanUcPeriod"/>
            </a:pPr>
            <a:r>
              <a:rPr lang="en-US" altLang="zh-TW" dirty="0"/>
              <a:t>2:41-47	</a:t>
            </a:r>
            <a:r>
              <a:rPr lang="zh-TW" altLang="en-US" dirty="0"/>
              <a:t>聖靈的工作對耶穌撒冷教會的影響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902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1C247-AA7B-64FB-AE00-32C00BE88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一</a:t>
            </a:r>
            <a:r>
              <a:rPr lang="en-US" altLang="zh-TW" dirty="0"/>
              <a:t>.</a:t>
            </a:r>
            <a:r>
              <a:rPr lang="zh-TW" altLang="en-US" dirty="0"/>
              <a:t>聖靈在五旬節降臨的景象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62FF3-4154-B522-5C75-AF6B0D14C1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七七節</a:t>
            </a:r>
            <a:r>
              <a:rPr lang="en-US" altLang="zh-TW" dirty="0"/>
              <a:t>/</a:t>
            </a:r>
            <a:r>
              <a:rPr lang="en-US" dirty="0" err="1"/>
              <a:t>五旬節</a:t>
            </a:r>
            <a:endParaRPr lang="en-US" dirty="0"/>
          </a:p>
          <a:p>
            <a:pPr marL="152396" indent="0" fontAlgn="t">
              <a:buNone/>
            </a:pPr>
            <a:r>
              <a:rPr lang="zh-TW" altLang="en-US" b="0" i="0" dirty="0">
                <a:effectLst/>
                <a:latin typeface="Arial" panose="020B0604020202020204" pitchFamily="34" charset="0"/>
              </a:rPr>
              <a:t>“你们要从安息日的次日，献禾捆为摇祭的那日算起，要满了七个安息日。 到第七个安息日的次日，共计五十天，又要将新素祭献给耶和华（利</a:t>
            </a:r>
            <a:r>
              <a:rPr lang="en-US" altLang="zh-TW" dirty="0"/>
              <a:t>23:15-16</a:t>
            </a:r>
            <a:r>
              <a:rPr lang="zh-TW" altLang="en-US" dirty="0"/>
              <a:t>）</a:t>
            </a:r>
          </a:p>
          <a:p>
            <a:pPr marL="152396" indent="0">
              <a:buNone/>
            </a:pPr>
            <a:endParaRPr lang="en-US" dirty="0"/>
          </a:p>
          <a:p>
            <a:pPr marL="152396" indent="0">
              <a:buNone/>
            </a:pPr>
            <a:r>
              <a:rPr lang="en-US" dirty="0" err="1"/>
              <a:t>逾越節</a:t>
            </a:r>
            <a:r>
              <a:rPr lang="zh-TW" altLang="en-US" dirty="0"/>
              <a:t> </a:t>
            </a:r>
            <a:r>
              <a:rPr lang="en-US" altLang="zh-TW" dirty="0"/>
              <a:t>–</a:t>
            </a:r>
            <a:r>
              <a:rPr lang="zh-TW" altLang="en-US" dirty="0"/>
              <a:t>  主耶穌受難</a:t>
            </a:r>
            <a:endParaRPr lang="en-US" altLang="zh-TW" dirty="0"/>
          </a:p>
          <a:p>
            <a:pPr marL="152396" indent="0">
              <a:buNone/>
            </a:pPr>
            <a:r>
              <a:rPr lang="zh-TW" altLang="en-US" dirty="0"/>
              <a:t>復活節 </a:t>
            </a:r>
            <a:r>
              <a:rPr lang="en-US" altLang="zh-TW" dirty="0"/>
              <a:t>–</a:t>
            </a:r>
            <a:r>
              <a:rPr lang="zh-TW" altLang="en-US" dirty="0"/>
              <a:t>  主耶穌復活</a:t>
            </a:r>
            <a:endParaRPr lang="en-US" altLang="zh-TW" dirty="0"/>
          </a:p>
          <a:p>
            <a:pPr marL="152396" indent="0">
              <a:buNone/>
            </a:pPr>
            <a:r>
              <a:rPr lang="en-US" altLang="zh-TW" dirty="0"/>
              <a:t>40</a:t>
            </a:r>
            <a:r>
              <a:rPr lang="zh-TW" altLang="en-US" dirty="0"/>
              <a:t>天後  </a:t>
            </a:r>
            <a:r>
              <a:rPr lang="en-US" altLang="zh-TW" dirty="0"/>
              <a:t>--	</a:t>
            </a:r>
            <a:r>
              <a:rPr lang="zh-TW" altLang="en-US" dirty="0"/>
              <a:t>主耶穌升天</a:t>
            </a:r>
            <a:endParaRPr lang="en-US" altLang="zh-TW" dirty="0"/>
          </a:p>
          <a:p>
            <a:pPr marL="152396" indent="0">
              <a:buNone/>
            </a:pPr>
            <a:r>
              <a:rPr lang="zh-TW" altLang="en-US" dirty="0"/>
              <a:t>五旬節（</a:t>
            </a:r>
            <a:r>
              <a:rPr lang="en-US" altLang="zh-TW" dirty="0"/>
              <a:t>50</a:t>
            </a:r>
            <a:r>
              <a:rPr lang="zh-TW" altLang="en-US" dirty="0"/>
              <a:t>天）</a:t>
            </a:r>
            <a:r>
              <a:rPr lang="en-US" altLang="zh-TW" dirty="0"/>
              <a:t>--</a:t>
            </a:r>
            <a:r>
              <a:rPr lang="zh-TW" altLang="en-US" dirty="0"/>
              <a:t> 聖靈降臨 （復活節</a:t>
            </a:r>
            <a:r>
              <a:rPr lang="en-US" altLang="zh-TW" dirty="0"/>
              <a:t>7</a:t>
            </a:r>
            <a:r>
              <a:rPr lang="zh-TW" altLang="en-US" dirty="0"/>
              <a:t>週後）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468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2">
            <a:extLst>
              <a:ext uri="{FF2B5EF4-FFF2-40B4-BE49-F238E27FC236}">
                <a16:creationId xmlns:a16="http://schemas.microsoft.com/office/drawing/2014/main" id="{173C3F7F-7C06-FBB3-B361-9B62CE585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4100" y="609601"/>
            <a:ext cx="7543800" cy="476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11275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33563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35585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81305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7025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72745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8465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09585"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五旬節到了，門徒都聚集在一處。</a:t>
            </a:r>
            <a:r>
              <a:rPr lang="en-US" altLang="zh-TW" sz="2400">
                <a:solidFill>
                  <a:srgbClr val="CEDBE6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>
                <a:solidFill>
                  <a:srgbClr val="CEDBE6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徒</a:t>
            </a:r>
            <a:r>
              <a:rPr lang="en-US" altLang="zh-TW" sz="2400">
                <a:solidFill>
                  <a:srgbClr val="CEDBE6"/>
                </a:solidFill>
                <a:latin typeface="SimHei" panose="02010609060101010101" pitchFamily="49" charset="-122"/>
                <a:ea typeface="新細明體" panose="02020500000000000000" pitchFamily="18" charset="-120"/>
              </a:rPr>
              <a:t>2</a:t>
            </a:r>
            <a:r>
              <a:rPr lang="en-US" altLang="zh-TW" sz="2400">
                <a:solidFill>
                  <a:srgbClr val="CEDBE6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:</a:t>
            </a:r>
            <a:r>
              <a:rPr lang="en-US" altLang="zh-TW" sz="2400">
                <a:solidFill>
                  <a:srgbClr val="CEDBE6"/>
                </a:solidFill>
                <a:latin typeface="SimHei" panose="02010609060101010101" pitchFamily="49" charset="-122"/>
                <a:ea typeface="新細明體" panose="02020500000000000000" pitchFamily="18" charset="-120"/>
              </a:rPr>
              <a:t>1</a:t>
            </a:r>
            <a:r>
              <a:rPr lang="en-US" altLang="zh-TW" sz="2400">
                <a:solidFill>
                  <a:srgbClr val="CEDBE6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</a:p>
        </p:txBody>
      </p:sp>
      <p:graphicFrame>
        <p:nvGraphicFramePr>
          <p:cNvPr id="83972" name="Group 4">
            <a:extLst>
              <a:ext uri="{FF2B5EF4-FFF2-40B4-BE49-F238E27FC236}">
                <a16:creationId xmlns:a16="http://schemas.microsoft.com/office/drawing/2014/main" id="{CCB6C00A-7407-8B4A-F2C5-CA773362E87C}"/>
              </a:ext>
            </a:extLst>
          </p:cNvPr>
          <p:cNvGraphicFramePr>
            <a:graphicFrameLocks noGrp="1"/>
          </p:cNvGraphicFramePr>
          <p:nvPr/>
        </p:nvGraphicFramePr>
        <p:xfrm>
          <a:off x="2905125" y="2147889"/>
          <a:ext cx="7200896" cy="436563"/>
        </p:xfrm>
        <a:graphic>
          <a:graphicData uri="http://schemas.openxmlformats.org/drawingml/2006/table">
            <a:tbl>
              <a:tblPr/>
              <a:tblGrid>
                <a:gridCol w="600075">
                  <a:extLst>
                    <a:ext uri="{9D8B030D-6E8A-4147-A177-3AD203B41FA5}">
                      <a16:colId xmlns:a16="http://schemas.microsoft.com/office/drawing/2014/main" val="2250808462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2352728765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2766109397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2702646774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3250690546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1021609962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4146595635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730963926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3741460304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2036384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258551158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2299331821"/>
                    </a:ext>
                  </a:extLst>
                </a:gridCol>
              </a:tblGrid>
              <a:tr h="436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</a:t>
                      </a:r>
                      <a:endParaRPr kumimoji="0" lang="en-US" altLang="zh-TW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</a:t>
                      </a:r>
                      <a:endParaRPr kumimoji="0" lang="en-US" altLang="zh-TW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3</a:t>
                      </a:r>
                      <a:endParaRPr kumimoji="0" lang="en-US" altLang="zh-TW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4</a:t>
                      </a:r>
                      <a:endParaRPr kumimoji="0" lang="en-US" altLang="zh-TW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5</a:t>
                      </a:r>
                      <a:endParaRPr kumimoji="0" lang="en-US" altLang="zh-TW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6</a:t>
                      </a:r>
                      <a:endParaRPr kumimoji="0" lang="en-US" altLang="zh-TW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7</a:t>
                      </a:r>
                      <a:endParaRPr kumimoji="0" lang="en-US" altLang="zh-TW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8</a:t>
                      </a:r>
                      <a:endParaRPr kumimoji="0" lang="en-US" altLang="zh-TW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9</a:t>
                      </a:r>
                      <a:endParaRPr kumimoji="0" lang="en-US" altLang="zh-TW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10</a:t>
                      </a:r>
                      <a:endParaRPr kumimoji="0" lang="en-US" altLang="zh-TW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11</a:t>
                      </a:r>
                      <a:endParaRPr kumimoji="0" lang="en-US" altLang="zh-TW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12</a:t>
                      </a:r>
                      <a:endParaRPr kumimoji="0" lang="en-US" altLang="zh-TW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589282"/>
                  </a:ext>
                </a:extLst>
              </a:tr>
            </a:tbl>
          </a:graphicData>
        </a:graphic>
      </p:graphicFrame>
      <p:sp>
        <p:nvSpPr>
          <p:cNvPr id="84000" name="Text Box 32">
            <a:extLst>
              <a:ext uri="{FF2B5EF4-FFF2-40B4-BE49-F238E27FC236}">
                <a16:creationId xmlns:a16="http://schemas.microsoft.com/office/drawing/2014/main" id="{00758840-E117-BF8A-D716-7B744FD0C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6776" y="3108325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defTabSz="609585"/>
            <a:r>
              <a:rPr kumimoji="1" lang="en-US" altLang="zh-TW">
                <a:solidFill>
                  <a:prstClr val="black"/>
                </a:solidFill>
                <a:latin typeface="Gill Sans MT" panose="020B0502020104020203"/>
                <a:ea typeface="SimHei" panose="02010609060101010101" pitchFamily="49" charset="-122"/>
              </a:rPr>
              <a:t>14</a:t>
            </a:r>
          </a:p>
        </p:txBody>
      </p:sp>
      <p:sp>
        <p:nvSpPr>
          <p:cNvPr id="84001" name="Text Box 33">
            <a:extLst>
              <a:ext uri="{FF2B5EF4-FFF2-40B4-BE49-F238E27FC236}">
                <a16:creationId xmlns:a16="http://schemas.microsoft.com/office/drawing/2014/main" id="{EFE34522-F118-C5EA-7D64-F91A1E1F1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0354" y="3101975"/>
            <a:ext cx="72167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defTabSz="609585"/>
            <a:r>
              <a:rPr kumimoji="1" lang="en-US" altLang="zh-TW">
                <a:solidFill>
                  <a:prstClr val="black"/>
                </a:solidFill>
                <a:latin typeface="Gill Sans MT" panose="020B0502020104020203"/>
                <a:ea typeface="SimHei" panose="02010609060101010101" pitchFamily="49" charset="-122"/>
              </a:rPr>
              <a:t>15-21</a:t>
            </a:r>
          </a:p>
        </p:txBody>
      </p:sp>
      <p:sp>
        <p:nvSpPr>
          <p:cNvPr id="84002" name="Text Box 34">
            <a:extLst>
              <a:ext uri="{FF2B5EF4-FFF2-40B4-BE49-F238E27FC236}">
                <a16:creationId xmlns:a16="http://schemas.microsoft.com/office/drawing/2014/main" id="{1C749F9E-FA5F-53C4-6D0C-4A94C9C8BE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2" y="2173288"/>
            <a:ext cx="12105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609585"/>
            <a:r>
              <a:rPr kumimoji="1" lang="zh-TW" altLang="en-US" sz="2000">
                <a:solidFill>
                  <a:prstClr val="black"/>
                </a:solidFill>
                <a:latin typeface="Gill Sans MT" panose="020B0502020104020203"/>
                <a:ea typeface="SimHei" panose="02010609060101010101" pitchFamily="49" charset="-122"/>
              </a:rPr>
              <a:t>猶太聖曆</a:t>
            </a:r>
          </a:p>
        </p:txBody>
      </p:sp>
      <p:sp>
        <p:nvSpPr>
          <p:cNvPr id="84003" name="Line 35">
            <a:extLst>
              <a:ext uri="{FF2B5EF4-FFF2-40B4-BE49-F238E27FC236}">
                <a16:creationId xmlns:a16="http://schemas.microsoft.com/office/drawing/2014/main" id="{3A555356-D65D-DE7C-BC70-25194E6D21A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94051" y="2584450"/>
            <a:ext cx="0" cy="50323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609585"/>
            <a:endParaRPr lang="en-US">
              <a:solidFill>
                <a:prstClr val="black"/>
              </a:solidFill>
              <a:latin typeface="Gill Sans MT" panose="020B0502020104020203"/>
            </a:endParaRPr>
          </a:p>
        </p:txBody>
      </p:sp>
      <p:sp>
        <p:nvSpPr>
          <p:cNvPr id="84004" name="Line 36">
            <a:extLst>
              <a:ext uri="{FF2B5EF4-FFF2-40B4-BE49-F238E27FC236}">
                <a16:creationId xmlns:a16="http://schemas.microsoft.com/office/drawing/2014/main" id="{19224645-746F-FD74-23E4-8548DD7C83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02113" y="2584451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609585"/>
            <a:endParaRPr lang="en-US">
              <a:solidFill>
                <a:prstClr val="black"/>
              </a:solidFill>
              <a:latin typeface="Gill Sans MT" panose="020B0502020104020203"/>
            </a:endParaRPr>
          </a:p>
        </p:txBody>
      </p:sp>
      <p:sp>
        <p:nvSpPr>
          <p:cNvPr id="84005" name="Line 37">
            <a:extLst>
              <a:ext uri="{FF2B5EF4-FFF2-40B4-BE49-F238E27FC236}">
                <a16:creationId xmlns:a16="http://schemas.microsoft.com/office/drawing/2014/main" id="{18ED5753-FF13-A84C-BC14-F91C49293C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94500" y="2584450"/>
            <a:ext cx="0" cy="50323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609585"/>
            <a:endParaRPr lang="en-US">
              <a:solidFill>
                <a:prstClr val="black"/>
              </a:solidFill>
              <a:latin typeface="Gill Sans MT" panose="020B0502020104020203"/>
            </a:endParaRPr>
          </a:p>
        </p:txBody>
      </p:sp>
      <p:sp>
        <p:nvSpPr>
          <p:cNvPr id="84006" name="Text Box 38">
            <a:extLst>
              <a:ext uri="{FF2B5EF4-FFF2-40B4-BE49-F238E27FC236}">
                <a16:creationId xmlns:a16="http://schemas.microsoft.com/office/drawing/2014/main" id="{435C1C14-4D74-0232-1F54-3D4A78D1D5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3479" y="3519489"/>
            <a:ext cx="441146" cy="1015663"/>
          </a:xfrm>
          <a:prstGeom prst="rect">
            <a:avLst/>
          </a:prstGeom>
          <a:solidFill>
            <a:srgbClr val="FF996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defTabSz="609585"/>
            <a:r>
              <a:rPr kumimoji="1" lang="zh-TW" altLang="en-US" sz="2000">
                <a:solidFill>
                  <a:prstClr val="black"/>
                </a:solidFill>
                <a:latin typeface="Gill Sans MT" panose="020B0502020104020203"/>
                <a:ea typeface="SimHei" panose="02010609060101010101" pitchFamily="49" charset="-122"/>
              </a:rPr>
              <a:t>逾</a:t>
            </a:r>
          </a:p>
          <a:p>
            <a:pPr algn="ctr" defTabSz="609585"/>
            <a:r>
              <a:rPr kumimoji="1" lang="zh-TW" altLang="en-US" sz="2000">
                <a:solidFill>
                  <a:prstClr val="black"/>
                </a:solidFill>
                <a:latin typeface="Gill Sans MT" panose="020B0502020104020203"/>
                <a:ea typeface="SimHei" panose="02010609060101010101" pitchFamily="49" charset="-122"/>
              </a:rPr>
              <a:t>越</a:t>
            </a:r>
          </a:p>
          <a:p>
            <a:pPr algn="ctr" defTabSz="609585"/>
            <a:r>
              <a:rPr kumimoji="1" lang="zh-TW" altLang="en-US" sz="2000">
                <a:solidFill>
                  <a:prstClr val="black"/>
                </a:solidFill>
                <a:latin typeface="Gill Sans MT" panose="020B0502020104020203"/>
                <a:ea typeface="SimHei" panose="02010609060101010101" pitchFamily="49" charset="-122"/>
              </a:rPr>
              <a:t>節</a:t>
            </a:r>
          </a:p>
        </p:txBody>
      </p:sp>
      <p:sp>
        <p:nvSpPr>
          <p:cNvPr id="84007" name="Text Box 39">
            <a:extLst>
              <a:ext uri="{FF2B5EF4-FFF2-40B4-BE49-F238E27FC236}">
                <a16:creationId xmlns:a16="http://schemas.microsoft.com/office/drawing/2014/main" id="{C136F6BE-B618-6E6A-1A21-2D3454E80E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2052" y="3519490"/>
            <a:ext cx="1120820" cy="1138773"/>
          </a:xfrm>
          <a:prstGeom prst="rect">
            <a:avLst/>
          </a:prstGeom>
          <a:solidFill>
            <a:srgbClr val="CCFF99"/>
          </a:solidFill>
          <a:ln w="952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defTabSz="609585">
              <a:spcAft>
                <a:spcPct val="20000"/>
              </a:spcAft>
            </a:pPr>
            <a:r>
              <a:rPr kumimoji="1" lang="zh-TW" altLang="en-US" sz="2000">
                <a:solidFill>
                  <a:prstClr val="black"/>
                </a:solidFill>
                <a:latin typeface="Gill Sans MT" panose="020B0502020104020203"/>
                <a:ea typeface="SimHei" panose="02010609060101010101" pitchFamily="49" charset="-122"/>
              </a:rPr>
              <a:t>五旬節</a:t>
            </a:r>
          </a:p>
          <a:p>
            <a:pPr algn="ctr" defTabSz="609585">
              <a:spcAft>
                <a:spcPct val="20000"/>
              </a:spcAft>
            </a:pPr>
            <a:r>
              <a:rPr kumimoji="1" lang="en-CA" altLang="zh-TW" sz="2000">
                <a:solidFill>
                  <a:prstClr val="black"/>
                </a:solidFill>
                <a:latin typeface="Gill Sans MT" panose="020B0502020104020203"/>
                <a:ea typeface="SimHei" panose="02010609060101010101" pitchFamily="49" charset="-122"/>
              </a:rPr>
              <a:t>(</a:t>
            </a:r>
            <a:r>
              <a:rPr kumimoji="1" lang="zh-TW" altLang="en-CA" sz="2000">
                <a:solidFill>
                  <a:prstClr val="black"/>
                </a:solidFill>
                <a:latin typeface="Gill Sans MT" panose="020B0502020104020203"/>
                <a:ea typeface="SimHei" panose="02010609060101010101" pitchFamily="49" charset="-122"/>
              </a:rPr>
              <a:t>收割節</a:t>
            </a:r>
            <a:r>
              <a:rPr kumimoji="1" lang="en-CA" altLang="zh-TW" sz="2000">
                <a:solidFill>
                  <a:prstClr val="black"/>
                </a:solidFill>
                <a:latin typeface="Gill Sans MT" panose="020B0502020104020203"/>
                <a:ea typeface="SimHei" panose="02010609060101010101" pitchFamily="49" charset="-122"/>
              </a:rPr>
              <a:t>)</a:t>
            </a:r>
          </a:p>
          <a:p>
            <a:pPr algn="ctr" defTabSz="609585">
              <a:spcAft>
                <a:spcPct val="20000"/>
              </a:spcAft>
            </a:pPr>
            <a:r>
              <a:rPr kumimoji="1" lang="en-CA" altLang="zh-TW" sz="2000">
                <a:solidFill>
                  <a:prstClr val="black"/>
                </a:solidFill>
                <a:latin typeface="Gill Sans MT" panose="020B0502020104020203"/>
                <a:ea typeface="SimHei" panose="02010609060101010101" pitchFamily="49" charset="-122"/>
              </a:rPr>
              <a:t>(</a:t>
            </a:r>
            <a:r>
              <a:rPr kumimoji="1" lang="zh-TW" altLang="en-CA" sz="2000">
                <a:solidFill>
                  <a:prstClr val="black"/>
                </a:solidFill>
                <a:latin typeface="Gill Sans MT" panose="020B0502020104020203"/>
                <a:ea typeface="SimHei" panose="02010609060101010101" pitchFamily="49" charset="-122"/>
              </a:rPr>
              <a:t>七七節</a:t>
            </a:r>
            <a:r>
              <a:rPr kumimoji="1" lang="en-CA" altLang="zh-TW" sz="2000">
                <a:solidFill>
                  <a:prstClr val="black"/>
                </a:solidFill>
                <a:latin typeface="Gill Sans MT" panose="020B0502020104020203"/>
                <a:ea typeface="SimHei" panose="02010609060101010101" pitchFamily="49" charset="-122"/>
              </a:rPr>
              <a:t>)</a:t>
            </a:r>
            <a:endParaRPr kumimoji="1" lang="en-US" altLang="zh-TW" sz="2000">
              <a:solidFill>
                <a:prstClr val="black"/>
              </a:solidFill>
              <a:latin typeface="Gill Sans MT" panose="020B0502020104020203"/>
              <a:ea typeface="SimHei" panose="02010609060101010101" pitchFamily="49" charset="-122"/>
            </a:endParaRPr>
          </a:p>
        </p:txBody>
      </p:sp>
      <p:sp>
        <p:nvSpPr>
          <p:cNvPr id="84008" name="Text Box 40">
            <a:extLst>
              <a:ext uri="{FF2B5EF4-FFF2-40B4-BE49-F238E27FC236}">
                <a16:creationId xmlns:a16="http://schemas.microsoft.com/office/drawing/2014/main" id="{7E7B6192-3330-486B-00E3-182E3BFA8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1415" y="3519489"/>
            <a:ext cx="1120820" cy="769441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defTabSz="609585">
              <a:spcAft>
                <a:spcPct val="20000"/>
              </a:spcAft>
            </a:pPr>
            <a:r>
              <a:rPr kumimoji="1" lang="zh-TW" altLang="en-US" sz="2000">
                <a:solidFill>
                  <a:prstClr val="black"/>
                </a:solidFill>
                <a:latin typeface="Gill Sans MT" panose="020B0502020104020203"/>
                <a:ea typeface="SimHei" panose="02010609060101010101" pitchFamily="49" charset="-122"/>
              </a:rPr>
              <a:t>住棚節</a:t>
            </a:r>
          </a:p>
          <a:p>
            <a:pPr algn="ctr" defTabSz="609585">
              <a:spcAft>
                <a:spcPct val="20000"/>
              </a:spcAft>
            </a:pPr>
            <a:r>
              <a:rPr kumimoji="1" lang="en-US" altLang="zh-TW" sz="2000">
                <a:solidFill>
                  <a:prstClr val="black"/>
                </a:solidFill>
                <a:latin typeface="Gill Sans MT" panose="020B0502020104020203"/>
                <a:ea typeface="SimHei" panose="02010609060101010101" pitchFamily="49" charset="-122"/>
              </a:rPr>
              <a:t>(</a:t>
            </a:r>
            <a:r>
              <a:rPr kumimoji="1" lang="zh-TW" altLang="en-US" sz="2000">
                <a:solidFill>
                  <a:prstClr val="black"/>
                </a:solidFill>
                <a:latin typeface="Gill Sans MT" panose="020B0502020104020203"/>
                <a:ea typeface="SimHei" panose="02010609060101010101" pitchFamily="49" charset="-122"/>
              </a:rPr>
              <a:t>收藏節</a:t>
            </a:r>
            <a:r>
              <a:rPr kumimoji="1" lang="en-US" altLang="zh-TW" sz="2000">
                <a:solidFill>
                  <a:prstClr val="black"/>
                </a:solidFill>
                <a:latin typeface="Gill Sans MT" panose="020B0502020104020203"/>
                <a:ea typeface="SimHei" panose="02010609060101010101" pitchFamily="49" charset="-122"/>
              </a:rPr>
              <a:t>)</a:t>
            </a:r>
          </a:p>
        </p:txBody>
      </p:sp>
      <p:sp>
        <p:nvSpPr>
          <p:cNvPr id="84009" name="Line 41">
            <a:extLst>
              <a:ext uri="{FF2B5EF4-FFF2-40B4-BE49-F238E27FC236}">
                <a16:creationId xmlns:a16="http://schemas.microsoft.com/office/drawing/2014/main" id="{E7214DC7-8FA9-CD89-4F5A-A62B46EE3C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46851" y="2592389"/>
            <a:ext cx="0" cy="320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609585"/>
            <a:endParaRPr lang="en-US">
              <a:solidFill>
                <a:prstClr val="black"/>
              </a:solidFill>
              <a:latin typeface="Gill Sans MT" panose="020B0502020104020203"/>
            </a:endParaRPr>
          </a:p>
        </p:txBody>
      </p:sp>
      <p:sp>
        <p:nvSpPr>
          <p:cNvPr id="84010" name="Line 42">
            <a:extLst>
              <a:ext uri="{FF2B5EF4-FFF2-40B4-BE49-F238E27FC236}">
                <a16:creationId xmlns:a16="http://schemas.microsoft.com/office/drawing/2014/main" id="{A50631F8-5C4D-7853-A317-BD3875F874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88014" y="2911475"/>
            <a:ext cx="858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609585"/>
            <a:endParaRPr lang="en-US">
              <a:solidFill>
                <a:prstClr val="black"/>
              </a:solidFill>
              <a:latin typeface="Gill Sans MT" panose="020B0502020104020203"/>
            </a:endParaRPr>
          </a:p>
        </p:txBody>
      </p:sp>
      <p:sp>
        <p:nvSpPr>
          <p:cNvPr id="84011" name="Line 43">
            <a:extLst>
              <a:ext uri="{FF2B5EF4-FFF2-40B4-BE49-F238E27FC236}">
                <a16:creationId xmlns:a16="http://schemas.microsoft.com/office/drawing/2014/main" id="{3D5A4E89-5096-2D6A-6914-73EDEB51AA7C}"/>
              </a:ext>
            </a:extLst>
          </p:cNvPr>
          <p:cNvSpPr>
            <a:spLocks noChangeShapeType="1"/>
          </p:cNvSpPr>
          <p:nvPr/>
        </p:nvSpPr>
        <p:spPr bwMode="auto">
          <a:xfrm>
            <a:off x="5683251" y="2911475"/>
            <a:ext cx="0" cy="17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609585"/>
            <a:endParaRPr lang="en-US">
              <a:solidFill>
                <a:prstClr val="black"/>
              </a:solidFill>
              <a:latin typeface="Gill Sans MT" panose="020B0502020104020203"/>
            </a:endParaRPr>
          </a:p>
        </p:txBody>
      </p:sp>
      <p:sp>
        <p:nvSpPr>
          <p:cNvPr id="84012" name="Text Box 44">
            <a:extLst>
              <a:ext uri="{FF2B5EF4-FFF2-40B4-BE49-F238E27FC236}">
                <a16:creationId xmlns:a16="http://schemas.microsoft.com/office/drawing/2014/main" id="{382C4B2E-5D57-564C-5806-5353EF46F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8151" y="3087688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609585"/>
            <a:r>
              <a:rPr kumimoji="1" lang="en-US" altLang="zh-TW">
                <a:solidFill>
                  <a:prstClr val="black"/>
                </a:solidFill>
                <a:latin typeface="Gill Sans MT" panose="020B0502020104020203"/>
                <a:ea typeface="新細明體" panose="02020500000000000000" pitchFamily="18" charset="-120"/>
              </a:rPr>
              <a:t>1</a:t>
            </a:r>
          </a:p>
        </p:txBody>
      </p:sp>
      <p:sp>
        <p:nvSpPr>
          <p:cNvPr id="84013" name="Text Box 45">
            <a:extLst>
              <a:ext uri="{FF2B5EF4-FFF2-40B4-BE49-F238E27FC236}">
                <a16:creationId xmlns:a16="http://schemas.microsoft.com/office/drawing/2014/main" id="{BCC6E321-4689-7FA6-E067-55EF697BFB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7915" y="3519489"/>
            <a:ext cx="441146" cy="1015663"/>
          </a:xfrm>
          <a:prstGeom prst="rect">
            <a:avLst/>
          </a:prstGeom>
          <a:solidFill>
            <a:srgbClr val="CCFFFF"/>
          </a:solidFill>
          <a:ln w="952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defTabSz="609585"/>
            <a:r>
              <a:rPr kumimoji="1" lang="zh-TW" altLang="en-US" sz="2000">
                <a:solidFill>
                  <a:prstClr val="black"/>
                </a:solidFill>
                <a:latin typeface="Gill Sans MT" panose="020B0502020104020203"/>
                <a:ea typeface="SimHei" panose="02010609060101010101" pitchFamily="49" charset="-122"/>
              </a:rPr>
              <a:t>吹</a:t>
            </a:r>
          </a:p>
          <a:p>
            <a:pPr algn="ctr" defTabSz="609585"/>
            <a:r>
              <a:rPr kumimoji="1" lang="zh-TW" altLang="en-US" sz="2000">
                <a:solidFill>
                  <a:prstClr val="black"/>
                </a:solidFill>
                <a:latin typeface="Gill Sans MT" panose="020B0502020104020203"/>
                <a:ea typeface="SimHei" panose="02010609060101010101" pitchFamily="49" charset="-122"/>
              </a:rPr>
              <a:t>角</a:t>
            </a:r>
          </a:p>
          <a:p>
            <a:pPr algn="ctr" defTabSz="609585"/>
            <a:r>
              <a:rPr kumimoji="1" lang="zh-TW" altLang="en-US" sz="2000">
                <a:solidFill>
                  <a:prstClr val="black"/>
                </a:solidFill>
                <a:latin typeface="Gill Sans MT" panose="020B0502020104020203"/>
                <a:ea typeface="SimHei" panose="02010609060101010101" pitchFamily="49" charset="-122"/>
              </a:rPr>
              <a:t>節</a:t>
            </a:r>
          </a:p>
        </p:txBody>
      </p:sp>
      <p:sp>
        <p:nvSpPr>
          <p:cNvPr id="84014" name="Text Box 46">
            <a:extLst>
              <a:ext uri="{FF2B5EF4-FFF2-40B4-BE49-F238E27FC236}">
                <a16:creationId xmlns:a16="http://schemas.microsoft.com/office/drawing/2014/main" id="{FE91F57D-738A-FF30-6A32-6C7DFF965F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7028" y="3519489"/>
            <a:ext cx="441146" cy="1015663"/>
          </a:xfrm>
          <a:prstGeom prst="rect">
            <a:avLst/>
          </a:prstGeom>
          <a:solidFill>
            <a:srgbClr val="FF9966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defTabSz="609585"/>
            <a:r>
              <a:rPr kumimoji="1" lang="zh-TW" altLang="en-US" sz="2000">
                <a:solidFill>
                  <a:prstClr val="black"/>
                </a:solidFill>
                <a:latin typeface="Gill Sans MT" panose="020B0502020104020203"/>
                <a:ea typeface="SimHei" panose="02010609060101010101" pitchFamily="49" charset="-122"/>
              </a:rPr>
              <a:t>除</a:t>
            </a:r>
          </a:p>
          <a:p>
            <a:pPr algn="ctr" defTabSz="609585"/>
            <a:r>
              <a:rPr kumimoji="1" lang="zh-TW" altLang="en-US" sz="2000">
                <a:solidFill>
                  <a:prstClr val="black"/>
                </a:solidFill>
                <a:latin typeface="Gill Sans MT" panose="020B0502020104020203"/>
                <a:ea typeface="SimHei" panose="02010609060101010101" pitchFamily="49" charset="-122"/>
              </a:rPr>
              <a:t>酵</a:t>
            </a:r>
          </a:p>
          <a:p>
            <a:pPr algn="ctr" defTabSz="609585"/>
            <a:r>
              <a:rPr kumimoji="1" lang="zh-TW" altLang="en-US" sz="2000">
                <a:solidFill>
                  <a:prstClr val="black"/>
                </a:solidFill>
                <a:latin typeface="Gill Sans MT" panose="020B0502020104020203"/>
                <a:ea typeface="SimHei" panose="02010609060101010101" pitchFamily="49" charset="-122"/>
              </a:rPr>
              <a:t>節</a:t>
            </a:r>
          </a:p>
        </p:txBody>
      </p:sp>
      <p:sp>
        <p:nvSpPr>
          <p:cNvPr id="84015" name="Text Box 47">
            <a:extLst>
              <a:ext uri="{FF2B5EF4-FFF2-40B4-BE49-F238E27FC236}">
                <a16:creationId xmlns:a16="http://schemas.microsoft.com/office/drawing/2014/main" id="{C94F5E67-AE5C-D6D2-656A-3D87C39453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8354" y="3103563"/>
            <a:ext cx="72167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defTabSz="609585"/>
            <a:r>
              <a:rPr kumimoji="1" lang="en-US" altLang="zh-TW">
                <a:solidFill>
                  <a:prstClr val="black"/>
                </a:solidFill>
                <a:latin typeface="Gill Sans MT" panose="020B0502020104020203"/>
                <a:ea typeface="SimHei" panose="02010609060101010101" pitchFamily="49" charset="-122"/>
              </a:rPr>
              <a:t>15-21</a:t>
            </a:r>
          </a:p>
        </p:txBody>
      </p:sp>
      <p:sp>
        <p:nvSpPr>
          <p:cNvPr id="84016" name="Line 48">
            <a:extLst>
              <a:ext uri="{FF2B5EF4-FFF2-40B4-BE49-F238E27FC236}">
                <a16:creationId xmlns:a16="http://schemas.microsoft.com/office/drawing/2014/main" id="{FEC461EB-7F4F-D56C-9967-B2CAD589FF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1839" y="2584451"/>
            <a:ext cx="0" cy="320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609585"/>
            <a:endParaRPr lang="en-US">
              <a:solidFill>
                <a:prstClr val="black"/>
              </a:solidFill>
              <a:latin typeface="Gill Sans MT" panose="020B0502020104020203"/>
            </a:endParaRPr>
          </a:p>
        </p:txBody>
      </p:sp>
      <p:sp>
        <p:nvSpPr>
          <p:cNvPr id="84017" name="Line 49">
            <a:extLst>
              <a:ext uri="{FF2B5EF4-FFF2-40B4-BE49-F238E27FC236}">
                <a16:creationId xmlns:a16="http://schemas.microsoft.com/office/drawing/2014/main" id="{D5A4C447-5018-1958-D917-CE35F51A26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1839" y="2906713"/>
            <a:ext cx="223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609585"/>
            <a:endParaRPr lang="en-US">
              <a:solidFill>
                <a:prstClr val="black"/>
              </a:solidFill>
              <a:latin typeface="Gill Sans MT" panose="020B0502020104020203"/>
            </a:endParaRPr>
          </a:p>
        </p:txBody>
      </p:sp>
      <p:sp>
        <p:nvSpPr>
          <p:cNvPr id="84018" name="Line 50">
            <a:extLst>
              <a:ext uri="{FF2B5EF4-FFF2-40B4-BE49-F238E27FC236}">
                <a16:creationId xmlns:a16="http://schemas.microsoft.com/office/drawing/2014/main" id="{BAC1DB51-EEDF-E176-069F-0A5DB1E3D3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495675" y="2906713"/>
            <a:ext cx="0" cy="17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609585"/>
            <a:endParaRPr lang="en-US">
              <a:solidFill>
                <a:prstClr val="black"/>
              </a:solidFill>
              <a:latin typeface="Gill Sans MT" panose="020B0502020104020203"/>
            </a:endParaRPr>
          </a:p>
        </p:txBody>
      </p:sp>
      <p:sp>
        <p:nvSpPr>
          <p:cNvPr id="84019" name="Text Box 51">
            <a:extLst>
              <a:ext uri="{FF2B5EF4-FFF2-40B4-BE49-F238E27FC236}">
                <a16:creationId xmlns:a16="http://schemas.microsoft.com/office/drawing/2014/main" id="{989F88B4-F3FA-47F2-892B-D403FEF0DE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5401" y="3090863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defTabSz="609585"/>
            <a:r>
              <a:rPr kumimoji="1" lang="en-US" altLang="zh-TW">
                <a:solidFill>
                  <a:prstClr val="black"/>
                </a:solidFill>
                <a:latin typeface="Gill Sans MT" panose="020B0502020104020203"/>
                <a:ea typeface="新細明體" panose="02020500000000000000" pitchFamily="18" charset="-120"/>
              </a:rPr>
              <a:t>10</a:t>
            </a:r>
          </a:p>
        </p:txBody>
      </p:sp>
      <p:sp>
        <p:nvSpPr>
          <p:cNvPr id="84020" name="Text Box 52">
            <a:extLst>
              <a:ext uri="{FF2B5EF4-FFF2-40B4-BE49-F238E27FC236}">
                <a16:creationId xmlns:a16="http://schemas.microsoft.com/office/drawing/2014/main" id="{06684C3E-9858-62BD-5FA8-7DCE733DF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340" y="3519489"/>
            <a:ext cx="441146" cy="1015663"/>
          </a:xfrm>
          <a:prstGeom prst="rect">
            <a:avLst/>
          </a:prstGeom>
          <a:solidFill>
            <a:srgbClr val="CCFFFF"/>
          </a:solidFill>
          <a:ln w="952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defTabSz="609585"/>
            <a:r>
              <a:rPr kumimoji="1" lang="zh-TW" altLang="en-US" sz="2000">
                <a:solidFill>
                  <a:prstClr val="black"/>
                </a:solidFill>
                <a:latin typeface="Gill Sans MT" panose="020B0502020104020203"/>
                <a:ea typeface="SimHei" panose="02010609060101010101" pitchFamily="49" charset="-122"/>
              </a:rPr>
              <a:t>贖</a:t>
            </a:r>
          </a:p>
          <a:p>
            <a:pPr algn="ctr" defTabSz="609585"/>
            <a:r>
              <a:rPr kumimoji="1" lang="zh-TW" altLang="en-US" sz="2000">
                <a:solidFill>
                  <a:prstClr val="black"/>
                </a:solidFill>
                <a:latin typeface="Gill Sans MT" panose="020B0502020104020203"/>
                <a:ea typeface="SimHei" panose="02010609060101010101" pitchFamily="49" charset="-122"/>
              </a:rPr>
              <a:t>罪</a:t>
            </a:r>
          </a:p>
          <a:p>
            <a:pPr algn="ctr" defTabSz="609585"/>
            <a:r>
              <a:rPr kumimoji="1" lang="zh-TW" altLang="en-US" sz="2000">
                <a:solidFill>
                  <a:prstClr val="black"/>
                </a:solidFill>
                <a:latin typeface="Gill Sans MT" panose="020B0502020104020203"/>
                <a:ea typeface="SimHei" panose="02010609060101010101" pitchFamily="49" charset="-122"/>
              </a:rPr>
              <a:t>日</a:t>
            </a:r>
          </a:p>
        </p:txBody>
      </p:sp>
      <p:sp>
        <p:nvSpPr>
          <p:cNvPr id="84021" name="Line 53">
            <a:extLst>
              <a:ext uri="{FF2B5EF4-FFF2-40B4-BE49-F238E27FC236}">
                <a16:creationId xmlns:a16="http://schemas.microsoft.com/office/drawing/2014/main" id="{ED7BE1F5-A500-9523-9887-310911F0210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88139" y="2587625"/>
            <a:ext cx="0" cy="40005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609585"/>
            <a:endParaRPr lang="en-US">
              <a:solidFill>
                <a:prstClr val="black"/>
              </a:solidFill>
              <a:latin typeface="Gill Sans MT" panose="020B0502020104020203"/>
            </a:endParaRPr>
          </a:p>
        </p:txBody>
      </p:sp>
      <p:sp>
        <p:nvSpPr>
          <p:cNvPr id="84022" name="Line 54">
            <a:extLst>
              <a:ext uri="{FF2B5EF4-FFF2-40B4-BE49-F238E27FC236}">
                <a16:creationId xmlns:a16="http://schemas.microsoft.com/office/drawing/2014/main" id="{26BCB406-333B-A09D-67D9-F95AAE71D93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56326" y="2989263"/>
            <a:ext cx="5318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609585"/>
            <a:endParaRPr lang="en-US">
              <a:solidFill>
                <a:prstClr val="black"/>
              </a:solidFill>
              <a:latin typeface="Gill Sans MT" panose="020B0502020104020203"/>
            </a:endParaRPr>
          </a:p>
        </p:txBody>
      </p:sp>
      <p:sp>
        <p:nvSpPr>
          <p:cNvPr id="84023" name="Line 55">
            <a:extLst>
              <a:ext uri="{FF2B5EF4-FFF2-40B4-BE49-F238E27FC236}">
                <a16:creationId xmlns:a16="http://schemas.microsoft.com/office/drawing/2014/main" id="{3BD3DCA9-47DA-B0CF-A127-07C3608367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51563" y="2989263"/>
            <a:ext cx="0" cy="10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609585"/>
            <a:endParaRPr lang="en-US">
              <a:solidFill>
                <a:prstClr val="black"/>
              </a:solidFill>
              <a:latin typeface="Gill Sans MT" panose="020B0502020104020203"/>
            </a:endParaRPr>
          </a:p>
        </p:txBody>
      </p:sp>
      <p:sp>
        <p:nvSpPr>
          <p:cNvPr id="84024" name="Rectangle 56">
            <a:extLst>
              <a:ext uri="{FF2B5EF4-FFF2-40B4-BE49-F238E27FC236}">
                <a16:creationId xmlns:a16="http://schemas.microsoft.com/office/drawing/2014/main" id="{1D249EE5-B773-78F7-A02E-D5D67DB18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3355976"/>
            <a:ext cx="2209800" cy="224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609585">
              <a:lnSpc>
                <a:spcPct val="120000"/>
              </a:lnSpc>
            </a:pPr>
            <a:r>
              <a:rPr kumimoji="1" lang="zh-TW" altLang="en-US" sz="240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你們一切男丁要一年三次朝見主耶和華以色列的神。</a:t>
            </a:r>
            <a:r>
              <a:rPr kumimoji="1" lang="en-US" altLang="zh-TW" sz="2400">
                <a:solidFill>
                  <a:srgbClr val="CEDBE6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kumimoji="1" lang="zh-TW" altLang="en-US" sz="2400">
                <a:solidFill>
                  <a:srgbClr val="CEDBE6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出</a:t>
            </a:r>
            <a:r>
              <a:rPr kumimoji="1" lang="en-US" altLang="zh-TW" sz="2400">
                <a:solidFill>
                  <a:srgbClr val="CEDBE6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34:23)</a:t>
            </a:r>
            <a:r>
              <a:rPr kumimoji="1" lang="en-US" altLang="zh-TW" sz="2400">
                <a:solidFill>
                  <a:prstClr val="white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</a:p>
        </p:txBody>
      </p:sp>
      <p:sp>
        <p:nvSpPr>
          <p:cNvPr id="84025" name="AutoShape 57">
            <a:extLst>
              <a:ext uri="{FF2B5EF4-FFF2-40B4-BE49-F238E27FC236}">
                <a16:creationId xmlns:a16="http://schemas.microsoft.com/office/drawing/2014/main" id="{548C9E58-FFF3-B8F5-E6EA-12D8E4627E05}"/>
              </a:ext>
            </a:extLst>
          </p:cNvPr>
          <p:cNvSpPr>
            <a:spLocks/>
          </p:cNvSpPr>
          <p:nvPr/>
        </p:nvSpPr>
        <p:spPr bwMode="auto">
          <a:xfrm rot="16200000">
            <a:off x="3300414" y="4289426"/>
            <a:ext cx="234951" cy="876300"/>
          </a:xfrm>
          <a:prstGeom prst="leftBrace">
            <a:avLst>
              <a:gd name="adj1" fmla="val 31081"/>
              <a:gd name="adj2" fmla="val 50000"/>
            </a:avLst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09585"/>
            <a:endParaRPr lang="zh-TW" altLang="en-US">
              <a:solidFill>
                <a:prstClr val="black"/>
              </a:solidFill>
              <a:latin typeface="Gill Sans MT" panose="020B0502020104020203"/>
              <a:ea typeface="新細明體" panose="02020500000000000000" pitchFamily="18" charset="-120"/>
            </a:endParaRPr>
          </a:p>
        </p:txBody>
      </p:sp>
      <p:sp>
        <p:nvSpPr>
          <p:cNvPr id="84026" name="AutoShape 58">
            <a:extLst>
              <a:ext uri="{FF2B5EF4-FFF2-40B4-BE49-F238E27FC236}">
                <a16:creationId xmlns:a16="http://schemas.microsoft.com/office/drawing/2014/main" id="{3628320F-85D3-A93D-D02C-6387557B5889}"/>
              </a:ext>
            </a:extLst>
          </p:cNvPr>
          <p:cNvSpPr>
            <a:spLocks/>
          </p:cNvSpPr>
          <p:nvPr/>
        </p:nvSpPr>
        <p:spPr bwMode="auto">
          <a:xfrm rot="16200000">
            <a:off x="4337051" y="4346576"/>
            <a:ext cx="234951" cy="1082675"/>
          </a:xfrm>
          <a:prstGeom prst="leftBrace">
            <a:avLst>
              <a:gd name="adj1" fmla="val 38401"/>
              <a:gd name="adj2" fmla="val 50000"/>
            </a:avLst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09585"/>
            <a:endParaRPr lang="zh-TW" altLang="en-US">
              <a:solidFill>
                <a:prstClr val="black"/>
              </a:solidFill>
              <a:latin typeface="Gill Sans MT" panose="020B0502020104020203"/>
              <a:ea typeface="新細明體" panose="02020500000000000000" pitchFamily="18" charset="-120"/>
            </a:endParaRPr>
          </a:p>
        </p:txBody>
      </p:sp>
      <p:sp>
        <p:nvSpPr>
          <p:cNvPr id="84027" name="AutoShape 59">
            <a:extLst>
              <a:ext uri="{FF2B5EF4-FFF2-40B4-BE49-F238E27FC236}">
                <a16:creationId xmlns:a16="http://schemas.microsoft.com/office/drawing/2014/main" id="{B14B09F7-F04A-FBAA-71BD-5702888A91D0}"/>
              </a:ext>
            </a:extLst>
          </p:cNvPr>
          <p:cNvSpPr>
            <a:spLocks/>
          </p:cNvSpPr>
          <p:nvPr/>
        </p:nvSpPr>
        <p:spPr bwMode="auto">
          <a:xfrm rot="16200000">
            <a:off x="6864351" y="3935413"/>
            <a:ext cx="234951" cy="1108075"/>
          </a:xfrm>
          <a:prstGeom prst="leftBrace">
            <a:avLst>
              <a:gd name="adj1" fmla="val 39302"/>
              <a:gd name="adj2" fmla="val 50000"/>
            </a:avLst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09585"/>
            <a:endParaRPr lang="zh-TW" altLang="en-US">
              <a:solidFill>
                <a:prstClr val="black"/>
              </a:solidFill>
              <a:latin typeface="Gill Sans MT" panose="020B0502020104020203"/>
              <a:ea typeface="新細明體" panose="02020500000000000000" pitchFamily="18" charset="-120"/>
            </a:endParaRPr>
          </a:p>
        </p:txBody>
      </p:sp>
      <p:sp>
        <p:nvSpPr>
          <p:cNvPr id="84028" name="Text Box 60">
            <a:extLst>
              <a:ext uri="{FF2B5EF4-FFF2-40B4-BE49-F238E27FC236}">
                <a16:creationId xmlns:a16="http://schemas.microsoft.com/office/drawing/2014/main" id="{BA321EF8-7C94-E42F-F82E-A9B05459F1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6438" y="4838701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609585"/>
            <a:r>
              <a:rPr lang="en-US" altLang="zh-TW" sz="2400">
                <a:solidFill>
                  <a:srgbClr val="CC0000"/>
                </a:solidFill>
                <a:latin typeface="Gill Sans MT" panose="020B0502020104020203"/>
                <a:ea typeface="新細明體" panose="02020500000000000000" pitchFamily="18" charset="-120"/>
              </a:rPr>
              <a:t>1</a:t>
            </a:r>
          </a:p>
        </p:txBody>
      </p:sp>
      <p:sp>
        <p:nvSpPr>
          <p:cNvPr id="84029" name="Text Box 61">
            <a:extLst>
              <a:ext uri="{FF2B5EF4-FFF2-40B4-BE49-F238E27FC236}">
                <a16:creationId xmlns:a16="http://schemas.microsoft.com/office/drawing/2014/main" id="{BEAF98E1-01DF-D657-7F8C-D660AB679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9900" y="5008564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609585"/>
            <a:r>
              <a:rPr lang="en-US" altLang="zh-TW" sz="2400">
                <a:solidFill>
                  <a:srgbClr val="CC0000"/>
                </a:solidFill>
                <a:latin typeface="Gill Sans MT" panose="020B0502020104020203"/>
                <a:ea typeface="新細明體" panose="02020500000000000000" pitchFamily="18" charset="-120"/>
              </a:rPr>
              <a:t>2</a:t>
            </a:r>
          </a:p>
        </p:txBody>
      </p:sp>
      <p:sp>
        <p:nvSpPr>
          <p:cNvPr id="84030" name="Text Box 62">
            <a:extLst>
              <a:ext uri="{FF2B5EF4-FFF2-40B4-BE49-F238E27FC236}">
                <a16:creationId xmlns:a16="http://schemas.microsoft.com/office/drawing/2014/main" id="{ACB09200-4B6D-AF4D-BFD4-71C5E4BC0D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7200" y="4613276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609585"/>
            <a:r>
              <a:rPr lang="en-US" altLang="zh-TW" sz="2400">
                <a:solidFill>
                  <a:srgbClr val="CC0000"/>
                </a:solidFill>
                <a:latin typeface="Gill Sans MT" panose="020B0502020104020203"/>
                <a:ea typeface="新細明體" panose="02020500000000000000" pitchFamily="18" charset="-120"/>
              </a:rPr>
              <a:t>3</a:t>
            </a:r>
          </a:p>
        </p:txBody>
      </p:sp>
      <p:graphicFrame>
        <p:nvGraphicFramePr>
          <p:cNvPr id="84061" name="Group 93">
            <a:extLst>
              <a:ext uri="{FF2B5EF4-FFF2-40B4-BE49-F238E27FC236}">
                <a16:creationId xmlns:a16="http://schemas.microsoft.com/office/drawing/2014/main" id="{CA93C51F-1806-1C9C-40BC-7A5DA316B04C}"/>
              </a:ext>
            </a:extLst>
          </p:cNvPr>
          <p:cNvGraphicFramePr>
            <a:graphicFrameLocks noGrp="1"/>
          </p:cNvGraphicFramePr>
          <p:nvPr/>
        </p:nvGraphicFramePr>
        <p:xfrm>
          <a:off x="2620963" y="1600201"/>
          <a:ext cx="7200896" cy="436563"/>
        </p:xfrm>
        <a:graphic>
          <a:graphicData uri="http://schemas.openxmlformats.org/drawingml/2006/table">
            <a:tbl>
              <a:tblPr/>
              <a:tblGrid>
                <a:gridCol w="600075">
                  <a:extLst>
                    <a:ext uri="{9D8B030D-6E8A-4147-A177-3AD203B41FA5}">
                      <a16:colId xmlns:a16="http://schemas.microsoft.com/office/drawing/2014/main" val="1746373471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1065110285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2381905425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2935908690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15827908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3917493129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3891563394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1868579019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4053299576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2567010464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4139575972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1095363758"/>
                    </a:ext>
                  </a:extLst>
                </a:gridCol>
              </a:tblGrid>
              <a:tr h="436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3</a:t>
                      </a:r>
                      <a:endParaRPr kumimoji="0" lang="en-US" altLang="zh-TW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4</a:t>
                      </a:r>
                      <a:endParaRPr kumimoji="0" lang="en-US" altLang="zh-TW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5</a:t>
                      </a:r>
                      <a:endParaRPr kumimoji="0" lang="en-US" altLang="zh-TW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6</a:t>
                      </a:r>
                      <a:endParaRPr kumimoji="0" lang="en-US" altLang="zh-TW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7</a:t>
                      </a:r>
                      <a:endParaRPr kumimoji="0" lang="en-US" altLang="zh-TW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8</a:t>
                      </a:r>
                      <a:endParaRPr kumimoji="0" lang="en-US" altLang="zh-TW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9</a:t>
                      </a:r>
                      <a:endParaRPr kumimoji="0" lang="en-US" altLang="zh-TW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10</a:t>
                      </a:r>
                      <a:endParaRPr kumimoji="0" lang="en-US" altLang="zh-TW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11</a:t>
                      </a:r>
                      <a:endParaRPr kumimoji="0" lang="en-US" altLang="zh-TW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12</a:t>
                      </a:r>
                      <a:endParaRPr kumimoji="0" lang="en-US" altLang="zh-TW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</a:t>
                      </a:r>
                      <a:endParaRPr kumimoji="0" lang="en-US" altLang="zh-TW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</a:t>
                      </a:r>
                      <a:endParaRPr kumimoji="0" lang="en-US" altLang="zh-TW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6939137"/>
                  </a:ext>
                </a:extLst>
              </a:tr>
            </a:tbl>
          </a:graphicData>
        </a:graphic>
      </p:graphicFrame>
      <p:sp>
        <p:nvSpPr>
          <p:cNvPr id="84059" name="Text Box 91">
            <a:extLst>
              <a:ext uri="{FF2B5EF4-FFF2-40B4-BE49-F238E27FC236}">
                <a16:creationId xmlns:a16="http://schemas.microsoft.com/office/drawing/2014/main" id="{EC7612CA-60E8-16B3-340C-B1818F83C3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2" y="1639888"/>
            <a:ext cx="6976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609585"/>
            <a:r>
              <a:rPr kumimoji="1" lang="zh-TW" altLang="en-US" sz="2000">
                <a:solidFill>
                  <a:prstClr val="black"/>
                </a:solidFill>
                <a:latin typeface="Gill Sans MT" panose="020B0502020104020203"/>
                <a:ea typeface="SimHei" panose="02010609060101010101" pitchFamily="49" charset="-122"/>
              </a:rPr>
              <a:t>陽曆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C9865-C3A1-9C83-217F-CB2CB0702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一</a:t>
            </a:r>
            <a:r>
              <a:rPr lang="en-US" altLang="zh-TW" dirty="0"/>
              <a:t>.</a:t>
            </a:r>
            <a:r>
              <a:rPr lang="zh-TW" altLang="en-US" dirty="0"/>
              <a:t>聖靈在五旬節降臨的景象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44B755-4EA7-124C-2A52-C5FBD48052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四個現象</a:t>
            </a:r>
            <a:r>
              <a:rPr lang="zh-TW" altLang="en-US" dirty="0"/>
              <a:t>：</a:t>
            </a:r>
            <a:endParaRPr lang="en-US" altLang="zh-TW" dirty="0"/>
          </a:p>
          <a:p>
            <a:pPr marL="152396" indent="0">
              <a:buNone/>
            </a:pPr>
            <a:r>
              <a:rPr lang="zh-TW" altLang="en-US" dirty="0"/>
              <a:t>（聽）大的響聲（</a:t>
            </a:r>
            <a:r>
              <a:rPr lang="en-US" altLang="zh-TW" dirty="0"/>
              <a:t>2:2</a:t>
            </a:r>
            <a:r>
              <a:rPr lang="zh-TW" altLang="en-US" dirty="0"/>
              <a:t>）</a:t>
            </a:r>
            <a:r>
              <a:rPr lang="en-US" altLang="zh-TW" dirty="0"/>
              <a:t>--</a:t>
            </a:r>
            <a:r>
              <a:rPr lang="zh-TW" altLang="en-US" dirty="0"/>
              <a:t> 許多遠近的人都聽到</a:t>
            </a:r>
            <a:endParaRPr lang="en-US" altLang="zh-TW" dirty="0"/>
          </a:p>
          <a:p>
            <a:pPr marL="152396" indent="0">
              <a:buNone/>
            </a:pPr>
            <a:r>
              <a:rPr lang="zh-TW" altLang="en-US" dirty="0"/>
              <a:t>（感）好像一陣大風 （</a:t>
            </a:r>
            <a:r>
              <a:rPr lang="en-US" altLang="zh-TW" dirty="0"/>
              <a:t>2:2</a:t>
            </a:r>
            <a:r>
              <a:rPr lang="zh-TW" altLang="en-US" dirty="0"/>
              <a:t>） </a:t>
            </a:r>
            <a:r>
              <a:rPr lang="en-US" altLang="zh-TW" dirty="0"/>
              <a:t>--</a:t>
            </a:r>
            <a:r>
              <a:rPr lang="zh-TW" altLang="en-US" dirty="0"/>
              <a:t> 主耶穌曾以風來比喻聖靈</a:t>
            </a:r>
            <a:endParaRPr lang="en-US" altLang="zh-TW" dirty="0"/>
          </a:p>
          <a:p>
            <a:pPr marL="152396" indent="0">
              <a:buNone/>
            </a:pPr>
            <a:r>
              <a:rPr lang="zh-TW" altLang="en-US" dirty="0"/>
              <a:t>（視）舌頭如火焰 （</a:t>
            </a:r>
            <a:r>
              <a:rPr lang="en-US" altLang="zh-TW" dirty="0"/>
              <a:t>2:3</a:t>
            </a:r>
            <a:r>
              <a:rPr lang="zh-TW" altLang="en-US" dirty="0"/>
              <a:t>） </a:t>
            </a:r>
            <a:r>
              <a:rPr lang="en-US" altLang="zh-TW" dirty="0"/>
              <a:t>--</a:t>
            </a:r>
            <a:r>
              <a:rPr lang="zh-TW" altLang="en-US" dirty="0"/>
              <a:t> 火焰落在各人頭上，印證了所應許的聖靈的降臨</a:t>
            </a:r>
            <a:endParaRPr lang="en-US" altLang="zh-TW" dirty="0"/>
          </a:p>
          <a:p>
            <a:pPr marL="152396" indent="0">
              <a:buNone/>
            </a:pPr>
            <a:r>
              <a:rPr lang="zh-TW" altLang="en-US" dirty="0"/>
              <a:t>（親身）說起別國的話（</a:t>
            </a:r>
            <a:r>
              <a:rPr lang="en-US" altLang="zh-TW" dirty="0"/>
              <a:t>2:4-13) – </a:t>
            </a:r>
            <a:r>
              <a:rPr lang="zh-TW" altLang="en-US" dirty="0"/>
              <a:t>當時有來自各個不同地區的人到耶路撒</a:t>
            </a:r>
            <a:r>
              <a:rPr lang="en-US" altLang="zh-TW" dirty="0"/>
              <a:t>		</a:t>
            </a:r>
            <a:r>
              <a:rPr lang="zh-TW" altLang="en-US" dirty="0"/>
              <a:t>冷過五旬節</a:t>
            </a:r>
            <a:endParaRPr lang="en-US" altLang="zh-TW" dirty="0"/>
          </a:p>
          <a:p>
            <a:r>
              <a:rPr lang="en-US" dirty="0" err="1"/>
              <a:t>人們對神蹟的議論和反應</a:t>
            </a:r>
            <a:endParaRPr lang="en-US" dirty="0"/>
          </a:p>
          <a:p>
            <a:pPr lvl="1"/>
            <a:r>
              <a:rPr lang="en-US" dirty="0" err="1"/>
              <a:t>有人好奇</a:t>
            </a:r>
            <a:endParaRPr lang="en-US" dirty="0"/>
          </a:p>
          <a:p>
            <a:pPr lvl="1"/>
            <a:r>
              <a:rPr lang="en-US" dirty="0" err="1"/>
              <a:t>有人拒絕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512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C9865-C3A1-9C83-217F-CB2CB0702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一</a:t>
            </a:r>
            <a:r>
              <a:rPr lang="en-US" altLang="zh-TW" dirty="0"/>
              <a:t>.</a:t>
            </a:r>
            <a:r>
              <a:rPr lang="zh-TW" altLang="en-US" dirty="0"/>
              <a:t>聖靈在五旬節降臨的景象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44B755-4EA7-124C-2A52-C5FBD48052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2396" indent="0">
              <a:buNone/>
            </a:pPr>
            <a:r>
              <a:rPr lang="en-US" dirty="0" err="1"/>
              <a:t>原則</a:t>
            </a:r>
            <a:r>
              <a:rPr lang="zh-TW" altLang="en-US" dirty="0"/>
              <a:t>：聖靈進入我們心中以後，信徒與神開始了新的關係。</a:t>
            </a:r>
            <a:endParaRPr lang="en-US" altLang="zh-TW" dirty="0"/>
          </a:p>
          <a:p>
            <a:pPr marL="152396" indent="0">
              <a:buNone/>
            </a:pPr>
            <a:r>
              <a:rPr lang="zh-TW" altLang="en-US" dirty="0"/>
              <a:t>聖靈降臨之後，主的生命進入門徒們的生命中。</a:t>
            </a:r>
            <a:r>
              <a:rPr lang="zh-TW" altLang="en-US" dirty="0">
                <a:highlight>
                  <a:srgbClr val="FFFF00"/>
                </a:highlight>
              </a:rPr>
              <a:t>基督藉著聖靈的降臨，將祂十字架確實的價值轉交給那些信靠祂的人。</a:t>
            </a:r>
            <a:endParaRPr lang="en-US" altLang="zh-TW" dirty="0"/>
          </a:p>
          <a:p>
            <a:pPr marL="795847" lvl="1" indent="0">
              <a:buNone/>
            </a:pPr>
            <a:r>
              <a:rPr lang="zh-TW" altLang="en-US" b="0" i="0" dirty="0">
                <a:effectLst/>
                <a:latin typeface="Arial" panose="020B0604020202020204" pitchFamily="34" charset="0"/>
              </a:rPr>
              <a:t>（加</a:t>
            </a:r>
            <a:r>
              <a:rPr lang="zh-TW" altLang="en-US" b="0" i="0" dirty="0">
                <a:effectLst/>
              </a:rPr>
              <a:t>二</a:t>
            </a:r>
            <a:r>
              <a:rPr lang="en-US" altLang="zh-TW" b="0" i="0" dirty="0">
                <a:effectLst/>
              </a:rPr>
              <a:t>20</a:t>
            </a:r>
            <a:r>
              <a:rPr lang="zh-TW" altLang="en-US" b="0" i="0" dirty="0">
                <a:effectLst/>
                <a:latin typeface="Arial" panose="020B0604020202020204" pitchFamily="34" charset="0"/>
              </a:rPr>
              <a:t>）我已经与基督同钉十字架，现在活着的不再是我，乃是基督在我里面活着；并且我如今在肉身活着，是因信　神的儿子而活；他是爱我，为我舍己</a:t>
            </a:r>
            <a:endParaRPr lang="en-US" altLang="zh-TW" b="0" i="0" dirty="0">
              <a:effectLst/>
              <a:latin typeface="Arial" panose="020B0604020202020204" pitchFamily="34" charset="0"/>
            </a:endParaRPr>
          </a:p>
          <a:p>
            <a:pPr marL="152396" indent="0">
              <a:buNone/>
            </a:pPr>
            <a:r>
              <a:rPr lang="zh-TW" altLang="en-US" dirty="0">
                <a:latin typeface="Arial" panose="020B0604020202020204" pitchFamily="34" charset="0"/>
              </a:rPr>
              <a:t>應用：我們要常常查驗聖靈的心意，體貼聖靈的事，順從聖靈的帶領</a:t>
            </a:r>
            <a:endParaRPr lang="en-US" altLang="zh-TW" dirty="0">
              <a:latin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</a:rPr>
              <a:t>五旬節的現象與巴別塔的審判對比</a:t>
            </a:r>
            <a:r>
              <a:rPr lang="zh-TW" altLang="en-US" dirty="0">
                <a:latin typeface="Arial" panose="020B0604020202020204" pitchFamily="34" charset="0"/>
              </a:rPr>
              <a:t>：</a:t>
            </a:r>
            <a:endParaRPr lang="en-US" altLang="zh-TW" dirty="0">
              <a:latin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zh-TW" altLang="en-US" dirty="0">
                <a:latin typeface="Arial" panose="020B0604020202020204" pitchFamily="34" charset="0"/>
              </a:rPr>
              <a:t>在巴別塔，人因語言的變亂被分散，由一種語言變為不同；</a:t>
            </a:r>
            <a:endParaRPr lang="en-US" altLang="zh-TW" dirty="0">
              <a:latin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zh-TW" altLang="en-US" dirty="0">
                <a:latin typeface="Arial" panose="020B0604020202020204" pitchFamily="34" charset="0"/>
              </a:rPr>
              <a:t>在五旬節，不同的語言因聖靈充滿而相互溝通沒有障礙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016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C9865-C3A1-9C83-217F-CB2CB0702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二</a:t>
            </a:r>
            <a:r>
              <a:rPr lang="en-US" altLang="zh-TW" dirty="0"/>
              <a:t>.</a:t>
            </a:r>
            <a:r>
              <a:rPr lang="zh-TW" altLang="en-US" dirty="0"/>
              <a:t>聖靈使彼得傳講救恩大有能力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44B755-4EA7-124C-2A52-C5FBD48052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61981" indent="-609585">
              <a:buFont typeface="+mj-lt"/>
              <a:buAutoNum type="alphaUcPeriod"/>
            </a:pPr>
            <a:r>
              <a:rPr lang="en-US" dirty="0" err="1"/>
              <a:t>以舊約預言來解釋所發生的事</a:t>
            </a:r>
            <a:r>
              <a:rPr lang="zh-TW" altLang="en-US" dirty="0"/>
              <a:t> （</a:t>
            </a:r>
            <a:r>
              <a:rPr lang="en-US" altLang="zh-TW" dirty="0"/>
              <a:t>2:14-21</a:t>
            </a:r>
            <a:r>
              <a:rPr lang="zh-TW" altLang="en-US" dirty="0"/>
              <a:t>）</a:t>
            </a:r>
            <a:endParaRPr lang="en-US" altLang="zh-TW" dirty="0"/>
          </a:p>
          <a:p>
            <a:pPr lvl="1"/>
            <a:r>
              <a:rPr lang="zh-TW" altLang="en-US" dirty="0"/>
              <a:t>並非醉酒，因為禁食的緣故</a:t>
            </a:r>
            <a:endParaRPr lang="en-US" altLang="zh-TW" dirty="0"/>
          </a:p>
          <a:p>
            <a:pPr lvl="1"/>
            <a:r>
              <a:rPr lang="zh-TW" altLang="en-US" dirty="0"/>
              <a:t>先知約珥的預言（約珥</a:t>
            </a:r>
            <a:r>
              <a:rPr lang="en-US" altLang="zh-TW" dirty="0"/>
              <a:t>2:28-31</a:t>
            </a:r>
            <a:r>
              <a:rPr lang="zh-TW" altLang="en-US" dirty="0"/>
              <a:t>）</a:t>
            </a:r>
            <a:endParaRPr lang="en-US" altLang="zh-TW" dirty="0"/>
          </a:p>
          <a:p>
            <a:pPr marL="795847" lvl="1" indent="0">
              <a:buNone/>
            </a:pPr>
            <a:endParaRPr lang="en-US" altLang="zh-TW" dirty="0"/>
          </a:p>
          <a:p>
            <a:pPr marL="152396" indent="0">
              <a:buNone/>
            </a:pPr>
            <a:r>
              <a:rPr lang="zh-TW" altLang="en-US" dirty="0"/>
              <a:t>約珥的預言 （關於末日）</a:t>
            </a:r>
            <a:endParaRPr lang="en-US" altLang="zh-TW" dirty="0"/>
          </a:p>
          <a:p>
            <a:pPr marL="1253035" lvl="1" indent="-457189">
              <a:buFont typeface="+mj-lt"/>
              <a:buAutoNum type="arabicPeriod"/>
            </a:pPr>
            <a:r>
              <a:rPr lang="zh-TW" altLang="en-US" dirty="0"/>
              <a:t>在末後的</a:t>
            </a:r>
            <a:r>
              <a:rPr lang="zh-TW" altLang="en-US" dirty="0">
                <a:highlight>
                  <a:srgbClr val="FFFF00"/>
                </a:highlight>
              </a:rPr>
              <a:t>日子</a:t>
            </a:r>
            <a:r>
              <a:rPr lang="en-US" altLang="zh-TW" dirty="0"/>
              <a:t>.....</a:t>
            </a:r>
            <a:r>
              <a:rPr lang="zh-TW" altLang="en-US" dirty="0"/>
              <a:t>我的靈澆灌凡有血氣的</a:t>
            </a:r>
            <a:r>
              <a:rPr lang="en-US" altLang="zh-TW" dirty="0"/>
              <a:t> – </a:t>
            </a:r>
            <a:r>
              <a:rPr lang="zh-TW" altLang="en-US" dirty="0">
                <a:solidFill>
                  <a:srgbClr val="0432FF"/>
                </a:solidFill>
              </a:rPr>
              <a:t>五旬節</a:t>
            </a:r>
            <a:endParaRPr lang="en-US" altLang="zh-TW" dirty="0">
              <a:solidFill>
                <a:srgbClr val="0432FF"/>
              </a:solidFill>
            </a:endParaRPr>
          </a:p>
          <a:p>
            <a:pPr marL="1253035" lvl="1" indent="-457189">
              <a:buFont typeface="+mj-lt"/>
              <a:buAutoNum type="arabicPeriod"/>
            </a:pPr>
            <a:r>
              <a:rPr lang="zh-TW" altLang="en-US" dirty="0"/>
              <a:t>在那些</a:t>
            </a:r>
            <a:r>
              <a:rPr lang="zh-TW" altLang="en-US" dirty="0">
                <a:highlight>
                  <a:srgbClr val="FFFF00"/>
                </a:highlight>
              </a:rPr>
              <a:t>日子</a:t>
            </a:r>
            <a:r>
              <a:rPr lang="en-US" altLang="zh-TW" dirty="0"/>
              <a:t>..... </a:t>
            </a:r>
            <a:r>
              <a:rPr lang="zh-TW" altLang="en-US" dirty="0"/>
              <a:t>我要將我的靈澆灌我的僕人和使女 </a:t>
            </a:r>
            <a:r>
              <a:rPr lang="en-US" altLang="zh-TW" dirty="0"/>
              <a:t>--</a:t>
            </a:r>
            <a:r>
              <a:rPr lang="zh-TW" altLang="en-US" dirty="0"/>
              <a:t>  </a:t>
            </a:r>
            <a:r>
              <a:rPr lang="zh-TW" altLang="en-US" dirty="0">
                <a:solidFill>
                  <a:srgbClr val="0432FF"/>
                </a:solidFill>
              </a:rPr>
              <a:t>現今</a:t>
            </a:r>
            <a:endParaRPr lang="en-US" altLang="zh-TW" dirty="0">
              <a:solidFill>
                <a:srgbClr val="0432FF"/>
              </a:solidFill>
            </a:endParaRPr>
          </a:p>
          <a:p>
            <a:pPr marL="1253035" lvl="1" indent="-457189">
              <a:buFont typeface="+mj-lt"/>
              <a:buAutoNum type="arabicPeriod"/>
            </a:pPr>
            <a:r>
              <a:rPr lang="zh-TW" altLang="en-US" dirty="0"/>
              <a:t>在主大而明顯的</a:t>
            </a:r>
            <a:r>
              <a:rPr lang="zh-TW" altLang="en-US" dirty="0">
                <a:highlight>
                  <a:srgbClr val="FFFF00"/>
                </a:highlight>
              </a:rPr>
              <a:t>日子</a:t>
            </a:r>
            <a:r>
              <a:rPr lang="zh-TW" altLang="en-US" dirty="0"/>
              <a:t>未到之前</a:t>
            </a:r>
            <a:r>
              <a:rPr lang="en-US" altLang="zh-TW" dirty="0"/>
              <a:t>..... </a:t>
            </a:r>
            <a:r>
              <a:rPr lang="zh-TW" altLang="en-US" dirty="0"/>
              <a:t>日頭要變為黑暗，月亮要變為血 </a:t>
            </a:r>
            <a:r>
              <a:rPr lang="en-US" altLang="zh-TW" dirty="0"/>
              <a:t>–</a:t>
            </a:r>
            <a:r>
              <a:rPr lang="zh-TW" altLang="en-US" dirty="0"/>
              <a:t> </a:t>
            </a:r>
            <a:r>
              <a:rPr lang="zh-TW" altLang="en-US" dirty="0">
                <a:solidFill>
                  <a:srgbClr val="0432FF"/>
                </a:solidFill>
              </a:rPr>
              <a:t>最後時刻來臨前</a:t>
            </a:r>
            <a:endParaRPr lang="en-US" altLang="zh-TW" dirty="0">
              <a:solidFill>
                <a:srgbClr val="0432FF"/>
              </a:solidFill>
            </a:endParaRPr>
          </a:p>
          <a:p>
            <a:pPr marL="152396" indent="0">
              <a:buNone/>
            </a:pP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368163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C9865-C3A1-9C83-217F-CB2CB0702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二</a:t>
            </a:r>
            <a:r>
              <a:rPr lang="en-US" altLang="zh-TW" dirty="0"/>
              <a:t>.</a:t>
            </a:r>
            <a:r>
              <a:rPr lang="zh-TW" altLang="en-US" dirty="0"/>
              <a:t>聖靈使彼得傳講救恩大有能力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44B755-4EA7-124C-2A52-C5FBD48052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61981" indent="-609585">
              <a:buFont typeface="+mj-lt"/>
              <a:buAutoNum type="alphaUcPeriod" startAt="2"/>
            </a:pPr>
            <a:r>
              <a:rPr lang="zh-TW" altLang="en-US" dirty="0"/>
              <a:t>宣講福音的信息（</a:t>
            </a:r>
            <a:r>
              <a:rPr lang="en-US" altLang="zh-TW" dirty="0"/>
              <a:t>2:22-36</a:t>
            </a:r>
            <a:r>
              <a:rPr lang="zh-TW" altLang="en-US" dirty="0"/>
              <a:t>）</a:t>
            </a:r>
            <a:endParaRPr lang="en-US" altLang="zh-TW" dirty="0"/>
          </a:p>
          <a:p>
            <a:pPr lvl="1"/>
            <a:r>
              <a:rPr lang="zh-TW" altLang="en-US" dirty="0"/>
              <a:t>耶穌的工作（</a:t>
            </a:r>
            <a:r>
              <a:rPr lang="en-US" altLang="zh-TW" dirty="0"/>
              <a:t>2:22</a:t>
            </a:r>
            <a:r>
              <a:rPr lang="zh-TW" altLang="en-US" dirty="0"/>
              <a:t>）</a:t>
            </a:r>
            <a:endParaRPr lang="en-US" altLang="zh-TW" dirty="0"/>
          </a:p>
          <a:p>
            <a:pPr lvl="1"/>
            <a:r>
              <a:rPr lang="zh-TW" altLang="en-US" dirty="0"/>
              <a:t>耶穌的受死（</a:t>
            </a:r>
            <a:r>
              <a:rPr lang="en-US" altLang="zh-TW" dirty="0"/>
              <a:t>2:23</a:t>
            </a:r>
            <a:r>
              <a:rPr lang="zh-TW" altLang="en-US" dirty="0"/>
              <a:t>）</a:t>
            </a:r>
            <a:endParaRPr lang="en-US" altLang="zh-TW" dirty="0"/>
          </a:p>
          <a:p>
            <a:pPr lvl="1"/>
            <a:r>
              <a:rPr lang="zh-TW" altLang="en-US" dirty="0"/>
              <a:t>耶穌的復活（</a:t>
            </a:r>
            <a:r>
              <a:rPr lang="en-US" altLang="zh-TW" dirty="0"/>
              <a:t>2:24</a:t>
            </a:r>
            <a:r>
              <a:rPr lang="zh-TW" altLang="en-US" dirty="0"/>
              <a:t>）</a:t>
            </a:r>
            <a:endParaRPr lang="en-US" altLang="zh-TW" dirty="0"/>
          </a:p>
          <a:p>
            <a:pPr lvl="1"/>
            <a:r>
              <a:rPr lang="zh-TW" altLang="en-US" dirty="0"/>
              <a:t>舊約的預言（</a:t>
            </a:r>
            <a:r>
              <a:rPr lang="en-US" altLang="zh-TW" dirty="0"/>
              <a:t>2:25-32</a:t>
            </a:r>
            <a:r>
              <a:rPr lang="zh-TW" altLang="en-US" dirty="0"/>
              <a:t>）</a:t>
            </a:r>
            <a:endParaRPr lang="en-US" altLang="zh-TW" dirty="0"/>
          </a:p>
          <a:p>
            <a:pPr lvl="2"/>
            <a:r>
              <a:rPr lang="en-US" dirty="0"/>
              <a:t>詩篇</a:t>
            </a:r>
            <a:r>
              <a:rPr lang="en-US" altLang="zh-TW" dirty="0"/>
              <a:t>16:8-11</a:t>
            </a:r>
          </a:p>
          <a:p>
            <a:pPr lvl="2"/>
            <a:r>
              <a:rPr lang="zh-TW" altLang="en-US" dirty="0"/>
              <a:t>“聖者”指的是主耶穌</a:t>
            </a:r>
            <a:endParaRPr lang="en-US" altLang="zh-TW" dirty="0"/>
          </a:p>
          <a:p>
            <a:pPr lvl="1"/>
            <a:r>
              <a:rPr lang="zh-TW" altLang="en-US" dirty="0"/>
              <a:t>耶穌被高舉的預言（</a:t>
            </a:r>
            <a:r>
              <a:rPr lang="en-US" altLang="zh-TW" dirty="0"/>
              <a:t>2:33-35</a:t>
            </a:r>
            <a:r>
              <a:rPr lang="zh-TW" altLang="en-US" dirty="0"/>
              <a:t>）</a:t>
            </a:r>
            <a:endParaRPr lang="en-US" altLang="zh-TW" dirty="0"/>
          </a:p>
          <a:p>
            <a:pPr lvl="2"/>
            <a:r>
              <a:rPr lang="zh-TW" altLang="en-US" dirty="0"/>
              <a:t>詩篇</a:t>
            </a:r>
            <a:r>
              <a:rPr lang="en-US" altLang="zh-TW" dirty="0"/>
              <a:t>110:1</a:t>
            </a:r>
          </a:p>
          <a:p>
            <a:pPr lvl="2"/>
            <a:r>
              <a:rPr lang="en-US" dirty="0" err="1"/>
              <a:t>主耶穌復活後升天</a:t>
            </a:r>
            <a:r>
              <a:rPr lang="zh-TW" altLang="en-US" dirty="0"/>
              <a:t>，坐在父神的右邊</a:t>
            </a:r>
            <a:endParaRPr lang="en-US" altLang="zh-TW" dirty="0"/>
          </a:p>
          <a:p>
            <a:pPr lvl="1"/>
            <a:r>
              <a:rPr lang="zh-TW" altLang="en-US" dirty="0"/>
              <a:t>結論 </a:t>
            </a:r>
            <a:r>
              <a:rPr lang="en-US" altLang="zh-TW" dirty="0"/>
              <a:t>–</a:t>
            </a:r>
            <a:r>
              <a:rPr lang="zh-TW" altLang="en-US" dirty="0"/>
              <a:t> 耶穌是主，是基督 </a:t>
            </a:r>
            <a:r>
              <a:rPr lang="en-US" altLang="zh-TW" dirty="0"/>
              <a:t>–</a:t>
            </a:r>
            <a:r>
              <a:rPr lang="zh-TW" altLang="en-US" dirty="0"/>
              <a:t> “你們訂十字架上的這位耶穌”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577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C9865-C3A1-9C83-217F-CB2CB0702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二</a:t>
            </a:r>
            <a:r>
              <a:rPr lang="en-US" altLang="zh-TW" dirty="0"/>
              <a:t>.</a:t>
            </a:r>
            <a:r>
              <a:rPr lang="zh-TW" altLang="en-US" dirty="0"/>
              <a:t>聖靈使彼得傳講救恩大有能力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44B755-4EA7-124C-2A52-C5FBD48052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2396" indent="0">
              <a:buNone/>
            </a:pPr>
            <a:r>
              <a:rPr lang="zh-TW" altLang="en-US" dirty="0"/>
              <a:t>彼得講道的榜樣</a:t>
            </a:r>
            <a:endParaRPr lang="en-US" altLang="zh-TW" dirty="0"/>
          </a:p>
          <a:p>
            <a:pPr marL="761981" indent="-609585">
              <a:buFont typeface="+mj-lt"/>
              <a:buAutoNum type="arabicPeriod"/>
            </a:pPr>
            <a:r>
              <a:rPr lang="zh-TW" altLang="en-US" dirty="0"/>
              <a:t>按照聽眾的需要 </a:t>
            </a:r>
            <a:endParaRPr lang="en-US" altLang="zh-TW" dirty="0"/>
          </a:p>
          <a:p>
            <a:pPr marL="761981" indent="-609585">
              <a:buFont typeface="+mj-lt"/>
              <a:buAutoNum type="arabicPeriod"/>
            </a:pPr>
            <a:r>
              <a:rPr lang="zh-TW" altLang="en-US" dirty="0"/>
              <a:t>勇敢地傳講基督的福音 </a:t>
            </a:r>
            <a:r>
              <a:rPr lang="en-US" altLang="zh-TW" dirty="0"/>
              <a:t>–</a:t>
            </a:r>
            <a:r>
              <a:rPr lang="zh-TW" altLang="en-US" dirty="0"/>
              <a:t> </a:t>
            </a:r>
            <a:endParaRPr lang="en-US" altLang="zh-TW" dirty="0"/>
          </a:p>
          <a:p>
            <a:pPr marL="795847" lvl="1" indent="0">
              <a:buNone/>
            </a:pPr>
            <a:r>
              <a:rPr lang="zh-TW" altLang="en-US" dirty="0"/>
              <a:t>福音真理不遺漏</a:t>
            </a:r>
            <a:endParaRPr lang="en-US" altLang="zh-TW" dirty="0"/>
          </a:p>
          <a:p>
            <a:pPr marL="795847" lvl="1" indent="0">
              <a:buNone/>
            </a:pPr>
            <a:r>
              <a:rPr lang="zh-TW" altLang="en-US" dirty="0"/>
              <a:t>不畏懼指出聽眾的罪</a:t>
            </a:r>
            <a:endParaRPr lang="en-US" altLang="zh-TW" dirty="0"/>
          </a:p>
          <a:p>
            <a:pPr marL="761981" indent="-609585">
              <a:buFont typeface="+mj-lt"/>
              <a:buAutoNum type="arabicPeriod"/>
            </a:pPr>
            <a:r>
              <a:rPr lang="zh-TW" altLang="en-US" dirty="0"/>
              <a:t>使用神的話語</a:t>
            </a:r>
            <a:endParaRPr lang="en-US" altLang="zh-TW" dirty="0"/>
          </a:p>
          <a:p>
            <a:pPr marL="795847" lvl="1" indent="0">
              <a:buNone/>
            </a:pPr>
            <a:r>
              <a:rPr lang="zh-TW" altLang="en-US" dirty="0"/>
              <a:t>引用舊約</a:t>
            </a:r>
            <a:endParaRPr lang="en-US" altLang="zh-TW" dirty="0"/>
          </a:p>
          <a:p>
            <a:pPr marL="795847" lvl="1" indent="0">
              <a:buNone/>
            </a:pPr>
            <a:endParaRPr lang="en-US" altLang="zh-TW" dirty="0"/>
          </a:p>
          <a:p>
            <a:pPr marL="795847" lvl="1" indent="0">
              <a:buNone/>
            </a:pPr>
            <a:r>
              <a:rPr lang="zh-TW" altLang="en-US" sz="3200" dirty="0">
                <a:solidFill>
                  <a:srgbClr val="7030A0"/>
                </a:solidFill>
              </a:rPr>
              <a:t>聖靈的帶領</a:t>
            </a:r>
            <a:endParaRPr lang="en-US" altLang="zh-TW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10327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1191</Words>
  <Application>Microsoft Macintosh PowerPoint</Application>
  <PresentationFormat>Widescreen</PresentationFormat>
  <Paragraphs>158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Kaiti TC</vt:lpstr>
      <vt:lpstr>SimHei</vt:lpstr>
      <vt:lpstr>Songti TC</vt:lpstr>
      <vt:lpstr>STKaiti</vt:lpstr>
      <vt:lpstr>Arial</vt:lpstr>
      <vt:lpstr>Calibri</vt:lpstr>
      <vt:lpstr>Gill Sans MT</vt:lpstr>
      <vt:lpstr>Wingdings</vt:lpstr>
      <vt:lpstr>Parcel</vt:lpstr>
      <vt:lpstr> 【使徒行傳】第三課 第二章 </vt:lpstr>
      <vt:lpstr>大綱</vt:lpstr>
      <vt:lpstr>一.聖靈在五旬節降臨的景象</vt:lpstr>
      <vt:lpstr>PowerPoint Presentation</vt:lpstr>
      <vt:lpstr>一.聖靈在五旬節降臨的景象</vt:lpstr>
      <vt:lpstr>一.聖靈在五旬節降臨的景象</vt:lpstr>
      <vt:lpstr>二.聖靈使彼得傳講救恩大有能力</vt:lpstr>
      <vt:lpstr>二.聖靈使彼得傳講救恩大有能力</vt:lpstr>
      <vt:lpstr>二.聖靈使彼得傳講救恩大有能力</vt:lpstr>
      <vt:lpstr>二.聖靈使彼得傳講救恩大有能力</vt:lpstr>
      <vt:lpstr>二.聖靈使彼得傳講救恩大有能力</vt:lpstr>
      <vt:lpstr>三.聖靈的工作對耶穌撒冷教會的影響</vt:lpstr>
      <vt:lpstr>三.聖靈的工作對耶穌撒冷教會的影響</vt:lpstr>
      <vt:lpstr>結語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【使徒行傳】第三課 第二章 </dc:title>
  <dc:creator>Sandy Mau</dc:creator>
  <cp:lastModifiedBy>Sandy Mau</cp:lastModifiedBy>
  <cp:revision>1</cp:revision>
  <dcterms:created xsi:type="dcterms:W3CDTF">2023-01-28T06:28:01Z</dcterms:created>
  <dcterms:modified xsi:type="dcterms:W3CDTF">2023-01-28T06:28:40Z</dcterms:modified>
</cp:coreProperties>
</file>