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772" r:id="rId1"/>
  </p:sldMasterIdLst>
  <p:notesMasterIdLst>
    <p:notesMasterId r:id="rId13"/>
  </p:notesMasterIdLst>
  <p:sldIdLst>
    <p:sldId id="256" r:id="rId2"/>
    <p:sldId id="261" r:id="rId3"/>
    <p:sldId id="258" r:id="rId4"/>
    <p:sldId id="264" r:id="rId5"/>
    <p:sldId id="292" r:id="rId6"/>
    <p:sldId id="290" r:id="rId7"/>
    <p:sldId id="291" r:id="rId8"/>
    <p:sldId id="293" r:id="rId9"/>
    <p:sldId id="294" r:id="rId10"/>
    <p:sldId id="295" r:id="rId11"/>
    <p:sldId id="29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698CB7-8A10-084D-9296-C6C18141AF51}">
          <p14:sldIdLst>
            <p14:sldId id="256"/>
            <p14:sldId id="261"/>
            <p14:sldId id="258"/>
            <p14:sldId id="264"/>
            <p14:sldId id="292"/>
            <p14:sldId id="290"/>
            <p14:sldId id="291"/>
            <p14:sldId id="293"/>
            <p14:sldId id="294"/>
            <p14:sldId id="295"/>
            <p14:sldId id="296"/>
          </p14:sldIdLst>
        </p14:section>
        <p14:section name="第二課" id="{11123AEF-E48C-F241-A65B-9C67A42738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6"/>
    <p:restoredTop sz="94755" autoAdjust="0"/>
  </p:normalViewPr>
  <p:slideViewPr>
    <p:cSldViewPr snapToGrid="0">
      <p:cViewPr varScale="1">
        <p:scale>
          <a:sx n="144" d="100"/>
          <a:sy n="144" d="100"/>
        </p:scale>
        <p:origin x="672" y="11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an an" userId="6b0bfccab92d0c50" providerId="LiveId" clId="{8873AF78-9710-4AB8-A24C-DFCE73BF2E8A}"/>
    <pc:docChg chg="undo custSel delSld modSld modSection">
      <pc:chgData name="yinan an" userId="6b0bfccab92d0c50" providerId="LiveId" clId="{8873AF78-9710-4AB8-A24C-DFCE73BF2E8A}" dt="2023-02-06T05:11:48.904" v="16" actId="14100"/>
      <pc:docMkLst>
        <pc:docMk/>
      </pc:docMkLst>
      <pc:sldChg chg="modSp mod modNotesTx">
        <pc:chgData name="yinan an" userId="6b0bfccab92d0c50" providerId="LiveId" clId="{8873AF78-9710-4AB8-A24C-DFCE73BF2E8A}" dt="2023-02-06T05:11:48.904" v="16" actId="14100"/>
        <pc:sldMkLst>
          <pc:docMk/>
          <pc:sldMk cId="0" sldId="258"/>
        </pc:sldMkLst>
        <pc:spChg chg="mod">
          <ac:chgData name="yinan an" userId="6b0bfccab92d0c50" providerId="LiveId" clId="{8873AF78-9710-4AB8-A24C-DFCE73BF2E8A}" dt="2023-02-06T05:11:48.904" v="16" actId="14100"/>
          <ac:spMkLst>
            <pc:docMk/>
            <pc:sldMk cId="0" sldId="258"/>
            <ac:spMk id="3" creationId="{EE5408C3-2B29-70D4-67B2-6A38DBD9DC53}"/>
          </ac:spMkLst>
        </pc:spChg>
        <pc:grpChg chg="mod">
          <ac:chgData name="yinan an" userId="6b0bfccab92d0c50" providerId="LiveId" clId="{8873AF78-9710-4AB8-A24C-DFCE73BF2E8A}" dt="2023-02-06T05:07:56.178" v="5" actId="14100"/>
          <ac:grpSpMkLst>
            <pc:docMk/>
            <pc:sldMk cId="0" sldId="258"/>
            <ac:grpSpMk id="81" creationId="{00000000-0000-0000-0000-000000000000}"/>
          </ac:grpSpMkLst>
        </pc:grpChg>
      </pc:sldChg>
      <pc:sldChg chg="modNotesTx">
        <pc:chgData name="yinan an" userId="6b0bfccab92d0c50" providerId="LiveId" clId="{8873AF78-9710-4AB8-A24C-DFCE73BF2E8A}" dt="2023-02-06T05:08:14.093" v="7" actId="6549"/>
        <pc:sldMkLst>
          <pc:docMk/>
          <pc:sldMk cId="2692896584" sldId="264"/>
        </pc:sldMkLst>
      </pc:sldChg>
      <pc:sldChg chg="del">
        <pc:chgData name="yinan an" userId="6b0bfccab92d0c50" providerId="LiveId" clId="{8873AF78-9710-4AB8-A24C-DFCE73BF2E8A}" dt="2023-02-06T05:09:00.388" v="15" actId="47"/>
        <pc:sldMkLst>
          <pc:docMk/>
          <pc:sldMk cId="2503574506" sldId="288"/>
        </pc:sldMkLst>
      </pc:sldChg>
      <pc:sldChg chg="modNotesTx">
        <pc:chgData name="yinan an" userId="6b0bfccab92d0c50" providerId="LiveId" clId="{8873AF78-9710-4AB8-A24C-DFCE73BF2E8A}" dt="2023-02-06T05:08:25.157" v="9" actId="6549"/>
        <pc:sldMkLst>
          <pc:docMk/>
          <pc:sldMk cId="793677712" sldId="290"/>
        </pc:sldMkLst>
      </pc:sldChg>
      <pc:sldChg chg="modNotesTx">
        <pc:chgData name="yinan an" userId="6b0bfccab92d0c50" providerId="LiveId" clId="{8873AF78-9710-4AB8-A24C-DFCE73BF2E8A}" dt="2023-02-06T05:08:33.292" v="10" actId="6549"/>
        <pc:sldMkLst>
          <pc:docMk/>
          <pc:sldMk cId="2505012936" sldId="291"/>
        </pc:sldMkLst>
      </pc:sldChg>
      <pc:sldChg chg="modNotesTx">
        <pc:chgData name="yinan an" userId="6b0bfccab92d0c50" providerId="LiveId" clId="{8873AF78-9710-4AB8-A24C-DFCE73BF2E8A}" dt="2023-02-06T05:08:19.101" v="8" actId="6549"/>
        <pc:sldMkLst>
          <pc:docMk/>
          <pc:sldMk cId="102790196" sldId="292"/>
        </pc:sldMkLst>
      </pc:sldChg>
      <pc:sldChg chg="modNotesTx">
        <pc:chgData name="yinan an" userId="6b0bfccab92d0c50" providerId="LiveId" clId="{8873AF78-9710-4AB8-A24C-DFCE73BF2E8A}" dt="2023-02-06T05:08:38.886" v="11" actId="6549"/>
        <pc:sldMkLst>
          <pc:docMk/>
          <pc:sldMk cId="4066444912" sldId="293"/>
        </pc:sldMkLst>
      </pc:sldChg>
      <pc:sldChg chg="modNotesTx">
        <pc:chgData name="yinan an" userId="6b0bfccab92d0c50" providerId="LiveId" clId="{8873AF78-9710-4AB8-A24C-DFCE73BF2E8A}" dt="2023-02-06T05:08:43.348" v="12" actId="6549"/>
        <pc:sldMkLst>
          <pc:docMk/>
          <pc:sldMk cId="1050143446" sldId="294"/>
        </pc:sldMkLst>
      </pc:sldChg>
      <pc:sldChg chg="modNotesTx">
        <pc:chgData name="yinan an" userId="6b0bfccab92d0c50" providerId="LiveId" clId="{8873AF78-9710-4AB8-A24C-DFCE73BF2E8A}" dt="2023-02-06T05:08:48.516" v="13" actId="6549"/>
        <pc:sldMkLst>
          <pc:docMk/>
          <pc:sldMk cId="1043943261" sldId="295"/>
        </pc:sldMkLst>
      </pc:sldChg>
      <pc:sldChg chg="del">
        <pc:chgData name="yinan an" userId="6b0bfccab92d0c50" providerId="LiveId" clId="{8873AF78-9710-4AB8-A24C-DFCE73BF2E8A}" dt="2023-02-06T05:08:56.347" v="14" actId="47"/>
        <pc:sldMkLst>
          <pc:docMk/>
          <pc:sldMk cId="30969637" sldId="2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8898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8898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59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6f88989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6f88989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6294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8828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638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4159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3494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250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315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34080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34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311700" y="1197041"/>
            <a:ext cx="8520600" cy="35737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00050" lvl="0" indent="-28575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1800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882650" lvl="1" indent="-285750">
              <a:spcBef>
                <a:spcPts val="400"/>
              </a:spcBef>
              <a:spcAft>
                <a:spcPts val="0"/>
              </a:spcAft>
              <a:buSzPts val="1400"/>
              <a:buFont typeface="Wingdings" pitchFamily="2" charset="2"/>
              <a:buChar char="q"/>
              <a:defRPr sz="1600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371600" lvl="2" indent="-317500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1400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074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94284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87725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24510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60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96523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321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4677156"/>
            <a:ext cx="3875627" cy="24003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51597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393" y="4677156"/>
            <a:ext cx="3827797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539644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723519"/>
            <a:ext cx="5797296" cy="891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26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4" r:id="rId10"/>
    <p:sldLayoutId id="2147483785" r:id="rId11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630600" y="949171"/>
            <a:ext cx="7893000" cy="11590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【</a:t>
            </a: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使徒行傳</a:t>
            </a:r>
            <a: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】</a:t>
            </a:r>
            <a:b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</a:b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經文講解</a:t>
            </a:r>
            <a:endParaRPr sz="3600" dirty="0">
              <a:solidFill>
                <a:schemeClr val="tx1">
                  <a:lumMod val="85000"/>
                  <a:lumOff val="15000"/>
                </a:schemeClr>
              </a:solidFill>
              <a:latin typeface="Songti TC" panose="02010600040101010101" pitchFamily="2" charset="-120"/>
              <a:ea typeface="Songti TC" panose="02010600040101010101" pitchFamily="2" charset="-120"/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1"/>
          </p:nvPr>
        </p:nvSpPr>
        <p:spPr>
          <a:xfrm>
            <a:off x="694944" y="3355848"/>
            <a:ext cx="6427661" cy="838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latin typeface="Kaiti TC" panose="02010600040101010101" pitchFamily="2" charset="-120"/>
                <a:ea typeface="Kaiti TC" panose="02010600040101010101" pitchFamily="2" charset="-120"/>
              </a:rPr>
              <a:t>CCF提供參考資料</a:t>
            </a:r>
            <a:endParaRPr sz="1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51864" y="285957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原则与应用：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原则：胜过逼迫</a:t>
            </a:r>
            <a:endParaRPr lang="en-US" altLang="zh-CN" dirty="0"/>
          </a:p>
          <a:p>
            <a:r>
              <a:rPr lang="zh-CN" altLang="en-US" dirty="0"/>
              <a:t>例子：当我们想要顺服神的命令，做一点事奉，常常看到有些不顺利的事情突发，可能是家人生病、不和，孩子反叛的事情突然出现，这些困难会使我们心力交瘁，求主藉着平日的学习，使我们看见这些逼迫后面真正的主使者使撒但，同时不要忘记，神允许这些反对势力的存在，使我们生命建立在主基督里，信心得以坚固。</a:t>
            </a:r>
            <a:endParaRPr lang="en-US" altLang="zh-CN" dirty="0"/>
          </a:p>
          <a:p>
            <a:r>
              <a:rPr lang="zh-CN" altLang="en-US" dirty="0"/>
              <a:t>应用：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1.</a:t>
            </a:r>
            <a:r>
              <a:rPr lang="zh-CN" altLang="en-US" dirty="0"/>
              <a:t>靠着祷告祈求，胜过诅丧，奉主的名， 拒绝外在逼迫带来内心诅丧；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2.</a:t>
            </a:r>
            <a:r>
              <a:rPr lang="zh-CN" altLang="en-US" dirty="0"/>
              <a:t>数算主恩，不受外面环境、身边人的影响，坚信主恩不抛弃我们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3.</a:t>
            </a:r>
            <a:r>
              <a:rPr lang="zh-CN" altLang="en-US" dirty="0"/>
              <a:t>不要躲起来独自承受痛苦，与别人祷告，接受扶持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4.</a:t>
            </a:r>
            <a:r>
              <a:rPr lang="zh-CN" altLang="en-US" dirty="0"/>
              <a:t>日后使用这段得胜的经历去安慰别人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43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zh-CN" altLang="en-US" dirty="0"/>
              <a:t>祷告</a:t>
            </a:r>
            <a:br>
              <a:rPr lang="en-US" dirty="0"/>
            </a:b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zh-CN" altLang="en-US" dirty="0"/>
              <a:t>祷告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92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/>
              <a:t>】</a:t>
            </a:r>
            <a:br>
              <a:rPr lang="en-US" altLang="zh-TW" dirty="0"/>
            </a:br>
            <a:r>
              <a:rPr lang="en-US" dirty="0"/>
              <a:t>第</a:t>
            </a:r>
            <a:r>
              <a:rPr lang="zh-CN" altLang="en-US" dirty="0"/>
              <a:t>三</a:t>
            </a:r>
            <a:r>
              <a:rPr lang="en-US" dirty="0"/>
              <a:t>課</a:t>
            </a:r>
          </a:p>
        </p:txBody>
      </p:sp>
    </p:spTree>
    <p:extLst>
      <p:ext uri="{BB962C8B-B14F-4D97-AF65-F5344CB8AC3E}">
        <p14:creationId xmlns:p14="http://schemas.microsoft.com/office/powerpoint/2010/main" val="27006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1"/>
    </mc:Choice>
    <mc:Fallback xmlns="">
      <p:transition spd="slow" advTm="902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5"/>
          <p:cNvGrpSpPr/>
          <p:nvPr/>
        </p:nvGrpSpPr>
        <p:grpSpPr>
          <a:xfrm>
            <a:off x="311700" y="1379736"/>
            <a:ext cx="7991319" cy="3302700"/>
            <a:chOff x="431825" y="1342525"/>
            <a:chExt cx="2683300" cy="3302700"/>
          </a:xfrm>
        </p:grpSpPr>
        <p:sp>
          <p:nvSpPr>
            <p:cNvPr id="82" name="Google Shape;82;p15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00FF00"/>
                </a:highlight>
              </a:endParaRPr>
            </a:p>
          </p:txBody>
        </p:sp>
        <p:sp>
          <p:nvSpPr>
            <p:cNvPr id="83" name="Google Shape;83;p15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00FF00"/>
                </a:highlight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E5408C3-2B29-70D4-67B2-6A38DBD9DC53}"/>
              </a:ext>
            </a:extLst>
          </p:cNvPr>
          <p:cNvSpPr txBox="1"/>
          <p:nvPr/>
        </p:nvSpPr>
        <p:spPr>
          <a:xfrm>
            <a:off x="679110" y="1454086"/>
            <a:ext cx="46747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見證由耶路撒冷城開始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1-7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6098CC-7211-D177-02CC-27F98CD0CE3B}"/>
              </a:ext>
            </a:extLst>
          </p:cNvPr>
          <p:cNvSpPr txBox="1"/>
          <p:nvPr/>
        </p:nvSpPr>
        <p:spPr>
          <a:xfrm>
            <a:off x="311604" y="2215410"/>
            <a:ext cx="7991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聖靈降臨與教會的開始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 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1-2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教會的擴展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3-6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司提反殉道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7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24"/>
    </mc:Choice>
    <mc:Fallback xmlns="">
      <p:transition spd="slow" advTm="4222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耶路撒冷教会的见证和教会遇到逼迫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外在的逼迫：</a:t>
            </a:r>
            <a:r>
              <a:rPr lang="en-US" altLang="zh-CN" dirty="0"/>
              <a:t>3-4</a:t>
            </a:r>
            <a:r>
              <a:rPr lang="zh-CN" altLang="en-US" dirty="0"/>
              <a:t>章</a:t>
            </a:r>
            <a:endParaRPr lang="en-US" altLang="zh-CN" dirty="0"/>
          </a:p>
          <a:p>
            <a:r>
              <a:rPr lang="zh-CN" altLang="en-US" dirty="0"/>
              <a:t>内部的问题</a:t>
            </a:r>
            <a:r>
              <a:rPr lang="en-US" altLang="zh-CN" dirty="0"/>
              <a:t>: 5 </a:t>
            </a:r>
            <a:r>
              <a:rPr lang="zh-CN" altLang="en-US" dirty="0"/>
              <a:t>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89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339"/>
    </mc:Choice>
    <mc:Fallback xmlns="">
      <p:transition spd="slow" advTm="3833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zh-CN" altLang="en-US" dirty="0"/>
              <a:t>神迹</a:t>
            </a:r>
            <a:r>
              <a:rPr lang="en-US" altLang="zh-CN" dirty="0"/>
              <a:t>---</a:t>
            </a:r>
            <a:r>
              <a:rPr lang="zh-CN" altLang="en-US" dirty="0"/>
              <a:t>彼得医治瘸腿的 </a:t>
            </a:r>
            <a:r>
              <a:rPr lang="en-US" altLang="zh-CN" dirty="0"/>
              <a:t>3:1-10</a:t>
            </a:r>
            <a:br>
              <a:rPr lang="en-US" dirty="0"/>
            </a:b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CN" altLang="en-US" dirty="0"/>
              <a:t>神迹的出现有其原因与作用，重点是奉拿撒勒耶稣基督的名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1. </a:t>
            </a:r>
            <a:r>
              <a:rPr lang="zh-CN" altLang="en-US" dirty="0"/>
              <a:t>在其他福音书中使徒的经历：</a:t>
            </a:r>
            <a:endParaRPr lang="en-US" altLang="zh-CN" dirty="0"/>
          </a:p>
          <a:p>
            <a:pPr marL="114300" indent="0" algn="l" fontAlgn="base">
              <a:buNone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【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可六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12】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「门徒就出去传道，叫人悔改，」</a:t>
            </a:r>
            <a:endParaRPr lang="zh-CN" altLang="en-US" b="0" i="0" dirty="0">
              <a:solidFill>
                <a:srgbClr val="656565"/>
              </a:solidFill>
              <a:effectLst/>
              <a:latin typeface="Montserrat" panose="00000500000000000000" pitchFamily="2" charset="0"/>
            </a:endParaRPr>
          </a:p>
          <a:p>
            <a:pPr marL="114300" indent="0" algn="l" fontAlgn="base">
              <a:buNone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【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可六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13】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「又赶出许多的鬼，用油抹了许多病人，治好他们。」</a:t>
            </a:r>
            <a:endParaRPr lang="en-US" altLang="zh-CN" b="1" i="0" dirty="0">
              <a:solidFill>
                <a:srgbClr val="000000"/>
              </a:solidFill>
              <a:effectLst/>
              <a:latin typeface="inherit"/>
            </a:endParaRPr>
          </a:p>
          <a:p>
            <a:pPr marL="114300" indent="0" algn="l" fontAlgn="base">
              <a:buNone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【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路九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1】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「耶稣叫齐了十二个门徒，给他们能力、权柄，制伏一切的鬼，医治各样的病，」</a:t>
            </a:r>
            <a:endParaRPr lang="zh-CN" altLang="en-US" b="0" i="0" dirty="0">
              <a:solidFill>
                <a:srgbClr val="656565"/>
              </a:solidFill>
              <a:effectLst/>
              <a:latin typeface="Montserrat" panose="00000500000000000000" pitchFamily="2" charset="0"/>
            </a:endParaRPr>
          </a:p>
          <a:p>
            <a:pPr marL="114300" indent="0" algn="l" fontAlgn="base">
              <a:buNone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【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路九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inherit"/>
              </a:rPr>
              <a:t>2】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inherit"/>
              </a:rPr>
              <a:t>「又差遣他们去宣传神国的道，医治病人，」</a:t>
            </a:r>
            <a:endParaRPr lang="zh-CN" altLang="en-US" b="0" i="0" dirty="0">
              <a:solidFill>
                <a:srgbClr val="656565"/>
              </a:solidFill>
              <a:effectLst/>
              <a:latin typeface="Montserrat" panose="00000500000000000000" pitchFamily="2" charset="0"/>
            </a:endParaRPr>
          </a:p>
          <a:p>
            <a:pPr marL="114300" indent="0">
              <a:buNone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【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路九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6】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「门徒就出去，走遍各乡宣传福音，到处治病。」</a:t>
            </a:r>
            <a:endParaRPr lang="en-US" dirty="0"/>
          </a:p>
          <a:p>
            <a:pPr algn="l" fontAlgn="base"/>
            <a:endParaRPr lang="zh-CN" altLang="en-US" b="0" i="0" dirty="0">
              <a:solidFill>
                <a:srgbClr val="656565"/>
              </a:solidFill>
              <a:effectLst/>
              <a:latin typeface="Montserrat" panose="000005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673"/>
    </mc:Choice>
    <mc:Fallback xmlns="">
      <p:transition spd="slow" advTm="11167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zh-CN" altLang="en-US" dirty="0"/>
              <a:t>神迹</a:t>
            </a:r>
            <a:r>
              <a:rPr lang="en-US" altLang="zh-CN" dirty="0"/>
              <a:t>---</a:t>
            </a:r>
            <a:r>
              <a:rPr lang="zh-CN" altLang="en-US" dirty="0"/>
              <a:t>彼得医治瘸腿的 </a:t>
            </a:r>
            <a:r>
              <a:rPr lang="en-US" altLang="zh-CN" dirty="0"/>
              <a:t>3:1-10</a:t>
            </a:r>
            <a:br>
              <a:rPr lang="en-US" dirty="0"/>
            </a:b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l" fontAlgn="base">
              <a:buNone/>
            </a:pPr>
            <a:r>
              <a:rPr lang="en-US" dirty="0"/>
              <a:t>2. </a:t>
            </a:r>
            <a:r>
              <a:rPr lang="zh-CN" altLang="en-US" dirty="0"/>
              <a:t>在神的主权下，神在此时要彼得、约翰使瘸腿的蒙医治，重点在奉耶稣的名：</a:t>
            </a:r>
            <a:endParaRPr lang="en-US" altLang="zh-CN" dirty="0"/>
          </a:p>
          <a:p>
            <a:pPr marL="114300" indent="0" algn="l" fontAlgn="base">
              <a:buNone/>
            </a:pPr>
            <a:r>
              <a:rPr lang="en-US" dirty="0"/>
              <a:t>1</a:t>
            </a:r>
            <a:r>
              <a:rPr lang="zh-CN" altLang="en-US" dirty="0"/>
              <a:t>）除非神亲自介入，以神迹医治他，否则他没有痊愈的希望；</a:t>
            </a:r>
            <a:endParaRPr lang="en-US" altLang="zh-CN" dirty="0"/>
          </a:p>
          <a:p>
            <a:pPr marL="114300" indent="0" algn="l" fontAlgn="base">
              <a:buNone/>
            </a:pPr>
            <a:r>
              <a:rPr lang="en-US" dirty="0"/>
              <a:t>2</a:t>
            </a:r>
            <a:r>
              <a:rPr lang="zh-CN" altLang="en-US" dirty="0"/>
              <a:t>）属灵的医治：我们未信主的时候，死在过犯罪恶中，除非耶稣行一个神迹，使我们成为新造的人，否则人无法在灵里活过来</a:t>
            </a:r>
            <a:endParaRPr lang="en-US" altLang="zh-CN" dirty="0"/>
          </a:p>
          <a:p>
            <a:pPr marL="114300" indent="0" algn="l" fontAlgn="base">
              <a:buNone/>
            </a:pPr>
            <a:r>
              <a:rPr lang="en-US" dirty="0"/>
              <a:t>3</a:t>
            </a:r>
            <a:r>
              <a:rPr lang="zh-CN" altLang="en-US" dirty="0"/>
              <a:t>）圣灵赐给我们属灵的生命是可以“行走着，跳跃着，赞美神”的生命</a:t>
            </a:r>
            <a:endParaRPr lang="en-US" altLang="zh-CN" dirty="0"/>
          </a:p>
          <a:p>
            <a:pPr marL="114300" indent="0" algn="l" fontAlgn="base">
              <a:buNone/>
            </a:pPr>
            <a:r>
              <a:rPr lang="en-US" dirty="0"/>
              <a:t>4</a:t>
            </a:r>
            <a:r>
              <a:rPr lang="zh-CN" altLang="en-US" dirty="0"/>
              <a:t>）信，顺服，才经历到神迹：我们从重生之后，必须马上操练才经历生命改变</a:t>
            </a:r>
            <a:endParaRPr lang="en-US" altLang="zh-CN" dirty="0"/>
          </a:p>
          <a:p>
            <a:pPr marL="114300" indent="0" algn="l" fontAlgn="base">
              <a:buNone/>
            </a:pPr>
            <a:r>
              <a:rPr lang="en-US" dirty="0"/>
              <a:t>5</a:t>
            </a:r>
            <a:r>
              <a:rPr lang="zh-CN" altLang="en-US" dirty="0"/>
              <a:t>）当瘸腿的进入圣殿时，向其他人见证了耶稣是大有能力的主；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7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37"/>
    </mc:Choice>
    <mc:Fallback xmlns="">
      <p:transition spd="slow" advTm="863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14300" indent="0">
              <a:buNone/>
            </a:pPr>
            <a:r>
              <a:rPr lang="zh-CN" altLang="en-US" dirty="0"/>
              <a:t>彼得的讲道： 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11-26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CN" altLang="en-US" dirty="0"/>
              <a:t>从犹太教的角度来传基督的福音：</a:t>
            </a:r>
            <a:endParaRPr lang="en-US" altLang="zh-CN" dirty="0"/>
          </a:p>
          <a:p>
            <a:pPr marL="11430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神差派耶稣，因他的能力，这个人得医治 </a:t>
            </a:r>
            <a:r>
              <a:rPr lang="en-US" altLang="zh-CN" dirty="0"/>
              <a:t>11-13</a:t>
            </a:r>
          </a:p>
          <a:p>
            <a:pPr marL="11430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你们将祂钉死 </a:t>
            </a:r>
            <a:r>
              <a:rPr lang="en-US" altLang="zh-CN" dirty="0"/>
              <a:t>13-16</a:t>
            </a:r>
          </a:p>
          <a:p>
            <a:pPr marL="11430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只要悔改相信的人，罪得赦免 </a:t>
            </a:r>
            <a:r>
              <a:rPr lang="en-US" altLang="zh-CN" dirty="0"/>
              <a:t>17-26</a:t>
            </a:r>
          </a:p>
          <a:p>
            <a:pPr marL="114300" indent="0">
              <a:buNone/>
            </a:pP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讲道的结果：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1. </a:t>
            </a:r>
            <a:r>
              <a:rPr lang="zh-CN" altLang="en-US" dirty="0"/>
              <a:t>许多人信主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2. </a:t>
            </a:r>
            <a:r>
              <a:rPr lang="zh-CN" altLang="en-US" dirty="0"/>
              <a:t>逼迫：撒但的反击是通过藉着公会的势力反对使徒的福音工作</a:t>
            </a: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出于神的工作会有反对势力对抗，如果结出更多果子，带出更多的力量，建造信心根基，就知道这些是出于神的工作。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7"/>
    </mc:Choice>
    <mc:Fallback xmlns="">
      <p:transition spd="slow" advTm="900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14300" indent="0">
              <a:buNone/>
            </a:pPr>
            <a:r>
              <a:rPr lang="zh-CN" altLang="en-US" dirty="0"/>
              <a:t>彼得约翰被捕：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1-22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CN" altLang="en-US" dirty="0"/>
              <a:t>逼迫来自犹太的公会：祭司、守殿官、撒都该人</a:t>
            </a: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目的：阻挡福音</a:t>
            </a: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手段：捉拿、质问、恐吓、命令</a:t>
            </a: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圣灵的工作：彼得被圣灵充满，传讲耶稣的救恩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D5AD5E-7CDD-1FB5-BC5F-EB9EEEC25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172" y="2794058"/>
            <a:ext cx="2462346" cy="19767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537221-F946-81DC-637B-F8F5D1909C4D}"/>
              </a:ext>
            </a:extLst>
          </p:cNvPr>
          <p:cNvSpPr txBox="1"/>
          <p:nvPr/>
        </p:nvSpPr>
        <p:spPr>
          <a:xfrm>
            <a:off x="4395653" y="2872211"/>
            <a:ext cx="44366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 除他以外，别无拯救，因为天下人间，没有赐下别的名， 我们可以靠着得救。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4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14300" indent="0">
              <a:buNone/>
            </a:pPr>
            <a:r>
              <a:rPr lang="zh-CN" altLang="en-US" dirty="0"/>
              <a:t>得胜的祷告：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24-30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E18F-8397-CBD2-CDE8-61E22E5A1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CN" altLang="en-US" dirty="0"/>
              <a:t>教会在面对逼迫时，常藉着祷告胜过撒但和人的反对，这段祷告有三个特点：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1.</a:t>
            </a:r>
            <a:r>
              <a:rPr lang="zh-CN" altLang="en-US" dirty="0"/>
              <a:t>同心合意向掌管一切的神祷告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2.</a:t>
            </a:r>
            <a:r>
              <a:rPr lang="zh-CN" altLang="en-US" dirty="0"/>
              <a:t>使用应许与预言向神呼求</a:t>
            </a:r>
            <a:endParaRPr lang="en-US" altLang="zh-CN" dirty="0"/>
          </a:p>
          <a:p>
            <a:pPr marL="114300" indent="0">
              <a:buNone/>
            </a:pPr>
            <a:r>
              <a:rPr lang="en-US" dirty="0"/>
              <a:t>3.</a:t>
            </a:r>
            <a:r>
              <a:rPr lang="zh-CN" altLang="en-US" dirty="0"/>
              <a:t>明确提出心愿：求勇气、能力，使他们帮助更多人</a:t>
            </a:r>
            <a:endParaRPr lang="en-US" altLang="zh-CN" dirty="0"/>
          </a:p>
          <a:p>
            <a:pPr marL="114300" indent="0">
              <a:buNone/>
            </a:pPr>
            <a:endParaRPr lang="en-US" altLang="zh-CN" dirty="0"/>
          </a:p>
          <a:p>
            <a:pPr marL="114300" indent="0">
              <a:buNone/>
            </a:pPr>
            <a:r>
              <a:rPr lang="zh-CN" altLang="en-US" dirty="0"/>
              <a:t>祷告后的境况：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31-37</a:t>
            </a:r>
          </a:p>
          <a:p>
            <a:pPr marL="457200" indent="-342900">
              <a:buAutoNum type="arabicPeriod"/>
            </a:pPr>
            <a:r>
              <a:rPr lang="zh-CN" altLang="en-US" dirty="0"/>
              <a:t>外在的回应</a:t>
            </a:r>
            <a:r>
              <a:rPr lang="en-US" altLang="zh-CN" dirty="0"/>
              <a:t>—</a:t>
            </a:r>
            <a:r>
              <a:rPr lang="zh-CN" altLang="en-US" dirty="0"/>
              <a:t>地震</a:t>
            </a:r>
            <a:endParaRPr lang="en-US" altLang="zh-CN" dirty="0"/>
          </a:p>
          <a:p>
            <a:pPr marL="457200" indent="-342900">
              <a:buAutoNum type="arabicPeriod"/>
            </a:pPr>
            <a:r>
              <a:rPr lang="zh-CN" altLang="en-US" dirty="0"/>
              <a:t>教会的改变</a:t>
            </a:r>
            <a:r>
              <a:rPr lang="en-US" altLang="zh-CN" dirty="0"/>
              <a:t>---</a:t>
            </a:r>
            <a:r>
              <a:rPr lang="zh-CN" altLang="en-US" dirty="0"/>
              <a:t>彼此相爱、慷慨奉献、大有能力见证基督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4344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{1A3A1C85-973A-EB45-866B-59320122A092}tf10001120</Template>
  <TotalTime>73209</TotalTime>
  <Words>1174</Words>
  <Application>Microsoft Office PowerPoint</Application>
  <PresentationFormat>On-screen Show (16:9)</PresentationFormat>
  <Paragraphs>61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inherit</vt:lpstr>
      <vt:lpstr>Kaiti TC</vt:lpstr>
      <vt:lpstr>Songti TC</vt:lpstr>
      <vt:lpstr>STKaiti</vt:lpstr>
      <vt:lpstr>Arial</vt:lpstr>
      <vt:lpstr>Gill Sans MT</vt:lpstr>
      <vt:lpstr>Montserrat</vt:lpstr>
      <vt:lpstr>Wingdings</vt:lpstr>
      <vt:lpstr>Parcel</vt:lpstr>
      <vt:lpstr>【使徒行傳】 經文講解</vt:lpstr>
      <vt:lpstr> 【使徒行傳】 第三課</vt:lpstr>
      <vt:lpstr>PowerPoint Presentation</vt:lpstr>
      <vt:lpstr>耶路撒冷教会的见证和教会遇到逼迫</vt:lpstr>
      <vt:lpstr>神迹---彼得医治瘸腿的 3:1-10 </vt:lpstr>
      <vt:lpstr>神迹---彼得医治瘸腿的 3:1-10 </vt:lpstr>
      <vt:lpstr>彼得的讲道： 3：11-26</vt:lpstr>
      <vt:lpstr>彼得约翰被捕：4：1-22</vt:lpstr>
      <vt:lpstr>得胜的祷告：4：24-30</vt:lpstr>
      <vt:lpstr>原则与应用：</vt:lpstr>
      <vt:lpstr>祷告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【使徒行傳】 經文講解</dc:title>
  <dc:creator>yinan an</dc:creator>
  <cp:lastModifiedBy>yinan an</cp:lastModifiedBy>
  <cp:revision>19</cp:revision>
  <dcterms:modified xsi:type="dcterms:W3CDTF">2023-02-06T05:11:54Z</dcterms:modified>
</cp:coreProperties>
</file>