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359" r:id="rId2"/>
    <p:sldId id="360" r:id="rId3"/>
    <p:sldId id="350" r:id="rId4"/>
    <p:sldId id="361" r:id="rId5"/>
    <p:sldId id="362" r:id="rId6"/>
    <p:sldId id="363" r:id="rId7"/>
    <p:sldId id="365" r:id="rId8"/>
    <p:sldId id="364" r:id="rId9"/>
    <p:sldId id="352" r:id="rId10"/>
    <p:sldId id="366" r:id="rId11"/>
    <p:sldId id="351" r:id="rId12"/>
    <p:sldId id="367" r:id="rId13"/>
    <p:sldId id="3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6341"/>
  </p:normalViewPr>
  <p:slideViewPr>
    <p:cSldViewPr snapToGrid="0">
      <p:cViewPr varScale="1">
        <p:scale>
          <a:sx n="121" d="100"/>
          <a:sy n="121" d="100"/>
        </p:scale>
        <p:origin x="200" y="3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5" y="4352545"/>
            <a:ext cx="6801612" cy="1239895"/>
          </a:xfrm>
          <a:noFill/>
        </p:spPr>
        <p:txBody>
          <a:bodyPr>
            <a:normAutofit/>
          </a:bodyPr>
          <a:lstStyle>
            <a:lvl1pPr marL="0" indent="0" algn="ctr">
              <a:buNone/>
              <a:defRPr sz="2000">
                <a:solidFill>
                  <a:schemeClr val="tx1">
                    <a:lumMod val="75000"/>
                    <a:lumOff val="25000"/>
                  </a:schemeClr>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367777794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header" type="secHead">
  <p:cSld name="1_Section header">
    <p:bg>
      <p:bgPr>
        <a:solidFill>
          <a:schemeClr val="accent6">
            <a:lumMod val="40000"/>
            <a:lumOff val="60000"/>
          </a:schemeClr>
        </a:solidFill>
        <a:effectLst/>
      </p:bgPr>
    </p:bg>
    <p:spTree>
      <p:nvGrpSpPr>
        <p:cNvPr id="1" name="Shape 16"/>
        <p:cNvGrpSpPr/>
        <p:nvPr/>
      </p:nvGrpSpPr>
      <p:grpSpPr>
        <a:xfrm>
          <a:off x="0" y="0"/>
          <a:ext cx="0" cy="0"/>
          <a:chOff x="0" y="0"/>
          <a:chExt cx="0" cy="0"/>
        </a:xfrm>
      </p:grpSpPr>
      <p:sp>
        <p:nvSpPr>
          <p:cNvPr id="19" name="Google Shape;19;p3"/>
          <p:cNvSpPr txBox="1">
            <a:spLocks noGrp="1"/>
          </p:cNvSpPr>
          <p:nvPr>
            <p:ph type="title"/>
          </p:nvPr>
        </p:nvSpPr>
        <p:spPr>
          <a:xfrm>
            <a:off x="679400" y="2561800"/>
            <a:ext cx="10833200" cy="17344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4800">
                <a:latin typeface="Songti TC" panose="02010600040101010101" pitchFamily="2" charset="-120"/>
                <a:ea typeface="Songti TC" panose="02010600040101010101" pitchFamily="2" charset="-120"/>
              </a:defRPr>
            </a:lvl1pPr>
            <a:lvl2pPr lvl="1" algn="ctr">
              <a:spcBef>
                <a:spcPts val="0"/>
              </a:spcBef>
              <a:spcAft>
                <a:spcPts val="0"/>
              </a:spcAft>
              <a:buSzPts val="3600"/>
              <a:buNone/>
              <a:defRPr sz="4800"/>
            </a:lvl2pPr>
            <a:lvl3pPr lvl="2" algn="ctr">
              <a:spcBef>
                <a:spcPts val="0"/>
              </a:spcBef>
              <a:spcAft>
                <a:spcPts val="0"/>
              </a:spcAft>
              <a:buSzPts val="3600"/>
              <a:buNone/>
              <a:defRPr sz="4800"/>
            </a:lvl3pPr>
            <a:lvl4pPr lvl="3" algn="ctr">
              <a:spcBef>
                <a:spcPts val="0"/>
              </a:spcBef>
              <a:spcAft>
                <a:spcPts val="0"/>
              </a:spcAft>
              <a:buSzPts val="3600"/>
              <a:buNone/>
              <a:defRPr sz="4800"/>
            </a:lvl4pPr>
            <a:lvl5pPr lvl="4" algn="ctr">
              <a:spcBef>
                <a:spcPts val="0"/>
              </a:spcBef>
              <a:spcAft>
                <a:spcPts val="0"/>
              </a:spcAft>
              <a:buSzPts val="3600"/>
              <a:buNone/>
              <a:defRPr sz="4800"/>
            </a:lvl5pPr>
            <a:lvl6pPr lvl="5" algn="ctr">
              <a:spcBef>
                <a:spcPts val="0"/>
              </a:spcBef>
              <a:spcAft>
                <a:spcPts val="0"/>
              </a:spcAft>
              <a:buSzPts val="3600"/>
              <a:buNone/>
              <a:defRPr sz="4800"/>
            </a:lvl6pPr>
            <a:lvl7pPr lvl="6" algn="ctr">
              <a:spcBef>
                <a:spcPts val="0"/>
              </a:spcBef>
              <a:spcAft>
                <a:spcPts val="0"/>
              </a:spcAft>
              <a:buSzPts val="3600"/>
              <a:buNone/>
              <a:defRPr sz="4800"/>
            </a:lvl7pPr>
            <a:lvl8pPr lvl="7" algn="ctr">
              <a:spcBef>
                <a:spcPts val="0"/>
              </a:spcBef>
              <a:spcAft>
                <a:spcPts val="0"/>
              </a:spcAft>
              <a:buSzPts val="3600"/>
              <a:buNone/>
              <a:defRPr sz="4800"/>
            </a:lvl8pPr>
            <a:lvl9pPr lvl="8" algn="ctr">
              <a:spcBef>
                <a:spcPts val="0"/>
              </a:spcBef>
              <a:spcAft>
                <a:spcPts val="0"/>
              </a:spcAft>
              <a:buSzPts val="3600"/>
              <a:buNone/>
              <a:defRPr sz="4800"/>
            </a:lvl9pPr>
          </a:lstStyle>
          <a:p>
            <a:endParaRPr dirty="0"/>
          </a:p>
        </p:txBody>
      </p:sp>
      <p:sp>
        <p:nvSpPr>
          <p:cNvPr id="20" name="Google Shape;20;p3"/>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3564450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body" type="tx">
  <p:cSld name="Title and body">
    <p:bg>
      <p:bgPr>
        <a:solidFill>
          <a:schemeClr val="accent6">
            <a:lumMod val="40000"/>
            <a:lumOff val="60000"/>
          </a:schemeClr>
        </a:solidFill>
        <a:effectLst/>
      </p:bgPr>
    </p:bg>
    <p:spTree>
      <p:nvGrpSpPr>
        <p:cNvPr id="1" name="Shape 21"/>
        <p:cNvGrpSpPr/>
        <p:nvPr/>
      </p:nvGrpSpPr>
      <p:grpSpPr>
        <a:xfrm>
          <a:off x="0" y="0"/>
          <a:ext cx="0" cy="0"/>
          <a:chOff x="0" y="0"/>
          <a:chExt cx="0" cy="0"/>
        </a:xfrm>
      </p:grpSpPr>
      <p:sp>
        <p:nvSpPr>
          <p:cNvPr id="24" name="Google Shape;24;p4"/>
          <p:cNvSpPr txBox="1">
            <a:spLocks noGrp="1"/>
          </p:cNvSpPr>
          <p:nvPr>
            <p:ph type="title"/>
          </p:nvPr>
        </p:nvSpPr>
        <p:spPr>
          <a:xfrm>
            <a:off x="415600" y="496967"/>
            <a:ext cx="11360800" cy="860000"/>
          </a:xfrm>
          <a:prstGeom prst="rect">
            <a:avLst/>
          </a:prstGeom>
        </p:spPr>
        <p:txBody>
          <a:bodyPr spcFirstLastPara="1" wrap="square" lIns="91425" tIns="91425" rIns="91425" bIns="91425" anchor="ctr" anchorCtr="0">
            <a:noAutofit/>
          </a:bodyPr>
          <a:lstStyle>
            <a:lvl1pPr lvl="0" algn="l">
              <a:spcBef>
                <a:spcPts val="0"/>
              </a:spcBef>
              <a:spcAft>
                <a:spcPts val="0"/>
              </a:spcAft>
              <a:buSzPts val="3200"/>
              <a:buNone/>
              <a:defRPr>
                <a:latin typeface="Songti TC" panose="02010600040101010101" pitchFamily="2" charset="-120"/>
                <a:ea typeface="Songti TC" panose="02010600040101010101" pitchFamily="2" charset="-120"/>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dirty="0"/>
          </a:p>
        </p:txBody>
      </p:sp>
      <p:sp>
        <p:nvSpPr>
          <p:cNvPr id="25" name="Google Shape;25;p4"/>
          <p:cNvSpPr txBox="1">
            <a:spLocks noGrp="1"/>
          </p:cNvSpPr>
          <p:nvPr>
            <p:ph type="body" idx="1" hasCustomPrompt="1"/>
          </p:nvPr>
        </p:nvSpPr>
        <p:spPr>
          <a:xfrm>
            <a:off x="415600" y="1596055"/>
            <a:ext cx="11360800" cy="4764979"/>
          </a:xfrm>
          <a:prstGeom prst="rect">
            <a:avLst/>
          </a:prstGeom>
        </p:spPr>
        <p:txBody>
          <a:bodyPr spcFirstLastPara="1" wrap="square" lIns="91425" tIns="91425" rIns="91425" bIns="91425" anchor="t" anchorCtr="0">
            <a:noAutofit/>
          </a:bodyPr>
          <a:lstStyle>
            <a:lvl1pPr marL="533387" lvl="0" indent="-380990">
              <a:lnSpc>
                <a:spcPct val="100000"/>
              </a:lnSpc>
              <a:spcBef>
                <a:spcPts val="533"/>
              </a:spcBef>
              <a:spcAft>
                <a:spcPts val="0"/>
              </a:spcAft>
              <a:buClr>
                <a:schemeClr val="tx1"/>
              </a:buClr>
              <a:buSzPts val="1800"/>
              <a:buFont typeface="Wingdings" pitchFamily="2" charset="2"/>
              <a:buChar char="v"/>
              <a:defRPr sz="2667">
                <a:latin typeface="STKaiti" panose="02010600040101010101" pitchFamily="2" charset="-122"/>
                <a:ea typeface="STKaiti" panose="02010600040101010101" pitchFamily="2" charset="-122"/>
              </a:defRPr>
            </a:lvl1pPr>
            <a:lvl2pPr marL="1176837" lvl="1" indent="-380990">
              <a:spcBef>
                <a:spcPts val="533"/>
              </a:spcBef>
              <a:spcAft>
                <a:spcPts val="0"/>
              </a:spcAft>
              <a:buClrTx/>
              <a:buSzPts val="1400"/>
              <a:buFont typeface="Wingdings" pitchFamily="2" charset="2"/>
              <a:buChar char="q"/>
              <a:defRPr sz="2400">
                <a:solidFill>
                  <a:schemeClr val="tx1"/>
                </a:solidFill>
                <a:latin typeface="STKaiti" panose="02010600040101010101" pitchFamily="2" charset="-122"/>
                <a:ea typeface="STKaiti" panose="02010600040101010101" pitchFamily="2" charset="-122"/>
              </a:defRPr>
            </a:lvl2pPr>
            <a:lvl3pPr marL="1828754" lvl="2" indent="-423323">
              <a:spcBef>
                <a:spcPts val="533"/>
              </a:spcBef>
              <a:spcAft>
                <a:spcPts val="0"/>
              </a:spcAft>
              <a:buClrTx/>
              <a:buSzPts val="1400"/>
              <a:buChar char="■"/>
              <a:defRPr sz="2133">
                <a:solidFill>
                  <a:schemeClr val="tx1"/>
                </a:solidFill>
                <a:latin typeface="STKaiti" panose="02010600040101010101" pitchFamily="2" charset="-122"/>
                <a:ea typeface="STKaiti" panose="02010600040101010101" pitchFamily="2" charset="-122"/>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r>
              <a:rPr lang="en-US" dirty="0" err="1"/>
              <a:t>加入字詞</a:t>
            </a:r>
            <a:endParaRPr lang="en-US" dirty="0"/>
          </a:p>
          <a:p>
            <a:pPr lvl="1"/>
            <a:r>
              <a:rPr lang="en-US" dirty="0" err="1"/>
              <a:t>加入字詞</a:t>
            </a:r>
            <a:endParaRPr lang="en-US" dirty="0"/>
          </a:p>
          <a:p>
            <a:pPr lvl="2"/>
            <a:r>
              <a:rPr lang="en-US" dirty="0" err="1"/>
              <a:t>加入字詞</a:t>
            </a:r>
            <a:endParaRPr lang="en-US" dirty="0"/>
          </a:p>
          <a:p>
            <a:r>
              <a:rPr lang="en-US" dirty="0"/>
              <a:t>	</a:t>
            </a:r>
          </a:p>
          <a:p>
            <a:endParaRPr lang="en-US" dirty="0"/>
          </a:p>
          <a:p>
            <a:endParaRPr lang="en-US" dirty="0"/>
          </a:p>
        </p:txBody>
      </p:sp>
      <p:sp>
        <p:nvSpPr>
          <p:cNvPr id="26" name="Google Shape;26;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187566654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208490615"/>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5" y="4352465"/>
            <a:ext cx="6801612" cy="1265083"/>
          </a:xfrm>
        </p:spPr>
        <p:txBody>
          <a:bodyPr anchor="t" anchorCtr="1">
            <a:normAutofit/>
          </a:bodyPr>
          <a:lstStyle>
            <a:lvl1pPr marL="0" indent="0">
              <a:buNone/>
              <a:defRPr sz="20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smtClean="0"/>
              <a:t>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508039738"/>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5"/>
            <a:ext cx="4271771" cy="31019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7" y="2638045"/>
            <a:ext cx="4270247" cy="31019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t>2/7/23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349903672"/>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4"/>
            <a:ext cx="4270248" cy="704087"/>
          </a:xfrm>
        </p:spPr>
        <p:txBody>
          <a:bodyPr anchor="b" anchorCtr="1">
            <a:normAutofit/>
          </a:bodyPr>
          <a:lstStyle>
            <a:lvl1pPr marL="0" indent="0" algn="ctr">
              <a:buNone/>
              <a:defRPr sz="1900" b="0" cap="all" spc="100" baseline="0">
                <a:solidFill>
                  <a:schemeClr val="accent2"/>
                </a:solidFill>
              </a:defRPr>
            </a:lvl1pPr>
            <a:lvl2pPr marL="457189" indent="0">
              <a:buNone/>
              <a:defRPr sz="19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1"/>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7" y="3143251"/>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4"/>
            <a:ext cx="4270248" cy="704087"/>
          </a:xfrm>
        </p:spPr>
        <p:txBody>
          <a:bodyPr anchor="b" anchorCtr="1">
            <a:normAutofit/>
          </a:bodyPr>
          <a:lstStyle>
            <a:lvl1pPr marL="0" indent="0" algn="ctr">
              <a:buNone/>
              <a:defRPr sz="1900" b="0" cap="all" spc="100" baseline="0">
                <a:solidFill>
                  <a:schemeClr val="accent2"/>
                </a:solidFill>
              </a:defRPr>
            </a:lvl1pPr>
            <a:lvl2pPr marL="457189" indent="0">
              <a:buNone/>
              <a:defRPr sz="19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smtClean="0"/>
              <a:t>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algn="r"/>
            <a:fld id="{00000000-1234-1234-1234-123412341234}" type="slidenum">
              <a:rPr lang="en" smtClean="0"/>
              <a:pPr algn="r"/>
              <a:t>‹#›</a:t>
            </a:fld>
            <a:endParaRPr lang="en"/>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75670831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44277930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3991700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9"/>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9"/>
            <a:ext cx="3794760" cy="2194036"/>
          </a:xfrm>
        </p:spPr>
        <p:txBody>
          <a:bodyPr anchor="t" anchorCtr="1">
            <a:normAutofit/>
          </a:bodyPr>
          <a:lstStyle>
            <a:lvl1pPr marL="0" indent="0" algn="ctr">
              <a:buNone/>
              <a:defRPr sz="1500">
                <a:solidFill>
                  <a:srgbClr val="FFFFFF"/>
                </a:solidFill>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1BE4249-C0D0-4B06-8692-E8BB871AF643}" type="datetimeFigureOut">
              <a:rPr lang="en-US" smtClean="0"/>
              <a:t>2/7/23</a:t>
            </a:fld>
            <a:endParaRPr lang="en-US" dirty="0"/>
          </a:p>
        </p:txBody>
      </p:sp>
      <p:sp>
        <p:nvSpPr>
          <p:cNvPr id="6" name="Footer Placeholder 5"/>
          <p:cNvSpPr>
            <a:spLocks noGrp="1"/>
          </p:cNvSpPr>
          <p:nvPr>
            <p:ph type="ftr" sz="quarter" idx="11"/>
          </p:nvPr>
        </p:nvSpPr>
        <p:spPr>
          <a:xfrm>
            <a:off x="804674" y="6236208"/>
            <a:ext cx="5167503" cy="32004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343106001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2"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9"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6001" y="0"/>
            <a:ext cx="6102097" cy="6858000"/>
          </a:xfrm>
          <a:solidFill>
            <a:schemeClr val="bg1">
              <a:lumMod val="75000"/>
            </a:schemeClr>
          </a:solidFill>
        </p:spPr>
        <p:txBody>
          <a:bodyPr anchor="t"/>
          <a:lstStyle>
            <a:lvl1pPr marL="0" indent="0">
              <a:buNone/>
              <a:defRPr sz="3200">
                <a:solidFill>
                  <a:schemeClr val="tx1"/>
                </a:solidFill>
              </a:defRPr>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9"/>
            <a:ext cx="3794760" cy="2194037"/>
          </a:xfrm>
        </p:spPr>
        <p:txBody>
          <a:bodyPr anchor="t" anchorCtr="1">
            <a:normAutofit/>
          </a:bodyPr>
          <a:lstStyle>
            <a:lvl1pPr marL="0" indent="0" algn="ctr">
              <a:buNone/>
              <a:defRPr sz="1500">
                <a:solidFill>
                  <a:srgbClr val="FFFFFF"/>
                </a:solidFill>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042B0DB6-F5C7-45FB-8CF3-31B45F9C2DAC}" type="datetimeFigureOut">
              <a:rPr lang="en-US" smtClean="0"/>
              <a:t>2/7/23</a:t>
            </a:fld>
            <a:endParaRPr lang="en-US" dirty="0"/>
          </a:p>
        </p:txBody>
      </p:sp>
      <p:sp>
        <p:nvSpPr>
          <p:cNvPr id="6" name="Footer Placeholder 5"/>
          <p:cNvSpPr>
            <a:spLocks noGrp="1"/>
          </p:cNvSpPr>
          <p:nvPr>
            <p:ph type="ftr" sz="quarter" idx="11"/>
          </p:nvPr>
        </p:nvSpPr>
        <p:spPr>
          <a:xfrm>
            <a:off x="808525" y="6236208"/>
            <a:ext cx="5103729" cy="32004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3666186465"/>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6"/>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7" cy="323968"/>
          </a:xfrm>
          <a:prstGeom prst="rect">
            <a:avLst/>
          </a:prstGeom>
        </p:spPr>
        <p:txBody>
          <a:bodyPr vert="horz" lIns="91440" tIns="45720" rIns="91440" bIns="45720" rtlCol="0" anchor="ctr"/>
          <a:lstStyle>
            <a:lvl1pPr algn="r">
              <a:defRPr sz="1051">
                <a:solidFill>
                  <a:schemeClr val="tx1">
                    <a:alpha val="70000"/>
                  </a:schemeClr>
                </a:solidFill>
              </a:defRPr>
            </a:lvl1pPr>
          </a:lstStyle>
          <a:p>
            <a:fld id="{1160EA64-D806-43AC-9DF2-F8C432F32B4C}" type="datetimeFigureOut">
              <a:rPr lang="en-US" smtClean="0"/>
              <a:t>2/7/23</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1">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3"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pPr algn="r"/>
            <a:fld id="{00000000-1234-1234-1234-123412341234}" type="slidenum">
              <a:rPr lang="en" smtClean="0"/>
              <a:pPr algn="r"/>
              <a:t>‹#›</a:t>
            </a:fld>
            <a:endParaRPr lang="en"/>
          </a:p>
        </p:txBody>
      </p:sp>
    </p:spTree>
    <p:extLst>
      <p:ext uri="{BB962C8B-B14F-4D97-AF65-F5344CB8AC3E}">
        <p14:creationId xmlns:p14="http://schemas.microsoft.com/office/powerpoint/2010/main" val="6154510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377"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594" indent="-228594" algn="l" defTabSz="914377"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189" indent="-228594" algn="l" defTabSz="914377"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783" indent="-228594" algn="l" defTabSz="914377"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377" indent="-228594" algn="l" defTabSz="914377"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2971" indent="-228594" algn="l" defTabSz="914377"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30" indent="-228594" algn="l" defTabSz="914377"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276" indent="-228594" algn="l" defTabSz="914377"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09" indent="-228594" algn="l" defTabSz="914377"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28" indent="-228594" algn="l" defTabSz="914377"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C5DCB-4888-6DBF-288B-EDE76DC50B9F}"/>
              </a:ext>
            </a:extLst>
          </p:cNvPr>
          <p:cNvSpPr>
            <a:spLocks noGrp="1"/>
          </p:cNvSpPr>
          <p:nvPr>
            <p:ph type="title"/>
          </p:nvPr>
        </p:nvSpPr>
        <p:spPr/>
        <p:txBody>
          <a:bodyPr/>
          <a:lstStyle/>
          <a:p>
            <a:br>
              <a:rPr lang="en-US" altLang="zh-TW" dirty="0"/>
            </a:br>
            <a:r>
              <a:rPr lang="en-US" altLang="zh-TW" dirty="0"/>
              <a:t>【</a:t>
            </a:r>
            <a:r>
              <a:rPr lang="en-US" dirty="0" err="1"/>
              <a:t>使徒行傳</a:t>
            </a:r>
            <a:r>
              <a:rPr lang="en-US" altLang="zh-TW" dirty="0" err="1"/>
              <a:t>】</a:t>
            </a:r>
            <a:r>
              <a:rPr lang="en-US" dirty="0" err="1"/>
              <a:t>第七課</a:t>
            </a:r>
            <a:br>
              <a:rPr lang="en-US" dirty="0"/>
            </a:br>
            <a:r>
              <a:rPr lang="en-US" altLang="zh-TW" dirty="0"/>
              <a:t>6:8-7:60</a:t>
            </a:r>
            <a:br>
              <a:rPr lang="en-US" dirty="0"/>
            </a:br>
            <a:endParaRPr lang="en-US" dirty="0"/>
          </a:p>
        </p:txBody>
      </p:sp>
      <p:sp>
        <p:nvSpPr>
          <p:cNvPr id="3" name="Google Shape;69;p13">
            <a:extLst>
              <a:ext uri="{FF2B5EF4-FFF2-40B4-BE49-F238E27FC236}">
                <a16:creationId xmlns:a16="http://schemas.microsoft.com/office/drawing/2014/main" id="{FBC66F9E-F25F-7A17-4E41-790A6429C6ED}"/>
              </a:ext>
            </a:extLst>
          </p:cNvPr>
          <p:cNvSpPr txBox="1">
            <a:spLocks/>
          </p:cNvSpPr>
          <p:nvPr/>
        </p:nvSpPr>
        <p:spPr>
          <a:xfrm>
            <a:off x="679401" y="5012813"/>
            <a:ext cx="8570215" cy="1117975"/>
          </a:xfrm>
          <a:prstGeom prst="rect">
            <a:avLst/>
          </a:prstGeom>
        </p:spPr>
        <p:txBody>
          <a:bodyPr spcFirstLastPara="1" wrap="square" lIns="121900" tIns="121900" rIns="121900" bIns="121900" anchor="b" anchorCtr="0">
            <a:noAutofit/>
          </a:bodyPr>
          <a:lstStyle>
            <a:lvl1pPr marL="171450" indent="-171450" algn="l" defTabSz="685800" rtl="0" eaLnBrk="1" latinLnBrk="0" hangingPunct="1">
              <a:lnSpc>
                <a:spcPct val="100000"/>
              </a:lnSpc>
              <a:spcBef>
                <a:spcPts val="750"/>
              </a:spcBef>
              <a:buClr>
                <a:schemeClr val="accent2"/>
              </a:buClr>
              <a:buFont typeface="Arial" panose="020B0604020202020204" pitchFamily="34" charset="0"/>
              <a:buChar char="•"/>
              <a:defRPr sz="1350" kern="1200">
                <a:solidFill>
                  <a:schemeClr val="tx1">
                    <a:lumMod val="85000"/>
                    <a:lumOff val="15000"/>
                  </a:schemeClr>
                </a:solidFill>
                <a:latin typeface="+mn-lt"/>
                <a:ea typeface="+mn-ea"/>
                <a:cs typeface="+mn-cs"/>
              </a:defRPr>
            </a:lvl1pPr>
            <a:lvl2pPr marL="34290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mn-lt"/>
                <a:ea typeface="+mn-ea"/>
                <a:cs typeface="+mn-cs"/>
              </a:defRPr>
            </a:lvl2pPr>
            <a:lvl3pPr marL="51435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mn-lt"/>
                <a:ea typeface="+mn-ea"/>
                <a:cs typeface="+mn-cs"/>
              </a:defRPr>
            </a:lvl3pPr>
            <a:lvl4pPr marL="68580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mn-lt"/>
                <a:ea typeface="+mn-ea"/>
                <a:cs typeface="+mn-cs"/>
              </a:defRPr>
            </a:lvl4pPr>
            <a:lvl5pPr marL="85725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mn-lt"/>
                <a:ea typeface="+mn-ea"/>
                <a:cs typeface="+mn-cs"/>
              </a:defRPr>
            </a:lvl5pPr>
            <a:lvl6pPr marL="984647"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solidFill>
                <a:latin typeface="+mn-lt"/>
                <a:ea typeface="+mn-ea"/>
                <a:cs typeface="+mn-cs"/>
              </a:defRPr>
            </a:lvl6pPr>
            <a:lvl7pPr marL="1113235"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solidFill>
                <a:latin typeface="+mn-lt"/>
                <a:ea typeface="+mn-ea"/>
                <a:cs typeface="+mn-cs"/>
              </a:defRPr>
            </a:lvl7pPr>
            <a:lvl8pPr marL="1243013"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baseline="0">
                <a:solidFill>
                  <a:schemeClr val="tx1"/>
                </a:solidFill>
                <a:latin typeface="+mn-lt"/>
                <a:ea typeface="+mn-ea"/>
                <a:cs typeface="+mn-cs"/>
              </a:defRPr>
            </a:lvl8pPr>
            <a:lvl9pPr marL="1412081"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baseline="0">
                <a:solidFill>
                  <a:schemeClr val="tx1"/>
                </a:solidFill>
                <a:latin typeface="+mn-lt"/>
                <a:ea typeface="+mn-ea"/>
                <a:cs typeface="+mn-cs"/>
              </a:defRPr>
            </a:lvl9pPr>
          </a:lstStyle>
          <a:p>
            <a:pPr marL="0" indent="0" defTabSz="914377">
              <a:spcBef>
                <a:spcPts val="1333"/>
              </a:spcBef>
              <a:buClr>
                <a:srgbClr val="58B6C0"/>
              </a:buClr>
              <a:buNone/>
            </a:pPr>
            <a:r>
              <a:rPr lang="zh-TW" altLang="en-US" sz="2400" dirty="0">
                <a:solidFill>
                  <a:prstClr val="black">
                    <a:lumMod val="85000"/>
                    <a:lumOff val="15000"/>
                  </a:prstClr>
                </a:solidFill>
                <a:latin typeface="Kaiti TC" panose="02010600040101010101" pitchFamily="2" charset="-120"/>
                <a:ea typeface="Kaiti TC" panose="02010600040101010101" pitchFamily="2" charset="-120"/>
              </a:rPr>
              <a:t>南區證道堂成人主日學</a:t>
            </a:r>
          </a:p>
          <a:p>
            <a:pPr marL="0" indent="0" defTabSz="914377">
              <a:spcBef>
                <a:spcPts val="1333"/>
              </a:spcBef>
              <a:buClr>
                <a:srgbClr val="58B6C0"/>
              </a:buClr>
              <a:buNone/>
            </a:pPr>
            <a:r>
              <a:rPr lang="en-US" sz="2400" dirty="0">
                <a:solidFill>
                  <a:prstClr val="black">
                    <a:lumMod val="85000"/>
                    <a:lumOff val="15000"/>
                  </a:prstClr>
                </a:solidFill>
                <a:latin typeface="Kaiti TC" panose="02010600040101010101" pitchFamily="2" charset="-120"/>
                <a:ea typeface="Kaiti TC" panose="02010600040101010101" pitchFamily="2" charset="-120"/>
              </a:rPr>
              <a:t>CCF</a:t>
            </a:r>
            <a:r>
              <a:rPr lang="zh-TW" altLang="en-US" sz="2400" dirty="0">
                <a:solidFill>
                  <a:prstClr val="black">
                    <a:lumMod val="85000"/>
                    <a:lumOff val="15000"/>
                  </a:prstClr>
                </a:solidFill>
                <a:latin typeface="Kaiti TC" panose="02010600040101010101" pitchFamily="2" charset="-120"/>
                <a:ea typeface="Kaiti TC" panose="02010600040101010101" pitchFamily="2" charset="-120"/>
              </a:rPr>
              <a:t>提供參考資料</a:t>
            </a:r>
          </a:p>
        </p:txBody>
      </p:sp>
    </p:spTree>
    <p:extLst>
      <p:ext uri="{BB962C8B-B14F-4D97-AF65-F5344CB8AC3E}">
        <p14:creationId xmlns:p14="http://schemas.microsoft.com/office/powerpoint/2010/main" val="1204674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C247-AA7B-64FB-AE00-32C00BE88436}"/>
              </a:ext>
            </a:extLst>
          </p:cNvPr>
          <p:cNvSpPr>
            <a:spLocks noGrp="1"/>
          </p:cNvSpPr>
          <p:nvPr>
            <p:ph type="title"/>
          </p:nvPr>
        </p:nvSpPr>
        <p:spPr/>
        <p:txBody>
          <a:bodyPr/>
          <a:lstStyle/>
          <a:p>
            <a:r>
              <a:rPr lang="en-US" dirty="0" err="1"/>
              <a:t>二</a:t>
            </a:r>
            <a:r>
              <a:rPr lang="en-US" altLang="zh-TW" dirty="0"/>
              <a:t>.</a:t>
            </a:r>
            <a:r>
              <a:rPr lang="zh-TW" altLang="en-US" dirty="0"/>
              <a:t> 司提反殉道 </a:t>
            </a:r>
            <a:r>
              <a:rPr lang="en-US" altLang="zh-TW" dirty="0"/>
              <a:t>-</a:t>
            </a:r>
            <a:r>
              <a:rPr lang="zh-TW" altLang="en-US" dirty="0"/>
              <a:t> 司提反死亡 </a:t>
            </a:r>
            <a:endParaRPr lang="en-US" dirty="0"/>
          </a:p>
        </p:txBody>
      </p:sp>
      <p:sp>
        <p:nvSpPr>
          <p:cNvPr id="3" name="Text Placeholder 2">
            <a:extLst>
              <a:ext uri="{FF2B5EF4-FFF2-40B4-BE49-F238E27FC236}">
                <a16:creationId xmlns:a16="http://schemas.microsoft.com/office/drawing/2014/main" id="{F2662FF3-4154-B522-5C75-AF6B0D14C129}"/>
              </a:ext>
            </a:extLst>
          </p:cNvPr>
          <p:cNvSpPr>
            <a:spLocks noGrp="1"/>
          </p:cNvSpPr>
          <p:nvPr>
            <p:ph type="body" idx="1"/>
          </p:nvPr>
        </p:nvSpPr>
        <p:spPr/>
        <p:txBody>
          <a:bodyPr/>
          <a:lstStyle/>
          <a:p>
            <a:pPr marL="152396" indent="0" fontAlgn="t">
              <a:buNone/>
            </a:pPr>
            <a:r>
              <a:rPr lang="zh-TW" altLang="en-US" b="0" i="0" dirty="0">
                <a:effectLst/>
                <a:latin typeface="Arial" panose="020B0604020202020204" pitchFamily="34" charset="0"/>
              </a:rPr>
              <a:t>司提反</a:t>
            </a:r>
            <a:r>
              <a:rPr lang="zh-TW" altLang="en-US" b="0" i="0" dirty="0">
                <a:effectLst/>
                <a:highlight>
                  <a:srgbClr val="FF00FF"/>
                </a:highlight>
                <a:latin typeface="Arial" panose="020B0604020202020204" pitchFamily="34" charset="0"/>
              </a:rPr>
              <a:t>聖潔</a:t>
            </a:r>
            <a:r>
              <a:rPr lang="zh-TW" altLang="en-US" b="0" i="0" dirty="0">
                <a:effectLst/>
                <a:latin typeface="Arial" panose="020B0604020202020204" pitchFamily="34" charset="0"/>
              </a:rPr>
              <a:t>凸顯了眾人的</a:t>
            </a:r>
            <a:r>
              <a:rPr lang="zh-TW" altLang="en-US" b="0" i="0" dirty="0">
                <a:effectLst/>
                <a:highlight>
                  <a:srgbClr val="00FFFF"/>
                </a:highlight>
                <a:latin typeface="Arial" panose="020B0604020202020204" pitchFamily="34" charset="0"/>
              </a:rPr>
              <a:t>罪</a:t>
            </a:r>
            <a:r>
              <a:rPr lang="zh-TW" altLang="en-US" b="0" i="0" dirty="0">
                <a:effectLst/>
                <a:latin typeface="Arial" panose="020B0604020202020204" pitchFamily="34" charset="0"/>
              </a:rPr>
              <a:t>：</a:t>
            </a:r>
            <a:endParaRPr lang="en-US" altLang="zh-TW" dirty="0">
              <a:latin typeface="Arial" panose="020B0604020202020204" pitchFamily="34" charset="0"/>
            </a:endParaRPr>
          </a:p>
          <a:p>
            <a:pPr fontAlgn="t">
              <a:buFont typeface="Wingdings" pitchFamily="2" charset="2"/>
              <a:buChar char="Ø"/>
            </a:pPr>
            <a:r>
              <a:rPr lang="zh-TW" altLang="en-US" b="0" i="0" dirty="0">
                <a:effectLst/>
                <a:latin typeface="Arial" panose="020B0604020202020204" pitchFamily="34" charset="0"/>
              </a:rPr>
              <a:t>司提反指出他們將主耶穌「義者」賣了，殺了</a:t>
            </a:r>
            <a:endParaRPr lang="en-US" altLang="zh-TW" b="0" i="0" dirty="0">
              <a:effectLst/>
              <a:latin typeface="Arial" panose="020B0604020202020204" pitchFamily="34" charset="0"/>
            </a:endParaRPr>
          </a:p>
          <a:p>
            <a:pPr lvl="1" fontAlgn="t">
              <a:buFont typeface="Wingdings" pitchFamily="2" charset="2"/>
              <a:buChar char="§"/>
            </a:pPr>
            <a:r>
              <a:rPr lang="zh-TW" altLang="en-US" dirty="0">
                <a:latin typeface="Arial" panose="020B0604020202020204" pitchFamily="34" charset="0"/>
              </a:rPr>
              <a:t>眾人極其惱怒 </a:t>
            </a:r>
            <a:r>
              <a:rPr lang="en-US" altLang="zh-TW" dirty="0">
                <a:latin typeface="Arial" panose="020B0604020202020204" pitchFamily="34" charset="0"/>
              </a:rPr>
              <a:t>==》【</a:t>
            </a:r>
            <a:r>
              <a:rPr lang="zh-TW" altLang="en-US" dirty="0">
                <a:latin typeface="Arial" panose="020B0604020202020204" pitchFamily="34" charset="0"/>
              </a:rPr>
              <a:t>光照在黑暗裏，黑暗卻不接受光</a:t>
            </a:r>
            <a:r>
              <a:rPr lang="en-US" altLang="zh-TW" dirty="0">
                <a:latin typeface="Arial" panose="020B0604020202020204" pitchFamily="34" charset="0"/>
              </a:rPr>
              <a:t>】</a:t>
            </a:r>
            <a:r>
              <a:rPr lang="zh-TW" altLang="en-US" dirty="0">
                <a:latin typeface="Arial" panose="020B0604020202020204" pitchFamily="34" charset="0"/>
              </a:rPr>
              <a:t>（約</a:t>
            </a:r>
            <a:r>
              <a:rPr lang="en-US" altLang="zh-TW" dirty="0"/>
              <a:t>1:5</a:t>
            </a:r>
            <a:r>
              <a:rPr lang="zh-TW" altLang="en-US" dirty="0">
                <a:latin typeface="Arial" panose="020B0604020202020204" pitchFamily="34" charset="0"/>
              </a:rPr>
              <a:t>）</a:t>
            </a:r>
            <a:endParaRPr lang="en-US" altLang="zh-TW" dirty="0">
              <a:latin typeface="Arial" panose="020B0604020202020204" pitchFamily="34" charset="0"/>
            </a:endParaRPr>
          </a:p>
          <a:p>
            <a:pPr algn="l" fontAlgn="t">
              <a:buFont typeface="Wingdings" pitchFamily="2" charset="2"/>
              <a:buChar char="Ø"/>
            </a:pPr>
            <a:r>
              <a:rPr lang="zh-TW" altLang="en-US" dirty="0">
                <a:latin typeface="Arial" panose="020B0604020202020204" pitchFamily="34" charset="0"/>
              </a:rPr>
              <a:t>司提反被聖靈充滿，不懼怕，不求饒 </a:t>
            </a:r>
            <a:r>
              <a:rPr lang="en-US" altLang="zh-TW" dirty="0">
                <a:latin typeface="Arial" panose="020B0604020202020204" pitchFamily="34" charset="0"/>
              </a:rPr>
              <a:t>==〉【</a:t>
            </a:r>
            <a:r>
              <a:rPr lang="zh-TW" altLang="en-US" dirty="0">
                <a:latin typeface="Arial" panose="020B0604020202020204" pitchFamily="34" charset="0"/>
              </a:rPr>
              <a:t>那殺身體，不能殺靈魂的，不要怕他們</a:t>
            </a:r>
            <a:r>
              <a:rPr lang="en-US" altLang="zh-TW" dirty="0">
                <a:latin typeface="Arial" panose="020B0604020202020204" pitchFamily="34" charset="0"/>
              </a:rPr>
              <a:t>】</a:t>
            </a:r>
            <a:r>
              <a:rPr lang="zh-TW" altLang="en-US" dirty="0"/>
              <a:t>（路</a:t>
            </a:r>
            <a:r>
              <a:rPr lang="en-US" altLang="zh-TW" dirty="0"/>
              <a:t>12:4</a:t>
            </a:r>
            <a:r>
              <a:rPr lang="zh-TW" altLang="en-US" dirty="0">
                <a:latin typeface="Arial" panose="020B0604020202020204" pitchFamily="34" charset="0"/>
              </a:rPr>
              <a:t>）</a:t>
            </a:r>
            <a:endParaRPr lang="en-US" altLang="zh-TW" dirty="0">
              <a:latin typeface="Arial" panose="020B0604020202020204" pitchFamily="34" charset="0"/>
            </a:endParaRPr>
          </a:p>
          <a:p>
            <a:pPr algn="l" fontAlgn="t">
              <a:buFont typeface="Wingdings" pitchFamily="2" charset="2"/>
              <a:buChar char="Ø"/>
            </a:pPr>
            <a:r>
              <a:rPr lang="zh-TW" altLang="en-US" dirty="0">
                <a:latin typeface="Arial" panose="020B0604020202020204" pitchFamily="34" charset="0"/>
              </a:rPr>
              <a:t>耶穌“站“在神的右邊，暗示主耶穌站起來迎接司提反 </a:t>
            </a:r>
            <a:r>
              <a:rPr lang="en-US" altLang="zh-TW" dirty="0">
                <a:latin typeface="Arial" panose="020B0604020202020204" pitchFamily="34" charset="0"/>
              </a:rPr>
              <a:t>==》</a:t>
            </a:r>
            <a:r>
              <a:rPr lang="zh-TW" altLang="en-US" dirty="0">
                <a:latin typeface="Arial" panose="020B0604020202020204" pitchFamily="34" charset="0"/>
              </a:rPr>
              <a:t>給司提反力量去面對眾人的暴行。</a:t>
            </a:r>
            <a:endParaRPr lang="en-US" altLang="zh-TW" dirty="0">
              <a:latin typeface="Arial" panose="020B0604020202020204" pitchFamily="34" charset="0"/>
            </a:endParaRPr>
          </a:p>
          <a:p>
            <a:pPr lvl="1" fontAlgn="t">
              <a:buFont typeface="Wingdings" pitchFamily="2" charset="2"/>
              <a:buChar char="§"/>
            </a:pPr>
            <a:r>
              <a:rPr lang="zh-TW" altLang="en-US" dirty="0">
                <a:latin typeface="Arial" panose="020B0604020202020204" pitchFamily="34" charset="0"/>
              </a:rPr>
              <a:t>眾人要用石頭打他，大聲喊叫</a:t>
            </a:r>
            <a:endParaRPr lang="en-US" altLang="zh-TW" dirty="0">
              <a:latin typeface="Arial" panose="020B0604020202020204" pitchFamily="34" charset="0"/>
            </a:endParaRPr>
          </a:p>
          <a:p>
            <a:pPr fontAlgn="t">
              <a:buFont typeface="Wingdings" pitchFamily="2" charset="2"/>
              <a:buChar char="Ø"/>
            </a:pPr>
            <a:r>
              <a:rPr lang="zh-TW" altLang="en-US" dirty="0">
                <a:latin typeface="Arial" panose="020B0604020202020204" pitchFamily="34" charset="0"/>
              </a:rPr>
              <a:t>司提反為眾人禱告「不要將這罪歸於他們！」 </a:t>
            </a:r>
            <a:r>
              <a:rPr lang="en-US" altLang="zh-TW" dirty="0">
                <a:latin typeface="Arial" panose="020B0604020202020204" pitchFamily="34" charset="0"/>
              </a:rPr>
              <a:t>==》【</a:t>
            </a:r>
            <a:r>
              <a:rPr lang="zh-TW" altLang="en-US" dirty="0">
                <a:latin typeface="Arial" panose="020B0604020202020204" pitchFamily="34" charset="0"/>
              </a:rPr>
              <a:t>只是我告訴你們，要愛你們的仇敵，為那逼迫你們的禱告</a:t>
            </a:r>
            <a:r>
              <a:rPr lang="en-US" altLang="zh-TW" dirty="0">
                <a:latin typeface="Arial" panose="020B0604020202020204" pitchFamily="34" charset="0"/>
              </a:rPr>
              <a:t>】</a:t>
            </a:r>
            <a:r>
              <a:rPr lang="zh-TW" altLang="en-US" dirty="0">
                <a:latin typeface="Arial" panose="020B0604020202020204" pitchFamily="34" charset="0"/>
              </a:rPr>
              <a:t>（太</a:t>
            </a:r>
            <a:r>
              <a:rPr lang="en-US" altLang="zh-TW" dirty="0"/>
              <a:t>5:44</a:t>
            </a:r>
            <a:r>
              <a:rPr lang="zh-TW" altLang="en-US" dirty="0">
                <a:latin typeface="Arial" panose="020B0604020202020204" pitchFamily="34" charset="0"/>
              </a:rPr>
              <a:t>）</a:t>
            </a:r>
            <a:endParaRPr lang="en-US" altLang="zh-TW" dirty="0">
              <a:latin typeface="Arial" panose="020B0604020202020204" pitchFamily="34" charset="0"/>
            </a:endParaRPr>
          </a:p>
          <a:p>
            <a:pPr marL="152396" indent="0" fontAlgn="t">
              <a:buNone/>
            </a:pPr>
            <a:br>
              <a:rPr lang="zh-TW" altLang="en-US" dirty="0"/>
            </a:br>
            <a:endParaRPr lang="en-US" altLang="zh-TW" dirty="0"/>
          </a:p>
        </p:txBody>
      </p:sp>
    </p:spTree>
    <p:extLst>
      <p:ext uri="{BB962C8B-B14F-4D97-AF65-F5344CB8AC3E}">
        <p14:creationId xmlns:p14="http://schemas.microsoft.com/office/powerpoint/2010/main" val="1079409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C247-AA7B-64FB-AE00-32C00BE88436}"/>
              </a:ext>
            </a:extLst>
          </p:cNvPr>
          <p:cNvSpPr>
            <a:spLocks noGrp="1"/>
          </p:cNvSpPr>
          <p:nvPr>
            <p:ph type="title"/>
          </p:nvPr>
        </p:nvSpPr>
        <p:spPr/>
        <p:txBody>
          <a:bodyPr/>
          <a:lstStyle/>
          <a:p>
            <a:r>
              <a:rPr lang="en-US" dirty="0" err="1"/>
              <a:t>二</a:t>
            </a:r>
            <a:r>
              <a:rPr lang="en-US" altLang="zh-TW" dirty="0"/>
              <a:t>.</a:t>
            </a:r>
            <a:r>
              <a:rPr lang="zh-TW" altLang="en-US" dirty="0"/>
              <a:t> 司提反殉道 </a:t>
            </a:r>
            <a:r>
              <a:rPr lang="en-US" altLang="zh-TW" dirty="0"/>
              <a:t>-</a:t>
            </a:r>
            <a:r>
              <a:rPr lang="zh-TW" altLang="en-US" dirty="0"/>
              <a:t>司提反與主耶穌的相似之處</a:t>
            </a:r>
            <a:endParaRPr lang="en-US" dirty="0"/>
          </a:p>
        </p:txBody>
      </p:sp>
      <p:sp>
        <p:nvSpPr>
          <p:cNvPr id="3" name="Text Placeholder 2">
            <a:extLst>
              <a:ext uri="{FF2B5EF4-FFF2-40B4-BE49-F238E27FC236}">
                <a16:creationId xmlns:a16="http://schemas.microsoft.com/office/drawing/2014/main" id="{F2662FF3-4154-B522-5C75-AF6B0D14C129}"/>
              </a:ext>
            </a:extLst>
          </p:cNvPr>
          <p:cNvSpPr>
            <a:spLocks noGrp="1"/>
          </p:cNvSpPr>
          <p:nvPr>
            <p:ph type="body" idx="1"/>
          </p:nvPr>
        </p:nvSpPr>
        <p:spPr/>
        <p:txBody>
          <a:bodyPr/>
          <a:lstStyle/>
          <a:p>
            <a:pPr marL="152396" indent="0" fontAlgn="t">
              <a:buNone/>
            </a:pPr>
            <a:r>
              <a:rPr lang="zh-TW" altLang="en-US" b="0" i="0" dirty="0">
                <a:effectLst/>
                <a:latin typeface="Arial" panose="020B0604020202020204" pitchFamily="34" charset="0"/>
              </a:rPr>
              <a:t>司提反與主耶穌的共同點</a:t>
            </a:r>
            <a:endParaRPr lang="en-US" altLang="zh-TW" b="0" i="0" dirty="0">
              <a:effectLst/>
              <a:latin typeface="Arial" panose="020B0604020202020204" pitchFamily="34" charset="0"/>
            </a:endParaRPr>
          </a:p>
        </p:txBody>
      </p:sp>
      <p:graphicFrame>
        <p:nvGraphicFramePr>
          <p:cNvPr id="4" name="Table 4">
            <a:extLst>
              <a:ext uri="{FF2B5EF4-FFF2-40B4-BE49-F238E27FC236}">
                <a16:creationId xmlns:a16="http://schemas.microsoft.com/office/drawing/2014/main" id="{D45F0472-7B1D-1B95-1CA2-9281B2B5C0C4}"/>
              </a:ext>
            </a:extLst>
          </p:cNvPr>
          <p:cNvGraphicFramePr>
            <a:graphicFrameLocks noGrp="1"/>
          </p:cNvGraphicFramePr>
          <p:nvPr/>
        </p:nvGraphicFramePr>
        <p:xfrm>
          <a:off x="1219200" y="2344616"/>
          <a:ext cx="9812216" cy="3933785"/>
        </p:xfrm>
        <a:graphic>
          <a:graphicData uri="http://schemas.openxmlformats.org/drawingml/2006/table">
            <a:tbl>
              <a:tblPr firstRow="1" bandRow="1">
                <a:tableStyleId>{00A15C55-8517-42AA-B614-E9B94910E393}</a:tableStyleId>
              </a:tblPr>
              <a:tblGrid>
                <a:gridCol w="1552029">
                  <a:extLst>
                    <a:ext uri="{9D8B030D-6E8A-4147-A177-3AD203B41FA5}">
                      <a16:colId xmlns:a16="http://schemas.microsoft.com/office/drawing/2014/main" val="665919550"/>
                    </a:ext>
                  </a:extLst>
                </a:gridCol>
                <a:gridCol w="3311623">
                  <a:extLst>
                    <a:ext uri="{9D8B030D-6E8A-4147-A177-3AD203B41FA5}">
                      <a16:colId xmlns:a16="http://schemas.microsoft.com/office/drawing/2014/main" val="555795858"/>
                    </a:ext>
                  </a:extLst>
                </a:gridCol>
                <a:gridCol w="4948564">
                  <a:extLst>
                    <a:ext uri="{9D8B030D-6E8A-4147-A177-3AD203B41FA5}">
                      <a16:colId xmlns:a16="http://schemas.microsoft.com/office/drawing/2014/main" val="4070030001"/>
                    </a:ext>
                  </a:extLst>
                </a:gridCol>
              </a:tblGrid>
              <a:tr h="688115">
                <a:tc>
                  <a:txBody>
                    <a:bodyPr/>
                    <a:lstStyle/>
                    <a:p>
                      <a:endParaRPr lang="en-US" sz="2400" dirty="0">
                        <a:latin typeface="STKaiti" panose="02010600040101010101" pitchFamily="2" charset="-122"/>
                        <a:ea typeface="STKaiti" panose="02010600040101010101" pitchFamily="2" charset="-122"/>
                      </a:endParaRPr>
                    </a:p>
                  </a:txBody>
                  <a:tcPr marL="121920" marR="121920" marT="60960" marB="60960"/>
                </a:tc>
                <a:tc>
                  <a:txBody>
                    <a:bodyPr/>
                    <a:lstStyle/>
                    <a:p>
                      <a:r>
                        <a:rPr lang="en-US" sz="2400" dirty="0" err="1">
                          <a:latin typeface="STKaiti" panose="02010600040101010101" pitchFamily="2" charset="-122"/>
                          <a:ea typeface="STKaiti" panose="02010600040101010101" pitchFamily="2" charset="-122"/>
                        </a:rPr>
                        <a:t>耶穌</a:t>
                      </a:r>
                      <a:endParaRPr lang="en-US" sz="2400" dirty="0">
                        <a:latin typeface="STKaiti" panose="02010600040101010101" pitchFamily="2" charset="-122"/>
                        <a:ea typeface="STKaiti" panose="02010600040101010101" pitchFamily="2" charset="-122"/>
                      </a:endParaRPr>
                    </a:p>
                  </a:txBody>
                  <a:tcPr marL="121920" marR="121920" marT="60960" marB="60960"/>
                </a:tc>
                <a:tc>
                  <a:txBody>
                    <a:bodyPr/>
                    <a:lstStyle/>
                    <a:p>
                      <a:r>
                        <a:rPr lang="en-US" sz="2400" dirty="0" err="1">
                          <a:latin typeface="STKaiti" panose="02010600040101010101" pitchFamily="2" charset="-122"/>
                          <a:ea typeface="STKaiti" panose="02010600040101010101" pitchFamily="2" charset="-122"/>
                        </a:rPr>
                        <a:t>司提反</a:t>
                      </a:r>
                      <a:endParaRPr lang="en-US" sz="2400" dirty="0">
                        <a:latin typeface="STKaiti" panose="02010600040101010101" pitchFamily="2" charset="-122"/>
                        <a:ea typeface="STKaiti" panose="02010600040101010101" pitchFamily="2" charset="-122"/>
                      </a:endParaRPr>
                    </a:p>
                  </a:txBody>
                  <a:tcPr marL="121920" marR="121920" marT="60960" marB="60960"/>
                </a:tc>
                <a:extLst>
                  <a:ext uri="{0D108BD9-81ED-4DB2-BD59-A6C34878D82A}">
                    <a16:rowId xmlns:a16="http://schemas.microsoft.com/office/drawing/2014/main" val="1199833086"/>
                  </a:ext>
                </a:extLst>
              </a:tr>
              <a:tr h="1097280">
                <a:tc>
                  <a:txBody>
                    <a:bodyPr/>
                    <a:lstStyle/>
                    <a:p>
                      <a:r>
                        <a:rPr lang="en-US" sz="2100" dirty="0" err="1">
                          <a:solidFill>
                            <a:srgbClr val="0432FF"/>
                          </a:solidFill>
                          <a:latin typeface="STKaiti" panose="02010600040101010101" pitchFamily="2" charset="-122"/>
                          <a:ea typeface="STKaiti" panose="02010600040101010101" pitchFamily="2" charset="-122"/>
                        </a:rPr>
                        <a:t>性情</a:t>
                      </a:r>
                      <a:endParaRPr lang="en-US" sz="2100" dirty="0">
                        <a:solidFill>
                          <a:srgbClr val="0432FF"/>
                        </a:solidFill>
                        <a:latin typeface="STKaiti" panose="02010600040101010101" pitchFamily="2" charset="-122"/>
                        <a:ea typeface="STKaiti" panose="02010600040101010101" pitchFamily="2" charset="-122"/>
                      </a:endParaRPr>
                    </a:p>
                  </a:txBody>
                  <a:tcPr marL="121920" marR="121920" marT="60960" marB="60960"/>
                </a:tc>
                <a:tc>
                  <a:txBody>
                    <a:bodyPr/>
                    <a:lstStyle/>
                    <a:p>
                      <a:r>
                        <a:rPr lang="zh-TW" altLang="en-US" sz="2100" dirty="0">
                          <a:latin typeface="STKaiti" panose="02010600040101010101" pitchFamily="2" charset="-122"/>
                          <a:ea typeface="STKaiti" panose="02010600040101010101" pitchFamily="2" charset="-122"/>
                        </a:rPr>
                        <a:t>“凡勞苦擔重擔的人，可以到我這裏來，我就使你得安息”</a:t>
                      </a:r>
                      <a:endParaRPr lang="en-US" sz="2100" dirty="0">
                        <a:latin typeface="STKaiti" panose="02010600040101010101" pitchFamily="2" charset="-122"/>
                        <a:ea typeface="STKaiti" panose="02010600040101010101" pitchFamily="2" charset="-122"/>
                      </a:endParaRPr>
                    </a:p>
                  </a:txBody>
                  <a:tcPr marL="121920" marR="121920" marT="60960" marB="60960"/>
                </a:tc>
                <a:tc>
                  <a:txBody>
                    <a:bodyPr/>
                    <a:lstStyle/>
                    <a:p>
                      <a:r>
                        <a:rPr lang="en-US" sz="2100" dirty="0" err="1">
                          <a:latin typeface="STKaiti" panose="02010600040101010101" pitchFamily="2" charset="-122"/>
                          <a:ea typeface="STKaiti" panose="02010600040101010101" pitchFamily="2" charset="-122"/>
                        </a:rPr>
                        <a:t>滿得恩惠能力</a:t>
                      </a:r>
                      <a:endParaRPr lang="en-US" sz="2100" dirty="0">
                        <a:latin typeface="STKaiti" panose="02010600040101010101" pitchFamily="2" charset="-122"/>
                        <a:ea typeface="STKaiti" panose="02010600040101010101" pitchFamily="2" charset="-122"/>
                      </a:endParaRPr>
                    </a:p>
                    <a:p>
                      <a:r>
                        <a:rPr lang="zh-TW" altLang="en-US" sz="2100" dirty="0">
                          <a:latin typeface="STKaiti" panose="02010600040101010101" pitchFamily="2" charset="-122"/>
                          <a:ea typeface="STKaiti" panose="02010600040101010101" pitchFamily="2" charset="-122"/>
                        </a:rPr>
                        <a:t>（親切，有能力）</a:t>
                      </a:r>
                      <a:endParaRPr lang="en-US" sz="2100" dirty="0">
                        <a:latin typeface="STKaiti" panose="02010600040101010101" pitchFamily="2" charset="-122"/>
                        <a:ea typeface="STKaiti" panose="02010600040101010101" pitchFamily="2" charset="-122"/>
                      </a:endParaRPr>
                    </a:p>
                  </a:txBody>
                  <a:tcPr marL="121920" marR="121920" marT="60960" marB="60960"/>
                </a:tc>
                <a:extLst>
                  <a:ext uri="{0D108BD9-81ED-4DB2-BD59-A6C34878D82A}">
                    <a16:rowId xmlns:a16="http://schemas.microsoft.com/office/drawing/2014/main" val="522937769"/>
                  </a:ext>
                </a:extLst>
              </a:tr>
              <a:tr h="688115">
                <a:tc>
                  <a:txBody>
                    <a:bodyPr/>
                    <a:lstStyle/>
                    <a:p>
                      <a:r>
                        <a:rPr lang="en-US" sz="2100" dirty="0" err="1">
                          <a:solidFill>
                            <a:srgbClr val="0432FF"/>
                          </a:solidFill>
                          <a:latin typeface="STKaiti" panose="02010600040101010101" pitchFamily="2" charset="-122"/>
                          <a:ea typeface="STKaiti" panose="02010600040101010101" pitchFamily="2" charset="-122"/>
                        </a:rPr>
                        <a:t>見證</a:t>
                      </a:r>
                      <a:endParaRPr lang="en-US" sz="2100" dirty="0">
                        <a:solidFill>
                          <a:srgbClr val="0432FF"/>
                        </a:solidFill>
                        <a:latin typeface="STKaiti" panose="02010600040101010101" pitchFamily="2" charset="-122"/>
                        <a:ea typeface="STKaiti" panose="02010600040101010101" pitchFamily="2" charset="-122"/>
                      </a:endParaRPr>
                    </a:p>
                  </a:txBody>
                  <a:tcPr marL="121920" marR="121920" marT="60960" marB="60960"/>
                </a:tc>
                <a:tc>
                  <a:txBody>
                    <a:bodyPr/>
                    <a:lstStyle/>
                    <a:p>
                      <a:r>
                        <a:rPr lang="en-US" sz="2100" dirty="0" err="1">
                          <a:latin typeface="STKaiti" panose="02010600040101010101" pitchFamily="2" charset="-122"/>
                          <a:ea typeface="STKaiti" panose="02010600040101010101" pitchFamily="2" charset="-122"/>
                        </a:rPr>
                        <a:t>行神蹟奇事</a:t>
                      </a:r>
                      <a:r>
                        <a:rPr lang="zh-TW" altLang="en-US" sz="2100" dirty="0">
                          <a:latin typeface="STKaiti" panose="02010600040101010101" pitchFamily="2" charset="-122"/>
                          <a:ea typeface="STKaiti" panose="02010600040101010101" pitchFamily="2" charset="-122"/>
                        </a:rPr>
                        <a:t>，治病趕鬼</a:t>
                      </a:r>
                      <a:endParaRPr lang="en-US" sz="2100" dirty="0">
                        <a:latin typeface="STKaiti" panose="02010600040101010101" pitchFamily="2" charset="-122"/>
                        <a:ea typeface="STKaiti" panose="02010600040101010101" pitchFamily="2" charset="-122"/>
                      </a:endParaRPr>
                    </a:p>
                  </a:txBody>
                  <a:tcPr marL="121920" marR="121920" marT="60960" marB="60960"/>
                </a:tc>
                <a:tc>
                  <a:txBody>
                    <a:bodyPr/>
                    <a:lstStyle/>
                    <a:p>
                      <a:r>
                        <a:rPr lang="zh-TW" altLang="en-US" sz="2100" dirty="0">
                          <a:latin typeface="STKaiti" panose="02010600040101010101" pitchFamily="2" charset="-122"/>
                          <a:ea typeface="STKaiti" panose="02010600040101010101" pitchFamily="2" charset="-122"/>
                        </a:rPr>
                        <a:t>在民間行了大奇事和神蹟</a:t>
                      </a:r>
                      <a:endParaRPr lang="en-US" sz="2100" dirty="0">
                        <a:latin typeface="STKaiti" panose="02010600040101010101" pitchFamily="2" charset="-122"/>
                        <a:ea typeface="STKaiti" panose="02010600040101010101" pitchFamily="2" charset="-122"/>
                      </a:endParaRPr>
                    </a:p>
                  </a:txBody>
                  <a:tcPr marL="121920" marR="121920" marT="60960" marB="60960"/>
                </a:tc>
                <a:extLst>
                  <a:ext uri="{0D108BD9-81ED-4DB2-BD59-A6C34878D82A}">
                    <a16:rowId xmlns:a16="http://schemas.microsoft.com/office/drawing/2014/main" val="933209434"/>
                  </a:ext>
                </a:extLst>
              </a:tr>
              <a:tr h="688115">
                <a:tc>
                  <a:txBody>
                    <a:bodyPr/>
                    <a:lstStyle/>
                    <a:p>
                      <a:r>
                        <a:rPr lang="en-US" sz="2100" dirty="0" err="1">
                          <a:solidFill>
                            <a:srgbClr val="0432FF"/>
                          </a:solidFill>
                          <a:latin typeface="STKaiti" panose="02010600040101010101" pitchFamily="2" charset="-122"/>
                          <a:ea typeface="STKaiti" panose="02010600040101010101" pitchFamily="2" charset="-122"/>
                        </a:rPr>
                        <a:t>受苦</a:t>
                      </a:r>
                      <a:endParaRPr lang="en-US" sz="2100" dirty="0">
                        <a:solidFill>
                          <a:srgbClr val="0432FF"/>
                        </a:solidFill>
                        <a:latin typeface="STKaiti" panose="02010600040101010101" pitchFamily="2" charset="-122"/>
                        <a:ea typeface="STKaiti" panose="02010600040101010101" pitchFamily="2" charset="-122"/>
                      </a:endParaRPr>
                    </a:p>
                  </a:txBody>
                  <a:tcPr marL="121920" marR="121920" marT="60960" marB="60960"/>
                </a:tc>
                <a:tc>
                  <a:txBody>
                    <a:bodyPr/>
                    <a:lstStyle/>
                    <a:p>
                      <a:r>
                        <a:rPr lang="en-US" sz="2100" dirty="0" err="1">
                          <a:latin typeface="STKaiti" panose="02010600040101010101" pitchFamily="2" charset="-122"/>
                          <a:ea typeface="STKaiti" panose="02010600040101010101" pitchFamily="2" charset="-122"/>
                        </a:rPr>
                        <a:t>為罪人捨命</a:t>
                      </a:r>
                      <a:r>
                        <a:rPr lang="zh-TW" altLang="en-US" sz="2100" dirty="0">
                          <a:latin typeface="STKaiti" panose="02010600040101010101" pitchFamily="2" charset="-122"/>
                          <a:ea typeface="STKaiti" panose="02010600040101010101" pitchFamily="2" charset="-122"/>
                        </a:rPr>
                        <a:t>，上十字架</a:t>
                      </a:r>
                      <a:endParaRPr lang="en-US" sz="2100" dirty="0">
                        <a:latin typeface="STKaiti" panose="02010600040101010101" pitchFamily="2" charset="-122"/>
                        <a:ea typeface="STKaiti" panose="02010600040101010101" pitchFamily="2" charset="-122"/>
                      </a:endParaRPr>
                    </a:p>
                  </a:txBody>
                  <a:tcPr marL="121920" marR="121920" marT="60960" marB="60960"/>
                </a:tc>
                <a:tc>
                  <a:txBody>
                    <a:bodyPr/>
                    <a:lstStyle/>
                    <a:p>
                      <a:r>
                        <a:rPr lang="en-US" sz="2100" dirty="0" err="1">
                          <a:latin typeface="STKaiti" panose="02010600040101010101" pitchFamily="2" charset="-122"/>
                          <a:ea typeface="STKaiti" panose="02010600040101010101" pitchFamily="2" charset="-122"/>
                        </a:rPr>
                        <a:t>譴責罪</a:t>
                      </a:r>
                      <a:r>
                        <a:rPr lang="zh-TW" altLang="en-US" sz="2100" dirty="0">
                          <a:latin typeface="STKaiti" panose="02010600040101010101" pitchFamily="2" charset="-122"/>
                          <a:ea typeface="STKaiti" panose="02010600040101010101" pitchFamily="2" charset="-122"/>
                        </a:rPr>
                        <a:t>，為真理作見證，被石頭打死</a:t>
                      </a:r>
                      <a:endParaRPr lang="en-US" sz="2100" dirty="0">
                        <a:latin typeface="STKaiti" panose="02010600040101010101" pitchFamily="2" charset="-122"/>
                        <a:ea typeface="STKaiti" panose="02010600040101010101" pitchFamily="2" charset="-122"/>
                      </a:endParaRPr>
                    </a:p>
                  </a:txBody>
                  <a:tcPr marL="121920" marR="121920" marT="60960" marB="60960"/>
                </a:tc>
                <a:extLst>
                  <a:ext uri="{0D108BD9-81ED-4DB2-BD59-A6C34878D82A}">
                    <a16:rowId xmlns:a16="http://schemas.microsoft.com/office/drawing/2014/main" val="3135923008"/>
                  </a:ext>
                </a:extLst>
              </a:tr>
              <a:tr h="772160">
                <a:tc>
                  <a:txBody>
                    <a:bodyPr/>
                    <a:lstStyle/>
                    <a:p>
                      <a:r>
                        <a:rPr lang="en-US" sz="2100" dirty="0" err="1">
                          <a:solidFill>
                            <a:srgbClr val="0432FF"/>
                          </a:solidFill>
                          <a:latin typeface="STKaiti" panose="02010600040101010101" pitchFamily="2" charset="-122"/>
                          <a:ea typeface="STKaiti" panose="02010600040101010101" pitchFamily="2" charset="-122"/>
                        </a:rPr>
                        <a:t>得勝</a:t>
                      </a:r>
                      <a:endParaRPr lang="en-US" sz="2100" dirty="0">
                        <a:solidFill>
                          <a:srgbClr val="0432FF"/>
                        </a:solidFill>
                        <a:latin typeface="STKaiti" panose="02010600040101010101" pitchFamily="2" charset="-122"/>
                        <a:ea typeface="STKaiti" panose="02010600040101010101" pitchFamily="2" charset="-122"/>
                      </a:endParaRPr>
                    </a:p>
                  </a:txBody>
                  <a:tcPr marL="121920" marR="121920" marT="60960" marB="60960"/>
                </a:tc>
                <a:tc>
                  <a:txBody>
                    <a:bodyPr/>
                    <a:lstStyle/>
                    <a:p>
                      <a:r>
                        <a:rPr lang="en-US" sz="2100" dirty="0" err="1">
                          <a:latin typeface="STKaiti" panose="02010600040101010101" pitchFamily="2" charset="-122"/>
                          <a:ea typeface="STKaiti" panose="02010600040101010101" pitchFamily="2" charset="-122"/>
                        </a:rPr>
                        <a:t>戰勝死亡</a:t>
                      </a:r>
                      <a:endParaRPr lang="en-US" sz="2100" dirty="0">
                        <a:latin typeface="STKaiti" panose="02010600040101010101" pitchFamily="2" charset="-122"/>
                        <a:ea typeface="STKaiti" panose="02010600040101010101" pitchFamily="2" charset="-122"/>
                      </a:endParaRPr>
                    </a:p>
                  </a:txBody>
                  <a:tcPr marL="121920" marR="121920" marT="60960" marB="60960"/>
                </a:tc>
                <a:tc>
                  <a:txBody>
                    <a:bodyPr/>
                    <a:lstStyle/>
                    <a:p>
                      <a:r>
                        <a:rPr lang="en-US" sz="2100" dirty="0" err="1">
                          <a:latin typeface="STKaiti" panose="02010600040101010101" pitchFamily="2" charset="-122"/>
                          <a:ea typeface="STKaiti" panose="02010600040101010101" pitchFamily="2" charset="-122"/>
                        </a:rPr>
                        <a:t>對敵人的憐憫</a:t>
                      </a:r>
                      <a:r>
                        <a:rPr lang="zh-TW" altLang="en-US" sz="2100" dirty="0">
                          <a:latin typeface="STKaiti" panose="02010600040101010101" pitchFamily="2" charset="-122"/>
                          <a:ea typeface="STKaiti" panose="02010600040101010101" pitchFamily="2" charset="-122"/>
                        </a:rPr>
                        <a:t>，恩惠的得勝</a:t>
                      </a:r>
                      <a:endParaRPr lang="en-US" altLang="zh-TW" sz="2100" dirty="0">
                        <a:latin typeface="STKaiti" panose="02010600040101010101" pitchFamily="2" charset="-122"/>
                        <a:ea typeface="STKaiti" panose="02010600040101010101" pitchFamily="2" charset="-122"/>
                      </a:endParaRPr>
                    </a:p>
                    <a:p>
                      <a:r>
                        <a:rPr lang="zh-TW" altLang="en-US" sz="2100" dirty="0">
                          <a:latin typeface="STKaiti" panose="02010600040101010101" pitchFamily="2" charset="-122"/>
                          <a:ea typeface="STKaiti" panose="02010600040101010101" pitchFamily="2" charset="-122"/>
                        </a:rPr>
                        <a:t>完全對死沒有懼怕，能力的得勝</a:t>
                      </a:r>
                      <a:endParaRPr lang="en-US" sz="2100" dirty="0">
                        <a:latin typeface="STKaiti" panose="02010600040101010101" pitchFamily="2" charset="-122"/>
                        <a:ea typeface="STKaiti" panose="02010600040101010101" pitchFamily="2" charset="-122"/>
                      </a:endParaRPr>
                    </a:p>
                  </a:txBody>
                  <a:tcPr marL="121920" marR="121920" marT="60960" marB="60960"/>
                </a:tc>
                <a:extLst>
                  <a:ext uri="{0D108BD9-81ED-4DB2-BD59-A6C34878D82A}">
                    <a16:rowId xmlns:a16="http://schemas.microsoft.com/office/drawing/2014/main" val="241370132"/>
                  </a:ext>
                </a:extLst>
              </a:tr>
            </a:tbl>
          </a:graphicData>
        </a:graphic>
      </p:graphicFrame>
    </p:spTree>
    <p:extLst>
      <p:ext uri="{BB962C8B-B14F-4D97-AF65-F5344CB8AC3E}">
        <p14:creationId xmlns:p14="http://schemas.microsoft.com/office/powerpoint/2010/main" val="2737037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C247-AA7B-64FB-AE00-32C00BE88436}"/>
              </a:ext>
            </a:extLst>
          </p:cNvPr>
          <p:cNvSpPr>
            <a:spLocks noGrp="1"/>
          </p:cNvSpPr>
          <p:nvPr>
            <p:ph type="title"/>
          </p:nvPr>
        </p:nvSpPr>
        <p:spPr/>
        <p:txBody>
          <a:bodyPr/>
          <a:lstStyle/>
          <a:p>
            <a:r>
              <a:rPr lang="en-US" dirty="0" err="1"/>
              <a:t>二</a:t>
            </a:r>
            <a:r>
              <a:rPr lang="en-US" altLang="zh-TW" dirty="0"/>
              <a:t>.</a:t>
            </a:r>
            <a:r>
              <a:rPr lang="zh-TW" altLang="en-US" dirty="0"/>
              <a:t> 司提反殉道 </a:t>
            </a:r>
            <a:endParaRPr lang="en-US" dirty="0"/>
          </a:p>
        </p:txBody>
      </p:sp>
      <p:sp>
        <p:nvSpPr>
          <p:cNvPr id="3" name="Text Placeholder 2">
            <a:extLst>
              <a:ext uri="{FF2B5EF4-FFF2-40B4-BE49-F238E27FC236}">
                <a16:creationId xmlns:a16="http://schemas.microsoft.com/office/drawing/2014/main" id="{F2662FF3-4154-B522-5C75-AF6B0D14C129}"/>
              </a:ext>
            </a:extLst>
          </p:cNvPr>
          <p:cNvSpPr>
            <a:spLocks noGrp="1"/>
          </p:cNvSpPr>
          <p:nvPr>
            <p:ph type="body" idx="1"/>
          </p:nvPr>
        </p:nvSpPr>
        <p:spPr/>
        <p:txBody>
          <a:bodyPr/>
          <a:lstStyle/>
          <a:p>
            <a:pPr marL="152396" indent="0" fontAlgn="t">
              <a:buNone/>
            </a:pPr>
            <a:r>
              <a:rPr lang="zh-TW" altLang="en-US" b="0" i="0" dirty="0">
                <a:effectLst/>
                <a:latin typeface="Arial" panose="020B0604020202020204" pitchFamily="34" charset="0"/>
              </a:rPr>
              <a:t>司提反的榮光</a:t>
            </a:r>
            <a:endParaRPr lang="en-US" altLang="zh-TW" b="0" i="0" dirty="0">
              <a:effectLst/>
              <a:latin typeface="Arial" panose="020B0604020202020204" pitchFamily="34" charset="0"/>
            </a:endParaRPr>
          </a:p>
          <a:p>
            <a:pPr marL="152396" indent="0" fontAlgn="t">
              <a:buNone/>
            </a:pPr>
            <a:endParaRPr lang="en-US" altLang="zh-TW" b="0" i="0" dirty="0">
              <a:effectLst/>
              <a:latin typeface="Arial" panose="020B0604020202020204" pitchFamily="34" charset="0"/>
            </a:endParaRPr>
          </a:p>
          <a:p>
            <a:pPr marL="152396" indent="0" fontAlgn="t">
              <a:buNone/>
            </a:pPr>
            <a:r>
              <a:rPr lang="en-US" altLang="zh-TW" b="0" i="0" dirty="0">
                <a:effectLst/>
                <a:latin typeface="Arial" panose="020B0604020202020204" pitchFamily="34" charset="0"/>
              </a:rPr>
              <a:t>【</a:t>
            </a:r>
            <a:r>
              <a:rPr lang="zh-TW" altLang="en-US" b="0" i="0" dirty="0">
                <a:effectLst/>
                <a:latin typeface="Arial" panose="020B0604020202020204" pitchFamily="34" charset="0"/>
              </a:rPr>
              <a:t>在公会里坐着的人都定睛看他，见他的面貌，好像</a:t>
            </a:r>
            <a:r>
              <a:rPr lang="zh-TW" altLang="en-US" b="0" i="0" dirty="0">
                <a:effectLst/>
                <a:highlight>
                  <a:srgbClr val="FFFF00"/>
                </a:highlight>
                <a:latin typeface="Arial" panose="020B0604020202020204" pitchFamily="34" charset="0"/>
              </a:rPr>
              <a:t>天使的面貌</a:t>
            </a:r>
            <a:r>
              <a:rPr lang="en-US" altLang="zh-TW" b="0" i="0" dirty="0">
                <a:effectLst/>
                <a:highlight>
                  <a:srgbClr val="FFFF00"/>
                </a:highlight>
                <a:latin typeface="Arial" panose="020B0604020202020204" pitchFamily="34" charset="0"/>
              </a:rPr>
              <a:t>】</a:t>
            </a:r>
            <a:endParaRPr lang="en-US" altLang="zh-TW" dirty="0">
              <a:latin typeface="Arial" panose="020B0604020202020204" pitchFamily="34" charset="0"/>
            </a:endParaRPr>
          </a:p>
          <a:p>
            <a:pPr marL="152396" indent="0" fontAlgn="t">
              <a:buNone/>
            </a:pPr>
            <a:r>
              <a:rPr lang="en-US" altLang="zh-TW" b="0" i="0" dirty="0">
                <a:effectLst/>
                <a:latin typeface="Arial" panose="020B0604020202020204" pitchFamily="34" charset="0"/>
              </a:rPr>
              <a:t>【</a:t>
            </a:r>
            <a:r>
              <a:rPr lang="zh-TW" altLang="en-US" b="0" i="0" dirty="0">
                <a:effectLst/>
                <a:latin typeface="Arial" panose="020B0604020202020204" pitchFamily="34" charset="0"/>
              </a:rPr>
              <a:t>但司提反被圣灵充满，定睛望天，看见　</a:t>
            </a:r>
            <a:r>
              <a:rPr lang="zh-TW" altLang="en-US" b="0" i="0" dirty="0">
                <a:effectLst/>
                <a:highlight>
                  <a:srgbClr val="FFFF00"/>
                </a:highlight>
                <a:latin typeface="Arial" panose="020B0604020202020204" pitchFamily="34" charset="0"/>
              </a:rPr>
              <a:t>神的荣耀</a:t>
            </a:r>
            <a:r>
              <a:rPr lang="zh-TW" altLang="en-US" b="0" i="0" dirty="0">
                <a:effectLst/>
                <a:latin typeface="Arial" panose="020B0604020202020204" pitchFamily="34" charset="0"/>
              </a:rPr>
              <a:t>，又看见耶稣站在　神的右边， 就说：“我看见天开了，人子站在　神的右边</a:t>
            </a:r>
            <a:r>
              <a:rPr lang="en-US" altLang="zh-TW" b="0" i="0" dirty="0">
                <a:effectLst/>
                <a:latin typeface="Arial" panose="020B0604020202020204" pitchFamily="34" charset="0"/>
              </a:rPr>
              <a:t>】</a:t>
            </a:r>
            <a:endParaRPr lang="zh-TW" altLang="en-US" b="0" i="0" dirty="0">
              <a:effectLst/>
              <a:latin typeface="Arial" panose="020B0604020202020204" pitchFamily="34" charset="0"/>
            </a:endParaRPr>
          </a:p>
          <a:p>
            <a:pPr marL="152396" indent="0" fontAlgn="t">
              <a:buNone/>
            </a:pPr>
            <a:endParaRPr lang="en-US" altLang="zh-TW" b="0" i="0" dirty="0">
              <a:effectLst/>
              <a:latin typeface="Arial" panose="020B0604020202020204" pitchFamily="34" charset="0"/>
            </a:endParaRPr>
          </a:p>
          <a:p>
            <a:pPr fontAlgn="t"/>
            <a:r>
              <a:rPr lang="zh-TW" altLang="en-US" dirty="0">
                <a:latin typeface="Arial" panose="020B0604020202020204" pitchFamily="34" charset="0"/>
              </a:rPr>
              <a:t>司提反的榮光是當他沈浸在神的話語和恩典當中從裡到外釋放出來的聖潔；</a:t>
            </a:r>
            <a:endParaRPr lang="en-US" altLang="zh-TW" dirty="0">
              <a:latin typeface="Arial" panose="020B0604020202020204" pitchFamily="34" charset="0"/>
            </a:endParaRPr>
          </a:p>
          <a:p>
            <a:pPr fontAlgn="t"/>
            <a:r>
              <a:rPr lang="zh-TW" altLang="en-US" b="0" i="0" dirty="0">
                <a:effectLst/>
                <a:latin typeface="Arial" panose="020B0604020202020204" pitchFamily="34" charset="0"/>
              </a:rPr>
              <a:t>殉道前看到的神的榮耀是神特別對司提反的顯現，讓他看到死亡後面的榮耀與美好。</a:t>
            </a:r>
            <a:endParaRPr lang="en-US" altLang="zh-TW" b="0" i="0" dirty="0">
              <a:effectLst/>
              <a:latin typeface="Arial" panose="020B0604020202020204" pitchFamily="34" charset="0"/>
            </a:endParaRPr>
          </a:p>
        </p:txBody>
      </p:sp>
    </p:spTree>
    <p:extLst>
      <p:ext uri="{BB962C8B-B14F-4D97-AF65-F5344CB8AC3E}">
        <p14:creationId xmlns:p14="http://schemas.microsoft.com/office/powerpoint/2010/main" val="3118658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C247-AA7B-64FB-AE00-32C00BE88436}"/>
              </a:ext>
            </a:extLst>
          </p:cNvPr>
          <p:cNvSpPr>
            <a:spLocks noGrp="1"/>
          </p:cNvSpPr>
          <p:nvPr>
            <p:ph type="title"/>
          </p:nvPr>
        </p:nvSpPr>
        <p:spPr/>
        <p:txBody>
          <a:bodyPr/>
          <a:lstStyle/>
          <a:p>
            <a:r>
              <a:rPr lang="en-US" dirty="0" err="1"/>
              <a:t>二</a:t>
            </a:r>
            <a:r>
              <a:rPr lang="en-US" altLang="zh-TW" dirty="0"/>
              <a:t>.</a:t>
            </a:r>
            <a:r>
              <a:rPr lang="zh-TW" altLang="en-US" dirty="0"/>
              <a:t> 司提反殉道 </a:t>
            </a:r>
            <a:endParaRPr lang="en-US" dirty="0"/>
          </a:p>
        </p:txBody>
      </p:sp>
      <p:sp>
        <p:nvSpPr>
          <p:cNvPr id="3" name="Text Placeholder 2">
            <a:extLst>
              <a:ext uri="{FF2B5EF4-FFF2-40B4-BE49-F238E27FC236}">
                <a16:creationId xmlns:a16="http://schemas.microsoft.com/office/drawing/2014/main" id="{F2662FF3-4154-B522-5C75-AF6B0D14C129}"/>
              </a:ext>
            </a:extLst>
          </p:cNvPr>
          <p:cNvSpPr>
            <a:spLocks noGrp="1"/>
          </p:cNvSpPr>
          <p:nvPr>
            <p:ph type="body" idx="1"/>
          </p:nvPr>
        </p:nvSpPr>
        <p:spPr/>
        <p:txBody>
          <a:bodyPr/>
          <a:lstStyle/>
          <a:p>
            <a:pPr marL="152396" indent="0" fontAlgn="t">
              <a:buNone/>
            </a:pPr>
            <a:r>
              <a:rPr lang="zh-TW" altLang="en-US" b="0" i="0" dirty="0">
                <a:effectLst/>
                <a:latin typeface="Arial" panose="020B0604020202020204" pitchFamily="34" charset="0"/>
              </a:rPr>
              <a:t>原則：聖靈的同住幫助信徒有勇氣和能力為主見證</a:t>
            </a:r>
            <a:endParaRPr lang="en-US" altLang="zh-TW" b="0" i="0" dirty="0">
              <a:effectLst/>
              <a:latin typeface="Arial" panose="020B0604020202020204" pitchFamily="34" charset="0"/>
            </a:endParaRPr>
          </a:p>
          <a:p>
            <a:pPr marL="152396" indent="0" fontAlgn="t">
              <a:buNone/>
            </a:pPr>
            <a:endParaRPr lang="en-US" altLang="zh-TW" dirty="0">
              <a:latin typeface="Arial" panose="020B0604020202020204" pitchFamily="34" charset="0"/>
            </a:endParaRPr>
          </a:p>
          <a:p>
            <a:pPr marL="152396" indent="0" fontAlgn="t">
              <a:buNone/>
            </a:pPr>
            <a:r>
              <a:rPr lang="zh-TW" altLang="en-US" b="0" i="0" dirty="0">
                <a:effectLst/>
                <a:latin typeface="Arial" panose="020B0604020202020204" pitchFamily="34" charset="0"/>
              </a:rPr>
              <a:t>應用：我們的信仰是否常常受到挑戰和詆毀？</a:t>
            </a:r>
            <a:endParaRPr lang="en-US" altLang="zh-TW" b="0" i="0" dirty="0">
              <a:effectLst/>
              <a:latin typeface="Arial" panose="020B0604020202020204" pitchFamily="34" charset="0"/>
            </a:endParaRPr>
          </a:p>
          <a:p>
            <a:pPr marL="152396" indent="0" fontAlgn="t">
              <a:buNone/>
            </a:pPr>
            <a:r>
              <a:rPr lang="en-US" altLang="zh-TW" dirty="0">
                <a:latin typeface="Arial" panose="020B0604020202020204" pitchFamily="34" charset="0"/>
              </a:rPr>
              <a:t>	</a:t>
            </a:r>
            <a:r>
              <a:rPr lang="zh-TW" altLang="en-US" b="0" i="0" dirty="0">
                <a:effectLst/>
                <a:latin typeface="Arial" panose="020B0604020202020204" pitchFamily="34" charset="0"/>
              </a:rPr>
              <a:t>我們可以學習司提反，求聖靈給我們勇氣和能力，</a:t>
            </a:r>
            <a:endParaRPr lang="en-US" altLang="zh-TW" b="0" i="0" dirty="0">
              <a:effectLst/>
              <a:latin typeface="Arial" panose="020B0604020202020204" pitchFamily="34" charset="0"/>
            </a:endParaRPr>
          </a:p>
          <a:p>
            <a:pPr lvl="1" fontAlgn="t"/>
            <a:r>
              <a:rPr lang="en-US" altLang="zh-TW" dirty="0">
                <a:latin typeface="Arial" panose="020B0604020202020204" pitchFamily="34" charset="0"/>
              </a:rPr>
              <a:t>	</a:t>
            </a:r>
            <a:r>
              <a:rPr lang="zh-TW" altLang="en-US" dirty="0">
                <a:latin typeface="Arial" panose="020B0604020202020204" pitchFamily="34" charset="0"/>
              </a:rPr>
              <a:t>放下自我</a:t>
            </a:r>
            <a:endParaRPr lang="en-US" altLang="zh-TW" dirty="0">
              <a:latin typeface="Arial" panose="020B0604020202020204" pitchFamily="34" charset="0"/>
            </a:endParaRPr>
          </a:p>
          <a:p>
            <a:pPr lvl="1" fontAlgn="t"/>
            <a:r>
              <a:rPr lang="en-US" altLang="zh-TW" b="0" i="0" dirty="0">
                <a:effectLst/>
                <a:latin typeface="Arial" panose="020B0604020202020204" pitchFamily="34" charset="0"/>
              </a:rPr>
              <a:t>	</a:t>
            </a:r>
            <a:r>
              <a:rPr lang="zh-TW" altLang="en-US" b="0" i="0" dirty="0">
                <a:effectLst/>
                <a:latin typeface="Arial" panose="020B0604020202020204" pitchFamily="34" charset="0"/>
              </a:rPr>
              <a:t>說出真理</a:t>
            </a:r>
            <a:endParaRPr lang="en-US" altLang="zh-TW" b="0" i="0" dirty="0">
              <a:effectLst/>
              <a:latin typeface="Arial" panose="020B0604020202020204" pitchFamily="34" charset="0"/>
            </a:endParaRPr>
          </a:p>
          <a:p>
            <a:pPr lvl="1" fontAlgn="t"/>
            <a:r>
              <a:rPr lang="en-US" altLang="zh-TW" dirty="0">
                <a:latin typeface="Arial" panose="020B0604020202020204" pitchFamily="34" charset="0"/>
              </a:rPr>
              <a:t>	</a:t>
            </a:r>
            <a:r>
              <a:rPr lang="zh-TW" altLang="en-US" dirty="0">
                <a:latin typeface="Arial" panose="020B0604020202020204" pitchFamily="34" charset="0"/>
              </a:rPr>
              <a:t>充滿恩慈</a:t>
            </a:r>
            <a:endParaRPr lang="en-US" altLang="zh-TW" dirty="0">
              <a:latin typeface="Arial" panose="020B0604020202020204" pitchFamily="34" charset="0"/>
            </a:endParaRPr>
          </a:p>
          <a:p>
            <a:pPr marL="795847" lvl="1" indent="0" fontAlgn="t">
              <a:buNone/>
            </a:pPr>
            <a:endParaRPr lang="en-US" altLang="zh-TW" b="0" i="0" dirty="0">
              <a:effectLst/>
              <a:latin typeface="Arial" panose="020B0604020202020204" pitchFamily="34" charset="0"/>
            </a:endParaRPr>
          </a:p>
          <a:p>
            <a:pPr marL="152396" indent="0" fontAlgn="t">
              <a:buNone/>
            </a:pPr>
            <a:r>
              <a:rPr lang="zh-TW" altLang="en-US" dirty="0">
                <a:solidFill>
                  <a:srgbClr val="0432FF"/>
                </a:solidFill>
                <a:latin typeface="Arial" panose="020B0604020202020204" pitchFamily="34" charset="0"/>
              </a:rPr>
              <a:t>我實實在在地告訴你們，一粒麥子不落在地裏死了，仍舊是一粒，若是死了，就結出許多子粒來（約</a:t>
            </a:r>
            <a:r>
              <a:rPr lang="en-US" altLang="zh-TW" dirty="0">
                <a:solidFill>
                  <a:srgbClr val="0432FF"/>
                </a:solidFill>
              </a:rPr>
              <a:t>12:24</a:t>
            </a:r>
            <a:r>
              <a:rPr lang="zh-TW" altLang="en-US" dirty="0">
                <a:solidFill>
                  <a:srgbClr val="0432FF"/>
                </a:solidFill>
                <a:latin typeface="Arial" panose="020B0604020202020204" pitchFamily="34" charset="0"/>
              </a:rPr>
              <a:t>）</a:t>
            </a:r>
            <a:endParaRPr lang="en-US" altLang="zh-TW" b="0" i="0" dirty="0">
              <a:solidFill>
                <a:srgbClr val="0432FF"/>
              </a:solidFill>
              <a:effectLst/>
              <a:latin typeface="Arial" panose="020B0604020202020204" pitchFamily="34" charset="0"/>
            </a:endParaRPr>
          </a:p>
        </p:txBody>
      </p:sp>
    </p:spTree>
    <p:extLst>
      <p:ext uri="{BB962C8B-B14F-4D97-AF65-F5344CB8AC3E}">
        <p14:creationId xmlns:p14="http://schemas.microsoft.com/office/powerpoint/2010/main" val="1555974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B10BD-1173-A8D1-88D1-5E247F68FA27}"/>
              </a:ext>
            </a:extLst>
          </p:cNvPr>
          <p:cNvSpPr>
            <a:spLocks noGrp="1"/>
          </p:cNvSpPr>
          <p:nvPr>
            <p:ph type="title"/>
          </p:nvPr>
        </p:nvSpPr>
        <p:spPr/>
        <p:txBody>
          <a:bodyPr/>
          <a:lstStyle/>
          <a:p>
            <a:r>
              <a:rPr lang="en-US" dirty="0" err="1"/>
              <a:t>大綱</a:t>
            </a:r>
            <a:endParaRPr lang="en-US" dirty="0"/>
          </a:p>
        </p:txBody>
      </p:sp>
      <p:sp>
        <p:nvSpPr>
          <p:cNvPr id="3" name="Text Placeholder 2">
            <a:extLst>
              <a:ext uri="{FF2B5EF4-FFF2-40B4-BE49-F238E27FC236}">
                <a16:creationId xmlns:a16="http://schemas.microsoft.com/office/drawing/2014/main" id="{60287FD5-A71A-2765-66D7-F282364D3FE6}"/>
              </a:ext>
            </a:extLst>
          </p:cNvPr>
          <p:cNvSpPr>
            <a:spLocks noGrp="1"/>
          </p:cNvSpPr>
          <p:nvPr>
            <p:ph type="body" idx="1"/>
          </p:nvPr>
        </p:nvSpPr>
        <p:spPr/>
        <p:txBody>
          <a:bodyPr/>
          <a:lstStyle/>
          <a:p>
            <a:pPr marL="152396" indent="0">
              <a:buNone/>
            </a:pPr>
            <a:r>
              <a:rPr lang="zh-TW" altLang="en-US" dirty="0"/>
              <a:t>二</a:t>
            </a:r>
            <a:r>
              <a:rPr lang="en-US" altLang="zh-TW" dirty="0"/>
              <a:t>	6:8-7:60	</a:t>
            </a:r>
            <a:r>
              <a:rPr lang="zh-TW" altLang="en-US" dirty="0"/>
              <a:t>司提反殉道</a:t>
            </a:r>
            <a:endParaRPr lang="en-US" altLang="zh-TW" dirty="0"/>
          </a:p>
          <a:p>
            <a:pPr marL="685783" indent="-533387">
              <a:buAutoNum type="romanUcPeriod"/>
            </a:pPr>
            <a:endParaRPr lang="en-US" altLang="zh-TW" dirty="0"/>
          </a:p>
          <a:p>
            <a:pPr marL="1329233" lvl="1" indent="-533387">
              <a:buAutoNum type="romanUcPeriod"/>
            </a:pPr>
            <a:r>
              <a:rPr lang="en-US" altLang="zh-TW" dirty="0"/>
              <a:t>6:8-15		</a:t>
            </a:r>
            <a:r>
              <a:rPr lang="zh-TW" altLang="en-US" dirty="0"/>
              <a:t>司提反被控告</a:t>
            </a:r>
            <a:endParaRPr lang="en-US" altLang="zh-TW" dirty="0"/>
          </a:p>
          <a:p>
            <a:pPr marL="1329233" lvl="1" indent="-533387">
              <a:buAutoNum type="romanUcPeriod"/>
            </a:pPr>
            <a:r>
              <a:rPr lang="en-US" altLang="zh-TW" dirty="0"/>
              <a:t>7:1-53		</a:t>
            </a:r>
            <a:r>
              <a:rPr lang="zh-TW" altLang="en-US" dirty="0"/>
              <a:t>司提反講道</a:t>
            </a:r>
            <a:endParaRPr lang="en-US" altLang="zh-TW" dirty="0"/>
          </a:p>
          <a:p>
            <a:pPr marL="1329233" lvl="1" indent="-533387">
              <a:buAutoNum type="romanUcPeriod"/>
            </a:pPr>
            <a:r>
              <a:rPr lang="en-US" altLang="zh-TW" dirty="0"/>
              <a:t>7:54-60		</a:t>
            </a:r>
            <a:r>
              <a:rPr lang="zh-TW" altLang="en-US" dirty="0"/>
              <a:t>司提反死亡</a:t>
            </a:r>
            <a:endParaRPr lang="en-US" altLang="zh-TW" dirty="0"/>
          </a:p>
          <a:p>
            <a:pPr marL="1329233" lvl="1" indent="-533387">
              <a:buAutoNum type="romanUcPeriod"/>
            </a:pPr>
            <a:r>
              <a:rPr lang="en-US" altLang="zh-TW" dirty="0"/>
              <a:t>6:8</a:t>
            </a:r>
            <a:r>
              <a:rPr lang="zh-TW" altLang="en-US" dirty="0"/>
              <a:t> </a:t>
            </a:r>
            <a:r>
              <a:rPr lang="en-US" altLang="zh-TW" dirty="0"/>
              <a:t>–</a:t>
            </a:r>
            <a:r>
              <a:rPr lang="zh-TW" altLang="en-US" dirty="0"/>
              <a:t> </a:t>
            </a:r>
            <a:r>
              <a:rPr lang="en-US" altLang="zh-TW" dirty="0"/>
              <a:t>7:60		</a:t>
            </a:r>
            <a:r>
              <a:rPr lang="zh-TW" altLang="en-US" dirty="0"/>
              <a:t>司提反與主耶穌的相似之處</a:t>
            </a:r>
            <a:endParaRPr lang="en-US" altLang="zh-TW" dirty="0"/>
          </a:p>
        </p:txBody>
      </p:sp>
    </p:spTree>
    <p:extLst>
      <p:ext uri="{BB962C8B-B14F-4D97-AF65-F5344CB8AC3E}">
        <p14:creationId xmlns:p14="http://schemas.microsoft.com/office/powerpoint/2010/main" val="1944425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C247-AA7B-64FB-AE00-32C00BE88436}"/>
              </a:ext>
            </a:extLst>
          </p:cNvPr>
          <p:cNvSpPr>
            <a:spLocks noGrp="1"/>
          </p:cNvSpPr>
          <p:nvPr>
            <p:ph type="title"/>
          </p:nvPr>
        </p:nvSpPr>
        <p:spPr/>
        <p:txBody>
          <a:bodyPr/>
          <a:lstStyle/>
          <a:p>
            <a:r>
              <a:rPr lang="en-US" dirty="0" err="1"/>
              <a:t>二</a:t>
            </a:r>
            <a:r>
              <a:rPr lang="en-US" altLang="zh-TW" dirty="0"/>
              <a:t>.</a:t>
            </a:r>
            <a:r>
              <a:rPr lang="zh-TW" altLang="en-US" dirty="0"/>
              <a:t> 司提反殉道 </a:t>
            </a:r>
            <a:r>
              <a:rPr lang="en-US" altLang="zh-TW" dirty="0"/>
              <a:t>-</a:t>
            </a:r>
            <a:r>
              <a:rPr lang="zh-TW" altLang="en-US" b="0" i="0" dirty="0">
                <a:effectLst/>
                <a:latin typeface="Arial" panose="020B0604020202020204" pitchFamily="34" charset="0"/>
              </a:rPr>
              <a:t>司提反被控告</a:t>
            </a:r>
            <a:r>
              <a:rPr lang="zh-TW" altLang="en-US" dirty="0"/>
              <a:t> </a:t>
            </a:r>
            <a:endParaRPr lang="en-US" dirty="0"/>
          </a:p>
        </p:txBody>
      </p:sp>
      <p:sp>
        <p:nvSpPr>
          <p:cNvPr id="3" name="Text Placeholder 2">
            <a:extLst>
              <a:ext uri="{FF2B5EF4-FFF2-40B4-BE49-F238E27FC236}">
                <a16:creationId xmlns:a16="http://schemas.microsoft.com/office/drawing/2014/main" id="{F2662FF3-4154-B522-5C75-AF6B0D14C129}"/>
              </a:ext>
            </a:extLst>
          </p:cNvPr>
          <p:cNvSpPr>
            <a:spLocks noGrp="1"/>
          </p:cNvSpPr>
          <p:nvPr>
            <p:ph type="body" idx="1"/>
          </p:nvPr>
        </p:nvSpPr>
        <p:spPr/>
        <p:txBody>
          <a:bodyPr/>
          <a:lstStyle/>
          <a:p>
            <a:pPr marL="152396" indent="0" fontAlgn="t">
              <a:buNone/>
            </a:pPr>
            <a:r>
              <a:rPr lang="zh-TW" altLang="en-US" b="0" i="0" dirty="0">
                <a:effectLst/>
                <a:latin typeface="Arial" panose="020B0604020202020204" pitchFamily="34" charset="0"/>
              </a:rPr>
              <a:t>司提反被控告</a:t>
            </a:r>
            <a:endParaRPr lang="en-US" altLang="zh-TW" b="0" i="0" dirty="0">
              <a:effectLst/>
              <a:latin typeface="Arial" panose="020B0604020202020204" pitchFamily="34" charset="0"/>
            </a:endParaRPr>
          </a:p>
          <a:p>
            <a:pPr algn="l" fontAlgn="t"/>
            <a:r>
              <a:rPr lang="zh-TW" altLang="en-US" b="0" i="0" dirty="0">
                <a:effectLst/>
                <a:latin typeface="Arial" panose="020B0604020202020204" pitchFamily="34" charset="0"/>
              </a:rPr>
              <a:t>過程：</a:t>
            </a:r>
            <a:endParaRPr lang="en-US" altLang="zh-TW" b="0" i="0" dirty="0">
              <a:effectLst/>
              <a:latin typeface="Arial" panose="020B0604020202020204" pitchFamily="34" charset="0"/>
            </a:endParaRPr>
          </a:p>
          <a:p>
            <a:pPr lvl="1" fontAlgn="t"/>
            <a:r>
              <a:rPr lang="zh-TW" altLang="en-US" b="0" i="0" dirty="0">
                <a:effectLst/>
                <a:highlight>
                  <a:srgbClr val="FF00FF"/>
                </a:highlight>
                <a:latin typeface="Arial" panose="020B0604020202020204" pitchFamily="34" charset="0"/>
              </a:rPr>
              <a:t>司提反</a:t>
            </a:r>
            <a:r>
              <a:rPr lang="zh-TW" altLang="en-US" b="0" i="0" dirty="0">
                <a:effectLst/>
                <a:latin typeface="Arial" panose="020B0604020202020204" pitchFamily="34" charset="0"/>
              </a:rPr>
              <a:t>满得恩惠、能力，在民间行了大奇事和神迹。 </a:t>
            </a:r>
          </a:p>
          <a:p>
            <a:pPr lvl="1" fontAlgn="t"/>
            <a:r>
              <a:rPr lang="zh-TW" altLang="en-US" dirty="0">
                <a:highlight>
                  <a:srgbClr val="00FFFF"/>
                </a:highlight>
                <a:latin typeface="Arial" panose="020B0604020202020204" pitchFamily="34" charset="0"/>
              </a:rPr>
              <a:t>會堂的人</a:t>
            </a:r>
            <a:r>
              <a:rPr lang="zh-TW" altLang="en-US" b="0" i="0" dirty="0">
                <a:effectLst/>
                <a:latin typeface="Arial" panose="020B0604020202020204" pitchFamily="34" charset="0"/>
              </a:rPr>
              <a:t>都起来和司提反辩论。 </a:t>
            </a:r>
          </a:p>
          <a:p>
            <a:pPr lvl="1" fontAlgn="t"/>
            <a:r>
              <a:rPr lang="zh-TW" altLang="en-US" b="0" i="0" dirty="0">
                <a:effectLst/>
                <a:highlight>
                  <a:srgbClr val="FF00FF"/>
                </a:highlight>
                <a:latin typeface="Arial" panose="020B0604020202020204" pitchFamily="34" charset="0"/>
              </a:rPr>
              <a:t>司提反</a:t>
            </a:r>
            <a:r>
              <a:rPr lang="zh-TW" altLang="en-US" b="0" i="0" dirty="0">
                <a:effectLst/>
                <a:latin typeface="Arial" panose="020B0604020202020204" pitchFamily="34" charset="0"/>
              </a:rPr>
              <a:t>是以智慧和圣灵说话，众人敌挡不住， </a:t>
            </a:r>
          </a:p>
          <a:p>
            <a:pPr lvl="1" fontAlgn="t"/>
            <a:r>
              <a:rPr lang="zh-TW" altLang="en-US" b="0" i="0" dirty="0">
                <a:effectLst/>
                <a:highlight>
                  <a:srgbClr val="00FFFF"/>
                </a:highlight>
                <a:latin typeface="Arial" panose="020B0604020202020204" pitchFamily="34" charset="0"/>
              </a:rPr>
              <a:t>收买</a:t>
            </a:r>
            <a:r>
              <a:rPr lang="zh-TW" altLang="en-US" b="0" i="0" dirty="0">
                <a:effectLst/>
                <a:latin typeface="Arial" panose="020B0604020202020204" pitchFamily="34" charset="0"/>
              </a:rPr>
              <a:t>出</a:t>
            </a:r>
            <a:r>
              <a:rPr lang="zh-TW" altLang="en-US" b="0" i="0" dirty="0">
                <a:effectLst/>
                <a:highlight>
                  <a:srgbClr val="00FFFF"/>
                </a:highlight>
                <a:latin typeface="Arial" panose="020B0604020202020204" pitchFamily="34" charset="0"/>
              </a:rPr>
              <a:t>人</a:t>
            </a:r>
            <a:r>
              <a:rPr lang="zh-TW" altLang="en-US" b="0" i="0" dirty="0">
                <a:effectLst/>
                <a:latin typeface="Arial" panose="020B0604020202020204" pitchFamily="34" charset="0"/>
              </a:rPr>
              <a:t>来说：“我们听见他说谤讟摩西和　神的话。” </a:t>
            </a:r>
          </a:p>
          <a:p>
            <a:pPr lvl="1" fontAlgn="t"/>
            <a:r>
              <a:rPr lang="zh-TW" altLang="en-US" b="0" i="0" dirty="0">
                <a:effectLst/>
                <a:highlight>
                  <a:srgbClr val="00FFFF"/>
                </a:highlight>
                <a:latin typeface="Arial" panose="020B0604020202020204" pitchFamily="34" charset="0"/>
              </a:rPr>
              <a:t>他们</a:t>
            </a:r>
            <a:r>
              <a:rPr lang="zh-TW" altLang="en-US" b="0" i="0" dirty="0">
                <a:effectLst/>
                <a:latin typeface="Arial" panose="020B0604020202020204" pitchFamily="34" charset="0"/>
              </a:rPr>
              <a:t>又耸动了百姓、长老，并文士，就忽然来捉拿他，把他带到公会去， </a:t>
            </a:r>
          </a:p>
          <a:p>
            <a:pPr lvl="1" fontAlgn="t"/>
            <a:r>
              <a:rPr lang="zh-TW" altLang="en-US" b="0" i="0" dirty="0">
                <a:effectLst/>
                <a:latin typeface="Arial" panose="020B0604020202020204" pitchFamily="34" charset="0"/>
              </a:rPr>
              <a:t>设下</a:t>
            </a:r>
            <a:r>
              <a:rPr lang="zh-TW" altLang="en-US" b="0" i="0" dirty="0">
                <a:effectLst/>
                <a:highlight>
                  <a:srgbClr val="00FFFF"/>
                </a:highlight>
                <a:latin typeface="Arial" panose="020B0604020202020204" pitchFamily="34" charset="0"/>
              </a:rPr>
              <a:t>假见证</a:t>
            </a:r>
            <a:r>
              <a:rPr lang="zh-TW" altLang="en-US" b="0" i="0" dirty="0">
                <a:effectLst/>
                <a:latin typeface="Arial" panose="020B0604020202020204" pitchFamily="34" charset="0"/>
              </a:rPr>
              <a:t>，说：“这个人说话，不住地</a:t>
            </a:r>
            <a:r>
              <a:rPr lang="zh-TW" altLang="en-US" b="0" i="0" dirty="0">
                <a:effectLst/>
                <a:highlight>
                  <a:srgbClr val="FFFF00"/>
                </a:highlight>
                <a:latin typeface="Arial" panose="020B0604020202020204" pitchFamily="34" charset="0"/>
              </a:rPr>
              <a:t>糟践圣所和律法</a:t>
            </a:r>
            <a:r>
              <a:rPr lang="zh-TW" altLang="en-US" b="0" i="0" dirty="0">
                <a:effectLst/>
                <a:latin typeface="Arial" panose="020B0604020202020204" pitchFamily="34" charset="0"/>
              </a:rPr>
              <a:t>。 </a:t>
            </a:r>
          </a:p>
          <a:p>
            <a:pPr lvl="1" fontAlgn="t"/>
            <a:r>
              <a:rPr lang="zh-TW" altLang="en-US" b="0" i="0" dirty="0">
                <a:effectLst/>
                <a:latin typeface="Arial" panose="020B0604020202020204" pitchFamily="34" charset="0"/>
              </a:rPr>
              <a:t>我们</a:t>
            </a:r>
            <a:r>
              <a:rPr lang="zh-TW" altLang="en-US" b="0" i="0" dirty="0">
                <a:effectLst/>
                <a:highlight>
                  <a:srgbClr val="00FFFF"/>
                </a:highlight>
                <a:latin typeface="Arial" panose="020B0604020202020204" pitchFamily="34" charset="0"/>
              </a:rPr>
              <a:t>曾听见</a:t>
            </a:r>
            <a:r>
              <a:rPr lang="zh-TW" altLang="en-US" b="0" i="0" dirty="0">
                <a:effectLst/>
                <a:latin typeface="Arial" panose="020B0604020202020204" pitchFamily="34" charset="0"/>
              </a:rPr>
              <a:t>他说，这拿撒勒人耶稣要毁坏此地，也要改变摩西所交给我们的规条。” </a:t>
            </a:r>
          </a:p>
          <a:p>
            <a:pPr marL="152396" indent="0" fontAlgn="t">
              <a:buNone/>
            </a:pPr>
            <a:br>
              <a:rPr lang="zh-TW" altLang="en-US" dirty="0"/>
            </a:br>
            <a:endParaRPr lang="en-US" altLang="zh-TW" dirty="0"/>
          </a:p>
        </p:txBody>
      </p:sp>
      <p:sp>
        <p:nvSpPr>
          <p:cNvPr id="4" name="Line Callout 1 (Accent Bar) 3">
            <a:extLst>
              <a:ext uri="{FF2B5EF4-FFF2-40B4-BE49-F238E27FC236}">
                <a16:creationId xmlns:a16="http://schemas.microsoft.com/office/drawing/2014/main" id="{1B548256-EEB0-0F50-8C74-EE108552057C}"/>
              </a:ext>
            </a:extLst>
          </p:cNvPr>
          <p:cNvSpPr/>
          <p:nvPr/>
        </p:nvSpPr>
        <p:spPr>
          <a:xfrm>
            <a:off x="9547763" y="3541788"/>
            <a:ext cx="2422565" cy="860000"/>
          </a:xfrm>
          <a:prstGeom prst="accentCallout1">
            <a:avLst>
              <a:gd name="adj1" fmla="val 18750"/>
              <a:gd name="adj2" fmla="val -8333"/>
              <a:gd name="adj3" fmla="val 151164"/>
              <a:gd name="adj4" fmla="val -396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585"/>
            <a:r>
              <a:rPr lang="en-US" sz="2400" dirty="0" err="1">
                <a:solidFill>
                  <a:prstClr val="white"/>
                </a:solidFill>
                <a:latin typeface="BiauKai" panose="02010601000101010101" pitchFamily="2" charset="-120"/>
                <a:ea typeface="BiauKai" panose="02010601000101010101" pitchFamily="2" charset="-120"/>
              </a:rPr>
              <a:t>神的殿和神的話</a:t>
            </a:r>
            <a:endParaRPr lang="en-US" sz="2400" dirty="0">
              <a:solidFill>
                <a:prstClr val="white"/>
              </a:solidFill>
              <a:latin typeface="BiauKai" panose="02010601000101010101" pitchFamily="2" charset="-120"/>
              <a:ea typeface="BiauKai" panose="02010601000101010101" pitchFamily="2" charset="-120"/>
            </a:endParaRPr>
          </a:p>
          <a:p>
            <a:pPr algn="ctr" defTabSz="609585"/>
            <a:r>
              <a:rPr lang="en-US" sz="2400" dirty="0" err="1">
                <a:solidFill>
                  <a:prstClr val="white"/>
                </a:solidFill>
                <a:latin typeface="BiauKai" panose="02010601000101010101" pitchFamily="2" charset="-120"/>
                <a:ea typeface="BiauKai" panose="02010601000101010101" pitchFamily="2" charset="-120"/>
              </a:rPr>
              <a:t>嚴重褻瀆神</a:t>
            </a:r>
            <a:endParaRPr lang="en-US" sz="2400" dirty="0">
              <a:solidFill>
                <a:prstClr val="white"/>
              </a:solidFill>
              <a:latin typeface="BiauKai" panose="02010601000101010101" pitchFamily="2" charset="-120"/>
              <a:ea typeface="BiauKai" panose="02010601000101010101" pitchFamily="2" charset="-120"/>
            </a:endParaRPr>
          </a:p>
        </p:txBody>
      </p:sp>
    </p:spTree>
    <p:extLst>
      <p:ext uri="{BB962C8B-B14F-4D97-AF65-F5344CB8AC3E}">
        <p14:creationId xmlns:p14="http://schemas.microsoft.com/office/powerpoint/2010/main" val="1198029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C247-AA7B-64FB-AE00-32C00BE88436}"/>
              </a:ext>
            </a:extLst>
          </p:cNvPr>
          <p:cNvSpPr>
            <a:spLocks noGrp="1"/>
          </p:cNvSpPr>
          <p:nvPr>
            <p:ph type="title"/>
          </p:nvPr>
        </p:nvSpPr>
        <p:spPr/>
        <p:txBody>
          <a:bodyPr/>
          <a:lstStyle/>
          <a:p>
            <a:r>
              <a:rPr lang="en-US" dirty="0" err="1"/>
              <a:t>二</a:t>
            </a:r>
            <a:r>
              <a:rPr lang="en-US" altLang="zh-TW" dirty="0"/>
              <a:t>.</a:t>
            </a:r>
            <a:r>
              <a:rPr lang="zh-TW" altLang="en-US" dirty="0"/>
              <a:t> 司提反殉道 </a:t>
            </a:r>
            <a:r>
              <a:rPr lang="en-US" altLang="zh-TW" dirty="0"/>
              <a:t>-</a:t>
            </a:r>
            <a:r>
              <a:rPr lang="zh-TW" altLang="en-US" b="0" i="0" dirty="0">
                <a:effectLst/>
                <a:latin typeface="Arial" panose="020B0604020202020204" pitchFamily="34" charset="0"/>
              </a:rPr>
              <a:t>司提反被控告</a:t>
            </a:r>
            <a:endParaRPr lang="en-US" dirty="0"/>
          </a:p>
        </p:txBody>
      </p:sp>
      <p:sp>
        <p:nvSpPr>
          <p:cNvPr id="3" name="Text Placeholder 2">
            <a:extLst>
              <a:ext uri="{FF2B5EF4-FFF2-40B4-BE49-F238E27FC236}">
                <a16:creationId xmlns:a16="http://schemas.microsoft.com/office/drawing/2014/main" id="{F2662FF3-4154-B522-5C75-AF6B0D14C129}"/>
              </a:ext>
            </a:extLst>
          </p:cNvPr>
          <p:cNvSpPr>
            <a:spLocks noGrp="1"/>
          </p:cNvSpPr>
          <p:nvPr>
            <p:ph type="body" idx="1"/>
          </p:nvPr>
        </p:nvSpPr>
        <p:spPr/>
        <p:txBody>
          <a:bodyPr/>
          <a:lstStyle/>
          <a:p>
            <a:pPr marL="152396" indent="0" fontAlgn="t">
              <a:buNone/>
            </a:pPr>
            <a:r>
              <a:rPr lang="zh-TW" altLang="en-US" dirty="0"/>
              <a:t>控告的罪：</a:t>
            </a:r>
            <a:br>
              <a:rPr lang="zh-TW" altLang="en-US" dirty="0"/>
            </a:br>
            <a:endParaRPr lang="en-US" altLang="zh-TW" dirty="0"/>
          </a:p>
          <a:p>
            <a:pPr fontAlgn="t"/>
            <a:r>
              <a:rPr lang="zh-TW" altLang="en-US" dirty="0"/>
              <a:t>司提反說毀謗</a:t>
            </a:r>
            <a:r>
              <a:rPr lang="zh-TW" altLang="en-US" b="0" i="0" dirty="0">
                <a:effectLst/>
                <a:latin typeface="Arial" panose="020B0604020202020204" pitchFamily="34" charset="0"/>
              </a:rPr>
              <a:t>摩西和神的话。 </a:t>
            </a:r>
          </a:p>
          <a:p>
            <a:pPr fontAlgn="t"/>
            <a:r>
              <a:rPr lang="zh-TW" altLang="en-US" dirty="0"/>
              <a:t>司提反</a:t>
            </a:r>
            <a:r>
              <a:rPr lang="zh-TW" altLang="en-US" b="0" i="0" dirty="0">
                <a:effectLst/>
                <a:latin typeface="Arial" panose="020B0604020202020204" pitchFamily="34" charset="0"/>
              </a:rPr>
              <a:t>说话，</a:t>
            </a:r>
            <a:r>
              <a:rPr lang="zh-TW" altLang="en-US" dirty="0"/>
              <a:t>不住地糟践圣所和律法</a:t>
            </a:r>
            <a:endParaRPr lang="en-US" altLang="zh-TW" dirty="0"/>
          </a:p>
          <a:p>
            <a:pPr fontAlgn="t"/>
            <a:r>
              <a:rPr lang="zh-TW" altLang="en-US" b="0" i="0" dirty="0">
                <a:effectLst/>
                <a:latin typeface="Arial" panose="020B0604020202020204" pitchFamily="34" charset="0"/>
              </a:rPr>
              <a:t>司提反说</a:t>
            </a:r>
            <a:r>
              <a:rPr lang="zh-TW" altLang="en-US" dirty="0">
                <a:latin typeface="Arial" panose="020B0604020202020204" pitchFamily="34" charset="0"/>
              </a:rPr>
              <a:t>：「</a:t>
            </a:r>
            <a:r>
              <a:rPr lang="zh-TW" altLang="en-US" b="0" i="0" dirty="0">
                <a:effectLst/>
                <a:latin typeface="Arial" panose="020B0604020202020204" pitchFamily="34" charset="0"/>
              </a:rPr>
              <a:t>这拿撒勒人耶稣要毁坏此地，也要改变摩西所交给我们的规条。”」</a:t>
            </a:r>
            <a:endParaRPr lang="en-US" altLang="zh-TW" b="0" i="0" dirty="0">
              <a:effectLst/>
              <a:latin typeface="Arial" panose="020B0604020202020204" pitchFamily="34" charset="0"/>
            </a:endParaRPr>
          </a:p>
          <a:p>
            <a:pPr fontAlgn="t"/>
            <a:endParaRPr lang="en-US" altLang="zh-TW" dirty="0">
              <a:latin typeface="Arial" panose="020B0604020202020204" pitchFamily="34" charset="0"/>
            </a:endParaRPr>
          </a:p>
          <a:p>
            <a:pPr marL="152396" indent="0" fontAlgn="t">
              <a:buNone/>
            </a:pPr>
            <a:r>
              <a:rPr lang="zh-TW" altLang="en-US" dirty="0">
                <a:latin typeface="Arial" panose="020B0604020202020204" pitchFamily="34" charset="0"/>
              </a:rPr>
              <a:t>以上的控告真假摻雜，他們將耶穌說過的話改頭換面，並說是司提反宣稱耶穌要拆毀聖殿，更改律法。將耶穌的原意加以扭曲，為了用這樣的方式抵擋信徒傳福音。</a:t>
            </a:r>
            <a:endParaRPr lang="en-US" altLang="zh-TW" dirty="0"/>
          </a:p>
        </p:txBody>
      </p:sp>
    </p:spTree>
    <p:extLst>
      <p:ext uri="{BB962C8B-B14F-4D97-AF65-F5344CB8AC3E}">
        <p14:creationId xmlns:p14="http://schemas.microsoft.com/office/powerpoint/2010/main" val="1303412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C247-AA7B-64FB-AE00-32C00BE88436}"/>
              </a:ext>
            </a:extLst>
          </p:cNvPr>
          <p:cNvSpPr>
            <a:spLocks noGrp="1"/>
          </p:cNvSpPr>
          <p:nvPr>
            <p:ph type="title"/>
          </p:nvPr>
        </p:nvSpPr>
        <p:spPr/>
        <p:txBody>
          <a:bodyPr/>
          <a:lstStyle/>
          <a:p>
            <a:r>
              <a:rPr lang="en-US" dirty="0" err="1"/>
              <a:t>二</a:t>
            </a:r>
            <a:r>
              <a:rPr lang="en-US" altLang="zh-TW" dirty="0"/>
              <a:t>.</a:t>
            </a:r>
            <a:r>
              <a:rPr lang="zh-TW" altLang="en-US" dirty="0"/>
              <a:t> 司提反殉道 </a:t>
            </a:r>
            <a:r>
              <a:rPr lang="en-US" altLang="zh-TW" dirty="0"/>
              <a:t>-</a:t>
            </a:r>
            <a:r>
              <a:rPr lang="zh-TW" altLang="en-US" b="0" i="0" dirty="0">
                <a:effectLst/>
                <a:latin typeface="Arial" panose="020B0604020202020204" pitchFamily="34" charset="0"/>
              </a:rPr>
              <a:t>司提反被控告</a:t>
            </a:r>
            <a:endParaRPr lang="en-US" dirty="0"/>
          </a:p>
        </p:txBody>
      </p:sp>
      <p:sp>
        <p:nvSpPr>
          <p:cNvPr id="3" name="Text Placeholder 2">
            <a:extLst>
              <a:ext uri="{FF2B5EF4-FFF2-40B4-BE49-F238E27FC236}">
                <a16:creationId xmlns:a16="http://schemas.microsoft.com/office/drawing/2014/main" id="{F2662FF3-4154-B522-5C75-AF6B0D14C129}"/>
              </a:ext>
            </a:extLst>
          </p:cNvPr>
          <p:cNvSpPr>
            <a:spLocks noGrp="1"/>
          </p:cNvSpPr>
          <p:nvPr>
            <p:ph type="body" idx="1"/>
          </p:nvPr>
        </p:nvSpPr>
        <p:spPr/>
        <p:txBody>
          <a:bodyPr/>
          <a:lstStyle/>
          <a:p>
            <a:pPr fontAlgn="t"/>
            <a:r>
              <a:rPr lang="zh-TW" altLang="en-US" dirty="0"/>
              <a:t>耶穌曾說過要取代聖殿 </a:t>
            </a:r>
            <a:endParaRPr lang="en-US" altLang="zh-TW" dirty="0"/>
          </a:p>
          <a:p>
            <a:pPr lvl="1" fontAlgn="t"/>
            <a:r>
              <a:rPr lang="zh-TW" altLang="en-US" dirty="0"/>
              <a:t>「你們拆毀這殿，我三日內要再建立起來。」耶穌是以他的身體為殿（約</a:t>
            </a:r>
            <a:r>
              <a:rPr lang="en-US" altLang="zh-TW" dirty="0"/>
              <a:t>2:19-21</a:t>
            </a:r>
            <a:r>
              <a:rPr lang="zh-TW" altLang="en-US" dirty="0"/>
              <a:t>）</a:t>
            </a:r>
            <a:r>
              <a:rPr lang="en-US" altLang="zh-TW" dirty="0"/>
              <a:t>--</a:t>
            </a:r>
            <a:r>
              <a:rPr lang="zh-TW" altLang="en-US" dirty="0"/>
              <a:t> 第一，耶穌肉身的身體第三天復活；第二，祂屬靈的身體就是教會，要取代聖殿這個建築物</a:t>
            </a:r>
            <a:endParaRPr lang="en-US" altLang="zh-TW" dirty="0"/>
          </a:p>
          <a:p>
            <a:pPr lvl="1" fontAlgn="t"/>
            <a:r>
              <a:rPr lang="zh-TW" altLang="en-US" dirty="0"/>
              <a:t>「耶穌宣告說：我告訴你們在這裏有一個人比聖殿更大」（太</a:t>
            </a:r>
            <a:r>
              <a:rPr lang="en-US" altLang="zh-TW" dirty="0"/>
              <a:t>12:6</a:t>
            </a:r>
            <a:r>
              <a:rPr lang="zh-TW" altLang="en-US" dirty="0"/>
              <a:t>）過去人們來到聖殿朝見神，在將來朝見神的地方是耶穌自己</a:t>
            </a:r>
            <a:endParaRPr lang="en-US" altLang="zh-TW" dirty="0"/>
          </a:p>
          <a:p>
            <a:pPr fontAlgn="t"/>
            <a:r>
              <a:rPr lang="zh-TW" altLang="en-US" dirty="0">
                <a:latin typeface="Arial" panose="020B0604020202020204" pitchFamily="34" charset="0"/>
              </a:rPr>
              <a:t>耶穌說祂要成全律法</a:t>
            </a:r>
            <a:endParaRPr lang="en-US" altLang="zh-TW" dirty="0">
              <a:latin typeface="Arial" panose="020B0604020202020204" pitchFamily="34" charset="0"/>
            </a:endParaRPr>
          </a:p>
          <a:p>
            <a:pPr lvl="1" fontAlgn="t"/>
            <a:r>
              <a:rPr lang="zh-TW" altLang="en-US" dirty="0">
                <a:latin typeface="Arial" panose="020B0604020202020204" pitchFamily="34" charset="0"/>
              </a:rPr>
              <a:t>耶穌常被指控說蔑視律法（例如破壞安息日），其實耶穌指的是文士們對摩西律法錯誤的詮釋。</a:t>
            </a:r>
            <a:endParaRPr lang="en-US" altLang="zh-TW" dirty="0">
              <a:latin typeface="Arial" panose="020B0604020202020204" pitchFamily="34" charset="0"/>
            </a:endParaRPr>
          </a:p>
          <a:p>
            <a:pPr lvl="1" fontAlgn="t"/>
            <a:r>
              <a:rPr lang="zh-TW" altLang="en-US" dirty="0">
                <a:latin typeface="Arial" panose="020B0604020202020204" pitchFamily="34" charset="0"/>
              </a:rPr>
              <a:t>耶穌來不是要廢掉律法，乃是要成全，祂為我們捨命，成全了所有祭司的職責以及獻祭的意義</a:t>
            </a:r>
            <a:endParaRPr lang="en-US" altLang="zh-TW" dirty="0">
              <a:latin typeface="Arial" panose="020B0604020202020204" pitchFamily="34" charset="0"/>
            </a:endParaRPr>
          </a:p>
          <a:p>
            <a:pPr lvl="1" fontAlgn="t"/>
            <a:endParaRPr lang="en-US" altLang="zh-TW" dirty="0">
              <a:latin typeface="Arial" panose="020B0604020202020204" pitchFamily="34" charset="0"/>
            </a:endParaRPr>
          </a:p>
        </p:txBody>
      </p:sp>
      <p:sp>
        <p:nvSpPr>
          <p:cNvPr id="4" name="Rectangle 3">
            <a:extLst>
              <a:ext uri="{FF2B5EF4-FFF2-40B4-BE49-F238E27FC236}">
                <a16:creationId xmlns:a16="http://schemas.microsoft.com/office/drawing/2014/main" id="{5389C1C2-E66B-6643-1FAD-5F73FF448462}"/>
              </a:ext>
            </a:extLst>
          </p:cNvPr>
          <p:cNvSpPr/>
          <p:nvPr/>
        </p:nvSpPr>
        <p:spPr>
          <a:xfrm>
            <a:off x="4185139" y="5971183"/>
            <a:ext cx="7913928" cy="615553"/>
          </a:xfrm>
          <a:prstGeom prst="rect">
            <a:avLst/>
          </a:prstGeom>
          <a:noFill/>
        </p:spPr>
        <p:txBody>
          <a:bodyPr wrap="square" lIns="121920" tIns="60960" rIns="121920" bIns="60960">
            <a:spAutoFit/>
            <a:scene3d>
              <a:camera prst="orthographicFront"/>
              <a:lightRig rig="harsh" dir="t"/>
            </a:scene3d>
            <a:sp3d extrusionH="57150" prstMaterial="matte">
              <a:bevelT w="63500" h="12700" prst="angle"/>
              <a:contourClr>
                <a:schemeClr val="bg1">
                  <a:lumMod val="65000"/>
                </a:schemeClr>
              </a:contourClr>
            </a:sp3d>
          </a:bodyPr>
          <a:lstStyle/>
          <a:p>
            <a:pPr algn="ctr" defTabSz="609585"/>
            <a:r>
              <a:rPr lang="en-US" sz="3200" b="1" dirty="0">
                <a:ln/>
                <a:solidFill>
                  <a:srgbClr val="75BDA7"/>
                </a:solidFill>
                <a:highlight>
                  <a:srgbClr val="00FFFF"/>
                </a:highlight>
                <a:latin typeface="Kaiti TC" panose="02010600040101010101" pitchFamily="2" charset="-120"/>
                <a:ea typeface="Kaiti TC" panose="02010600040101010101" pitchFamily="2" charset="-120"/>
              </a:rPr>
              <a:t>聖殿和律法都指向耶穌自己</a:t>
            </a:r>
          </a:p>
        </p:txBody>
      </p:sp>
    </p:spTree>
    <p:extLst>
      <p:ext uri="{BB962C8B-B14F-4D97-AF65-F5344CB8AC3E}">
        <p14:creationId xmlns:p14="http://schemas.microsoft.com/office/powerpoint/2010/main" val="1293952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C247-AA7B-64FB-AE00-32C00BE88436}"/>
              </a:ext>
            </a:extLst>
          </p:cNvPr>
          <p:cNvSpPr>
            <a:spLocks noGrp="1"/>
          </p:cNvSpPr>
          <p:nvPr>
            <p:ph type="title"/>
          </p:nvPr>
        </p:nvSpPr>
        <p:spPr/>
        <p:txBody>
          <a:bodyPr/>
          <a:lstStyle/>
          <a:p>
            <a:r>
              <a:rPr lang="en-US" dirty="0" err="1"/>
              <a:t>二</a:t>
            </a:r>
            <a:r>
              <a:rPr lang="en-US" altLang="zh-TW" dirty="0"/>
              <a:t>.</a:t>
            </a:r>
            <a:r>
              <a:rPr lang="zh-TW" altLang="en-US" dirty="0"/>
              <a:t> 司提反殉道 </a:t>
            </a:r>
            <a:r>
              <a:rPr lang="en-US" altLang="zh-TW" dirty="0"/>
              <a:t>-</a:t>
            </a:r>
            <a:r>
              <a:rPr lang="zh-TW" altLang="en-US" b="0" i="0" dirty="0">
                <a:effectLst/>
                <a:latin typeface="Arial" panose="020B0604020202020204" pitchFamily="34" charset="0"/>
              </a:rPr>
              <a:t>司提反講道</a:t>
            </a:r>
            <a:endParaRPr lang="en-US" dirty="0"/>
          </a:p>
        </p:txBody>
      </p:sp>
      <p:sp>
        <p:nvSpPr>
          <p:cNvPr id="3" name="Text Placeholder 2">
            <a:extLst>
              <a:ext uri="{FF2B5EF4-FFF2-40B4-BE49-F238E27FC236}">
                <a16:creationId xmlns:a16="http://schemas.microsoft.com/office/drawing/2014/main" id="{F2662FF3-4154-B522-5C75-AF6B0D14C129}"/>
              </a:ext>
            </a:extLst>
          </p:cNvPr>
          <p:cNvSpPr>
            <a:spLocks noGrp="1"/>
          </p:cNvSpPr>
          <p:nvPr>
            <p:ph type="body" idx="1"/>
          </p:nvPr>
        </p:nvSpPr>
        <p:spPr/>
        <p:txBody>
          <a:bodyPr/>
          <a:lstStyle/>
          <a:p>
            <a:pPr marL="152396" indent="0" fontAlgn="t">
              <a:buNone/>
            </a:pPr>
            <a:r>
              <a:rPr lang="zh-TW" altLang="en-US" dirty="0">
                <a:latin typeface="Arial" panose="020B0604020202020204" pitchFamily="34" charset="0"/>
              </a:rPr>
              <a:t>信息內容：</a:t>
            </a:r>
            <a:endParaRPr lang="en-US" altLang="zh-TW" dirty="0">
              <a:latin typeface="Arial" panose="020B0604020202020204" pitchFamily="34" charset="0"/>
            </a:endParaRPr>
          </a:p>
          <a:p>
            <a:pPr fontAlgn="t"/>
            <a:r>
              <a:rPr lang="zh-TW" altLang="en-US" dirty="0">
                <a:latin typeface="Arial" panose="020B0604020202020204" pitchFamily="34" charset="0"/>
              </a:rPr>
              <a:t>耶和華如何帶領先祖（亞伯拉罕</a:t>
            </a:r>
            <a:r>
              <a:rPr lang="en-US" altLang="zh-TW" dirty="0">
                <a:latin typeface="Arial" panose="020B0604020202020204" pitchFamily="34" charset="0"/>
              </a:rPr>
              <a:t>...</a:t>
            </a:r>
            <a:r>
              <a:rPr lang="zh-TW" altLang="en-US" dirty="0">
                <a:latin typeface="Arial" panose="020B0604020202020204" pitchFamily="34" charset="0"/>
              </a:rPr>
              <a:t>約瑟</a:t>
            </a:r>
            <a:r>
              <a:rPr lang="en-US" altLang="zh-TW" dirty="0">
                <a:latin typeface="Arial" panose="020B0604020202020204" pitchFamily="34" charset="0"/>
              </a:rPr>
              <a:t>...</a:t>
            </a:r>
            <a:r>
              <a:rPr lang="zh-TW" altLang="en-US" dirty="0">
                <a:latin typeface="Arial" panose="020B0604020202020204" pitchFamily="34" charset="0"/>
              </a:rPr>
              <a:t>摩西</a:t>
            </a:r>
            <a:r>
              <a:rPr lang="en-US" altLang="zh-TW" dirty="0">
                <a:latin typeface="Arial" panose="020B0604020202020204" pitchFamily="34" charset="0"/>
              </a:rPr>
              <a:t>)</a:t>
            </a:r>
            <a:r>
              <a:rPr lang="zh-TW" altLang="en-US" dirty="0">
                <a:latin typeface="Arial" panose="020B0604020202020204" pitchFamily="34" charset="0"/>
              </a:rPr>
              <a:t> </a:t>
            </a:r>
            <a:r>
              <a:rPr lang="zh-TW" altLang="en-US" dirty="0"/>
              <a:t>（</a:t>
            </a:r>
            <a:r>
              <a:rPr lang="en-US" altLang="zh-TW" dirty="0"/>
              <a:t>v2 – v43)</a:t>
            </a:r>
          </a:p>
          <a:p>
            <a:pPr fontAlgn="t"/>
            <a:r>
              <a:rPr lang="zh-TW" altLang="en-US" dirty="0"/>
              <a:t>聖殿的起源（</a:t>
            </a:r>
            <a:r>
              <a:rPr lang="en-US" altLang="zh-TW" dirty="0"/>
              <a:t>v44</a:t>
            </a:r>
            <a:r>
              <a:rPr lang="zh-TW" altLang="en-US" dirty="0"/>
              <a:t> </a:t>
            </a:r>
            <a:r>
              <a:rPr lang="en-US" altLang="zh-TW" dirty="0"/>
              <a:t>–</a:t>
            </a:r>
            <a:r>
              <a:rPr lang="zh-TW" altLang="en-US" dirty="0"/>
              <a:t> </a:t>
            </a:r>
            <a:r>
              <a:rPr lang="en-US" altLang="zh-TW" dirty="0"/>
              <a:t>v47</a:t>
            </a:r>
            <a:r>
              <a:rPr lang="zh-TW" altLang="en-US" dirty="0"/>
              <a:t>）</a:t>
            </a:r>
            <a:endParaRPr lang="en-US" altLang="zh-TW" dirty="0"/>
          </a:p>
          <a:p>
            <a:pPr lvl="1" fontAlgn="t"/>
            <a:r>
              <a:rPr lang="zh-TW" altLang="en-US" dirty="0">
                <a:highlight>
                  <a:srgbClr val="FFFF00"/>
                </a:highlight>
                <a:latin typeface="Arial" panose="020B0604020202020204" pitchFamily="34" charset="0"/>
              </a:rPr>
              <a:t>摩西</a:t>
            </a:r>
            <a:r>
              <a:rPr lang="zh-TW" altLang="en-US" dirty="0">
                <a:latin typeface="Arial" panose="020B0604020202020204" pitchFamily="34" charset="0"/>
              </a:rPr>
              <a:t>在曠野按照神吩咐做法櫃的帳幕</a:t>
            </a:r>
            <a:endParaRPr lang="en-US" altLang="zh-TW" dirty="0">
              <a:latin typeface="Arial" panose="020B0604020202020204" pitchFamily="34" charset="0"/>
            </a:endParaRPr>
          </a:p>
          <a:p>
            <a:pPr lvl="1" fontAlgn="t"/>
            <a:r>
              <a:rPr lang="zh-TW" altLang="en-US" dirty="0">
                <a:highlight>
                  <a:srgbClr val="FFFF00"/>
                </a:highlight>
                <a:latin typeface="Arial" panose="020B0604020202020204" pitchFamily="34" charset="0"/>
              </a:rPr>
              <a:t>約書亞</a:t>
            </a:r>
            <a:r>
              <a:rPr lang="zh-TW" altLang="en-US" dirty="0">
                <a:latin typeface="Arial" panose="020B0604020202020204" pitchFamily="34" charset="0"/>
              </a:rPr>
              <a:t>把帳幕搬進迦南進入應許地</a:t>
            </a:r>
            <a:endParaRPr lang="en-US" altLang="zh-TW" dirty="0">
              <a:latin typeface="Arial" panose="020B0604020202020204" pitchFamily="34" charset="0"/>
            </a:endParaRPr>
          </a:p>
          <a:p>
            <a:pPr lvl="1" fontAlgn="t"/>
            <a:r>
              <a:rPr lang="zh-TW" altLang="en-US" dirty="0">
                <a:highlight>
                  <a:srgbClr val="FFFF00"/>
                </a:highlight>
                <a:latin typeface="Arial" panose="020B0604020202020204" pitchFamily="34" charset="0"/>
              </a:rPr>
              <a:t>大衛</a:t>
            </a:r>
            <a:r>
              <a:rPr lang="zh-TW" altLang="en-US" dirty="0">
                <a:latin typeface="Arial" panose="020B0604020202020204" pitchFamily="34" charset="0"/>
              </a:rPr>
              <a:t>祈求為神預備居所</a:t>
            </a:r>
            <a:endParaRPr lang="en-US" altLang="zh-TW" dirty="0">
              <a:latin typeface="Arial" panose="020B0604020202020204" pitchFamily="34" charset="0"/>
            </a:endParaRPr>
          </a:p>
          <a:p>
            <a:pPr lvl="1" fontAlgn="t"/>
            <a:r>
              <a:rPr lang="zh-TW" altLang="en-US" dirty="0">
                <a:highlight>
                  <a:srgbClr val="FFFF00"/>
                </a:highlight>
                <a:latin typeface="Arial" panose="020B0604020202020204" pitchFamily="34" charset="0"/>
              </a:rPr>
              <a:t>所羅門</a:t>
            </a:r>
            <a:r>
              <a:rPr lang="zh-TW" altLang="en-US" dirty="0">
                <a:latin typeface="Arial" panose="020B0604020202020204" pitchFamily="34" charset="0"/>
              </a:rPr>
              <a:t>為神造成殿宇</a:t>
            </a:r>
            <a:endParaRPr lang="en-US" altLang="zh-TW" dirty="0">
              <a:latin typeface="Arial" panose="020B0604020202020204" pitchFamily="34" charset="0"/>
            </a:endParaRPr>
          </a:p>
          <a:p>
            <a:pPr fontAlgn="t"/>
            <a:r>
              <a:rPr lang="zh-TW" altLang="en-US" dirty="0">
                <a:latin typeface="Arial" panose="020B0604020202020204" pitchFamily="34" charset="0"/>
              </a:rPr>
              <a:t>至高者不在人手所造的殿宇</a:t>
            </a:r>
            <a:r>
              <a:rPr lang="zh-TW" altLang="en-US" dirty="0"/>
              <a:t>（</a:t>
            </a:r>
            <a:r>
              <a:rPr lang="en-US" altLang="zh-TW" dirty="0"/>
              <a:t>v49</a:t>
            </a:r>
            <a:r>
              <a:rPr lang="zh-TW" altLang="en-US" dirty="0"/>
              <a:t> </a:t>
            </a:r>
            <a:r>
              <a:rPr lang="en-US" altLang="zh-TW" dirty="0"/>
              <a:t>-</a:t>
            </a:r>
            <a:r>
              <a:rPr lang="zh-TW" altLang="en-US" dirty="0"/>
              <a:t> </a:t>
            </a:r>
            <a:r>
              <a:rPr lang="en-US" altLang="zh-TW" dirty="0"/>
              <a:t>v50</a:t>
            </a:r>
            <a:r>
              <a:rPr lang="zh-TW" altLang="en-US" dirty="0"/>
              <a:t>）</a:t>
            </a:r>
            <a:endParaRPr lang="en-US" altLang="zh-TW" dirty="0"/>
          </a:p>
          <a:p>
            <a:pPr fontAlgn="t"/>
            <a:r>
              <a:rPr lang="zh-TW" altLang="en-US" dirty="0"/>
              <a:t>譴責現在的猶太人（</a:t>
            </a:r>
            <a:r>
              <a:rPr lang="en-US" altLang="zh-TW" dirty="0"/>
              <a:t>v51</a:t>
            </a:r>
            <a:r>
              <a:rPr lang="zh-TW" altLang="en-US" dirty="0"/>
              <a:t> </a:t>
            </a:r>
            <a:r>
              <a:rPr lang="en-US" altLang="zh-TW" dirty="0"/>
              <a:t>–</a:t>
            </a:r>
            <a:r>
              <a:rPr lang="zh-TW" altLang="en-US" dirty="0"/>
              <a:t> </a:t>
            </a:r>
            <a:r>
              <a:rPr lang="en-US" altLang="zh-TW" dirty="0"/>
              <a:t>v53</a:t>
            </a:r>
            <a:r>
              <a:rPr lang="zh-TW" altLang="en-US" dirty="0"/>
              <a:t>）</a:t>
            </a:r>
            <a:endParaRPr lang="en-US" altLang="zh-TW" dirty="0"/>
          </a:p>
          <a:p>
            <a:pPr lvl="1" fontAlgn="t"/>
            <a:endParaRPr lang="en-US" altLang="zh-TW" dirty="0">
              <a:latin typeface="Arial" panose="020B0604020202020204" pitchFamily="34" charset="0"/>
            </a:endParaRPr>
          </a:p>
        </p:txBody>
      </p:sp>
    </p:spTree>
    <p:extLst>
      <p:ext uri="{BB962C8B-B14F-4D97-AF65-F5344CB8AC3E}">
        <p14:creationId xmlns:p14="http://schemas.microsoft.com/office/powerpoint/2010/main" val="4175793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C247-AA7B-64FB-AE00-32C00BE88436}"/>
              </a:ext>
            </a:extLst>
          </p:cNvPr>
          <p:cNvSpPr>
            <a:spLocks noGrp="1"/>
          </p:cNvSpPr>
          <p:nvPr>
            <p:ph type="title"/>
          </p:nvPr>
        </p:nvSpPr>
        <p:spPr/>
        <p:txBody>
          <a:bodyPr/>
          <a:lstStyle/>
          <a:p>
            <a:r>
              <a:rPr lang="en-US" dirty="0" err="1"/>
              <a:t>二</a:t>
            </a:r>
            <a:r>
              <a:rPr lang="en-US" altLang="zh-TW" dirty="0"/>
              <a:t>.</a:t>
            </a:r>
            <a:r>
              <a:rPr lang="zh-TW" altLang="en-US" dirty="0"/>
              <a:t> 司提反殉道 </a:t>
            </a:r>
            <a:r>
              <a:rPr lang="en-US" altLang="zh-TW" dirty="0"/>
              <a:t>-</a:t>
            </a:r>
            <a:r>
              <a:rPr lang="zh-TW" altLang="en-US" b="0" i="0" dirty="0">
                <a:effectLst/>
                <a:latin typeface="Arial" panose="020B0604020202020204" pitchFamily="34" charset="0"/>
              </a:rPr>
              <a:t>司提反講道</a:t>
            </a:r>
            <a:endParaRPr lang="en-US" dirty="0"/>
          </a:p>
        </p:txBody>
      </p:sp>
      <p:sp>
        <p:nvSpPr>
          <p:cNvPr id="3" name="Text Placeholder 2">
            <a:extLst>
              <a:ext uri="{FF2B5EF4-FFF2-40B4-BE49-F238E27FC236}">
                <a16:creationId xmlns:a16="http://schemas.microsoft.com/office/drawing/2014/main" id="{F2662FF3-4154-B522-5C75-AF6B0D14C129}"/>
              </a:ext>
            </a:extLst>
          </p:cNvPr>
          <p:cNvSpPr>
            <a:spLocks noGrp="1"/>
          </p:cNvSpPr>
          <p:nvPr>
            <p:ph type="body" idx="1"/>
          </p:nvPr>
        </p:nvSpPr>
        <p:spPr/>
        <p:txBody>
          <a:bodyPr/>
          <a:lstStyle/>
          <a:p>
            <a:pPr marL="152396" indent="0" fontAlgn="t">
              <a:buNone/>
            </a:pPr>
            <a:r>
              <a:rPr lang="zh-TW" altLang="en-US" dirty="0">
                <a:latin typeface="Arial" panose="020B0604020202020204" pitchFamily="34" charset="0"/>
              </a:rPr>
              <a:t>信息重點：</a:t>
            </a:r>
            <a:endParaRPr lang="en-US" altLang="zh-TW" dirty="0">
              <a:latin typeface="Arial" panose="020B0604020202020204" pitchFamily="34" charset="0"/>
            </a:endParaRPr>
          </a:p>
          <a:p>
            <a:pPr marL="761981" indent="-609585" fontAlgn="t">
              <a:buFont typeface="+mj-lt"/>
              <a:buAutoNum type="arabicPeriod"/>
            </a:pPr>
            <a:r>
              <a:rPr lang="zh-TW" altLang="en-US" dirty="0">
                <a:latin typeface="Arial" panose="020B0604020202020204" pitchFamily="34" charset="0"/>
              </a:rPr>
              <a:t>神揀選以色列人，給他們有奇妙的恩典；</a:t>
            </a:r>
            <a:endParaRPr lang="en-US" altLang="zh-TW" dirty="0">
              <a:latin typeface="Arial" panose="020B0604020202020204" pitchFamily="34" charset="0"/>
            </a:endParaRPr>
          </a:p>
          <a:p>
            <a:pPr lvl="1" fontAlgn="t"/>
            <a:r>
              <a:rPr lang="zh-TW" altLang="en-US" dirty="0">
                <a:latin typeface="Arial" panose="020B0604020202020204" pitchFamily="34" charset="0"/>
              </a:rPr>
              <a:t>從亞伯拉罕開始，即使以色列人的悖逆，神的救恩進程就沒有停止，直到藉著義者成就</a:t>
            </a:r>
            <a:endParaRPr lang="en-US" altLang="zh-TW" dirty="0">
              <a:latin typeface="Arial" panose="020B0604020202020204" pitchFamily="34" charset="0"/>
            </a:endParaRPr>
          </a:p>
          <a:p>
            <a:pPr marL="761981" indent="-609585" fontAlgn="t">
              <a:buFont typeface="+mj-lt"/>
              <a:buAutoNum type="arabicPeriod"/>
            </a:pPr>
            <a:r>
              <a:rPr lang="zh-TW" altLang="en-US" dirty="0">
                <a:latin typeface="Arial" panose="020B0604020202020204" pitchFamily="34" charset="0"/>
              </a:rPr>
              <a:t>神的恩典不單是給以色列人，神也要賜福給外邦人，他們要藉著亞伯拉罕及其後裔得福；</a:t>
            </a:r>
            <a:endParaRPr lang="en-US" altLang="zh-TW" dirty="0">
              <a:latin typeface="Arial" panose="020B0604020202020204" pitchFamily="34" charset="0"/>
            </a:endParaRPr>
          </a:p>
          <a:p>
            <a:pPr marL="761981" indent="-609585" fontAlgn="t">
              <a:buFont typeface="+mj-lt"/>
              <a:buAutoNum type="arabicPeriod"/>
            </a:pPr>
            <a:r>
              <a:rPr lang="zh-TW" altLang="en-US" dirty="0">
                <a:latin typeface="Arial" panose="020B0604020202020204" pitchFamily="34" charset="0"/>
              </a:rPr>
              <a:t>可惜以色列人的祖宗總是不信，現在的猶太人和他們的祖宗一樣，抗拒聖靈，殺了那義者，從以色列先祖約瑟，摩西等被棄絕的例子，看到神賜給以色列的領袖，一個個不被猶太人接受，如今，連司提反也被棄絕殺害了。</a:t>
            </a:r>
            <a:endParaRPr lang="en-US" altLang="zh-TW" dirty="0">
              <a:latin typeface="Arial" panose="020B0604020202020204" pitchFamily="34" charset="0"/>
            </a:endParaRPr>
          </a:p>
        </p:txBody>
      </p:sp>
    </p:spTree>
    <p:extLst>
      <p:ext uri="{BB962C8B-B14F-4D97-AF65-F5344CB8AC3E}">
        <p14:creationId xmlns:p14="http://schemas.microsoft.com/office/powerpoint/2010/main" val="643063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C247-AA7B-64FB-AE00-32C00BE88436}"/>
              </a:ext>
            </a:extLst>
          </p:cNvPr>
          <p:cNvSpPr>
            <a:spLocks noGrp="1"/>
          </p:cNvSpPr>
          <p:nvPr>
            <p:ph type="title"/>
          </p:nvPr>
        </p:nvSpPr>
        <p:spPr/>
        <p:txBody>
          <a:bodyPr/>
          <a:lstStyle/>
          <a:p>
            <a:r>
              <a:rPr lang="en-US" dirty="0" err="1"/>
              <a:t>二</a:t>
            </a:r>
            <a:r>
              <a:rPr lang="en-US" altLang="zh-TW" dirty="0"/>
              <a:t>.</a:t>
            </a:r>
            <a:r>
              <a:rPr lang="zh-TW" altLang="en-US" dirty="0"/>
              <a:t> 司提反殉道 </a:t>
            </a:r>
            <a:r>
              <a:rPr lang="en-US" altLang="zh-TW" dirty="0"/>
              <a:t>-</a:t>
            </a:r>
            <a:r>
              <a:rPr lang="zh-TW" altLang="en-US" b="0" i="0" dirty="0">
                <a:effectLst/>
                <a:latin typeface="Arial" panose="020B0604020202020204" pitchFamily="34" charset="0"/>
              </a:rPr>
              <a:t>司提反講道</a:t>
            </a:r>
            <a:endParaRPr lang="en-US" dirty="0"/>
          </a:p>
        </p:txBody>
      </p:sp>
      <p:sp>
        <p:nvSpPr>
          <p:cNvPr id="3" name="Text Placeholder 2">
            <a:extLst>
              <a:ext uri="{FF2B5EF4-FFF2-40B4-BE49-F238E27FC236}">
                <a16:creationId xmlns:a16="http://schemas.microsoft.com/office/drawing/2014/main" id="{F2662FF3-4154-B522-5C75-AF6B0D14C129}"/>
              </a:ext>
            </a:extLst>
          </p:cNvPr>
          <p:cNvSpPr>
            <a:spLocks noGrp="1"/>
          </p:cNvSpPr>
          <p:nvPr>
            <p:ph type="body" idx="1"/>
          </p:nvPr>
        </p:nvSpPr>
        <p:spPr/>
        <p:txBody>
          <a:bodyPr/>
          <a:lstStyle/>
          <a:p>
            <a:pPr marL="152396" indent="0" fontAlgn="t">
              <a:buNone/>
            </a:pPr>
            <a:r>
              <a:rPr lang="zh-TW" altLang="en-US" dirty="0">
                <a:latin typeface="Arial" panose="020B0604020202020204" pitchFamily="34" charset="0"/>
              </a:rPr>
              <a:t>司提反講道的特點：</a:t>
            </a:r>
            <a:endParaRPr lang="en-US" altLang="zh-TW" dirty="0">
              <a:latin typeface="Arial" panose="020B0604020202020204" pitchFamily="34" charset="0"/>
            </a:endParaRPr>
          </a:p>
          <a:p>
            <a:pPr fontAlgn="t"/>
            <a:r>
              <a:rPr lang="zh-TW" altLang="en-US" dirty="0">
                <a:latin typeface="Arial" panose="020B0604020202020204" pitchFamily="34" charset="0"/>
              </a:rPr>
              <a:t>沒有為自己申辯 </a:t>
            </a:r>
            <a:r>
              <a:rPr lang="en-US" altLang="zh-TW" dirty="0">
                <a:latin typeface="Arial" panose="020B0604020202020204" pitchFamily="34" charset="0"/>
              </a:rPr>
              <a:t>	--</a:t>
            </a:r>
            <a:r>
              <a:rPr lang="zh-TW" altLang="en-US" dirty="0">
                <a:latin typeface="Arial" panose="020B0604020202020204" pitchFamily="34" charset="0"/>
              </a:rPr>
              <a:t> </a:t>
            </a:r>
            <a:r>
              <a:rPr lang="en-US" altLang="zh-TW" dirty="0">
                <a:latin typeface="Arial" panose="020B0604020202020204" pitchFamily="34" charset="0"/>
              </a:rPr>
              <a:t>	</a:t>
            </a:r>
            <a:r>
              <a:rPr lang="zh-TW" altLang="en-US" dirty="0">
                <a:latin typeface="Arial" panose="020B0604020202020204" pitchFamily="34" charset="0"/>
              </a:rPr>
              <a:t>個人生死置之度外，神的作為是他所關注的</a:t>
            </a:r>
            <a:endParaRPr lang="en-US" altLang="zh-TW" dirty="0">
              <a:latin typeface="Arial" panose="020B0604020202020204" pitchFamily="34" charset="0"/>
            </a:endParaRPr>
          </a:p>
          <a:p>
            <a:pPr fontAlgn="t"/>
            <a:r>
              <a:rPr lang="zh-TW" altLang="en-US" dirty="0">
                <a:latin typeface="Arial" panose="020B0604020202020204" pitchFamily="34" charset="0"/>
              </a:rPr>
              <a:t>一直用“我們的祖宗”</a:t>
            </a:r>
            <a:r>
              <a:rPr lang="en-US" altLang="zh-TW" dirty="0">
                <a:latin typeface="Arial" panose="020B0604020202020204" pitchFamily="34" charset="0"/>
              </a:rPr>
              <a:t>	--	</a:t>
            </a:r>
            <a:r>
              <a:rPr lang="zh-TW" altLang="en-US" dirty="0">
                <a:latin typeface="Arial" panose="020B0604020202020204" pitchFamily="34" charset="0"/>
              </a:rPr>
              <a:t>主在他心目中最大，勝過地上的一切</a:t>
            </a:r>
            <a:r>
              <a:rPr lang="en-US" altLang="zh-TW" dirty="0">
                <a:latin typeface="Arial" panose="020B0604020202020204" pitchFamily="34" charset="0"/>
              </a:rPr>
              <a:t>	</a:t>
            </a:r>
          </a:p>
          <a:p>
            <a:pPr fontAlgn="t"/>
            <a:r>
              <a:rPr lang="zh-TW" altLang="en-US" dirty="0">
                <a:latin typeface="Arial" panose="020B0604020202020204" pitchFamily="34" charset="0"/>
              </a:rPr>
              <a:t>沒有流露出對聖殿或律法的不敬</a:t>
            </a:r>
            <a:endParaRPr lang="en-US" altLang="zh-TW" dirty="0">
              <a:latin typeface="Arial" panose="020B0604020202020204" pitchFamily="34" charset="0"/>
            </a:endParaRPr>
          </a:p>
          <a:p>
            <a:pPr fontAlgn="t"/>
            <a:endParaRPr lang="en-US" altLang="zh-TW" dirty="0">
              <a:latin typeface="Arial" panose="020B0604020202020204" pitchFamily="34" charset="0"/>
            </a:endParaRPr>
          </a:p>
          <a:p>
            <a:pPr marL="795847" lvl="1" indent="0" fontAlgn="t">
              <a:buNone/>
            </a:pPr>
            <a:r>
              <a:rPr lang="zh-TW" altLang="en-US" dirty="0">
                <a:solidFill>
                  <a:srgbClr val="7030A0"/>
                </a:solidFill>
                <a:latin typeface="Arial" panose="020B0604020202020204" pitchFamily="34" charset="0"/>
              </a:rPr>
              <a:t>當我們被人譴責時：</a:t>
            </a:r>
            <a:endParaRPr lang="en-US" altLang="zh-TW" dirty="0">
              <a:solidFill>
                <a:srgbClr val="7030A0"/>
              </a:solidFill>
              <a:latin typeface="Arial" panose="020B0604020202020204" pitchFamily="34" charset="0"/>
            </a:endParaRPr>
          </a:p>
          <a:p>
            <a:pPr lvl="1" fontAlgn="t">
              <a:buFont typeface="Wingdings" pitchFamily="2" charset="2"/>
              <a:buChar char="Ø"/>
            </a:pPr>
            <a:r>
              <a:rPr lang="zh-TW" altLang="en-US" dirty="0">
                <a:solidFill>
                  <a:srgbClr val="7030A0"/>
                </a:solidFill>
                <a:latin typeface="Arial" panose="020B0604020202020204" pitchFamily="34" charset="0"/>
              </a:rPr>
              <a:t>無需強調自己說過什麼，別人說過什麼</a:t>
            </a:r>
            <a:endParaRPr lang="en-US" altLang="zh-TW" dirty="0">
              <a:solidFill>
                <a:srgbClr val="7030A0"/>
              </a:solidFill>
              <a:latin typeface="Arial" panose="020B0604020202020204" pitchFamily="34" charset="0"/>
            </a:endParaRPr>
          </a:p>
          <a:p>
            <a:pPr lvl="1" fontAlgn="t">
              <a:buFont typeface="Wingdings" pitchFamily="2" charset="2"/>
              <a:buChar char="Ø"/>
            </a:pPr>
            <a:r>
              <a:rPr lang="zh-TW" altLang="en-US" dirty="0">
                <a:solidFill>
                  <a:srgbClr val="7030A0"/>
                </a:solidFill>
                <a:latin typeface="Arial" panose="020B0604020202020204" pitchFamily="34" charset="0"/>
              </a:rPr>
              <a:t>強調自己所相信的真理</a:t>
            </a:r>
            <a:endParaRPr lang="en-US" altLang="zh-TW" dirty="0">
              <a:solidFill>
                <a:srgbClr val="7030A0"/>
              </a:solidFill>
              <a:latin typeface="Arial" panose="020B0604020202020204" pitchFamily="34" charset="0"/>
            </a:endParaRPr>
          </a:p>
          <a:p>
            <a:pPr lvl="1" fontAlgn="t">
              <a:buFont typeface="Wingdings" pitchFamily="2" charset="2"/>
              <a:buChar char="Ø"/>
            </a:pPr>
            <a:r>
              <a:rPr lang="zh-TW" altLang="en-US" dirty="0">
                <a:solidFill>
                  <a:srgbClr val="7030A0"/>
                </a:solidFill>
                <a:latin typeface="Arial" panose="020B0604020202020204" pitchFamily="34" charset="0"/>
              </a:rPr>
              <a:t>在分享的時候，流露自己的美德</a:t>
            </a:r>
            <a:endParaRPr lang="en-US" altLang="zh-TW" dirty="0">
              <a:solidFill>
                <a:srgbClr val="7030A0"/>
              </a:solidFill>
              <a:latin typeface="Arial" panose="020B0604020202020204" pitchFamily="34" charset="0"/>
            </a:endParaRPr>
          </a:p>
          <a:p>
            <a:pPr fontAlgn="t"/>
            <a:endParaRPr lang="en-US" altLang="zh-TW" dirty="0">
              <a:latin typeface="Arial" panose="020B0604020202020204" pitchFamily="34" charset="0"/>
            </a:endParaRPr>
          </a:p>
        </p:txBody>
      </p:sp>
    </p:spTree>
    <p:extLst>
      <p:ext uri="{BB962C8B-B14F-4D97-AF65-F5344CB8AC3E}">
        <p14:creationId xmlns:p14="http://schemas.microsoft.com/office/powerpoint/2010/main" val="1005559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C247-AA7B-64FB-AE00-32C00BE88436}"/>
              </a:ext>
            </a:extLst>
          </p:cNvPr>
          <p:cNvSpPr>
            <a:spLocks noGrp="1"/>
          </p:cNvSpPr>
          <p:nvPr>
            <p:ph type="title"/>
          </p:nvPr>
        </p:nvSpPr>
        <p:spPr/>
        <p:txBody>
          <a:bodyPr/>
          <a:lstStyle/>
          <a:p>
            <a:r>
              <a:rPr lang="en-US" dirty="0" err="1"/>
              <a:t>二</a:t>
            </a:r>
            <a:r>
              <a:rPr lang="en-US" altLang="zh-TW" dirty="0"/>
              <a:t>.</a:t>
            </a:r>
            <a:r>
              <a:rPr lang="zh-TW" altLang="en-US" dirty="0"/>
              <a:t> 司提反殉道 </a:t>
            </a:r>
            <a:r>
              <a:rPr lang="en-US" altLang="zh-TW" dirty="0"/>
              <a:t>–</a:t>
            </a:r>
            <a:r>
              <a:rPr lang="zh-TW" altLang="en-US" dirty="0"/>
              <a:t> 司提反死亡 </a:t>
            </a:r>
            <a:endParaRPr lang="en-US" dirty="0"/>
          </a:p>
        </p:txBody>
      </p:sp>
      <p:sp>
        <p:nvSpPr>
          <p:cNvPr id="3" name="Text Placeholder 2">
            <a:extLst>
              <a:ext uri="{FF2B5EF4-FFF2-40B4-BE49-F238E27FC236}">
                <a16:creationId xmlns:a16="http://schemas.microsoft.com/office/drawing/2014/main" id="{F2662FF3-4154-B522-5C75-AF6B0D14C129}"/>
              </a:ext>
            </a:extLst>
          </p:cNvPr>
          <p:cNvSpPr>
            <a:spLocks noGrp="1"/>
          </p:cNvSpPr>
          <p:nvPr>
            <p:ph type="body" idx="1"/>
          </p:nvPr>
        </p:nvSpPr>
        <p:spPr/>
        <p:txBody>
          <a:bodyPr/>
          <a:lstStyle/>
          <a:p>
            <a:pPr marL="152396" indent="0" fontAlgn="t">
              <a:buNone/>
            </a:pPr>
            <a:r>
              <a:rPr lang="zh-TW" altLang="en-US" b="0" i="0" dirty="0">
                <a:effectLst/>
                <a:latin typeface="Arial" panose="020B0604020202020204" pitchFamily="34" charset="0"/>
              </a:rPr>
              <a:t>司提反</a:t>
            </a:r>
            <a:r>
              <a:rPr lang="zh-TW" altLang="en-US" dirty="0">
                <a:latin typeface="Arial" panose="020B0604020202020204" pitchFamily="34" charset="0"/>
              </a:rPr>
              <a:t>殉道</a:t>
            </a:r>
            <a:endParaRPr lang="en-US" altLang="zh-TW" dirty="0">
              <a:latin typeface="Arial" panose="020B0604020202020204" pitchFamily="34" charset="0"/>
            </a:endParaRPr>
          </a:p>
          <a:p>
            <a:pPr marL="152396" indent="0" fontAlgn="t">
              <a:buNone/>
            </a:pPr>
            <a:r>
              <a:rPr lang="zh-TW" altLang="en-US" b="0" i="0" dirty="0">
                <a:effectLst/>
                <a:latin typeface="Arial" panose="020B0604020202020204" pitchFamily="34" charset="0"/>
              </a:rPr>
              <a:t>過程：</a:t>
            </a:r>
            <a:endParaRPr lang="en-US" altLang="zh-TW" b="0" i="0" dirty="0">
              <a:effectLst/>
              <a:latin typeface="Arial" panose="020B0604020202020204" pitchFamily="34" charset="0"/>
            </a:endParaRPr>
          </a:p>
          <a:p>
            <a:pPr algn="l" fontAlgn="t"/>
            <a:r>
              <a:rPr lang="zh-TW" altLang="en-US" b="0" i="0" dirty="0">
                <a:effectLst/>
                <a:highlight>
                  <a:srgbClr val="00FFFF"/>
                </a:highlight>
                <a:latin typeface="Arial" panose="020B0604020202020204" pitchFamily="34" charset="0"/>
              </a:rPr>
              <a:t>众人</a:t>
            </a:r>
            <a:r>
              <a:rPr lang="zh-TW" altLang="en-US" b="0" i="0" dirty="0">
                <a:effectLst/>
                <a:latin typeface="Arial" panose="020B0604020202020204" pitchFamily="34" charset="0"/>
              </a:rPr>
              <a:t>听见这话就</a:t>
            </a:r>
            <a:r>
              <a:rPr lang="zh-TW" altLang="en-US" b="0" i="0" dirty="0">
                <a:effectLst/>
                <a:highlight>
                  <a:srgbClr val="00FFFF"/>
                </a:highlight>
                <a:latin typeface="Arial" panose="020B0604020202020204" pitchFamily="34" charset="0"/>
              </a:rPr>
              <a:t>极其恼怒</a:t>
            </a:r>
            <a:r>
              <a:rPr lang="zh-TW" altLang="en-US" b="0" i="0" dirty="0">
                <a:effectLst/>
                <a:latin typeface="Arial" panose="020B0604020202020204" pitchFamily="34" charset="0"/>
              </a:rPr>
              <a:t>，向司提反咬牙切齿。 </a:t>
            </a:r>
          </a:p>
          <a:p>
            <a:pPr algn="l" fontAlgn="t"/>
            <a:r>
              <a:rPr lang="zh-TW" altLang="en-US" b="0" i="0" dirty="0">
                <a:effectLst/>
                <a:latin typeface="Arial" panose="020B0604020202020204" pitchFamily="34" charset="0"/>
              </a:rPr>
              <a:t>但</a:t>
            </a:r>
            <a:r>
              <a:rPr lang="zh-TW" altLang="en-US" b="0" i="0" dirty="0">
                <a:effectLst/>
                <a:highlight>
                  <a:srgbClr val="FF00FF"/>
                </a:highlight>
                <a:latin typeface="Arial" panose="020B0604020202020204" pitchFamily="34" charset="0"/>
              </a:rPr>
              <a:t>司提反</a:t>
            </a:r>
            <a:r>
              <a:rPr lang="zh-TW" altLang="en-US" b="0" i="0" dirty="0">
                <a:effectLst/>
                <a:latin typeface="Arial" panose="020B0604020202020204" pitchFamily="34" charset="0"/>
              </a:rPr>
              <a:t>被圣灵充满，定睛</a:t>
            </a:r>
            <a:r>
              <a:rPr lang="zh-TW" altLang="en-US" b="0" i="0" dirty="0">
                <a:effectLst/>
                <a:highlight>
                  <a:srgbClr val="FF00FF"/>
                </a:highlight>
                <a:latin typeface="Arial" panose="020B0604020202020204" pitchFamily="34" charset="0"/>
              </a:rPr>
              <a:t>望天</a:t>
            </a:r>
            <a:r>
              <a:rPr lang="zh-TW" altLang="en-US" b="0" i="0" dirty="0">
                <a:effectLst/>
                <a:latin typeface="Arial" panose="020B0604020202020204" pitchFamily="34" charset="0"/>
              </a:rPr>
              <a:t>，看见　神的荣耀，又看见耶稣站在　神的右边， 就说：“我看见天开了，人子站在　神的右边。” </a:t>
            </a:r>
          </a:p>
          <a:p>
            <a:pPr algn="l" fontAlgn="t"/>
            <a:r>
              <a:rPr lang="zh-TW" altLang="en-US" b="0" i="0" dirty="0">
                <a:effectLst/>
                <a:highlight>
                  <a:srgbClr val="00FFFF"/>
                </a:highlight>
                <a:latin typeface="Arial" panose="020B0604020202020204" pitchFamily="34" charset="0"/>
              </a:rPr>
              <a:t>众人</a:t>
            </a:r>
            <a:r>
              <a:rPr lang="zh-TW" altLang="en-US" b="0" i="0" dirty="0">
                <a:effectLst/>
                <a:latin typeface="Arial" panose="020B0604020202020204" pitchFamily="34" charset="0"/>
              </a:rPr>
              <a:t>大声</a:t>
            </a:r>
            <a:r>
              <a:rPr lang="zh-TW" altLang="en-US" b="0" i="0" dirty="0">
                <a:effectLst/>
                <a:highlight>
                  <a:srgbClr val="00FFFF"/>
                </a:highlight>
                <a:latin typeface="Arial" panose="020B0604020202020204" pitchFamily="34" charset="0"/>
              </a:rPr>
              <a:t>喊叫</a:t>
            </a:r>
            <a:r>
              <a:rPr lang="zh-TW" altLang="en-US" b="0" i="0" dirty="0">
                <a:effectLst/>
                <a:latin typeface="Arial" panose="020B0604020202020204" pitchFamily="34" charset="0"/>
              </a:rPr>
              <a:t>，捂着耳朵，</a:t>
            </a:r>
            <a:r>
              <a:rPr lang="zh-TW" altLang="en-US" b="0" i="0" dirty="0">
                <a:effectLst/>
                <a:highlight>
                  <a:srgbClr val="00FFFF"/>
                </a:highlight>
                <a:latin typeface="Arial" panose="020B0604020202020204" pitchFamily="34" charset="0"/>
              </a:rPr>
              <a:t>齐心</a:t>
            </a:r>
            <a:r>
              <a:rPr lang="zh-TW" altLang="en-US" b="0" i="0" dirty="0">
                <a:effectLst/>
                <a:latin typeface="Arial" panose="020B0604020202020204" pitchFamily="34" charset="0"/>
              </a:rPr>
              <a:t>拥上前去， 把他推到城外，用石头</a:t>
            </a:r>
            <a:r>
              <a:rPr lang="zh-TW" altLang="en-US" b="0" i="0" dirty="0">
                <a:effectLst/>
                <a:highlight>
                  <a:srgbClr val="00FFFF"/>
                </a:highlight>
                <a:latin typeface="Arial" panose="020B0604020202020204" pitchFamily="34" charset="0"/>
              </a:rPr>
              <a:t>打</a:t>
            </a:r>
            <a:r>
              <a:rPr lang="zh-TW" altLang="en-US" b="0" i="0" dirty="0">
                <a:effectLst/>
                <a:latin typeface="Arial" panose="020B0604020202020204" pitchFamily="34" charset="0"/>
              </a:rPr>
              <a:t>他。作见证的人把衣裳放在一个少年人名叫扫罗的脚前。 </a:t>
            </a:r>
          </a:p>
          <a:p>
            <a:pPr algn="l" fontAlgn="t"/>
            <a:r>
              <a:rPr lang="zh-TW" altLang="en-US" b="0" i="0" dirty="0">
                <a:effectLst/>
                <a:highlight>
                  <a:srgbClr val="00FFFF"/>
                </a:highlight>
                <a:latin typeface="Arial" panose="020B0604020202020204" pitchFamily="34" charset="0"/>
              </a:rPr>
              <a:t>他们</a:t>
            </a:r>
            <a:r>
              <a:rPr lang="zh-TW" altLang="en-US" b="0" i="0" dirty="0">
                <a:effectLst/>
                <a:latin typeface="Arial" panose="020B0604020202020204" pitchFamily="34" charset="0"/>
              </a:rPr>
              <a:t>正用石头打的时候，</a:t>
            </a:r>
            <a:r>
              <a:rPr lang="zh-TW" altLang="en-US" b="0" i="0" dirty="0">
                <a:effectLst/>
                <a:highlight>
                  <a:srgbClr val="FF00FF"/>
                </a:highlight>
                <a:latin typeface="Arial" panose="020B0604020202020204" pitchFamily="34" charset="0"/>
              </a:rPr>
              <a:t>司提反呼吁</a:t>
            </a:r>
            <a:r>
              <a:rPr lang="zh-TW" altLang="en-US" b="0" i="0" dirty="0">
                <a:effectLst/>
                <a:latin typeface="Arial" panose="020B0604020202020204" pitchFamily="34" charset="0"/>
              </a:rPr>
              <a:t>主说：“求主耶稣接收我的灵魂！” 又</a:t>
            </a:r>
            <a:r>
              <a:rPr lang="zh-TW" altLang="en-US" b="0" i="0" dirty="0">
                <a:effectLst/>
                <a:highlight>
                  <a:srgbClr val="FF00FF"/>
                </a:highlight>
                <a:latin typeface="Arial" panose="020B0604020202020204" pitchFamily="34" charset="0"/>
              </a:rPr>
              <a:t>跪下大声喊着</a:t>
            </a:r>
            <a:r>
              <a:rPr lang="zh-TW" altLang="en-US" b="0" i="0" dirty="0">
                <a:effectLst/>
                <a:latin typeface="Arial" panose="020B0604020202020204" pitchFamily="34" charset="0"/>
              </a:rPr>
              <a:t>说：“主啊，不要将这罪归于他们！”说了这话，就睡了。扫罗也喜悦他被害。</a:t>
            </a:r>
          </a:p>
          <a:p>
            <a:pPr marL="152396" indent="0" fontAlgn="t">
              <a:buNone/>
            </a:pPr>
            <a:br>
              <a:rPr lang="zh-TW" altLang="en-US" dirty="0"/>
            </a:br>
            <a:endParaRPr lang="en-US" altLang="zh-TW" dirty="0"/>
          </a:p>
        </p:txBody>
      </p:sp>
    </p:spTree>
    <p:extLst>
      <p:ext uri="{BB962C8B-B14F-4D97-AF65-F5344CB8AC3E}">
        <p14:creationId xmlns:p14="http://schemas.microsoft.com/office/powerpoint/2010/main" val="611531680"/>
      </p:ext>
    </p:extLst>
  </p:cSld>
  <p:clrMapOvr>
    <a:masterClrMapping/>
  </p:clrMapOvr>
</p:sld>
</file>

<file path=ppt/theme/theme1.xml><?xml version="1.0" encoding="utf-8"?>
<a:theme xmlns:a="http://schemas.openxmlformats.org/drawingml/2006/main" name="Parcel">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docProps/app.xml><?xml version="1.0" encoding="utf-8"?>
<Properties xmlns="http://schemas.openxmlformats.org/officeDocument/2006/extended-properties" xmlns:vt="http://schemas.openxmlformats.org/officeDocument/2006/docPropsVTypes">
  <TotalTime>1</TotalTime>
  <Words>1517</Words>
  <Application>Microsoft Macintosh PowerPoint</Application>
  <PresentationFormat>Widescreen</PresentationFormat>
  <Paragraphs>117</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BiauKai</vt:lpstr>
      <vt:lpstr>Kaiti TC</vt:lpstr>
      <vt:lpstr>Songti TC</vt:lpstr>
      <vt:lpstr>STKaiti</vt:lpstr>
      <vt:lpstr>Arial</vt:lpstr>
      <vt:lpstr>Gill Sans MT</vt:lpstr>
      <vt:lpstr>Wingdings</vt:lpstr>
      <vt:lpstr>Parcel</vt:lpstr>
      <vt:lpstr> 【使徒行傳】第七課 6:8-7:60 </vt:lpstr>
      <vt:lpstr>大綱</vt:lpstr>
      <vt:lpstr>二. 司提反殉道 -司提反被控告 </vt:lpstr>
      <vt:lpstr>二. 司提反殉道 -司提反被控告</vt:lpstr>
      <vt:lpstr>二. 司提反殉道 -司提反被控告</vt:lpstr>
      <vt:lpstr>二. 司提反殉道 -司提反講道</vt:lpstr>
      <vt:lpstr>二. 司提反殉道 -司提反講道</vt:lpstr>
      <vt:lpstr>二. 司提反殉道 -司提反講道</vt:lpstr>
      <vt:lpstr>二. 司提反殉道 – 司提反死亡 </vt:lpstr>
      <vt:lpstr>二. 司提反殉道 - 司提反死亡 </vt:lpstr>
      <vt:lpstr>二. 司提反殉道 -司提反與主耶穌的相似之處</vt:lpstr>
      <vt:lpstr>二. 司提反殉道 </vt:lpstr>
      <vt:lpstr>二. 司提反殉道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【使徒行傳】第七課 6:8-7:60 </dc:title>
  <dc:creator>Sandy Mau</dc:creator>
  <cp:lastModifiedBy>Sandy Mau</cp:lastModifiedBy>
  <cp:revision>1</cp:revision>
  <dcterms:created xsi:type="dcterms:W3CDTF">2023-02-20T17:53:47Z</dcterms:created>
  <dcterms:modified xsi:type="dcterms:W3CDTF">2023-02-20T17:55:26Z</dcterms:modified>
</cp:coreProperties>
</file>