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72" r:id="rId1"/>
  </p:sldMasterIdLst>
  <p:notesMasterIdLst>
    <p:notesMasterId r:id="rId12"/>
  </p:notesMasterIdLst>
  <p:sldIdLst>
    <p:sldId id="261" r:id="rId2"/>
    <p:sldId id="339" r:id="rId3"/>
    <p:sldId id="340" r:id="rId4"/>
    <p:sldId id="282" r:id="rId5"/>
    <p:sldId id="343" r:id="rId6"/>
    <p:sldId id="345" r:id="rId7"/>
    <p:sldId id="346" r:id="rId8"/>
    <p:sldId id="344" r:id="rId9"/>
    <p:sldId id="291" r:id="rId10"/>
    <p:sldId id="29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/>
    <p:restoredTop sz="71429" autoAdjust="0"/>
  </p:normalViewPr>
  <p:slideViewPr>
    <p:cSldViewPr snapToGrid="0">
      <p:cViewPr varScale="1">
        <p:scale>
          <a:sx n="106" d="100"/>
          <a:sy n="106" d="100"/>
        </p:scale>
        <p:origin x="181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31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主耶稣升天时交付门徒的大使命是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8</a:t>
            </a:r>
            <a:r>
              <a:rPr lang="zh-CN" altLang="en-US" dirty="0"/>
              <a:t>，但到第七章为止，教会的成员还是犹太人，教会还局限在耶路撒冷。</a:t>
            </a:r>
            <a:endParaRPr lang="en-US" altLang="zh-CN" dirty="0"/>
          </a:p>
          <a:p>
            <a:r>
              <a:rPr lang="zh-CN" altLang="en-US" dirty="0"/>
              <a:t>神借着环境的逼迫，使门徒不得不分散到各地去传扬福音，使徒们在耶路撒冷，门徒都去了犹太和撒玛利亚各处，教会史上的第一批宣教士就是一般的门徒。</a:t>
            </a:r>
            <a:endParaRPr lang="en-US" altLang="zh-CN" dirty="0"/>
          </a:p>
          <a:p>
            <a:r>
              <a:rPr lang="zh-CN" altLang="en-US" dirty="0"/>
              <a:t>第五课由两部分组成，今天主要学习为福音广传预备新据点，下周我们学习预备外邦新领袖， 保罗。</a:t>
            </a:r>
            <a:endParaRPr lang="en-US" altLang="zh-CN" dirty="0"/>
          </a:p>
          <a:p>
            <a:r>
              <a:rPr lang="en-US" dirty="0"/>
              <a:t>8-12</a:t>
            </a:r>
            <a:r>
              <a:rPr lang="zh-CN" altLang="en-US" dirty="0"/>
              <a:t>是教会成长的过度期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3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23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2272C3E-F26A-1FD7-D842-6F0D89451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380E4-7938-EA4D-A8FB-DA219F651CC0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E6A68D34-8463-8E84-87A5-2CE14B383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5683BBC-1488-E900-28ED-29F465698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FontTx/>
              <a:buChar char="-"/>
            </a:pPr>
            <a:r>
              <a:rPr lang="zh-CN" altLang="en-US" dirty="0"/>
              <a:t>腓力是管饭食的</a:t>
            </a:r>
            <a:r>
              <a:rPr lang="en-US" altLang="zh-CN" dirty="0"/>
              <a:t>7</a:t>
            </a:r>
            <a:r>
              <a:rPr lang="zh-CN" altLang="en-US" dirty="0"/>
              <a:t>位职事之一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CN" altLang="en-US" dirty="0"/>
              <a:t>犹太人轻看撒玛利亚人是以为他们已经不是“纯血统的”犹太人，原因起于主前</a:t>
            </a:r>
            <a:r>
              <a:rPr lang="en-US" altLang="zh-CN" dirty="0"/>
              <a:t>722</a:t>
            </a:r>
            <a:r>
              <a:rPr lang="zh-CN" altLang="en-US" dirty="0"/>
              <a:t>年，亚述王攻取了撒玛利亚（北国以色列），部分人被掳到亚述，然后将拜异教的外族人安置在撒玛利亚城，血统，宗教混杂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CN" altLang="en-US" dirty="0"/>
              <a:t>当以色列人在耶路撒冷重建圣殿，撒玛利亚人在基利山的示剑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CN" altLang="en-US" dirty="0"/>
              <a:t>以色列人绕道而行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CN" altLang="en-US" dirty="0"/>
              <a:t>主耶稣在撒玛利亚井旁给妇人传讲永生之道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TW" alt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彼得 約翰 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圣灵</a:t>
            </a:r>
            <a:endParaRPr lang="en-US" altLang="zh-CN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457200" indent="-317500">
              <a:buFontTx/>
              <a:buChar char="-"/>
            </a:pPr>
            <a:r>
              <a:rPr 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1.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确认神接纳腓利对撒玛利亚人的事工，也向使徒印证这新的福音工作</a:t>
            </a:r>
            <a:endParaRPr lang="en-US" altLang="zh-CN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457200" indent="-317500">
              <a:buFontTx/>
              <a:buChar char="-"/>
            </a:pPr>
            <a:r>
              <a:rPr 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2.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确认神在使徒工作和教导上的印证</a:t>
            </a:r>
            <a:endParaRPr lang="en-US" altLang="zh-CN" b="1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457200" indent="-317500">
              <a:buFontTx/>
              <a:buChar char="-"/>
            </a:pPr>
            <a:r>
              <a:rPr 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3. 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保守教会的合一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38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altLang="zh-CN" dirty="0"/>
              <a:t>-</a:t>
            </a:r>
            <a:r>
              <a:rPr lang="zh-CN" altLang="en-US" dirty="0"/>
              <a:t>西门的信仰是表面的，并没有根，不是想要更像基督，悔改是出于怕刑罚，而非敬畏神</a:t>
            </a:r>
            <a:endParaRPr lang="en-US" altLang="zh-CN" dirty="0"/>
          </a:p>
          <a:p>
            <a:pPr marL="139700" indent="0">
              <a:buNone/>
            </a:pPr>
            <a:r>
              <a:rPr lang="en-US" dirty="0"/>
              <a:t>-</a:t>
            </a:r>
            <a:r>
              <a:rPr lang="zh-CN" altLang="en-US" dirty="0"/>
              <a:t>重生得救后生命更新</a:t>
            </a:r>
            <a:endParaRPr lang="en-US" altLang="zh-CN" dirty="0"/>
          </a:p>
          <a:p>
            <a:pPr marL="139700" indent="0">
              <a:buNone/>
            </a:pPr>
            <a:r>
              <a:rPr lang="en-US" altLang="zh-CN" dirty="0"/>
              <a:t>-</a:t>
            </a:r>
            <a:r>
              <a:rPr lang="zh-CN" altLang="en-US" dirty="0"/>
              <a:t>神的圣洁，轻慢不得</a:t>
            </a:r>
            <a:endParaRPr lang="en-US" altLang="zh-CN" dirty="0"/>
          </a:p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27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FontTx/>
              <a:buChar char="-"/>
            </a:pPr>
            <a:r>
              <a:rPr lang="zh-CN" altLang="en-US" dirty="0"/>
              <a:t>太监的背景 外邦太监，位高权重，相当追求神，可能改信了犹太教。</a:t>
            </a:r>
            <a:r>
              <a:rPr lang="en-US" altLang="zh-CN" dirty="0"/>
              <a:t>worship</a:t>
            </a:r>
          </a:p>
          <a:p>
            <a:pPr marL="457200" indent="-317500">
              <a:buFontTx/>
              <a:buChar char="-"/>
            </a:pPr>
            <a:r>
              <a:rPr lang="zh-CN" altLang="en-US" dirty="0"/>
              <a:t>摩西律法， 太监被禁止进入神的会堂 （申</a:t>
            </a:r>
            <a:r>
              <a:rPr lang="en-US" altLang="zh-CN" dirty="0"/>
              <a:t>23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），但他寻求渴慕真理。</a:t>
            </a:r>
            <a:endParaRPr lang="en-US" altLang="zh-CN" dirty="0"/>
          </a:p>
          <a:p>
            <a:pPr marL="457200" indent="-317500">
              <a:buFontTx/>
              <a:buChar char="-"/>
            </a:pPr>
            <a:r>
              <a:rPr lang="zh-CN" altLang="en-US" dirty="0"/>
              <a:t>有能力买手抄本，很多刚好，是神的工作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63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dirty="0"/>
              <a:t>-</a:t>
            </a:r>
            <a:r>
              <a:rPr lang="zh-CN" altLang="en-US" dirty="0"/>
              <a:t>以赛亚书</a:t>
            </a:r>
            <a:r>
              <a:rPr lang="en-US" altLang="zh-CN" dirty="0"/>
              <a:t>53</a:t>
            </a:r>
            <a:r>
              <a:rPr lang="zh-CN" altLang="en-US" dirty="0"/>
              <a:t> </a:t>
            </a:r>
            <a:r>
              <a:rPr lang="en-US" altLang="zh-CN" dirty="0"/>
              <a:t>: 7-8</a:t>
            </a:r>
          </a:p>
          <a:p>
            <a:pPr marL="139700" indent="0">
              <a:buNone/>
            </a:pPr>
            <a:r>
              <a:rPr lang="zh-TW" altLang="en-US" dirty="0"/>
              <a:t>他像羊被牽到宰殺之地，又像羊羔在剪毛的人手下無聲；他也是這樣不開口。</a:t>
            </a:r>
            <a:r>
              <a:rPr lang="en-US" altLang="zh-TW" dirty="0"/>
              <a:t>33 </a:t>
            </a:r>
            <a:r>
              <a:rPr lang="zh-TW" altLang="en-US" dirty="0"/>
              <a:t>他卑微的時候，人不按公義審判他（原文作他的審判被奪去）；誰能述說他的世代，因為他的生命從地上奪去。</a:t>
            </a:r>
            <a:endParaRPr lang="en-US" altLang="zh-CN" dirty="0"/>
          </a:p>
          <a:p>
            <a:pPr marL="139700" indent="0">
              <a:buNone/>
            </a:pPr>
            <a:endParaRPr lang="en-US" altLang="zh-CN" dirty="0"/>
          </a:p>
          <a:p>
            <a:pPr marL="139700" indent="0">
              <a:buNone/>
            </a:pPr>
            <a:r>
              <a:rPr lang="zh-CN" altLang="en-US" dirty="0"/>
              <a:t>弥赛亚对世人十架救赎的预言如何印证在主耶稣身上</a:t>
            </a:r>
            <a:endParaRPr lang="en-US" altLang="zh-CN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-</a:t>
            </a:r>
            <a:r>
              <a:rPr lang="zh-CN" altLang="en-US" dirty="0"/>
              <a:t>他的信，叫他从不够资格成为在神国度中有份的，</a:t>
            </a:r>
            <a:r>
              <a:rPr lang="en-US" altLang="zh-CN" dirty="0"/>
              <a:t>from</a:t>
            </a:r>
            <a:r>
              <a:rPr lang="zh-CN" altLang="en-US" dirty="0"/>
              <a:t> 太监被禁止进入神的会堂 </a:t>
            </a:r>
            <a:r>
              <a:rPr lang="en-US" altLang="zh-CN" dirty="0"/>
              <a:t>to </a:t>
            </a:r>
            <a:r>
              <a:rPr lang="zh-CN" altLang="en-US" dirty="0"/>
              <a:t>可以进入圣殿，（赛</a:t>
            </a:r>
            <a:r>
              <a:rPr lang="en-US" altLang="zh-CN" dirty="0"/>
              <a:t>56 3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）意义何等重大，主的福音是传给万民的，</a:t>
            </a:r>
            <a:r>
              <a:rPr lang="en-US" altLang="zh-CN"/>
              <a:t>result in joy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34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司提反殉道之後，教會在耶路撒冷大遭逼迫，門徒就離開耶路撒冷分散到各處傳道，主要是在撒瑪利亞和沿海的地區。首先是撒瑪利亞人，他們是以色列人和外邦人的混血種族，雖然他們也自認是雅各的後裔，但被猶太人認為不潔，一直受到岐視和排拒，現在福音臨到了他們。腓利為埃提阿伯人施洗，是代表救恩臨到含族。彼得不久又向哥尼流家傳福音，又為他們施洗，這代表福音臨到了雅弗族。這都顯明福音是為天下萬邦萬民的。</a:t>
            </a:r>
          </a:p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0807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197041"/>
            <a:ext cx="8520600" cy="3573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1800">
                <a:latin typeface="STKaiti" panose="02010600040101010101" pitchFamily="2" charset="-122"/>
                <a:ea typeface="STKaiti" panose="02010600040101010101" pitchFamily="2" charset="-122"/>
              </a:defRPr>
            </a:lvl1pPr>
            <a:lvl2pPr marL="882650" lvl="1" indent="-285750">
              <a:spcBef>
                <a:spcPts val="400"/>
              </a:spcBef>
              <a:spcAft>
                <a:spcPts val="0"/>
              </a:spcAft>
              <a:buSzPts val="1400"/>
              <a:buFont typeface="Wingdings" pitchFamily="2" charset="2"/>
              <a:buChar char="q"/>
              <a:defRPr sz="1600">
                <a:latin typeface="STKaiti" panose="02010600040101010101" pitchFamily="2" charset="-122"/>
                <a:ea typeface="STKaiti" panose="02010600040101010101" pitchFamily="2" charset="-122"/>
              </a:defRPr>
            </a:lvl2pPr>
            <a:lvl3pPr marL="1371600" lvl="2" indent="-31750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400">
                <a:latin typeface="STKaiti" panose="02010600040101010101" pitchFamily="2" charset="-122"/>
                <a:ea typeface="STKaiti" panose="02010600040101010101" pitchFamily="2" charset="-122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 err="1"/>
              <a:t>加入字詞</a:t>
            </a:r>
            <a:endParaRPr lang="en-US" dirty="0"/>
          </a:p>
          <a:p>
            <a:pPr lvl="1"/>
            <a:r>
              <a:rPr lang="en-US" dirty="0" err="1"/>
              <a:t>加入字詞</a:t>
            </a:r>
            <a:endParaRPr lang="en-US" dirty="0"/>
          </a:p>
          <a:p>
            <a:pPr lvl="2"/>
            <a:r>
              <a:rPr lang="en-US" dirty="0" err="1"/>
              <a:t>加入字詞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749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94284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87725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451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60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6523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321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7156"/>
            <a:ext cx="3875627" cy="24003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1597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393" y="4677156"/>
            <a:ext cx="3827797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53964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6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4" r:id="rId10"/>
    <p:sldLayoutId id="2147483785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DCB-4888-6DBF-288B-EDE76DC5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50" y="1548062"/>
            <a:ext cx="8124900" cy="1794403"/>
          </a:xfrm>
        </p:spPr>
        <p:txBody>
          <a:bodyPr/>
          <a:lstStyle/>
          <a:p>
            <a:r>
              <a:rPr lang="en-US" altLang="zh-TW" dirty="0"/>
              <a:t>【</a:t>
            </a:r>
            <a:r>
              <a:rPr lang="en-US" dirty="0" err="1"/>
              <a:t>使徒行傳</a:t>
            </a:r>
            <a:r>
              <a:rPr lang="en-US" altLang="zh-TW" dirty="0" err="1"/>
              <a:t>】</a:t>
            </a:r>
            <a:r>
              <a:rPr lang="en-US" dirty="0" err="1"/>
              <a:t>第</a:t>
            </a:r>
            <a:r>
              <a:rPr lang="zh-CN" altLang="en-US" dirty="0"/>
              <a:t>八</a:t>
            </a:r>
            <a:r>
              <a:rPr lang="en-US"/>
              <a:t>課 </a:t>
            </a:r>
            <a:br>
              <a:rPr lang="en-US" dirty="0"/>
            </a:br>
            <a:r>
              <a:rPr lang="en-US" dirty="0"/>
              <a:t>8：1-40</a:t>
            </a:r>
            <a:br>
              <a:rPr lang="en-US" dirty="0"/>
            </a:br>
            <a:r>
              <a:rPr lang="en-US" dirty="0"/>
              <a:t> </a:t>
            </a:r>
            <a:r>
              <a:rPr lang="zh-TW" altLang="en-US" dirty="0"/>
              <a:t>預備將來外邦新據點</a:t>
            </a:r>
            <a:endParaRPr lang="en-US" dirty="0"/>
          </a:p>
        </p:txBody>
      </p:sp>
      <p:sp>
        <p:nvSpPr>
          <p:cNvPr id="3" name="Google Shape;69;p13">
            <a:extLst>
              <a:ext uri="{FF2B5EF4-FFF2-40B4-BE49-F238E27FC236}">
                <a16:creationId xmlns:a16="http://schemas.microsoft.com/office/drawing/2014/main" id="{98F15A2D-3EBA-7314-42E6-71D02EF30C1D}"/>
              </a:ext>
            </a:extLst>
          </p:cNvPr>
          <p:cNvSpPr txBox="1">
            <a:spLocks/>
          </p:cNvSpPr>
          <p:nvPr/>
        </p:nvSpPr>
        <p:spPr>
          <a:xfrm>
            <a:off x="286892" y="3736767"/>
            <a:ext cx="8570215" cy="1117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84647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235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13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12081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333"/>
              </a:spcBef>
              <a:buClr>
                <a:srgbClr val="58B6C0"/>
              </a:buClr>
              <a:buNone/>
            </a:pP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南區證道堂成人主日學</a:t>
            </a:r>
          </a:p>
          <a:p>
            <a:pPr marL="0" indent="0" defTabSz="914377">
              <a:spcBef>
                <a:spcPts val="1333"/>
              </a:spcBef>
              <a:buClr>
                <a:srgbClr val="58B6C0"/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CCF</a:t>
            </a: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提供參考資料</a:t>
            </a:r>
          </a:p>
        </p:txBody>
      </p:sp>
    </p:spTree>
    <p:extLst>
      <p:ext uri="{BB962C8B-B14F-4D97-AF65-F5344CB8AC3E}">
        <p14:creationId xmlns:p14="http://schemas.microsoft.com/office/powerpoint/2010/main" val="27006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1864" y="285957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原则与应用：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E18F-8397-CBD2-CDE8-61E22E5A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原则：</a:t>
            </a:r>
            <a:endParaRPr lang="en-US" altLang="zh-CN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真理雖在此地受阻礙，卻能導致在彼地被傳開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傳福音可以先懸著那些最接近我們的人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哪裡有聖靈的工作，哪裡就有邪靈的對立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神知道每個已經預備好的心</a:t>
            </a:r>
            <a:endParaRPr lang="en-US" altLang="zh-TW" dirty="0"/>
          </a:p>
          <a:p>
            <a:pPr marL="939800" lvl="1" indent="-342900">
              <a:buFont typeface="+mj-lt"/>
              <a:buAutoNum type="arabicPeriod"/>
            </a:pPr>
            <a:endParaRPr lang="en-US" altLang="zh-TW" dirty="0"/>
          </a:p>
          <a:p>
            <a:r>
              <a:rPr lang="zh-CN" altLang="en-US" dirty="0"/>
              <a:t>应用：</a:t>
            </a:r>
            <a:endParaRPr lang="en-US" altLang="zh-CN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以主的心為心，有屬靈的眼光來觀看神的作為</a:t>
            </a:r>
            <a:r>
              <a:rPr lang="zh-CN" altLang="en-US" dirty="0"/>
              <a:t>。</a:t>
            </a:r>
            <a:r>
              <a:rPr lang="zh-TW" altLang="en-US" dirty="0"/>
              <a:t>目前所遭遇的試煉，是使自己生命更加寬廣的機會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基督徒作見證的過度期</a:t>
            </a:r>
            <a:r>
              <a:rPr lang="zh-CN" altLang="en-US" dirty="0"/>
              <a:t>，</a:t>
            </a:r>
            <a:r>
              <a:rPr lang="zh-TW" altLang="en-US" dirty="0"/>
              <a:t>從家人朋友開始操練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TW" altLang="en-US" dirty="0"/>
              <a:t>穿戴全副軍裝，抵擋那惡者，警醒屬靈征戰</a:t>
            </a:r>
            <a:endParaRPr lang="en-US" altLang="zh-TW" dirty="0"/>
          </a:p>
          <a:p>
            <a:pPr marL="939800" lvl="1" indent="-342900">
              <a:buClr>
                <a:schemeClr val="tx1"/>
              </a:buClr>
              <a:buFont typeface="+mj-lt"/>
              <a:buAutoNum type="arabicPeriod"/>
            </a:pPr>
            <a:r>
              <a:rPr lang="zh-CN" altLang="en-US" dirty="0"/>
              <a:t>顺服神的带领，分享福音，</a:t>
            </a:r>
            <a:r>
              <a:rPr lang="zh-TW" altLang="en-US" dirty="0"/>
              <a:t>不斷成長，建立大使命觀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大綱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97041"/>
            <a:ext cx="8520600" cy="1225317"/>
          </a:xfrm>
        </p:spPr>
        <p:txBody>
          <a:bodyPr/>
          <a:lstStyle/>
          <a:p>
            <a:pPr marL="514337" indent="-400040">
              <a:buAutoNum type="romanUcPeriod"/>
            </a:pPr>
            <a:r>
              <a:rPr lang="en-US" altLang="zh-TW" dirty="0"/>
              <a:t>8</a:t>
            </a:r>
            <a:r>
              <a:rPr lang="zh-CN" altLang="en-US" dirty="0"/>
              <a:t>：</a:t>
            </a:r>
            <a:r>
              <a:rPr lang="en-US" altLang="zh-CN" dirty="0"/>
              <a:t>1-40</a:t>
            </a:r>
            <a:r>
              <a:rPr lang="en-US" altLang="zh-TW" dirty="0"/>
              <a:t>	</a:t>
            </a:r>
            <a:r>
              <a:rPr lang="zh-TW" altLang="en-US" dirty="0"/>
              <a:t>預備將來外邦新據點</a:t>
            </a:r>
            <a:endParaRPr lang="en-US" altLang="zh-TW" dirty="0"/>
          </a:p>
          <a:p>
            <a:pPr marL="996925" lvl="1" indent="-400040">
              <a:buAutoNum type="romanUcPeriod"/>
            </a:pPr>
            <a:r>
              <a:rPr lang="zh-TW" altLang="en-US" dirty="0"/>
              <a:t>腓利將福音擴展至猶太全地和撒瑪利亞</a:t>
            </a:r>
            <a:r>
              <a:rPr lang="en-US" altLang="zh-TW" dirty="0"/>
              <a:t>--</a:t>
            </a:r>
            <a:r>
              <a:rPr lang="en-US" altLang="zh-CN" dirty="0"/>
              <a:t>》</a:t>
            </a:r>
            <a:r>
              <a:rPr lang="zh-TW" altLang="en-US" dirty="0"/>
              <a:t>預備未來的福音總部</a:t>
            </a:r>
            <a:r>
              <a:rPr lang="en-US" altLang="zh-TW" dirty="0"/>
              <a:t>- </a:t>
            </a:r>
            <a:r>
              <a:rPr lang="zh-TW" altLang="en-US" dirty="0"/>
              <a:t>敘利亞的安提阿
屬靈原則和應用</a:t>
            </a:r>
            <a:endParaRPr lang="en-US" altLang="zh-T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CA699-EEE1-35C2-FA11-2E7E9B494539}"/>
              </a:ext>
            </a:extLst>
          </p:cNvPr>
          <p:cNvSpPr txBox="1"/>
          <p:nvPr/>
        </p:nvSpPr>
        <p:spPr>
          <a:xfrm>
            <a:off x="784788" y="2930796"/>
            <a:ext cx="7725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en-US" altLang="zh-TW" sz="2000" dirty="0">
                <a:solidFill>
                  <a:srgbClr val="333333"/>
                </a:solidFill>
                <a:latin typeface="Arial" panose="020B0604020202020204" pitchFamily="34" charset="0"/>
              </a:rPr>
              <a:t>8 </a:t>
            </a:r>
            <a:r>
              <a:rPr lang="zh-TW" alt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但 聖 靈 降 臨 在 你 們 身 上 ， 你 們 就 必 得 著 能 力 。 並 要 在 耶 路 撒 冷 ， 猶 太 全 地 ， 和 撒 瑪 利 亞 ， 直 到 地 極 ， 作 我 的 見 證 。</a:t>
            </a:r>
            <a:endParaRPr lang="zh-TW" alt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E6C1F-56F0-92C8-118F-99A87A9B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39" y="2752897"/>
            <a:ext cx="3145420" cy="2312331"/>
          </a:xfrm>
          <a:prstGeom prst="rect">
            <a:avLst/>
          </a:prstGeom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經文大綱</a:t>
            </a:r>
            <a:r>
              <a:rPr lang="en-US" altLang="zh-TW" dirty="0"/>
              <a:t>/</a:t>
            </a:r>
            <a:r>
              <a:rPr lang="zh-TW" altLang="en-US" dirty="0"/>
              <a:t>史實回顧  預備將來外邦新據點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561472" y="1360122"/>
            <a:ext cx="4638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1-4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教會大遭逼迫，神的計劃卻不被阻撓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掃羅的作為</a:t>
            </a:r>
            <a:b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</a:b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v3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掃羅卻殘害教會，進各人的家，拉著男女下在監裡。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v4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那些分散的人往各處去傳道。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1CE8D-83CE-9FA5-2256-7233CDE5A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65" y="715122"/>
            <a:ext cx="3241461" cy="40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>
            <a:extLst>
              <a:ext uri="{FF2B5EF4-FFF2-40B4-BE49-F238E27FC236}">
                <a16:creationId xmlns:a16="http://schemas.microsoft.com/office/drawing/2014/main" id="{A8FBE5AD-1B7C-C455-DEB9-304FB34E5E03}"/>
              </a:ext>
            </a:extLst>
          </p:cNvPr>
          <p:cNvGraphicFramePr>
            <a:graphicFrameLocks noGrp="1"/>
          </p:cNvGraphicFramePr>
          <p:nvPr/>
        </p:nvGraphicFramePr>
        <p:xfrm>
          <a:off x="1410891" y="685800"/>
          <a:ext cx="6322227" cy="457200"/>
        </p:xfrm>
        <a:graphic>
          <a:graphicData uri="http://schemas.openxmlformats.org/drawingml/2006/table">
            <a:tbl>
              <a:tblPr/>
              <a:tblGrid>
                <a:gridCol w="226219">
                  <a:extLst>
                    <a:ext uri="{9D8B030D-6E8A-4147-A177-3AD203B41FA5}">
                      <a16:colId xmlns:a16="http://schemas.microsoft.com/office/drawing/2014/main" val="2363420080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496861970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656211123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461608051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974468707"/>
                    </a:ext>
                  </a:extLst>
                </a:gridCol>
                <a:gridCol w="227410">
                  <a:extLst>
                    <a:ext uri="{9D8B030D-6E8A-4147-A177-3AD203B41FA5}">
                      <a16:colId xmlns:a16="http://schemas.microsoft.com/office/drawing/2014/main" val="102945247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487133516"/>
                    </a:ext>
                  </a:extLst>
                </a:gridCol>
                <a:gridCol w="227409">
                  <a:extLst>
                    <a:ext uri="{9D8B030D-6E8A-4147-A177-3AD203B41FA5}">
                      <a16:colId xmlns:a16="http://schemas.microsoft.com/office/drawing/2014/main" val="770288841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2111292461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225830446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562378833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3479526831"/>
                    </a:ext>
                  </a:extLst>
                </a:gridCol>
                <a:gridCol w="227409">
                  <a:extLst>
                    <a:ext uri="{9D8B030D-6E8A-4147-A177-3AD203B41FA5}">
                      <a16:colId xmlns:a16="http://schemas.microsoft.com/office/drawing/2014/main" val="1812939178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2318794992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98927986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1479599213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93991320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1208687729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670183176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3682412212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528672463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45832999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671961175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4102364607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500104653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8471311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3102209014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788213569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76707"/>
                  </a:ext>
                </a:extLst>
              </a:tr>
            </a:tbl>
          </a:graphicData>
        </a:graphic>
      </p:graphicFrame>
      <p:graphicFrame>
        <p:nvGraphicFramePr>
          <p:cNvPr id="3223" name="Group 151">
            <a:extLst>
              <a:ext uri="{FF2B5EF4-FFF2-40B4-BE49-F238E27FC236}">
                <a16:creationId xmlns:a16="http://schemas.microsoft.com/office/drawing/2014/main" id="{685B7429-ADF1-4974-C1B5-860C998A8760}"/>
              </a:ext>
            </a:extLst>
          </p:cNvPr>
          <p:cNvGraphicFramePr>
            <a:graphicFrameLocks noGrp="1"/>
          </p:cNvGraphicFramePr>
          <p:nvPr/>
        </p:nvGraphicFramePr>
        <p:xfrm>
          <a:off x="1410891" y="685800"/>
          <a:ext cx="6322227" cy="457200"/>
        </p:xfrm>
        <a:graphic>
          <a:graphicData uri="http://schemas.openxmlformats.org/drawingml/2006/table">
            <a:tbl>
              <a:tblPr/>
              <a:tblGrid>
                <a:gridCol w="226219">
                  <a:extLst>
                    <a:ext uri="{9D8B030D-6E8A-4147-A177-3AD203B41FA5}">
                      <a16:colId xmlns:a16="http://schemas.microsoft.com/office/drawing/2014/main" val="2416056047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3856372879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602053332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206574966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707179613"/>
                    </a:ext>
                  </a:extLst>
                </a:gridCol>
                <a:gridCol w="227410">
                  <a:extLst>
                    <a:ext uri="{9D8B030D-6E8A-4147-A177-3AD203B41FA5}">
                      <a16:colId xmlns:a16="http://schemas.microsoft.com/office/drawing/2014/main" val="3446559266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1286434403"/>
                    </a:ext>
                  </a:extLst>
                </a:gridCol>
                <a:gridCol w="227409">
                  <a:extLst>
                    <a:ext uri="{9D8B030D-6E8A-4147-A177-3AD203B41FA5}">
                      <a16:colId xmlns:a16="http://schemas.microsoft.com/office/drawing/2014/main" val="1240679985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2775899940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4063559305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4263095546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247416305"/>
                    </a:ext>
                  </a:extLst>
                </a:gridCol>
                <a:gridCol w="227409">
                  <a:extLst>
                    <a:ext uri="{9D8B030D-6E8A-4147-A177-3AD203B41FA5}">
                      <a16:colId xmlns:a16="http://schemas.microsoft.com/office/drawing/2014/main" val="356336596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3341650195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3866377695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811021239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629659098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1294055766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719565376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314003997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579302506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184556554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46726600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3563657008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3518615493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2532168554"/>
                    </a:ext>
                  </a:extLst>
                </a:gridCol>
                <a:gridCol w="225029">
                  <a:extLst>
                    <a:ext uri="{9D8B030D-6E8A-4147-A177-3AD203B41FA5}">
                      <a16:colId xmlns:a16="http://schemas.microsoft.com/office/drawing/2014/main" val="1819215646"/>
                    </a:ext>
                  </a:extLst>
                </a:gridCol>
                <a:gridCol w="226219">
                  <a:extLst>
                    <a:ext uri="{9D8B030D-6E8A-4147-A177-3AD203B41FA5}">
                      <a16:colId xmlns:a16="http://schemas.microsoft.com/office/drawing/2014/main" val="1664718389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75425"/>
                  </a:ext>
                </a:extLst>
              </a:tr>
            </a:tbl>
          </a:graphicData>
        </a:graphic>
      </p:graphicFrame>
      <p:pic>
        <p:nvPicPr>
          <p:cNvPr id="3194" name="Picture 122">
            <a:extLst>
              <a:ext uri="{FF2B5EF4-FFF2-40B4-BE49-F238E27FC236}">
                <a16:creationId xmlns:a16="http://schemas.microsoft.com/office/drawing/2014/main" id="{B0A6D787-4ED2-F6AB-9F3D-3DFEFC60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77603"/>
            <a:ext cx="5000625" cy="323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7" name="Oval 145">
            <a:extLst>
              <a:ext uri="{FF2B5EF4-FFF2-40B4-BE49-F238E27FC236}">
                <a16:creationId xmlns:a16="http://schemas.microsoft.com/office/drawing/2014/main" id="{13C55C30-66F8-C8DC-F5D9-DC05FC60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285" y="4707732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19" name="Oval 147">
            <a:extLst>
              <a:ext uri="{FF2B5EF4-FFF2-40B4-BE49-F238E27FC236}">
                <a16:creationId xmlns:a16="http://schemas.microsoft.com/office/drawing/2014/main" id="{630871C1-4ABC-7F56-2B35-A452B59E8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006" y="3317082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20" name="Oval 148">
            <a:extLst>
              <a:ext uri="{FF2B5EF4-FFF2-40B4-BE49-F238E27FC236}">
                <a16:creationId xmlns:a16="http://schemas.microsoft.com/office/drawing/2014/main" id="{9E4BAC83-409F-F7FA-E86D-138A4E22C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666" y="3339704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21" name="Oval 149">
            <a:extLst>
              <a:ext uri="{FF2B5EF4-FFF2-40B4-BE49-F238E27FC236}">
                <a16:creationId xmlns:a16="http://schemas.microsoft.com/office/drawing/2014/main" id="{29A7BDE2-DE51-9329-F62A-C24550E6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419" y="2559844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22" name="Oval 150">
            <a:extLst>
              <a:ext uri="{FF2B5EF4-FFF2-40B4-BE49-F238E27FC236}">
                <a16:creationId xmlns:a16="http://schemas.microsoft.com/office/drawing/2014/main" id="{97C91948-5232-5CB6-E526-9E2E7FFB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72" y="2387204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32" name="Oval 160">
            <a:extLst>
              <a:ext uri="{FF2B5EF4-FFF2-40B4-BE49-F238E27FC236}">
                <a16:creationId xmlns:a16="http://schemas.microsoft.com/office/drawing/2014/main" id="{133095CD-3639-2CF3-2FB1-5639A56D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991" y="4568429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34" name="Freeform 162">
            <a:extLst>
              <a:ext uri="{FF2B5EF4-FFF2-40B4-BE49-F238E27FC236}">
                <a16:creationId xmlns:a16="http://schemas.microsoft.com/office/drawing/2014/main" id="{E9F99528-BBAE-CB87-DD8D-D1767A61BEC0}"/>
              </a:ext>
            </a:extLst>
          </p:cNvPr>
          <p:cNvSpPr>
            <a:spLocks/>
          </p:cNvSpPr>
          <p:nvPr/>
        </p:nvSpPr>
        <p:spPr bwMode="auto">
          <a:xfrm>
            <a:off x="5974556" y="4012407"/>
            <a:ext cx="266700" cy="92869"/>
          </a:xfrm>
          <a:custGeom>
            <a:avLst/>
            <a:gdLst>
              <a:gd name="T0" fmla="*/ 224 w 224"/>
              <a:gd name="T1" fmla="*/ 0 h 78"/>
              <a:gd name="T2" fmla="*/ 132 w 224"/>
              <a:gd name="T3" fmla="*/ 67 h 78"/>
              <a:gd name="T4" fmla="*/ 0 w 224"/>
              <a:gd name="T5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78">
                <a:moveTo>
                  <a:pt x="224" y="0"/>
                </a:moveTo>
                <a:cubicBezTo>
                  <a:pt x="209" y="11"/>
                  <a:pt x="169" y="56"/>
                  <a:pt x="132" y="67"/>
                </a:cubicBezTo>
                <a:cubicBezTo>
                  <a:pt x="95" y="78"/>
                  <a:pt x="27" y="65"/>
                  <a:pt x="0" y="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35" name="Freeform 163">
            <a:extLst>
              <a:ext uri="{FF2B5EF4-FFF2-40B4-BE49-F238E27FC236}">
                <a16:creationId xmlns:a16="http://schemas.microsoft.com/office/drawing/2014/main" id="{A9BF1E7A-57CE-F7C7-415E-FE4F43F8E4B8}"/>
              </a:ext>
            </a:extLst>
          </p:cNvPr>
          <p:cNvSpPr>
            <a:spLocks/>
          </p:cNvSpPr>
          <p:nvPr/>
        </p:nvSpPr>
        <p:spPr bwMode="auto">
          <a:xfrm>
            <a:off x="5684044" y="3598069"/>
            <a:ext cx="288131" cy="488156"/>
          </a:xfrm>
          <a:custGeom>
            <a:avLst/>
            <a:gdLst>
              <a:gd name="T0" fmla="*/ 242 w 242"/>
              <a:gd name="T1" fmla="*/ 410 h 410"/>
              <a:gd name="T2" fmla="*/ 112 w 242"/>
              <a:gd name="T3" fmla="*/ 302 h 410"/>
              <a:gd name="T4" fmla="*/ 0 w 242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" h="410">
                <a:moveTo>
                  <a:pt x="242" y="410"/>
                </a:moveTo>
                <a:cubicBezTo>
                  <a:pt x="197" y="390"/>
                  <a:pt x="152" y="370"/>
                  <a:pt x="112" y="302"/>
                </a:cubicBezTo>
                <a:cubicBezTo>
                  <a:pt x="72" y="234"/>
                  <a:pt x="19" y="50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36" name="Freeform 164">
            <a:extLst>
              <a:ext uri="{FF2B5EF4-FFF2-40B4-BE49-F238E27FC236}">
                <a16:creationId xmlns:a16="http://schemas.microsoft.com/office/drawing/2014/main" id="{B59D23F3-9629-9655-67EB-71C2ADB88A64}"/>
              </a:ext>
            </a:extLst>
          </p:cNvPr>
          <p:cNvSpPr>
            <a:spLocks/>
          </p:cNvSpPr>
          <p:nvPr/>
        </p:nvSpPr>
        <p:spPr bwMode="auto">
          <a:xfrm>
            <a:off x="5726906" y="3306367"/>
            <a:ext cx="561975" cy="192881"/>
          </a:xfrm>
          <a:custGeom>
            <a:avLst/>
            <a:gdLst>
              <a:gd name="T0" fmla="*/ 0 w 472"/>
              <a:gd name="T1" fmla="*/ 0 h 162"/>
              <a:gd name="T2" fmla="*/ 184 w 472"/>
              <a:gd name="T3" fmla="*/ 43 h 162"/>
              <a:gd name="T4" fmla="*/ 273 w 472"/>
              <a:gd name="T5" fmla="*/ 79 h 162"/>
              <a:gd name="T6" fmla="*/ 290 w 472"/>
              <a:gd name="T7" fmla="*/ 156 h 162"/>
              <a:gd name="T8" fmla="*/ 472 w 472"/>
              <a:gd name="T9" fmla="*/ 11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162">
                <a:moveTo>
                  <a:pt x="0" y="0"/>
                </a:moveTo>
                <a:cubicBezTo>
                  <a:pt x="69" y="15"/>
                  <a:pt x="139" y="30"/>
                  <a:pt x="184" y="43"/>
                </a:cubicBezTo>
                <a:cubicBezTo>
                  <a:pt x="229" y="56"/>
                  <a:pt x="255" y="60"/>
                  <a:pt x="273" y="79"/>
                </a:cubicBezTo>
                <a:cubicBezTo>
                  <a:pt x="291" y="98"/>
                  <a:pt x="257" y="150"/>
                  <a:pt x="290" y="156"/>
                </a:cubicBezTo>
                <a:cubicBezTo>
                  <a:pt x="323" y="162"/>
                  <a:pt x="430" y="128"/>
                  <a:pt x="472" y="11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37" name="Freeform 165">
            <a:extLst>
              <a:ext uri="{FF2B5EF4-FFF2-40B4-BE49-F238E27FC236}">
                <a16:creationId xmlns:a16="http://schemas.microsoft.com/office/drawing/2014/main" id="{585D5DF6-93D6-0FBE-E546-A5389FE62E21}"/>
              </a:ext>
            </a:extLst>
          </p:cNvPr>
          <p:cNvSpPr>
            <a:spLocks/>
          </p:cNvSpPr>
          <p:nvPr/>
        </p:nvSpPr>
        <p:spPr bwMode="auto">
          <a:xfrm>
            <a:off x="5686425" y="3617119"/>
            <a:ext cx="977504" cy="251222"/>
          </a:xfrm>
          <a:custGeom>
            <a:avLst/>
            <a:gdLst>
              <a:gd name="T0" fmla="*/ 0 w 821"/>
              <a:gd name="T1" fmla="*/ 0 h 211"/>
              <a:gd name="T2" fmla="*/ 166 w 821"/>
              <a:gd name="T3" fmla="*/ 156 h 211"/>
              <a:gd name="T4" fmla="*/ 377 w 821"/>
              <a:gd name="T5" fmla="*/ 200 h 211"/>
              <a:gd name="T6" fmla="*/ 821 w 821"/>
              <a:gd name="T7" fmla="*/ 8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1" h="211">
                <a:moveTo>
                  <a:pt x="0" y="0"/>
                </a:moveTo>
                <a:cubicBezTo>
                  <a:pt x="51" y="61"/>
                  <a:pt x="103" y="123"/>
                  <a:pt x="166" y="156"/>
                </a:cubicBezTo>
                <a:cubicBezTo>
                  <a:pt x="229" y="189"/>
                  <a:pt x="268" y="211"/>
                  <a:pt x="377" y="200"/>
                </a:cubicBezTo>
                <a:cubicBezTo>
                  <a:pt x="486" y="189"/>
                  <a:pt x="729" y="112"/>
                  <a:pt x="821" y="8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38" name="Freeform 166">
            <a:extLst>
              <a:ext uri="{FF2B5EF4-FFF2-40B4-BE49-F238E27FC236}">
                <a16:creationId xmlns:a16="http://schemas.microsoft.com/office/drawing/2014/main" id="{3E74E435-0F08-9899-9AD5-B680A5B9B237}"/>
              </a:ext>
            </a:extLst>
          </p:cNvPr>
          <p:cNvSpPr>
            <a:spLocks/>
          </p:cNvSpPr>
          <p:nvPr/>
        </p:nvSpPr>
        <p:spPr bwMode="auto">
          <a:xfrm>
            <a:off x="6241257" y="3708797"/>
            <a:ext cx="459581" cy="303609"/>
          </a:xfrm>
          <a:custGeom>
            <a:avLst/>
            <a:gdLst>
              <a:gd name="T0" fmla="*/ 386 w 386"/>
              <a:gd name="T1" fmla="*/ 0 h 255"/>
              <a:gd name="T2" fmla="*/ 235 w 386"/>
              <a:gd name="T3" fmla="*/ 154 h 255"/>
              <a:gd name="T4" fmla="*/ 0 w 386"/>
              <a:gd name="T5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" h="255">
                <a:moveTo>
                  <a:pt x="386" y="0"/>
                </a:moveTo>
                <a:cubicBezTo>
                  <a:pt x="342" y="56"/>
                  <a:pt x="299" y="112"/>
                  <a:pt x="235" y="154"/>
                </a:cubicBezTo>
                <a:cubicBezTo>
                  <a:pt x="171" y="196"/>
                  <a:pt x="39" y="238"/>
                  <a:pt x="0" y="25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39" name="Freeform 167">
            <a:extLst>
              <a:ext uri="{FF2B5EF4-FFF2-40B4-BE49-F238E27FC236}">
                <a16:creationId xmlns:a16="http://schemas.microsoft.com/office/drawing/2014/main" id="{38C8C121-6BE1-8403-9C34-8E81DC3CD1BA}"/>
              </a:ext>
            </a:extLst>
          </p:cNvPr>
          <p:cNvSpPr>
            <a:spLocks/>
          </p:cNvSpPr>
          <p:nvPr/>
        </p:nvSpPr>
        <p:spPr bwMode="auto">
          <a:xfrm>
            <a:off x="5684044" y="3314700"/>
            <a:ext cx="36910" cy="285750"/>
          </a:xfrm>
          <a:custGeom>
            <a:avLst/>
            <a:gdLst>
              <a:gd name="T0" fmla="*/ 0 w 31"/>
              <a:gd name="T1" fmla="*/ 240 h 240"/>
              <a:gd name="T2" fmla="*/ 31 w 31"/>
              <a:gd name="T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" h="240">
                <a:moveTo>
                  <a:pt x="0" y="240"/>
                </a:moveTo>
                <a:cubicBezTo>
                  <a:pt x="5" y="200"/>
                  <a:pt x="10" y="65"/>
                  <a:pt x="3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18" name="Oval 146">
            <a:extLst>
              <a:ext uri="{FF2B5EF4-FFF2-40B4-BE49-F238E27FC236}">
                <a16:creationId xmlns:a16="http://schemas.microsoft.com/office/drawing/2014/main" id="{58DA156C-B0E2-7AB5-5183-C85A277E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3676651"/>
            <a:ext cx="66675" cy="6905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75" name="Rectangle 203">
            <a:extLst>
              <a:ext uri="{FF2B5EF4-FFF2-40B4-BE49-F238E27FC236}">
                <a16:creationId xmlns:a16="http://schemas.microsoft.com/office/drawing/2014/main" id="{8FED3CEE-19DD-D58D-A4A8-16729793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228" y="620316"/>
            <a:ext cx="460772" cy="110370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80" name="Text Box 208">
            <a:extLst>
              <a:ext uri="{FF2B5EF4-FFF2-40B4-BE49-F238E27FC236}">
                <a16:creationId xmlns:a16="http://schemas.microsoft.com/office/drawing/2014/main" id="{BD56F1C6-304D-7694-F721-ADB6B6853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281" y="1257300"/>
            <a:ext cx="646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第一次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旅行</a:t>
            </a:r>
          </a:p>
        </p:txBody>
      </p:sp>
      <p:sp>
        <p:nvSpPr>
          <p:cNvPr id="3281" name="Text Box 209">
            <a:extLst>
              <a:ext uri="{FF2B5EF4-FFF2-40B4-BE49-F238E27FC236}">
                <a16:creationId xmlns:a16="http://schemas.microsoft.com/office/drawing/2014/main" id="{C07B5F28-13F0-78BC-E4C5-1433E0BE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428" y="1257300"/>
            <a:ext cx="646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第二次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旅行</a:t>
            </a:r>
          </a:p>
        </p:txBody>
      </p:sp>
      <p:sp>
        <p:nvSpPr>
          <p:cNvPr id="3282" name="Text Box 210">
            <a:extLst>
              <a:ext uri="{FF2B5EF4-FFF2-40B4-BE49-F238E27FC236}">
                <a16:creationId xmlns:a16="http://schemas.microsoft.com/office/drawing/2014/main" id="{11C6F426-AC30-36A4-3131-823FF037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28" y="1248966"/>
            <a:ext cx="646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第三次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旅行</a:t>
            </a:r>
          </a:p>
        </p:txBody>
      </p:sp>
      <p:sp>
        <p:nvSpPr>
          <p:cNvPr id="3283" name="Text Box 211">
            <a:extLst>
              <a:ext uri="{FF2B5EF4-FFF2-40B4-BE49-F238E27FC236}">
                <a16:creationId xmlns:a16="http://schemas.microsoft.com/office/drawing/2014/main" id="{8AD39DA5-D087-B138-BEAC-AEDD8E54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90" y="1248966"/>
            <a:ext cx="646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第四次</a:t>
            </a:r>
          </a:p>
          <a:p>
            <a:pPr algn="ctr"/>
            <a:r>
              <a:rPr lang="zh-TW" altLang="en-US" sz="1200">
                <a:ea typeface="SimHei" panose="02010609060101010101" pitchFamily="49" charset="-122"/>
              </a:rPr>
              <a:t>旅行</a:t>
            </a:r>
          </a:p>
        </p:txBody>
      </p:sp>
      <p:sp>
        <p:nvSpPr>
          <p:cNvPr id="3284" name="Text Box 212">
            <a:extLst>
              <a:ext uri="{FF2B5EF4-FFF2-40B4-BE49-F238E27FC236}">
                <a16:creationId xmlns:a16="http://schemas.microsoft.com/office/drawing/2014/main" id="{4ACF3414-4216-B726-94C7-A8767D45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384" y="1248967"/>
            <a:ext cx="8002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solidFill>
                  <a:srgbClr val="9900CC"/>
                </a:solidFill>
                <a:ea typeface="SimHei" panose="02010609060101010101" pitchFamily="49" charset="-122"/>
              </a:rPr>
              <a:t>被囚受審</a:t>
            </a:r>
          </a:p>
        </p:txBody>
      </p:sp>
      <p:sp>
        <p:nvSpPr>
          <p:cNvPr id="3285" name="AutoShape 213">
            <a:extLst>
              <a:ext uri="{FF2B5EF4-FFF2-40B4-BE49-F238E27FC236}">
                <a16:creationId xmlns:a16="http://schemas.microsoft.com/office/drawing/2014/main" id="{430BE13E-87B3-68D8-DEC7-F92BB32A2F25}"/>
              </a:ext>
            </a:extLst>
          </p:cNvPr>
          <p:cNvSpPr>
            <a:spLocks/>
          </p:cNvSpPr>
          <p:nvPr/>
        </p:nvSpPr>
        <p:spPr bwMode="auto">
          <a:xfrm rot="5400000">
            <a:off x="5083969" y="916781"/>
            <a:ext cx="114300" cy="62865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86" name="AutoShape 214">
            <a:extLst>
              <a:ext uri="{FF2B5EF4-FFF2-40B4-BE49-F238E27FC236}">
                <a16:creationId xmlns:a16="http://schemas.microsoft.com/office/drawing/2014/main" id="{1F228B32-67CC-B1F6-EC52-C7752F9E3290}"/>
              </a:ext>
            </a:extLst>
          </p:cNvPr>
          <p:cNvSpPr>
            <a:spLocks/>
          </p:cNvSpPr>
          <p:nvPr/>
        </p:nvSpPr>
        <p:spPr bwMode="auto">
          <a:xfrm rot="5400000">
            <a:off x="5645349" y="1022151"/>
            <a:ext cx="114300" cy="417910"/>
          </a:xfrm>
          <a:prstGeom prst="rightBrace">
            <a:avLst>
              <a:gd name="adj1" fmla="val 30469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87" name="AutoShape 215">
            <a:extLst>
              <a:ext uri="{FF2B5EF4-FFF2-40B4-BE49-F238E27FC236}">
                <a16:creationId xmlns:a16="http://schemas.microsoft.com/office/drawing/2014/main" id="{800C8B97-D03F-4ED8-B07E-73C28904B912}"/>
              </a:ext>
            </a:extLst>
          </p:cNvPr>
          <p:cNvSpPr>
            <a:spLocks/>
          </p:cNvSpPr>
          <p:nvPr/>
        </p:nvSpPr>
        <p:spPr bwMode="auto">
          <a:xfrm rot="5400000">
            <a:off x="4288037" y="1022151"/>
            <a:ext cx="114300" cy="417910"/>
          </a:xfrm>
          <a:prstGeom prst="rightBrace">
            <a:avLst>
              <a:gd name="adj1" fmla="val 30469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88" name="AutoShape 216">
            <a:extLst>
              <a:ext uri="{FF2B5EF4-FFF2-40B4-BE49-F238E27FC236}">
                <a16:creationId xmlns:a16="http://schemas.microsoft.com/office/drawing/2014/main" id="{5C658F87-50CA-E5AA-26C2-BE2F24EBB5BF}"/>
              </a:ext>
            </a:extLst>
          </p:cNvPr>
          <p:cNvSpPr>
            <a:spLocks/>
          </p:cNvSpPr>
          <p:nvPr/>
        </p:nvSpPr>
        <p:spPr bwMode="auto">
          <a:xfrm rot="5400000">
            <a:off x="7450337" y="1022151"/>
            <a:ext cx="114300" cy="417910"/>
          </a:xfrm>
          <a:prstGeom prst="rightBrace">
            <a:avLst>
              <a:gd name="adj1" fmla="val 30469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89" name="AutoShape 217">
            <a:extLst>
              <a:ext uri="{FF2B5EF4-FFF2-40B4-BE49-F238E27FC236}">
                <a16:creationId xmlns:a16="http://schemas.microsoft.com/office/drawing/2014/main" id="{7596C2AD-F95F-CD9B-2349-97B351B84228}"/>
              </a:ext>
            </a:extLst>
          </p:cNvPr>
          <p:cNvSpPr>
            <a:spLocks/>
          </p:cNvSpPr>
          <p:nvPr/>
        </p:nvSpPr>
        <p:spPr bwMode="auto">
          <a:xfrm rot="5400000">
            <a:off x="6550224" y="572095"/>
            <a:ext cx="114300" cy="1318022"/>
          </a:xfrm>
          <a:prstGeom prst="rightBrace">
            <a:avLst>
              <a:gd name="adj1" fmla="val 4788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90" name="Text Box 218">
            <a:extLst>
              <a:ext uri="{FF2B5EF4-FFF2-40B4-BE49-F238E27FC236}">
                <a16:creationId xmlns:a16="http://schemas.microsoft.com/office/drawing/2014/main" id="{E0411666-8EBB-63F8-BB1E-F323C95D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854" y="1202532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solidFill>
                  <a:schemeClr val="accent2"/>
                </a:solidFill>
                <a:ea typeface="SimHei" panose="02010609060101010101" pitchFamily="49" charset="-122"/>
              </a:rPr>
              <a:t>信</a:t>
            </a:r>
          </a:p>
          <a:p>
            <a:pPr algn="ctr"/>
            <a:r>
              <a:rPr lang="zh-TW" altLang="en-US" sz="1200">
                <a:solidFill>
                  <a:schemeClr val="accent2"/>
                </a:solidFill>
                <a:ea typeface="SimHei" panose="02010609060101010101" pitchFamily="49" charset="-122"/>
              </a:rPr>
              <a:t>主</a:t>
            </a:r>
          </a:p>
        </p:txBody>
      </p:sp>
      <p:sp>
        <p:nvSpPr>
          <p:cNvPr id="3291" name="Text Box 219">
            <a:extLst>
              <a:ext uri="{FF2B5EF4-FFF2-40B4-BE49-F238E27FC236}">
                <a16:creationId xmlns:a16="http://schemas.microsoft.com/office/drawing/2014/main" id="{B48DBA78-3BB3-5112-5D60-128EECE5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404" y="120372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solidFill>
                  <a:srgbClr val="9900CC"/>
                </a:solidFill>
                <a:ea typeface="SimHei" panose="02010609060101010101" pitchFamily="49" charset="-122"/>
              </a:rPr>
              <a:t>大</a:t>
            </a:r>
          </a:p>
          <a:p>
            <a:pPr algn="ctr"/>
            <a:r>
              <a:rPr lang="zh-TW" altLang="en-US" sz="1200">
                <a:solidFill>
                  <a:srgbClr val="9900CC"/>
                </a:solidFill>
                <a:ea typeface="SimHei" panose="02010609060101010101" pitchFamily="49" charset="-122"/>
              </a:rPr>
              <a:t>會</a:t>
            </a:r>
          </a:p>
        </p:txBody>
      </p:sp>
      <p:sp>
        <p:nvSpPr>
          <p:cNvPr id="3292" name="Text Box 220">
            <a:extLst>
              <a:ext uri="{FF2B5EF4-FFF2-40B4-BE49-F238E27FC236}">
                <a16:creationId xmlns:a16="http://schemas.microsoft.com/office/drawing/2014/main" id="{51ED7AA2-A95C-5B30-0FAA-95AF7153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72" y="171451"/>
            <a:ext cx="569388" cy="3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1500">
                <a:solidFill>
                  <a:srgbClr val="FF0000"/>
                </a:solidFill>
                <a:ea typeface="SimHei" panose="02010609060101010101" pitchFamily="49" charset="-122"/>
              </a:rPr>
              <a:t>彼得</a:t>
            </a:r>
          </a:p>
        </p:txBody>
      </p:sp>
      <p:sp>
        <p:nvSpPr>
          <p:cNvPr id="3293" name="Text Box 221">
            <a:extLst>
              <a:ext uri="{FF2B5EF4-FFF2-40B4-BE49-F238E27FC236}">
                <a16:creationId xmlns:a16="http://schemas.microsoft.com/office/drawing/2014/main" id="{96525963-274F-F656-3C60-B235F50A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962" y="17860"/>
            <a:ext cx="704040" cy="53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1350">
                <a:solidFill>
                  <a:srgbClr val="008000"/>
                </a:solidFill>
                <a:ea typeface="SimHei" panose="02010609060101010101" pitchFamily="49" charset="-122"/>
              </a:rPr>
              <a:t>司提反</a:t>
            </a:r>
          </a:p>
          <a:p>
            <a:pPr algn="ctr">
              <a:lnSpc>
                <a:spcPct val="110000"/>
              </a:lnSpc>
            </a:pPr>
            <a:r>
              <a:rPr lang="zh-TW" altLang="en-US" sz="1350">
                <a:solidFill>
                  <a:srgbClr val="008000"/>
                </a:solidFill>
                <a:ea typeface="SimHei" panose="02010609060101010101" pitchFamily="49" charset="-122"/>
              </a:rPr>
              <a:t>腓利</a:t>
            </a:r>
          </a:p>
        </p:txBody>
      </p:sp>
      <p:sp>
        <p:nvSpPr>
          <p:cNvPr id="3294" name="Text Box 222">
            <a:extLst>
              <a:ext uri="{FF2B5EF4-FFF2-40B4-BE49-F238E27FC236}">
                <a16:creationId xmlns:a16="http://schemas.microsoft.com/office/drawing/2014/main" id="{47621A4A-0643-0646-2D8A-10EA1EDA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810" y="171451"/>
            <a:ext cx="569388" cy="3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1500">
                <a:solidFill>
                  <a:schemeClr val="accent2"/>
                </a:solidFill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3295" name="Text Box 223">
            <a:extLst>
              <a:ext uri="{FF2B5EF4-FFF2-40B4-BE49-F238E27FC236}">
                <a16:creationId xmlns:a16="http://schemas.microsoft.com/office/drawing/2014/main" id="{B9B0C6CA-4D77-13AA-4A9A-BE3F674D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303" y="171451"/>
            <a:ext cx="569388" cy="3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1500">
                <a:solidFill>
                  <a:srgbClr val="FF0000"/>
                </a:solidFill>
                <a:ea typeface="SimHei" panose="02010609060101010101" pitchFamily="49" charset="-122"/>
              </a:rPr>
              <a:t>彼得</a:t>
            </a:r>
          </a:p>
        </p:txBody>
      </p:sp>
      <p:sp>
        <p:nvSpPr>
          <p:cNvPr id="3296" name="Text Box 224">
            <a:extLst>
              <a:ext uri="{FF2B5EF4-FFF2-40B4-BE49-F238E27FC236}">
                <a16:creationId xmlns:a16="http://schemas.microsoft.com/office/drawing/2014/main" id="{8B148BC1-3A5C-C836-F7D2-A8C470C6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856" y="38100"/>
            <a:ext cx="3770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500">
                <a:solidFill>
                  <a:schemeClr val="accent2"/>
                </a:solidFill>
                <a:ea typeface="SimHei" panose="02010609060101010101" pitchFamily="49" charset="-122"/>
              </a:rPr>
              <a:t>掃</a:t>
            </a:r>
          </a:p>
          <a:p>
            <a:pPr algn="ctr"/>
            <a:r>
              <a:rPr lang="zh-TW" altLang="en-US" sz="1500">
                <a:solidFill>
                  <a:schemeClr val="accent2"/>
                </a:solidFill>
                <a:ea typeface="SimHei" panose="02010609060101010101" pitchFamily="49" charset="-122"/>
              </a:rPr>
              <a:t>羅</a:t>
            </a:r>
          </a:p>
        </p:txBody>
      </p:sp>
      <p:sp>
        <p:nvSpPr>
          <p:cNvPr id="3297" name="AutoShape 225">
            <a:extLst>
              <a:ext uri="{FF2B5EF4-FFF2-40B4-BE49-F238E27FC236}">
                <a16:creationId xmlns:a16="http://schemas.microsoft.com/office/drawing/2014/main" id="{08989A84-9C37-DA3F-BF49-DFCB12646B4F}"/>
              </a:ext>
            </a:extLst>
          </p:cNvPr>
          <p:cNvSpPr>
            <a:spLocks/>
          </p:cNvSpPr>
          <p:nvPr/>
        </p:nvSpPr>
        <p:spPr bwMode="auto">
          <a:xfrm rot="16200000">
            <a:off x="1914525" y="28575"/>
            <a:ext cx="114300" cy="1085850"/>
          </a:xfrm>
          <a:prstGeom prst="rightBrace">
            <a:avLst>
              <a:gd name="adj1" fmla="val 52074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98" name="AutoShape 226">
            <a:extLst>
              <a:ext uri="{FF2B5EF4-FFF2-40B4-BE49-F238E27FC236}">
                <a16:creationId xmlns:a16="http://schemas.microsoft.com/office/drawing/2014/main" id="{57F3FC73-C3D6-3A39-B6E3-909A196D7DCB}"/>
              </a:ext>
            </a:extLst>
          </p:cNvPr>
          <p:cNvSpPr>
            <a:spLocks/>
          </p:cNvSpPr>
          <p:nvPr/>
        </p:nvSpPr>
        <p:spPr bwMode="auto">
          <a:xfrm rot="16200000">
            <a:off x="2828925" y="257175"/>
            <a:ext cx="114300" cy="62865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299" name="AutoShape 227">
            <a:extLst>
              <a:ext uri="{FF2B5EF4-FFF2-40B4-BE49-F238E27FC236}">
                <a16:creationId xmlns:a16="http://schemas.microsoft.com/office/drawing/2014/main" id="{7ACD3472-FDD8-4D8A-BC7C-BDC75B351C86}"/>
              </a:ext>
            </a:extLst>
          </p:cNvPr>
          <p:cNvSpPr>
            <a:spLocks/>
          </p:cNvSpPr>
          <p:nvPr/>
        </p:nvSpPr>
        <p:spPr bwMode="auto">
          <a:xfrm rot="16200000">
            <a:off x="3725466" y="257175"/>
            <a:ext cx="114300" cy="62865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300" name="AutoShape 228">
            <a:extLst>
              <a:ext uri="{FF2B5EF4-FFF2-40B4-BE49-F238E27FC236}">
                <a16:creationId xmlns:a16="http://schemas.microsoft.com/office/drawing/2014/main" id="{B94EAF87-D5AF-98DC-0F55-70AEF792090F}"/>
              </a:ext>
            </a:extLst>
          </p:cNvPr>
          <p:cNvSpPr>
            <a:spLocks/>
          </p:cNvSpPr>
          <p:nvPr/>
        </p:nvSpPr>
        <p:spPr bwMode="auto">
          <a:xfrm rot="16200000">
            <a:off x="5870972" y="-1215628"/>
            <a:ext cx="114300" cy="3574256"/>
          </a:xfrm>
          <a:prstGeom prst="rightBrace">
            <a:avLst>
              <a:gd name="adj1" fmla="val 60804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350">
              <a:ea typeface="新細明體" panose="02020500000000000000" pitchFamily="18" charset="-120"/>
            </a:endParaRPr>
          </a:p>
        </p:txBody>
      </p:sp>
      <p:sp>
        <p:nvSpPr>
          <p:cNvPr id="3301" name="AutoShape 229">
            <a:extLst>
              <a:ext uri="{FF2B5EF4-FFF2-40B4-BE49-F238E27FC236}">
                <a16:creationId xmlns:a16="http://schemas.microsoft.com/office/drawing/2014/main" id="{58485719-0254-9A3A-AB66-7B8007F3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3515916"/>
            <a:ext cx="647700" cy="245269"/>
          </a:xfrm>
          <a:prstGeom prst="wedgeRectCallout">
            <a:avLst>
              <a:gd name="adj1" fmla="val -64153"/>
              <a:gd name="adj2" fmla="val 2669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3302" name="AutoShape 230">
            <a:extLst>
              <a:ext uri="{FF2B5EF4-FFF2-40B4-BE49-F238E27FC236}">
                <a16:creationId xmlns:a16="http://schemas.microsoft.com/office/drawing/2014/main" id="{2F3AECAA-87E6-B415-EE35-69FAB02E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4535091"/>
            <a:ext cx="847725" cy="245269"/>
          </a:xfrm>
          <a:prstGeom prst="wedgeRectCallout">
            <a:avLst>
              <a:gd name="adj1" fmla="val -62046"/>
              <a:gd name="adj2" fmla="val 27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zh-TW" altLang="en-US" sz="1200" dirty="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2E71F-3310-47A5-D45F-F12B246D626A}"/>
              </a:ext>
            </a:extLst>
          </p:cNvPr>
          <p:cNvSpPr txBox="1"/>
          <p:nvPr/>
        </p:nvSpPr>
        <p:spPr>
          <a:xfrm>
            <a:off x="-31399" y="4602957"/>
            <a:ext cx="22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ibian TC" panose="02010600040101010101" pitchFamily="2" charset="-120"/>
                <a:ea typeface="Libian TC" panose="02010600040101010101" pitchFamily="2" charset="-120"/>
              </a:rPr>
              <a:t>摘自</a:t>
            </a:r>
            <a:r>
              <a:rPr lang="en-US" altLang="zh-TW" dirty="0" err="1">
                <a:latin typeface="Libian TC" panose="02010600040101010101" pitchFamily="2" charset="-120"/>
                <a:ea typeface="Libian TC" panose="02010600040101010101" pitchFamily="2" charset="-120"/>
              </a:rPr>
              <a:t>【</a:t>
            </a:r>
            <a:r>
              <a:rPr lang="en-US" dirty="0" err="1">
                <a:latin typeface="Libian TC" panose="02010600040101010101" pitchFamily="2" charset="-120"/>
                <a:ea typeface="Libian TC" panose="02010600040101010101" pitchFamily="2" charset="-120"/>
              </a:rPr>
              <a:t>聖經簡報站</a:t>
            </a:r>
            <a:r>
              <a:rPr lang="en-US" altLang="zh-TW" dirty="0">
                <a:latin typeface="Libian TC" panose="02010600040101010101" pitchFamily="2" charset="-120"/>
                <a:ea typeface="Libian TC" panose="02010600040101010101" pitchFamily="2" charset="-120"/>
              </a:rPr>
              <a:t>】</a:t>
            </a:r>
            <a:endParaRPr lang="en-US" dirty="0">
              <a:latin typeface="Libian TC" panose="02010600040101010101" pitchFamily="2" charset="-120"/>
              <a:ea typeface="Libian TC" panose="02010600040101010101" pitchFamily="2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經文大綱</a:t>
            </a:r>
            <a:r>
              <a:rPr lang="en-US" altLang="zh-TW" dirty="0"/>
              <a:t>/</a:t>
            </a:r>
            <a:r>
              <a:rPr lang="zh-TW" altLang="en-US" dirty="0"/>
              <a:t>史實回顧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251879" y="895759"/>
            <a:ext cx="512342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5-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24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腓利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在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撒瑪利亞傳道，西門想用錢買聖靈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V5-8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腓利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做了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一個冒險的決定，也是收割主耶穌所播下的種子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撒瑪利亞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的背景）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V9-13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神蹟奇事造成了極大的影響力，吸引各樣的人帶著不同的目的受洗歸主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V14-17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撒瑪利亞信徒受聖靈是神的特殊作為，不要把它應用到日後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767AD-0733-E6B5-24A2-D58446C4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37" y="3316905"/>
            <a:ext cx="1913865" cy="145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9ABF62-4729-C032-E092-91B931E8C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36" y="1305076"/>
            <a:ext cx="2522786" cy="1851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284D8-8E37-12BA-093E-5D4DEEF6D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775" y="2908035"/>
            <a:ext cx="1836467" cy="14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經文大綱</a:t>
            </a:r>
            <a:r>
              <a:rPr lang="en-US" altLang="zh-TW" dirty="0"/>
              <a:t>/</a:t>
            </a:r>
            <a:r>
              <a:rPr lang="zh-TW" altLang="en-US" dirty="0"/>
              <a:t>史實回顧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251879" y="895759"/>
            <a:ext cx="521586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5-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24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腓利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在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撒瑪利亞傳道，西門想用錢買聖靈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V18-25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西門想要的是聖靈的能力，而不是聖靈的聖潔和公義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V21-23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你在這道上無分無關；因為在神面前，你的心不正。你當懊悔你這罪惡，祈求主，或者你心裡的意念可得赦免。我看出你正在苦膽之中，被罪惡捆綁。</a:t>
            </a:r>
          </a:p>
          <a:p>
            <a:pPr marL="344488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0B989-9D03-AB02-4B64-A2E3E221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405" y="1685147"/>
            <a:ext cx="3311716" cy="2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經文大綱</a:t>
            </a:r>
            <a:r>
              <a:rPr lang="en-US" altLang="zh-TW" dirty="0"/>
              <a:t>/</a:t>
            </a:r>
            <a:r>
              <a:rPr lang="zh-TW" altLang="en-US" dirty="0"/>
              <a:t>史實回顧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311700" y="1169224"/>
            <a:ext cx="42603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26-40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腓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利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給已經預備好心的埃提亞伯太監傳道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由群眾佈道轉為個人佈道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神看重渴慕的心，祂應許我們只要全心全意地尋求祂，就必尋見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TW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zh-TW" alt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0EF9F-00E8-B497-98CB-980D45823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44" y="1323879"/>
            <a:ext cx="3759856" cy="2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經文大綱</a:t>
            </a:r>
            <a:r>
              <a:rPr lang="en-US" altLang="zh-TW" dirty="0"/>
              <a:t>/</a:t>
            </a:r>
            <a:r>
              <a:rPr lang="zh-TW" altLang="en-US" dirty="0"/>
              <a:t>史實回顧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311699" y="1169224"/>
            <a:ext cx="529239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26-40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腓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利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給已經預備好心的埃提亞伯太監傳道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埃提亞伯太監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埃提亞伯太監經歷到內在重生之後，就馬上順服基督的命令，藉由腓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利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外在的説明，以洗禮表明他的信仰，進入了基督的身體。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4488" lvl="1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借由個人佈道的經歷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將福音伸展到更遠的非洲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zh-TW" alt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1ADB8-17E1-0BA8-0ECF-762E5F44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23" y="1996579"/>
            <a:ext cx="3276408" cy="24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6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一腓力</a:t>
            </a:r>
            <a:r>
              <a:rPr lang="zh-CN" altLang="en-US" dirty="0"/>
              <a:t>、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彼得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、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和約翰</a:t>
            </a:r>
            <a:r>
              <a:rPr lang="zh-TW" altLang="en-US" dirty="0"/>
              <a:t>傳道路線圖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4FA3F-AC8A-8557-CD38-5F788C70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00" y="84414"/>
            <a:ext cx="3958625" cy="4974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7D16C-4C55-DB31-66CC-FFD94530C790}"/>
              </a:ext>
            </a:extLst>
          </p:cNvPr>
          <p:cNvSpPr txBox="1"/>
          <p:nvPr/>
        </p:nvSpPr>
        <p:spPr>
          <a:xfrm>
            <a:off x="247475" y="1479899"/>
            <a:ext cx="4572000" cy="336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b="1" i="1" dirty="0">
                <a:solidFill>
                  <a:srgbClr val="663300"/>
                </a:solidFill>
                <a:effectLst/>
                <a:latin typeface="Times New Roman" panose="02020603050405020304" pitchFamily="18" charset="0"/>
              </a:rPr>
              <a:t>路線說明</a:t>
            </a:r>
          </a:p>
          <a:p>
            <a:pPr marL="168275" indent="-168275" algn="l">
              <a:lnSpc>
                <a:spcPct val="90000"/>
              </a:lnSpc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徒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8:5-13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腓利下撒瑪利亞去宣講基督。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68275" indent="-168275" algn="l">
              <a:lnSpc>
                <a:spcPct val="90000"/>
              </a:lnSpc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徒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8:14-24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彼得和約翰再去撒瑪利亞。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68275" indent="-168275" algn="l">
              <a:lnSpc>
                <a:spcPct val="90000"/>
              </a:lnSpc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徒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8:25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使徒回耶路撒冷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﹐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一路在撒瑪利亞各處傳揚福音。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68275" indent="-168275" algn="l">
              <a:lnSpc>
                <a:spcPct val="90000"/>
              </a:lnSpc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徒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8:26-38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腓利在下迦薩的路上傳道給埃提阿伯的太監。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68275" indent="-168275" algn="l">
              <a:lnSpc>
                <a:spcPct val="90000"/>
              </a:lnSpc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徒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8:39-40 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腓利在亞鎖都和該撒利亞宣傳福音。</a:t>
            </a:r>
          </a:p>
        </p:txBody>
      </p:sp>
    </p:spTree>
    <p:extLst>
      <p:ext uri="{BB962C8B-B14F-4D97-AF65-F5344CB8AC3E}">
        <p14:creationId xmlns:p14="http://schemas.microsoft.com/office/powerpoint/2010/main" val="3240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{1A3A1C85-973A-EB45-866B-59320122A092}tf10001120</Template>
  <TotalTime>65325</TotalTime>
  <Words>1395</Words>
  <Application>Microsoft Macintosh PowerPoint</Application>
  <PresentationFormat>On-screen Show (16:9)</PresentationFormat>
  <Paragraphs>150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Kaiti TC</vt:lpstr>
      <vt:lpstr>Libian TC</vt:lpstr>
      <vt:lpstr>Songti TC</vt:lpstr>
      <vt:lpstr>STKaiti</vt:lpstr>
      <vt:lpstr>Arial</vt:lpstr>
      <vt:lpstr>Gill Sans MT</vt:lpstr>
      <vt:lpstr>Roboto</vt:lpstr>
      <vt:lpstr>Times New Roman</vt:lpstr>
      <vt:lpstr>Wingdings</vt:lpstr>
      <vt:lpstr>Parcel</vt:lpstr>
      <vt:lpstr>【使徒行傳】第八課  8：1-40  預備將來外邦新據點</vt:lpstr>
      <vt:lpstr>大綱</vt:lpstr>
      <vt:lpstr>經文大綱/史實回顧  預備將來外邦新據點</vt:lpstr>
      <vt:lpstr>PowerPoint Presentation</vt:lpstr>
      <vt:lpstr>經文大綱/史實回顧</vt:lpstr>
      <vt:lpstr>經文大綱/史實回顧</vt:lpstr>
      <vt:lpstr>經文大綱/史實回顧</vt:lpstr>
      <vt:lpstr>經文大綱/史實回顧</vt:lpstr>
      <vt:lpstr>一腓力、彼得、和約翰傳道路線圖</vt:lpstr>
      <vt:lpstr>原则与应用：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【使徒行傳】 經文講解</dc:title>
  <dc:creator>Ye, Lei</dc:creator>
  <cp:lastModifiedBy>Sandy Mau</cp:lastModifiedBy>
  <cp:revision>84</cp:revision>
  <dcterms:modified xsi:type="dcterms:W3CDTF">2023-03-02T03:44:18Z</dcterms:modified>
</cp:coreProperties>
</file>