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embeddedFontLst>
    <p:embeddedFont>
      <p:font typeface="Gill Sans"/>
      <p:regular r:id="rId24"/>
      <p:bold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6" roundtripDataSignature="AMtx7mjPHUX+DyMNg9W6rNU0mln7slIzc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GillSans-regular.fntdata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customschemas.google.com/relationships/presentationmetadata" Target="metadata"/><Relationship Id="rId25" Type="http://schemas.openxmlformats.org/officeDocument/2006/relationships/font" Target="fonts/GillSans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" name="Google Shape;7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根據公元二世紀的一份文獻《保羅與特格拉行傳》(The Acts of Paul and Thecla)所載，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/>
              <a:t>掃羅行路，將到大馬色，忽然從天上發光，四面照著他。</a:t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/>
              <a:t>他就仆倒在地，聽見有聲音對他說：「掃羅！掃羅！你為什麼逼迫我？」</a:t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/>
              <a:t>他說：「主啊！你是誰？」</a:t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/>
              <a:t>主說：「我就是你所逼迫的耶穌。」(徒9:3-5)</a:t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/>
              <a:t>「起來！進城去，你所當做的事，必有人告訴你。」</a:t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/>
              <a:t>同行的人站在那裡，說不出話來，聽見聲音，卻看不見人。</a:t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/>
              <a:t>掃羅從地上起來，睜開眼睛，竟不能看見什麼。有人拉他的手，領他進了大馬色；三日不能看見，也不吃也不喝。(徒9:6-9)</a:t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/>
              <a:t>當下，在大馬色有一個門徒，名叫亞拿尼亞。主在異象中對他說：「亞拿尼亞。」他說：「主，我在這裡。」</a:t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/>
              <a:t>主對他說：「起來！往直街去，在猶大的家裡，訪問一個大數人，名叫掃羅。他正禱告，又(在異象中)看見了一個人，名叫亞拿尼亞，進來按手在他身上，叫他能看見。」(徒9:10-12)</a:t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/>
              <a:t>掃羅行路，將到大馬色，忽然從天上發光，四面照著他。</a:t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/>
              <a:t>他就仆倒在地，聽見有聲音對他說：「掃羅！掃羅！你為什麼逼迫我？」</a:t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/>
              <a:t>他說：「主啊！你是誰？」</a:t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/>
              <a:t>主說：「我就是你所逼迫的耶穌。」(徒9:3-5)</a:t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/>
              <a:t>「起來！進城去，你所當做的事，必有人告訴你。」</a:t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/>
              <a:t>同行的人站在那裡，說不出話來，聽見聲音，卻看不見人。</a:t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/>
              <a:t>掃羅從地上起來，睜開眼睛，竟不能看見什麼。有人拉他的手，領他進了大馬色；三日不能看見，也不吃也不喝。(徒9:6-9)</a:t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/>
              <a:t>當下，在大馬色有一個門徒，名叫亞拿尼亞。主在異象中對他說：「亞拿尼亞。」他說：「主，我在這裡。」</a:t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/>
              <a:t>主對他說：「起來！往直街去，在猶大的家裡，訪問一個大數人，名叫掃羅。他正禱告，又(在異象中)看見了一個人，名叫亞拿尼亞，進來按手在他身上，叫他能看見。」(徒9:10-12)</a:t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/>
              <a:t>亞拿尼亞回答說：「主啊，我聽見許多人說：這人怎樣在耶路撒冷多多苦害你的聖徒，並且他在這裡有從祭司長得來的權柄捆綁一切求告你名的人。」</a:t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/>
              <a:t>主對亞拿尼亞說：「你只管去！他是我所揀選的器皿，要在外邦人和君王，並以色列人面前宣揚我的名。我也要指示他，為我的名必須受許多的苦難。」(徒9:13-16)</a:t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/>
              <a:t>亞拿尼亞就去了，進入那家，把手按在掃羅身上，說：「兄弟掃羅，在你來的路上向你顯現的主，就是耶穌，打發我來，叫你能看見，又被聖靈充滿。」</a:t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/>
              <a:t>掃羅的眼睛上，好像有鱗立刻掉下來，他就能看見。於是起來受了洗；吃過飯就健壯了。(徒9:17-19)</a:t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/>
              <a:t>然而，那把我從母腹裏分別出來、又施恩召我的神，既然樂意將他兒子啟示在我心裏，叫我把他傳在外邦人中，我就沒有與屬血氣的人商量，也沒有上耶路撒冷去見那些比我先作使徒的，惟獨往亞拉伯去，後又回到大馬色。(加1:15-17)</a:t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/>
              <a:t>過了好些日子，猶太人商議要殺掃羅，但他們的計謀被掃羅知道了。他們又晝夜在城門守候，要殺他。</a:t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/>
              <a:t>他的門徒就在夜間用筐子把他從城牆上縋下去。(徒9:23-25)</a:t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/>
              <a:t>我若必須自誇，就誇那關乎我軟弱的事便了。那永遠可稱頌之主耶穌的父神知道我不說謊。</a:t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/>
              <a:t>在大馬色亞哩達王手下的提督把守大馬色城，要捉拿我，我就從窗戶中，在筐子裡，從城牆上被人縋下去，脫離了他的手。(林後11:30-33)</a:t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" name="Google Shape;20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zh-TW" sz="1100">
                <a:latin typeface="SimHei"/>
                <a:ea typeface="SimHei"/>
                <a:cs typeface="SimHei"/>
                <a:sym typeface="SimHei"/>
              </a:rPr>
              <a:t>於是掃羅在耶路撒冷和門徒出入來往，奉主的名放膽傳道，並與</a:t>
            </a:r>
            <a:r>
              <a:rPr lang="zh-TW" sz="1100">
                <a:solidFill>
                  <a:srgbClr val="FF0000"/>
                </a:solidFill>
                <a:latin typeface="SimHei"/>
                <a:ea typeface="SimHei"/>
                <a:cs typeface="SimHei"/>
                <a:sym typeface="SimHei"/>
              </a:rPr>
              <a:t>說希利尼話的猶太人</a:t>
            </a:r>
            <a:r>
              <a:rPr lang="zh-TW" sz="1100">
                <a:latin typeface="SimHei"/>
                <a:ea typeface="SimHei"/>
                <a:cs typeface="SimHei"/>
                <a:sym typeface="SimHei"/>
              </a:rPr>
              <a:t>講論辯駁；他們卻想法子要殺他。</a:t>
            </a:r>
            <a:endParaRPr/>
          </a:p>
          <a:p>
            <a:pPr indent="-317500" lvl="0" marL="457200" rtl="0" algn="l">
              <a:lnSpc>
                <a:spcPct val="120000"/>
              </a:lnSpc>
              <a:spcBef>
                <a:spcPts val="330"/>
              </a:spcBef>
              <a:spcAft>
                <a:spcPts val="0"/>
              </a:spcAft>
              <a:buSzPts val="1400"/>
              <a:buChar char="●"/>
            </a:pPr>
            <a:r>
              <a:rPr lang="zh-TW" sz="1100">
                <a:latin typeface="SimHei"/>
                <a:ea typeface="SimHei"/>
                <a:cs typeface="SimHei"/>
                <a:sym typeface="SimHei"/>
              </a:rPr>
              <a:t>弟兄們知道了就送他下該撒利亞，打發他往大數去。</a:t>
            </a:r>
            <a:r>
              <a:rPr lang="zh-TW" sz="1100">
                <a:solidFill>
                  <a:schemeClr val="lt2"/>
                </a:solidFill>
                <a:latin typeface="SimHei"/>
                <a:ea typeface="SimHei"/>
                <a:cs typeface="SimHei"/>
                <a:sym typeface="SimHei"/>
              </a:rPr>
              <a:t>(徒9:28-30)</a:t>
            </a:r>
            <a:endParaRPr sz="1100">
              <a:solidFill>
                <a:schemeClr val="lt2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139700" rtl="0" algn="l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/>
              <a:t>神常借苦难或反对， 使神的儿女走在祂的旨意之中</a:t>
            </a:r>
            <a:endParaRPr/>
          </a:p>
          <a:p>
            <a:pPr indent="0" lvl="0" marL="114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/>
              <a:t>這些過渡期的準備，讓我們思想成為主手中器皿的過程</a:t>
            </a:r>
            <a:br>
              <a:rPr lang="zh-TW"/>
            </a:br>
            <a:r>
              <a:rPr lang="zh-TW"/>
              <a:t>我們要有耐心，在小事上衷心、努力、負責任</a:t>
            </a:r>
            <a:br>
              <a:rPr lang="zh-TW"/>
            </a:br>
            <a:r>
              <a:rPr lang="zh-TW"/>
              <a:t>與主有單獨時間的相處，是一切的根本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/>
              <a:t>不可沒經審訊，就把羅馬公民下到監裡。</a:t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/>
              <a:t>永不可將其鞭打，也不可將他釘十字架。</a:t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/>
              <a:t>羅馬公民若對判決不滿，可向省一級法院提出上訴，也可直接上告皇帝。皇帝要親自審理那怕是他的最卑賤公民的投訴。</a:t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" name="Google Shape;11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/>
              <a:t>保羅的家族雖然居於希羅文化社會，但他父親可能是個法利賽人(徒23:6)，他生在這個虔誠的猶太家庭裡，從學習走路起，至12,13歲前，就會被送到猶太會堂辦的私塾，接受律法和先知的傳統教育。在那裡，他閱讀希伯來聖經，學習當時通行各地的亞蘭語。</a:t>
            </a:r>
            <a:endParaRPr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TW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具有強烈的民族意識和優越感。用現在的話說，他是一個「猶太極端分子」。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A2CDED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0"/>
          <p:cNvSpPr txBox="1"/>
          <p:nvPr>
            <p:ph type="title"/>
          </p:nvPr>
        </p:nvSpPr>
        <p:spPr>
          <a:xfrm>
            <a:off x="509550" y="1921350"/>
            <a:ext cx="8124900" cy="1300800"/>
          </a:xfrm>
          <a:prstGeom prst="rect">
            <a:avLst/>
          </a:prstGeom>
          <a:solidFill>
            <a:schemeClr val="lt1"/>
          </a:solidFill>
          <a:ln cap="sq" cmpd="sng" w="317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3" name="Google Shape;13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25"/>
              <a:buFont typeface="Gill Sans"/>
              <a:buNone/>
              <a:defRPr b="0" i="0" sz="825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25"/>
              <a:buFont typeface="Gill Sans"/>
              <a:buNone/>
              <a:defRPr b="0" i="0" sz="825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25"/>
              <a:buFont typeface="Gill Sans"/>
              <a:buNone/>
              <a:defRPr b="0" i="0" sz="825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25"/>
              <a:buFont typeface="Gill Sans"/>
              <a:buNone/>
              <a:defRPr b="0" i="0" sz="825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25"/>
              <a:buFont typeface="Gill Sans"/>
              <a:buNone/>
              <a:defRPr b="0" i="0" sz="825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25"/>
              <a:buFont typeface="Gill Sans"/>
              <a:buNone/>
              <a:defRPr b="0" i="0" sz="825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25"/>
              <a:buFont typeface="Gill Sans"/>
              <a:buNone/>
              <a:defRPr b="0" i="0" sz="825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25"/>
              <a:buFont typeface="Gill Sans"/>
              <a:buNone/>
              <a:defRPr b="0" i="0" sz="825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25"/>
              <a:buFont typeface="Gill Sans"/>
              <a:buNone/>
              <a:defRPr b="0" i="0" sz="825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29"/>
          <p:cNvSpPr txBox="1"/>
          <p:nvPr>
            <p:ph type="title"/>
          </p:nvPr>
        </p:nvSpPr>
        <p:spPr>
          <a:xfrm>
            <a:off x="603504" y="1682871"/>
            <a:ext cx="3364992" cy="856123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4040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182875" lIns="182875" spcFirstLastPara="1" rIns="182875" wrap="square" tIns="1828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50"/>
              <a:buFont typeface="Gill Sans"/>
              <a:buNone/>
              <a:defRPr sz="165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9"/>
          <p:cNvSpPr txBox="1"/>
          <p:nvPr>
            <p:ph idx="1" type="body"/>
          </p:nvPr>
        </p:nvSpPr>
        <p:spPr>
          <a:xfrm>
            <a:off x="5052060" y="603504"/>
            <a:ext cx="3611880" cy="39364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9087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425"/>
              <a:buChar char="•"/>
              <a:defRPr sz="1425">
                <a:solidFill>
                  <a:schemeClr val="dk1"/>
                </a:solidFill>
              </a:defRPr>
            </a:lvl1pPr>
            <a:lvl2pPr indent="-304800" lvl="1" marL="9144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Char char="•"/>
              <a:defRPr sz="1200">
                <a:solidFill>
                  <a:schemeClr val="dk1"/>
                </a:solidFill>
              </a:defRPr>
            </a:lvl2pPr>
            <a:lvl3pPr indent="-304800" lvl="2" marL="1371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Char char="•"/>
              <a:defRPr sz="1200">
                <a:solidFill>
                  <a:schemeClr val="dk1"/>
                </a:solidFill>
              </a:defRPr>
            </a:lvl3pPr>
            <a:lvl4pPr indent="-304800" lvl="3" marL="18288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Char char="•"/>
              <a:defRPr sz="1200">
                <a:solidFill>
                  <a:schemeClr val="dk1"/>
                </a:solidFill>
              </a:defRPr>
            </a:lvl4pPr>
            <a:lvl5pPr indent="-304800" lvl="4" marL="22860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Char char="•"/>
              <a:defRPr sz="1200">
                <a:solidFill>
                  <a:schemeClr val="dk1"/>
                </a:solidFill>
              </a:defRPr>
            </a:lvl5pPr>
            <a:lvl6pPr indent="-304800" lvl="5" marL="2743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65" name="Google Shape;65;p29"/>
          <p:cNvSpPr txBox="1"/>
          <p:nvPr>
            <p:ph idx="2" type="body"/>
          </p:nvPr>
        </p:nvSpPr>
        <p:spPr>
          <a:xfrm>
            <a:off x="836676" y="2662439"/>
            <a:ext cx="2846070" cy="1645527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125"/>
              <a:buNone/>
              <a:defRPr sz="1125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050"/>
              <a:buNone/>
              <a:defRPr sz="1050"/>
            </a:lvl2pPr>
            <a:lvl3pPr indent="-228600" lvl="2" marL="1371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900"/>
              <a:buNone/>
              <a:defRPr sz="900"/>
            </a:lvl3pPr>
            <a:lvl4pPr indent="-228600" lvl="3" marL="18288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750"/>
              <a:buNone/>
              <a:defRPr sz="750"/>
            </a:lvl4pPr>
            <a:lvl5pPr indent="-228600" lvl="4" marL="22860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750"/>
              <a:buNone/>
              <a:defRPr sz="750"/>
            </a:lvl5pPr>
            <a:lvl6pPr indent="-228600" lvl="5" marL="2743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750"/>
              <a:buNone/>
              <a:defRPr sz="750"/>
            </a:lvl6pPr>
            <a:lvl7pPr indent="-228600" lvl="6" marL="32004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750"/>
              <a:buNone/>
              <a:defRPr sz="750"/>
            </a:lvl7pPr>
            <a:lvl8pPr indent="-228600" lvl="7" marL="3657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750"/>
              <a:buNone/>
              <a:defRPr sz="750"/>
            </a:lvl8pPr>
            <a:lvl9pPr indent="-228600" lvl="8" marL="41148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750"/>
              <a:buNone/>
              <a:defRPr sz="750"/>
            </a:lvl9pPr>
          </a:lstStyle>
          <a:p/>
        </p:txBody>
      </p:sp>
      <p:sp>
        <p:nvSpPr>
          <p:cNvPr id="66" name="Google Shape;66;p29"/>
          <p:cNvSpPr txBox="1"/>
          <p:nvPr>
            <p:ph idx="10" type="dt"/>
          </p:nvPr>
        </p:nvSpPr>
        <p:spPr>
          <a:xfrm>
            <a:off x="5866072" y="4679112"/>
            <a:ext cx="2065310" cy="2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9"/>
          <p:cNvSpPr txBox="1"/>
          <p:nvPr>
            <p:ph idx="11" type="ftr"/>
          </p:nvPr>
        </p:nvSpPr>
        <p:spPr>
          <a:xfrm>
            <a:off x="603505" y="4677156"/>
            <a:ext cx="3875627" cy="2400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9"/>
          <p:cNvSpPr/>
          <p:nvPr>
            <p:ph idx="12" type="sldNum"/>
          </p:nvPr>
        </p:nvSpPr>
        <p:spPr>
          <a:xfrm>
            <a:off x="8069192" y="4663440"/>
            <a:ext cx="274320" cy="27432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0"/>
          <p:cNvSpPr/>
          <p:nvPr/>
        </p:nvSpPr>
        <p:spPr>
          <a:xfrm>
            <a:off x="1" y="0"/>
            <a:ext cx="4571999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30"/>
          <p:cNvSpPr txBox="1"/>
          <p:nvPr>
            <p:ph type="title"/>
          </p:nvPr>
        </p:nvSpPr>
        <p:spPr>
          <a:xfrm>
            <a:off x="606392" y="1682871"/>
            <a:ext cx="3371249" cy="85098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4040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182875" lIns="182875" spcFirstLastPara="1" rIns="182875" wrap="square" tIns="18287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50"/>
              <a:buFont typeface="Gill Sans"/>
              <a:buNone/>
              <a:defRPr sz="165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0"/>
          <p:cNvSpPr/>
          <p:nvPr>
            <p:ph idx="2" type="pic"/>
          </p:nvPr>
        </p:nvSpPr>
        <p:spPr>
          <a:xfrm>
            <a:off x="4572000" y="0"/>
            <a:ext cx="4576573" cy="51435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73" name="Google Shape;73;p30"/>
          <p:cNvSpPr txBox="1"/>
          <p:nvPr>
            <p:ph idx="1" type="body"/>
          </p:nvPr>
        </p:nvSpPr>
        <p:spPr>
          <a:xfrm>
            <a:off x="836676" y="2662439"/>
            <a:ext cx="2846070" cy="1645528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125"/>
              <a:buNone/>
              <a:defRPr sz="1125">
                <a:solidFill>
                  <a:srgbClr val="FFFFF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050"/>
              <a:buNone/>
              <a:defRPr sz="1050"/>
            </a:lvl2pPr>
            <a:lvl3pPr indent="-228600" lvl="2" marL="1371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900"/>
              <a:buNone/>
              <a:defRPr sz="900"/>
            </a:lvl3pPr>
            <a:lvl4pPr indent="-228600" lvl="3" marL="18288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750"/>
              <a:buNone/>
              <a:defRPr sz="750"/>
            </a:lvl4pPr>
            <a:lvl5pPr indent="-228600" lvl="4" marL="22860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750"/>
              <a:buNone/>
              <a:defRPr sz="750"/>
            </a:lvl5pPr>
            <a:lvl6pPr indent="-228600" lvl="5" marL="2743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750"/>
              <a:buNone/>
              <a:defRPr sz="750"/>
            </a:lvl6pPr>
            <a:lvl7pPr indent="-228600" lvl="6" marL="32004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750"/>
              <a:buNone/>
              <a:defRPr sz="750"/>
            </a:lvl7pPr>
            <a:lvl8pPr indent="-228600" lvl="7" marL="3657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750"/>
              <a:buNone/>
              <a:defRPr sz="750"/>
            </a:lvl8pPr>
            <a:lvl9pPr indent="-228600" lvl="8" marL="41148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750"/>
              <a:buNone/>
              <a:defRPr sz="750"/>
            </a:lvl9pPr>
          </a:lstStyle>
          <a:p/>
        </p:txBody>
      </p:sp>
      <p:sp>
        <p:nvSpPr>
          <p:cNvPr id="74" name="Google Shape;74;p30"/>
          <p:cNvSpPr txBox="1"/>
          <p:nvPr>
            <p:ph idx="10" type="dt"/>
          </p:nvPr>
        </p:nvSpPr>
        <p:spPr>
          <a:xfrm>
            <a:off x="5866072" y="4679112"/>
            <a:ext cx="2065310" cy="2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0"/>
          <p:cNvSpPr txBox="1"/>
          <p:nvPr>
            <p:ph idx="11" type="ftr"/>
          </p:nvPr>
        </p:nvSpPr>
        <p:spPr>
          <a:xfrm>
            <a:off x="606393" y="4677156"/>
            <a:ext cx="3827797" cy="2400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0"/>
          <p:cNvSpPr/>
          <p:nvPr>
            <p:ph idx="12" type="sldNum"/>
          </p:nvPr>
        </p:nvSpPr>
        <p:spPr>
          <a:xfrm>
            <a:off x="8069192" y="4663440"/>
            <a:ext cx="274320" cy="27432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rgbClr val="A2CDED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1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solidFill>
            <a:schemeClr val="lt1"/>
          </a:solidFill>
          <a:ln cap="sq" cmpd="sng" w="317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6" name="Google Shape;16;p21"/>
          <p:cNvSpPr txBox="1"/>
          <p:nvPr>
            <p:ph idx="1" type="body"/>
          </p:nvPr>
        </p:nvSpPr>
        <p:spPr>
          <a:xfrm>
            <a:off x="311700" y="1197041"/>
            <a:ext cx="8520600" cy="357373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❖"/>
              <a:defRPr sz="1800">
                <a:latin typeface="STKaiti"/>
                <a:ea typeface="STKaiti"/>
                <a:cs typeface="STKaiti"/>
                <a:sym typeface="STKaiti"/>
              </a:defRPr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Noto Sans Symbols"/>
              <a:buChar char="❑"/>
              <a:defRPr sz="1600">
                <a:latin typeface="STKaiti"/>
                <a:ea typeface="STKaiti"/>
                <a:cs typeface="STKaiti"/>
                <a:sym typeface="STKaiti"/>
              </a:defRPr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■"/>
              <a:defRPr sz="1400">
                <a:latin typeface="STKaiti"/>
                <a:ea typeface="STKaiti"/>
                <a:cs typeface="STKaiti"/>
                <a:sym typeface="STKaiti"/>
              </a:defRPr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" name="Google Shape;17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25"/>
              <a:buFont typeface="Gill Sans"/>
              <a:buNone/>
              <a:defRPr b="0" i="0" sz="825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25"/>
              <a:buFont typeface="Gill Sans"/>
              <a:buNone/>
              <a:defRPr b="0" i="0" sz="825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25"/>
              <a:buFont typeface="Gill Sans"/>
              <a:buNone/>
              <a:defRPr b="0" i="0" sz="825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25"/>
              <a:buFont typeface="Gill Sans"/>
              <a:buNone/>
              <a:defRPr b="0" i="0" sz="825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25"/>
              <a:buFont typeface="Gill Sans"/>
              <a:buNone/>
              <a:defRPr b="0" i="0" sz="825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25"/>
              <a:buFont typeface="Gill Sans"/>
              <a:buNone/>
              <a:defRPr b="0" i="0" sz="825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25"/>
              <a:buFont typeface="Gill Sans"/>
              <a:buNone/>
              <a:defRPr b="0" i="0" sz="825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25"/>
              <a:buFont typeface="Gill Sans"/>
              <a:buNone/>
              <a:defRPr b="0" i="0" sz="825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25"/>
              <a:buFont typeface="Gill Sans"/>
              <a:buNone/>
              <a:defRPr b="0" i="0" sz="825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A2CDED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2"/>
          <p:cNvSpPr txBox="1"/>
          <p:nvPr>
            <p:ph type="ctrTitle"/>
          </p:nvPr>
        </p:nvSpPr>
        <p:spPr>
          <a:xfrm>
            <a:off x="1200150" y="1790058"/>
            <a:ext cx="6743700" cy="123444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4040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182875" lIns="274300" spcFirstLastPara="1" rIns="274300" wrap="square" tIns="1828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50"/>
              <a:buFont typeface="Gill Sans"/>
              <a:buNone/>
              <a:defRPr sz="285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2"/>
          <p:cNvSpPr txBox="1"/>
          <p:nvPr>
            <p:ph idx="1" type="subTitle"/>
          </p:nvPr>
        </p:nvSpPr>
        <p:spPr>
          <a:xfrm>
            <a:off x="2021396" y="3264408"/>
            <a:ext cx="5101209" cy="9299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3F3F3F"/>
                </a:solidFill>
              </a:defRPr>
            </a:lvl1pPr>
            <a:lvl2pPr lvl="1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35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1" name="Google Shape;21;p22"/>
          <p:cNvSpPr txBox="1"/>
          <p:nvPr>
            <p:ph idx="10" type="dt"/>
          </p:nvPr>
        </p:nvSpPr>
        <p:spPr>
          <a:xfrm>
            <a:off x="5866072" y="4679112"/>
            <a:ext cx="2065310" cy="2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2"/>
          <p:cNvSpPr txBox="1"/>
          <p:nvPr>
            <p:ph idx="11" type="ftr"/>
          </p:nvPr>
        </p:nvSpPr>
        <p:spPr>
          <a:xfrm>
            <a:off x="1200150" y="4677156"/>
            <a:ext cx="4425892" cy="2400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2"/>
          <p:cNvSpPr/>
          <p:nvPr>
            <p:ph idx="12" type="sldNum"/>
          </p:nvPr>
        </p:nvSpPr>
        <p:spPr>
          <a:xfrm>
            <a:off x="8069192" y="4663440"/>
            <a:ext cx="274320" cy="27432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3"/>
          <p:cNvSpPr txBox="1"/>
          <p:nvPr>
            <p:ph type="title"/>
          </p:nvPr>
        </p:nvSpPr>
        <p:spPr>
          <a:xfrm>
            <a:off x="1673352" y="723519"/>
            <a:ext cx="5797296" cy="891540"/>
          </a:xfrm>
          <a:prstGeom prst="rect">
            <a:avLst/>
          </a:prstGeom>
          <a:solidFill>
            <a:schemeClr val="lt1"/>
          </a:solidFill>
          <a:ln cap="sq" cmpd="sng" w="317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3"/>
          <p:cNvSpPr txBox="1"/>
          <p:nvPr>
            <p:ph idx="1" type="body"/>
          </p:nvPr>
        </p:nvSpPr>
        <p:spPr>
          <a:xfrm>
            <a:off x="1673352" y="1978534"/>
            <a:ext cx="5797296" cy="2326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23"/>
          <p:cNvSpPr txBox="1"/>
          <p:nvPr>
            <p:ph idx="10" type="dt"/>
          </p:nvPr>
        </p:nvSpPr>
        <p:spPr>
          <a:xfrm>
            <a:off x="5866072" y="4679112"/>
            <a:ext cx="2065310" cy="2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3"/>
          <p:cNvSpPr txBox="1"/>
          <p:nvPr>
            <p:ph idx="11" type="ftr"/>
          </p:nvPr>
        </p:nvSpPr>
        <p:spPr>
          <a:xfrm>
            <a:off x="1200150" y="4677156"/>
            <a:ext cx="4425892" cy="2400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3"/>
          <p:cNvSpPr/>
          <p:nvPr>
            <p:ph idx="12" type="sldNum"/>
          </p:nvPr>
        </p:nvSpPr>
        <p:spPr>
          <a:xfrm>
            <a:off x="8069192" y="4663440"/>
            <a:ext cx="274320" cy="27432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bg>
      <p:bgPr>
        <a:solidFill>
          <a:srgbClr val="A2CDED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4"/>
          <p:cNvSpPr txBox="1"/>
          <p:nvPr>
            <p:ph type="title"/>
          </p:nvPr>
        </p:nvSpPr>
        <p:spPr>
          <a:xfrm>
            <a:off x="1200150" y="1790058"/>
            <a:ext cx="6743700" cy="123444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4040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182875" lIns="274300" spcFirstLastPara="1" rIns="274300" wrap="square" tIns="1828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50"/>
              <a:buFont typeface="Gill Sans"/>
              <a:buNone/>
              <a:defRPr sz="285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4"/>
          <p:cNvSpPr txBox="1"/>
          <p:nvPr>
            <p:ph idx="1" type="body"/>
          </p:nvPr>
        </p:nvSpPr>
        <p:spPr>
          <a:xfrm>
            <a:off x="2021396" y="3264349"/>
            <a:ext cx="5101209" cy="948812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3" name="Google Shape;33;p24"/>
          <p:cNvSpPr txBox="1"/>
          <p:nvPr>
            <p:ph idx="10" type="dt"/>
          </p:nvPr>
        </p:nvSpPr>
        <p:spPr>
          <a:xfrm>
            <a:off x="5866072" y="4679112"/>
            <a:ext cx="2065310" cy="2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4"/>
          <p:cNvSpPr txBox="1"/>
          <p:nvPr>
            <p:ph idx="11" type="ftr"/>
          </p:nvPr>
        </p:nvSpPr>
        <p:spPr>
          <a:xfrm>
            <a:off x="1200150" y="4677156"/>
            <a:ext cx="4425892" cy="2400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4"/>
          <p:cNvSpPr/>
          <p:nvPr>
            <p:ph idx="12" type="sldNum"/>
          </p:nvPr>
        </p:nvSpPr>
        <p:spPr>
          <a:xfrm>
            <a:off x="8069192" y="4663440"/>
            <a:ext cx="274320" cy="27432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5"/>
          <p:cNvSpPr txBox="1"/>
          <p:nvPr>
            <p:ph type="title"/>
          </p:nvPr>
        </p:nvSpPr>
        <p:spPr>
          <a:xfrm>
            <a:off x="1673352" y="723519"/>
            <a:ext cx="5797296" cy="891540"/>
          </a:xfrm>
          <a:prstGeom prst="rect">
            <a:avLst/>
          </a:prstGeom>
          <a:solidFill>
            <a:schemeClr val="lt1"/>
          </a:solidFill>
          <a:ln cap="sq" cmpd="sng" w="317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5"/>
          <p:cNvSpPr txBox="1"/>
          <p:nvPr>
            <p:ph idx="1" type="body"/>
          </p:nvPr>
        </p:nvSpPr>
        <p:spPr>
          <a:xfrm>
            <a:off x="1186434" y="1978533"/>
            <a:ext cx="3203828" cy="2326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25"/>
          <p:cNvSpPr txBox="1"/>
          <p:nvPr>
            <p:ph idx="2" type="body"/>
          </p:nvPr>
        </p:nvSpPr>
        <p:spPr>
          <a:xfrm>
            <a:off x="4753737" y="1978533"/>
            <a:ext cx="3202685" cy="2326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5"/>
          <p:cNvSpPr txBox="1"/>
          <p:nvPr>
            <p:ph idx="10" type="dt"/>
          </p:nvPr>
        </p:nvSpPr>
        <p:spPr>
          <a:xfrm>
            <a:off x="5866072" y="4679112"/>
            <a:ext cx="2065310" cy="2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5"/>
          <p:cNvSpPr txBox="1"/>
          <p:nvPr>
            <p:ph idx="11" type="ftr"/>
          </p:nvPr>
        </p:nvSpPr>
        <p:spPr>
          <a:xfrm>
            <a:off x="1200150" y="4677156"/>
            <a:ext cx="4425892" cy="2400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5"/>
          <p:cNvSpPr/>
          <p:nvPr>
            <p:ph idx="12" type="sldNum"/>
          </p:nvPr>
        </p:nvSpPr>
        <p:spPr>
          <a:xfrm>
            <a:off x="8069192" y="4663440"/>
            <a:ext cx="274320" cy="27432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6"/>
          <p:cNvSpPr txBox="1"/>
          <p:nvPr>
            <p:ph idx="1" type="body"/>
          </p:nvPr>
        </p:nvSpPr>
        <p:spPr>
          <a:xfrm>
            <a:off x="1187577" y="1735075"/>
            <a:ext cx="3202686" cy="528065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425"/>
              <a:buNone/>
              <a:defRPr b="0" sz="1425" cap="none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425"/>
              <a:buNone/>
              <a:defRPr b="1" sz="1425"/>
            </a:lvl2pPr>
            <a:lvl3pPr indent="-228600" lvl="2" marL="1371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350"/>
              <a:buNone/>
              <a:defRPr b="1" sz="1350"/>
            </a:lvl3pPr>
            <a:lvl4pPr indent="-228600" lvl="3" marL="18288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45" name="Google Shape;45;p26"/>
          <p:cNvSpPr txBox="1"/>
          <p:nvPr>
            <p:ph idx="2" type="body"/>
          </p:nvPr>
        </p:nvSpPr>
        <p:spPr>
          <a:xfrm>
            <a:off x="1187577" y="2357438"/>
            <a:ext cx="3202686" cy="19475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6"/>
          <p:cNvSpPr txBox="1"/>
          <p:nvPr>
            <p:ph idx="3" type="body"/>
          </p:nvPr>
        </p:nvSpPr>
        <p:spPr>
          <a:xfrm>
            <a:off x="4753737" y="2357438"/>
            <a:ext cx="3190113" cy="19475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4pPr>
            <a:lvl5pPr indent="-304800" lvl="4" marL="22860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26"/>
          <p:cNvSpPr txBox="1"/>
          <p:nvPr>
            <p:ph idx="4" type="body"/>
          </p:nvPr>
        </p:nvSpPr>
        <p:spPr>
          <a:xfrm>
            <a:off x="4753737" y="1735075"/>
            <a:ext cx="3202686" cy="528065"/>
          </a:xfrm>
          <a:prstGeom prst="rect">
            <a:avLst/>
          </a:prstGeom>
          <a:noFill/>
          <a:ln>
            <a:noFill/>
          </a:ln>
        </p:spPr>
        <p:txBody>
          <a:bodyPr anchorCtr="1" anchor="b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425"/>
              <a:buNone/>
              <a:defRPr b="0" sz="1425" cap="none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425"/>
              <a:buNone/>
              <a:defRPr b="1" sz="1425"/>
            </a:lvl2pPr>
            <a:lvl3pPr indent="-228600" lvl="2" marL="1371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350"/>
              <a:buNone/>
              <a:defRPr b="1" sz="1350"/>
            </a:lvl3pPr>
            <a:lvl4pPr indent="-228600" lvl="3" marL="18288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48" name="Google Shape;48;p26"/>
          <p:cNvSpPr txBox="1"/>
          <p:nvPr>
            <p:ph idx="10" type="dt"/>
          </p:nvPr>
        </p:nvSpPr>
        <p:spPr>
          <a:xfrm>
            <a:off x="5866072" y="4679112"/>
            <a:ext cx="2065310" cy="2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6"/>
          <p:cNvSpPr txBox="1"/>
          <p:nvPr>
            <p:ph idx="11" type="ftr"/>
          </p:nvPr>
        </p:nvSpPr>
        <p:spPr>
          <a:xfrm>
            <a:off x="1200150" y="4677156"/>
            <a:ext cx="4425892" cy="2400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6"/>
          <p:cNvSpPr/>
          <p:nvPr>
            <p:ph idx="12" type="sldNum"/>
          </p:nvPr>
        </p:nvSpPr>
        <p:spPr>
          <a:xfrm>
            <a:off x="8069192" y="4663440"/>
            <a:ext cx="274320" cy="27432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1" name="Google Shape;51;p26"/>
          <p:cNvSpPr txBox="1"/>
          <p:nvPr>
            <p:ph type="title"/>
          </p:nvPr>
        </p:nvSpPr>
        <p:spPr>
          <a:xfrm>
            <a:off x="1673352" y="723519"/>
            <a:ext cx="5797296" cy="891540"/>
          </a:xfrm>
          <a:prstGeom prst="rect">
            <a:avLst/>
          </a:prstGeom>
          <a:solidFill>
            <a:schemeClr val="lt1"/>
          </a:solidFill>
          <a:ln cap="sq" cmpd="sng" w="317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7"/>
          <p:cNvSpPr txBox="1"/>
          <p:nvPr>
            <p:ph type="title"/>
          </p:nvPr>
        </p:nvSpPr>
        <p:spPr>
          <a:xfrm>
            <a:off x="1673352" y="723519"/>
            <a:ext cx="5797296" cy="891540"/>
          </a:xfrm>
          <a:prstGeom prst="rect">
            <a:avLst/>
          </a:prstGeom>
          <a:solidFill>
            <a:schemeClr val="lt1"/>
          </a:solidFill>
          <a:ln cap="sq" cmpd="sng" w="317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7"/>
          <p:cNvSpPr txBox="1"/>
          <p:nvPr>
            <p:ph idx="10" type="dt"/>
          </p:nvPr>
        </p:nvSpPr>
        <p:spPr>
          <a:xfrm>
            <a:off x="5866072" y="4679112"/>
            <a:ext cx="2065310" cy="2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7"/>
          <p:cNvSpPr txBox="1"/>
          <p:nvPr>
            <p:ph idx="11" type="ftr"/>
          </p:nvPr>
        </p:nvSpPr>
        <p:spPr>
          <a:xfrm>
            <a:off x="1200150" y="4677156"/>
            <a:ext cx="4425892" cy="2400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7"/>
          <p:cNvSpPr/>
          <p:nvPr>
            <p:ph idx="12" type="sldNum"/>
          </p:nvPr>
        </p:nvSpPr>
        <p:spPr>
          <a:xfrm>
            <a:off x="8069192" y="4663440"/>
            <a:ext cx="274320" cy="27432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8"/>
          <p:cNvSpPr txBox="1"/>
          <p:nvPr>
            <p:ph idx="10" type="dt"/>
          </p:nvPr>
        </p:nvSpPr>
        <p:spPr>
          <a:xfrm>
            <a:off x="5866072" y="4679112"/>
            <a:ext cx="2065310" cy="2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8"/>
          <p:cNvSpPr txBox="1"/>
          <p:nvPr>
            <p:ph idx="11" type="ftr"/>
          </p:nvPr>
        </p:nvSpPr>
        <p:spPr>
          <a:xfrm>
            <a:off x="1200150" y="4677156"/>
            <a:ext cx="4425892" cy="2400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8"/>
          <p:cNvSpPr/>
          <p:nvPr>
            <p:ph idx="12" type="sldNum"/>
          </p:nvPr>
        </p:nvSpPr>
        <p:spPr>
          <a:xfrm>
            <a:off x="8069192" y="4663440"/>
            <a:ext cx="274320" cy="27432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Gill Sans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C7C7C7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/>
          <p:nvPr>
            <p:ph type="title"/>
          </p:nvPr>
        </p:nvSpPr>
        <p:spPr>
          <a:xfrm>
            <a:off x="1673352" y="723519"/>
            <a:ext cx="5797296" cy="891540"/>
          </a:xfrm>
          <a:prstGeom prst="rect">
            <a:avLst/>
          </a:prstGeom>
          <a:solidFill>
            <a:schemeClr val="lt1"/>
          </a:solidFill>
          <a:ln cap="sq" cmpd="sng" w="317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182875" lIns="182875" spcFirstLastPara="1" rIns="182875" wrap="square" tIns="182875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Gill Sans"/>
              <a:buNone/>
              <a:defRPr b="0" i="0" sz="21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9"/>
          <p:cNvSpPr txBox="1"/>
          <p:nvPr>
            <p:ph idx="1" type="body"/>
          </p:nvPr>
        </p:nvSpPr>
        <p:spPr>
          <a:xfrm>
            <a:off x="1673352" y="1978534"/>
            <a:ext cx="5797296" cy="2326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4325" lvl="0" marL="457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8" name="Google Shape;8;p19"/>
          <p:cNvSpPr txBox="1"/>
          <p:nvPr>
            <p:ph idx="10" type="dt"/>
          </p:nvPr>
        </p:nvSpPr>
        <p:spPr>
          <a:xfrm>
            <a:off x="5866072" y="4679112"/>
            <a:ext cx="2065310" cy="2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88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9" name="Google Shape;9;p19"/>
          <p:cNvSpPr txBox="1"/>
          <p:nvPr>
            <p:ph idx="11" type="ftr"/>
          </p:nvPr>
        </p:nvSpPr>
        <p:spPr>
          <a:xfrm>
            <a:off x="1200150" y="4677156"/>
            <a:ext cx="4425892" cy="2400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88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/>
        </p:txBody>
      </p:sp>
      <p:sp>
        <p:nvSpPr>
          <p:cNvPr id="10" name="Google Shape;10;p19"/>
          <p:cNvSpPr/>
          <p:nvPr>
            <p:ph idx="12" type="sldNum"/>
          </p:nvPr>
        </p:nvSpPr>
        <p:spPr>
          <a:xfrm>
            <a:off x="8069192" y="4663440"/>
            <a:ext cx="274320" cy="27432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anchorCtr="0" anchor="ctr" bIns="45700" lIns="18275" spcFirstLastPara="1" rIns="1827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25"/>
              <a:buFont typeface="Gill Sans"/>
              <a:buNone/>
              <a:defRPr b="0" i="0" sz="825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25"/>
              <a:buFont typeface="Gill Sans"/>
              <a:buNone/>
              <a:defRPr b="0" i="0" sz="825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25"/>
              <a:buFont typeface="Gill Sans"/>
              <a:buNone/>
              <a:defRPr b="0" i="0" sz="825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25"/>
              <a:buFont typeface="Gill Sans"/>
              <a:buNone/>
              <a:defRPr b="0" i="0" sz="825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25"/>
              <a:buFont typeface="Gill Sans"/>
              <a:buNone/>
              <a:defRPr b="0" i="0" sz="825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25"/>
              <a:buFont typeface="Gill Sans"/>
              <a:buNone/>
              <a:defRPr b="0" i="0" sz="825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25"/>
              <a:buFont typeface="Gill Sans"/>
              <a:buNone/>
              <a:defRPr b="0" i="0" sz="825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25"/>
              <a:buFont typeface="Gill Sans"/>
              <a:buNone/>
              <a:defRPr b="0" i="0" sz="825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25"/>
              <a:buFont typeface="Gill Sans"/>
              <a:buNone/>
              <a:defRPr b="0" i="0" sz="825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Relationship Id="rId4" Type="http://schemas.openxmlformats.org/officeDocument/2006/relationships/image" Target="../media/image18.png"/><Relationship Id="rId5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"/>
          <p:cNvSpPr txBox="1"/>
          <p:nvPr>
            <p:ph type="title"/>
          </p:nvPr>
        </p:nvSpPr>
        <p:spPr>
          <a:xfrm>
            <a:off x="509550" y="1548062"/>
            <a:ext cx="8124900" cy="1794403"/>
          </a:xfrm>
          <a:prstGeom prst="rect">
            <a:avLst/>
          </a:prstGeom>
          <a:solidFill>
            <a:schemeClr val="lt1"/>
          </a:solidFill>
          <a:ln cap="sq" cmpd="sng" w="317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Arial"/>
              <a:buNone/>
            </a:pPr>
            <a:r>
              <a:rPr lang="zh-TW"/>
              <a:t>【使徒行傳】第九課 9：1-30</a:t>
            </a:r>
            <a:br>
              <a:rPr lang="zh-TW"/>
            </a:br>
            <a:r>
              <a:rPr lang="zh-TW"/>
              <a:t> 預備將來外邦新領袖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solidFill>
            <a:schemeClr val="lt1"/>
          </a:solidFill>
          <a:ln cap="sq" cmpd="sng" w="317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zh-TW"/>
              <a:t>經文大綱/史實回顧  預備將來外邦新領袖</a:t>
            </a:r>
            <a:endParaRPr/>
          </a:p>
        </p:txBody>
      </p:sp>
      <p:sp>
        <p:nvSpPr>
          <p:cNvPr id="161" name="Google Shape;161;p10"/>
          <p:cNvSpPr txBox="1"/>
          <p:nvPr/>
        </p:nvSpPr>
        <p:spPr>
          <a:xfrm>
            <a:off x="472760" y="1392072"/>
            <a:ext cx="532071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I 保羅在信主前主給他的預備 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</p:txBody>
      </p:sp>
      <p:pic>
        <p:nvPicPr>
          <p:cNvPr id="162" name="Google Shape;16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71210" y="1523376"/>
            <a:ext cx="2561090" cy="3081606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0"/>
          <p:cNvSpPr txBox="1"/>
          <p:nvPr/>
        </p:nvSpPr>
        <p:spPr>
          <a:xfrm>
            <a:off x="691590" y="1715237"/>
            <a:ext cx="4505640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Gill Sans"/>
              <a:buAutoNum type="arabicPeriod"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出生在羅馬的大數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Gill Sans"/>
              <a:buAutoNum type="arabicPeriod"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大數雖在羅馬統治之下，但有自己的自治權，並保有著希臘文化。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Gill Sans"/>
              <a:buAutoNum type="arabicPeriod"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早期教育環境的預備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Gill Sans"/>
              <a:buAutoNum type="arabicPeriod"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掃羅時期心中的自義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Gill Sans"/>
              <a:buAutoNum type="arabicPeriod"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對基督徒的逼迫</a:t>
            </a:r>
            <a:endParaRPr/>
          </a:p>
        </p:txBody>
      </p:sp>
      <p:sp>
        <p:nvSpPr>
          <p:cNvPr id="164" name="Google Shape;164;p10"/>
          <p:cNvSpPr txBox="1"/>
          <p:nvPr/>
        </p:nvSpPr>
        <p:spPr>
          <a:xfrm>
            <a:off x="374223" y="3635953"/>
            <a:ext cx="5760854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保羅的「個子相當矮，禿頭，弓形腳，眉毛相連，還有一個又大又紅的鷹鉤鼻。身體結實，態度優雅。他有時看像人，有時看像天使…。」羅馬地下墓穴中也有保羅的壁畫，與這描寫相當接近。</a:t>
            </a:r>
            <a:endParaRPr/>
          </a:p>
        </p:txBody>
      </p:sp>
      <p:sp>
        <p:nvSpPr>
          <p:cNvPr id="165" name="Google Shape;165;p10"/>
          <p:cNvSpPr txBox="1"/>
          <p:nvPr/>
        </p:nvSpPr>
        <p:spPr>
          <a:xfrm>
            <a:off x="7774200" y="4715975"/>
            <a:ext cx="105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700">
                <a:latin typeface="Gill Sans"/>
                <a:ea typeface="Gill Sans"/>
                <a:cs typeface="Gill Sans"/>
                <a:sym typeface="Gill Sans"/>
              </a:rPr>
              <a:t>圖片摘自聖經簡報站 </a:t>
            </a:r>
            <a:endParaRPr sz="700"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solidFill>
            <a:schemeClr val="lt1"/>
          </a:solidFill>
          <a:ln cap="sq" cmpd="sng" w="317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zh-TW"/>
              <a:t>經文大綱/史實回顧  預備將來外邦新領袖</a:t>
            </a:r>
            <a:endParaRPr/>
          </a:p>
        </p:txBody>
      </p:sp>
      <p:sp>
        <p:nvSpPr>
          <p:cNvPr id="171" name="Google Shape;171;p11"/>
          <p:cNvSpPr txBox="1"/>
          <p:nvPr/>
        </p:nvSpPr>
        <p:spPr>
          <a:xfrm>
            <a:off x="561472" y="1360122"/>
            <a:ext cx="4129061" cy="3139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II 掃羅信主的歷史記載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v1-18 神預備保羅的信主與呼召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v4 他就仆倒在地，聽見有聲音對他說：「掃羅！掃羅！你為什麼逼迫我？」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v5 他說：「主啊！你是誰？」主說：「我就是你所逼迫的耶穌。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v6「起來！進城去，你所當做的事，必有人告訴你。」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</p:txBody>
      </p:sp>
      <p:pic>
        <p:nvPicPr>
          <p:cNvPr id="172" name="Google Shape;17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05912" y="1569412"/>
            <a:ext cx="4127357" cy="2276776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1"/>
          <p:cNvSpPr txBox="1"/>
          <p:nvPr/>
        </p:nvSpPr>
        <p:spPr>
          <a:xfrm>
            <a:off x="7875175" y="4113175"/>
            <a:ext cx="105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700">
                <a:latin typeface="Gill Sans"/>
                <a:ea typeface="Gill Sans"/>
                <a:cs typeface="Gill Sans"/>
                <a:sym typeface="Gill Sans"/>
              </a:rPr>
              <a:t>圖片摘自聖經簡報站 </a:t>
            </a:r>
            <a:endParaRPr sz="700"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2721632"/>
            <a:ext cx="3603048" cy="217646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2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solidFill>
            <a:schemeClr val="lt1"/>
          </a:solidFill>
          <a:ln cap="sq" cmpd="sng" w="317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zh-TW"/>
              <a:t>經文大綱/史實回顧  預備將來外邦新領袖</a:t>
            </a:r>
            <a:endParaRPr/>
          </a:p>
        </p:txBody>
      </p:sp>
      <p:sp>
        <p:nvSpPr>
          <p:cNvPr id="180" name="Google Shape;180;p12"/>
          <p:cNvSpPr txBox="1"/>
          <p:nvPr/>
        </p:nvSpPr>
        <p:spPr>
          <a:xfrm>
            <a:off x="561472" y="1360122"/>
            <a:ext cx="463855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II 掃羅信主的歷史記載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v1-18 神預備保羅的信主與呼召</a:t>
            </a:r>
            <a:endParaRPr/>
          </a:p>
        </p:txBody>
      </p:sp>
      <p:pic>
        <p:nvPicPr>
          <p:cNvPr id="181" name="Google Shape;181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8728" y="2276491"/>
            <a:ext cx="2472182" cy="2789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70910" y="1278468"/>
            <a:ext cx="2861390" cy="356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2"/>
          <p:cNvSpPr txBox="1"/>
          <p:nvPr/>
        </p:nvSpPr>
        <p:spPr>
          <a:xfrm>
            <a:off x="7774200" y="4847175"/>
            <a:ext cx="105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700">
                <a:latin typeface="Gill Sans"/>
                <a:ea typeface="Gill Sans"/>
                <a:cs typeface="Gill Sans"/>
                <a:sym typeface="Gill Sans"/>
              </a:rPr>
              <a:t>圖片摘自聖經簡報站 </a:t>
            </a:r>
            <a:endParaRPr sz="700"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3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solidFill>
            <a:schemeClr val="lt1"/>
          </a:solidFill>
          <a:ln cap="sq" cmpd="sng" w="317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zh-TW"/>
              <a:t>經文大綱/史實回顧  預備將來外邦新領袖</a:t>
            </a:r>
            <a:endParaRPr/>
          </a:p>
        </p:txBody>
      </p:sp>
      <p:sp>
        <p:nvSpPr>
          <p:cNvPr id="189" name="Google Shape;189;p13"/>
          <p:cNvSpPr txBox="1"/>
          <p:nvPr/>
        </p:nvSpPr>
        <p:spPr>
          <a:xfrm>
            <a:off x="561472" y="1360122"/>
            <a:ext cx="5662046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II 掃羅信主的歷史記載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v19-30保羅信主后， 神對他新生命中的新工作的預備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在大馬色 （9：19-25）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在亞拉伯曠野（9：25-26）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在耶路撒冷（9：26-29）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回到大數六到七年 （9：30-31）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</p:txBody>
      </p:sp>
      <p:grpSp>
        <p:nvGrpSpPr>
          <p:cNvPr id="190" name="Google Shape;190;p13"/>
          <p:cNvGrpSpPr/>
          <p:nvPr/>
        </p:nvGrpSpPr>
        <p:grpSpPr>
          <a:xfrm>
            <a:off x="5958865" y="956732"/>
            <a:ext cx="3267129" cy="4008967"/>
            <a:chOff x="2496832" y="0"/>
            <a:chExt cx="4150335" cy="5143500"/>
          </a:xfrm>
        </p:grpSpPr>
        <p:pic>
          <p:nvPicPr>
            <p:cNvPr id="191" name="Google Shape;191;p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496832" y="0"/>
              <a:ext cx="4150335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" name="Google Shape;192;p1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046134" y="372725"/>
              <a:ext cx="727334" cy="47388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3" name="Google Shape;193;p13"/>
          <p:cNvSpPr txBox="1"/>
          <p:nvPr/>
        </p:nvSpPr>
        <p:spPr>
          <a:xfrm>
            <a:off x="2480260" y="4186768"/>
            <a:ext cx="311620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大馬色+亞</a:t>
            </a:r>
            <a:r>
              <a:rPr b="0" i="0" lang="zh-TW" sz="2400" u="none" cap="none" strike="noStrike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拉伯 = 3年</a:t>
            </a:r>
            <a:endParaRPr/>
          </a:p>
        </p:txBody>
      </p:sp>
      <p:sp>
        <p:nvSpPr>
          <p:cNvPr id="194" name="Google Shape;194;p13"/>
          <p:cNvSpPr txBox="1"/>
          <p:nvPr/>
        </p:nvSpPr>
        <p:spPr>
          <a:xfrm>
            <a:off x="7861100" y="4905800"/>
            <a:ext cx="105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700">
                <a:latin typeface="Gill Sans"/>
                <a:ea typeface="Gill Sans"/>
                <a:cs typeface="Gill Sans"/>
                <a:sym typeface="Gill Sans"/>
              </a:rPr>
              <a:t>圖片摘自聖經簡報站 </a:t>
            </a:r>
            <a:endParaRPr sz="700"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4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solidFill>
            <a:schemeClr val="lt1"/>
          </a:solidFill>
          <a:ln cap="sq" cmpd="sng" w="317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zh-TW"/>
              <a:t>經文大綱/史實回顧  預備將來外邦新領袖</a:t>
            </a:r>
            <a:endParaRPr/>
          </a:p>
        </p:txBody>
      </p:sp>
      <p:sp>
        <p:nvSpPr>
          <p:cNvPr id="200" name="Google Shape;200;p14"/>
          <p:cNvSpPr txBox="1"/>
          <p:nvPr/>
        </p:nvSpPr>
        <p:spPr>
          <a:xfrm>
            <a:off x="561472" y="1360122"/>
            <a:ext cx="5662046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II 掃羅信主的歷史記載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v19-30保羅信主后， 神對他新生命中的新工作的預備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在大馬色 （9：19-25）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</p:txBody>
      </p:sp>
      <p:pic>
        <p:nvPicPr>
          <p:cNvPr id="201" name="Google Shape;20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462" y="2931481"/>
            <a:ext cx="1678060" cy="1892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9933" y="2883099"/>
            <a:ext cx="2932724" cy="2197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64068" y="2000737"/>
            <a:ext cx="2932724" cy="2203453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4"/>
          <p:cNvSpPr txBox="1"/>
          <p:nvPr/>
        </p:nvSpPr>
        <p:spPr>
          <a:xfrm>
            <a:off x="8038700" y="4387175"/>
            <a:ext cx="105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700">
                <a:latin typeface="Gill Sans"/>
                <a:ea typeface="Gill Sans"/>
                <a:cs typeface="Gill Sans"/>
                <a:sym typeface="Gill Sans"/>
              </a:rPr>
              <a:t>圖片摘自聖經簡報站 </a:t>
            </a:r>
            <a:endParaRPr sz="700"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5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solidFill>
            <a:schemeClr val="lt1"/>
          </a:solidFill>
          <a:ln cap="sq" cmpd="sng" w="317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zh-TW"/>
              <a:t>經文大綱/史實回顧  預備將來外邦新領袖</a:t>
            </a:r>
            <a:endParaRPr/>
          </a:p>
        </p:txBody>
      </p:sp>
      <p:sp>
        <p:nvSpPr>
          <p:cNvPr id="210" name="Google Shape;210;p15"/>
          <p:cNvSpPr txBox="1"/>
          <p:nvPr/>
        </p:nvSpPr>
        <p:spPr>
          <a:xfrm>
            <a:off x="561472" y="1360122"/>
            <a:ext cx="56619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II 掃羅信主的歷史記載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v19-30保羅信主后， 神對他新生命中的新工作的預備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在亞拉伯曠野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</p:txBody>
      </p:sp>
      <p:pic>
        <p:nvPicPr>
          <p:cNvPr id="211" name="Google Shape;21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80518" y="865136"/>
            <a:ext cx="3148150" cy="395797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5"/>
          <p:cNvSpPr txBox="1"/>
          <p:nvPr/>
        </p:nvSpPr>
        <p:spPr>
          <a:xfrm>
            <a:off x="623125" y="2698750"/>
            <a:ext cx="47640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加拉太書1：17 -18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也 沒 有 上 耶 路 撒 冷 去 見 那 些 比 我 先 作 使 徒 的 ， 惟 獨 往 亞 拉 伯 去 ， 後 又 回 到 大 馬 色 。過 了 三 年 ， 才 上 耶 路 撒 冷 去 見 磯 法 ， 和 他 同 住 了 十 五 天 。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</p:txBody>
      </p:sp>
      <p:sp>
        <p:nvSpPr>
          <p:cNvPr id="213" name="Google Shape;213;p15"/>
          <p:cNvSpPr txBox="1"/>
          <p:nvPr/>
        </p:nvSpPr>
        <p:spPr>
          <a:xfrm>
            <a:off x="7892400" y="4823100"/>
            <a:ext cx="105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700">
                <a:latin typeface="Gill Sans"/>
                <a:ea typeface="Gill Sans"/>
                <a:cs typeface="Gill Sans"/>
                <a:sym typeface="Gill Sans"/>
              </a:rPr>
              <a:t>圖片摘自聖經簡報站 </a:t>
            </a:r>
            <a:endParaRPr sz="700"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6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solidFill>
            <a:schemeClr val="lt1"/>
          </a:solidFill>
          <a:ln cap="sq" cmpd="sng" w="317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zh-TW"/>
              <a:t>經文大綱/史實回顧  預備將來外邦新領袖</a:t>
            </a:r>
            <a:endParaRPr/>
          </a:p>
        </p:txBody>
      </p:sp>
      <p:sp>
        <p:nvSpPr>
          <p:cNvPr id="219" name="Google Shape;219;p16"/>
          <p:cNvSpPr txBox="1"/>
          <p:nvPr/>
        </p:nvSpPr>
        <p:spPr>
          <a:xfrm>
            <a:off x="561472" y="1360122"/>
            <a:ext cx="5662046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II 掃羅信主的歷史記載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v19-30保羅信主后， 神對他新生命中的新工作的預備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在耶路撒冷（9：26-29）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回到大數六到七年 （9：30-31）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</p:txBody>
      </p:sp>
      <p:pic>
        <p:nvPicPr>
          <p:cNvPr id="220" name="Google Shape;22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80518" y="865136"/>
            <a:ext cx="3148150" cy="3957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6"/>
          <p:cNvSpPr txBox="1"/>
          <p:nvPr/>
        </p:nvSpPr>
        <p:spPr>
          <a:xfrm>
            <a:off x="7915900" y="4823100"/>
            <a:ext cx="105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700">
                <a:latin typeface="Gill Sans"/>
                <a:ea typeface="Gill Sans"/>
                <a:cs typeface="Gill Sans"/>
                <a:sym typeface="Gill Sans"/>
              </a:rPr>
              <a:t>圖片摘自聖經簡報站 </a:t>
            </a:r>
            <a:endParaRPr sz="700"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7"/>
          <p:cNvSpPr txBox="1"/>
          <p:nvPr>
            <p:ph type="title"/>
          </p:nvPr>
        </p:nvSpPr>
        <p:spPr>
          <a:xfrm>
            <a:off x="451864" y="285957"/>
            <a:ext cx="8520600" cy="645000"/>
          </a:xfrm>
          <a:prstGeom prst="rect">
            <a:avLst/>
          </a:prstGeom>
          <a:solidFill>
            <a:schemeClr val="lt1"/>
          </a:solidFill>
          <a:ln cap="sq" cmpd="sng" w="317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zh-TW"/>
              <a:t>原则与应用：</a:t>
            </a:r>
            <a:endParaRPr/>
          </a:p>
        </p:txBody>
      </p:sp>
      <p:sp>
        <p:nvSpPr>
          <p:cNvPr id="227" name="Google Shape;227;p17"/>
          <p:cNvSpPr txBox="1"/>
          <p:nvPr>
            <p:ph idx="1" type="body"/>
          </p:nvPr>
        </p:nvSpPr>
        <p:spPr>
          <a:xfrm>
            <a:off x="311700" y="1197041"/>
            <a:ext cx="8520600" cy="357373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40005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❖"/>
            </a:pPr>
            <a:r>
              <a:rPr lang="zh-TW"/>
              <a:t>原则：</a:t>
            </a:r>
            <a:endParaRPr/>
          </a:p>
          <a:p>
            <a:pPr indent="-342900" lvl="1" marL="939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AutoNum type="arabicPeriod"/>
            </a:pPr>
            <a:r>
              <a:rPr lang="zh-TW"/>
              <a:t>神有大能大力去改變人</a:t>
            </a:r>
            <a:endParaRPr/>
          </a:p>
          <a:p>
            <a:pPr indent="-342900" lvl="1" marL="939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AutoNum type="arabicPeriod"/>
            </a:pPr>
            <a:r>
              <a:rPr lang="zh-TW"/>
              <a:t>初信者需要有人支持、鼓勵和教導， 並介紹他們與其他信徒相交</a:t>
            </a:r>
            <a:endParaRPr/>
          </a:p>
          <a:p>
            <a:pPr indent="-342900" lvl="1" marL="939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AutoNum type="arabicPeriod"/>
            </a:pPr>
            <a:r>
              <a:rPr lang="zh-TW"/>
              <a:t>安靜等候神的時候，與神相交，預備自己為主所用</a:t>
            </a:r>
            <a:endParaRPr/>
          </a:p>
          <a:p>
            <a:pPr indent="-254000" lvl="1" marL="939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None/>
            </a:pPr>
            <a:r>
              <a:t/>
            </a:r>
            <a:endParaRPr/>
          </a:p>
          <a:p>
            <a:pPr indent="-285750" lvl="0" marL="40005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❖"/>
            </a:pPr>
            <a:r>
              <a:rPr lang="zh-TW"/>
              <a:t>应用：</a:t>
            </a:r>
            <a:endParaRPr/>
          </a:p>
          <a:p>
            <a:pPr indent="-342900" lvl="1" marL="939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AutoNum type="arabicPeriod"/>
            </a:pPr>
            <a:r>
              <a:rPr lang="zh-TW"/>
              <a:t>不要放棄我們所愛的人，或遠方不認識神的名族，為他們得救禱告，以信心來接受神今天對我們的鼓勵與安慰</a:t>
            </a:r>
            <a:endParaRPr/>
          </a:p>
          <a:p>
            <a:pPr indent="-342900" lvl="1" marL="939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AutoNum type="arabicPeriod"/>
            </a:pPr>
            <a:r>
              <a:rPr lang="zh-TW"/>
              <a:t>在我們周圍去發現有需要的初信者</a:t>
            </a:r>
            <a:endParaRPr/>
          </a:p>
          <a:p>
            <a:pPr indent="-342900" lvl="1" marL="939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ill Sans"/>
              <a:buAutoNum type="arabicPeriod"/>
            </a:pPr>
            <a:r>
              <a:rPr lang="zh-TW"/>
              <a:t>思想自己如何看重與神單獨相處的時間并作相应的調整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8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solidFill>
            <a:schemeClr val="lt1"/>
          </a:solidFill>
          <a:ln cap="sq" cmpd="sng" w="317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zh-TW"/>
              <a:t>結語與祷告</a:t>
            </a:r>
            <a:br>
              <a:rPr lang="zh-TW"/>
            </a:br>
            <a:endParaRPr/>
          </a:p>
        </p:txBody>
      </p:sp>
      <p:sp>
        <p:nvSpPr>
          <p:cNvPr id="233" name="Google Shape;233;p18"/>
          <p:cNvSpPr txBox="1"/>
          <p:nvPr>
            <p:ph idx="1" type="body"/>
          </p:nvPr>
        </p:nvSpPr>
        <p:spPr>
          <a:xfrm>
            <a:off x="311700" y="1197041"/>
            <a:ext cx="8520600" cy="357373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</a:pPr>
            <a:br>
              <a:rPr lang="zh-TW"/>
            </a:b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solidFill>
            <a:schemeClr val="lt1"/>
          </a:solidFill>
          <a:ln cap="sq" cmpd="sng" w="317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zh-TW"/>
              <a:t>大綱</a:t>
            </a:r>
            <a:endParaRPr/>
          </a:p>
        </p:txBody>
      </p:sp>
      <p:sp>
        <p:nvSpPr>
          <p:cNvPr id="87" name="Google Shape;87;p2"/>
          <p:cNvSpPr txBox="1"/>
          <p:nvPr>
            <p:ph idx="1" type="body"/>
          </p:nvPr>
        </p:nvSpPr>
        <p:spPr>
          <a:xfrm>
            <a:off x="311700" y="1197041"/>
            <a:ext cx="8520600" cy="122531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0040" lvl="0" marL="514337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AutoNum type="romanUcPeriod"/>
            </a:pPr>
            <a:r>
              <a:rPr lang="zh-TW"/>
              <a:t>8：1-40	預備將來外邦新據點</a:t>
            </a:r>
            <a:endParaRPr/>
          </a:p>
          <a:p>
            <a:pPr indent="-400040" lvl="1" marL="996925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AutoNum type="romanUcPeriod"/>
            </a:pPr>
            <a:r>
              <a:rPr lang="zh-TW"/>
              <a:t>腓利將福音擴展至猶太全地和撒瑪利亞--》預備未來的福音總部- 敘利亞的安提阿</a:t>
            </a:r>
            <a:br>
              <a:rPr lang="zh-TW"/>
            </a:br>
            <a:r>
              <a:rPr lang="zh-TW"/>
              <a:t>屬靈原則和應用</a:t>
            </a:r>
            <a:endParaRPr/>
          </a:p>
          <a:p>
            <a:pPr indent="-311140" lvl="1" marL="996925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400040" lvl="0" marL="514325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AutoNum type="romanUcPeriod"/>
            </a:pPr>
            <a:r>
              <a:rPr lang="zh-TW"/>
              <a:t>9 ： 1-30 預備將來外邦新領袖</a:t>
            </a:r>
            <a:endParaRPr/>
          </a:p>
          <a:p>
            <a:pPr indent="-400040" lvl="1" marL="996925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AutoNum type="romanUcPeriod"/>
            </a:pPr>
            <a:r>
              <a:rPr lang="zh-TW"/>
              <a:t>保羅/掃羅在信主前主給他的預備</a:t>
            </a:r>
            <a:endParaRPr/>
          </a:p>
          <a:p>
            <a:pPr indent="-400040" lvl="1" marL="996925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AutoNum type="romanUcPeriod"/>
            </a:pPr>
            <a:r>
              <a:rPr lang="zh-TW"/>
              <a:t>保羅/掃羅信主的歷史記載</a:t>
            </a:r>
            <a:endParaRPr/>
          </a:p>
          <a:p>
            <a:pPr indent="-400040" lvl="1" marL="996925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AutoNum type="romanUcPeriod"/>
            </a:pPr>
            <a:r>
              <a:rPr lang="zh-TW"/>
              <a:t>屬靈原則和應用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solidFill>
            <a:schemeClr val="lt1"/>
          </a:solidFill>
          <a:ln cap="sq" cmpd="sng" w="317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zh-TW"/>
              <a:t>經文大綱/史實回顧  預備將來外邦新領袖</a:t>
            </a:r>
            <a:endParaRPr/>
          </a:p>
        </p:txBody>
      </p:sp>
      <p:sp>
        <p:nvSpPr>
          <p:cNvPr id="93" name="Google Shape;93;p3"/>
          <p:cNvSpPr txBox="1"/>
          <p:nvPr/>
        </p:nvSpPr>
        <p:spPr>
          <a:xfrm>
            <a:off x="561472" y="1360122"/>
            <a:ext cx="74535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800" u="none" cap="none" strike="noStrike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I 保羅在信主前主給他的預備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Gill Sans"/>
              <a:buAutoNum type="arabicPeriod"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出生在羅馬的大數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Gill Sans"/>
              <a:buAutoNum type="arabicPeriod"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大數雖在羅馬統治之下，但有自己的自治權，並保有著希臘文化。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Gill Sans"/>
              <a:buAutoNum type="arabicPeriod"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早期教育環境的預備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Gill Sans"/>
              <a:buAutoNum type="arabicPeriod"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掃羅時期心中的自義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Gill Sans"/>
              <a:buAutoNum type="arabicPeriod"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對基督徒的逼迫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-2286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None/>
            </a:pPr>
            <a:r>
              <a:t/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2848" y="200025"/>
            <a:ext cx="3751254" cy="47434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99" name="Google Shape;99;p4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solidFill>
            <a:schemeClr val="lt1"/>
          </a:solidFill>
          <a:ln cap="sq" cmpd="sng" w="317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zh-TW"/>
              <a:t>經文大綱/史實回顧  預備將來外邦新領袖</a:t>
            </a:r>
            <a:endParaRPr/>
          </a:p>
        </p:txBody>
      </p:sp>
      <p:sp>
        <p:nvSpPr>
          <p:cNvPr id="100" name="Google Shape;100;p4"/>
          <p:cNvSpPr txBox="1"/>
          <p:nvPr/>
        </p:nvSpPr>
        <p:spPr>
          <a:xfrm>
            <a:off x="561472" y="1360122"/>
            <a:ext cx="7453524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I 保羅在信主前主給他的預備 （出生背景）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Gill Sans"/>
              <a:buAutoNum type="arabicPeriod"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出生在羅馬的大數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-2286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None/>
            </a:pPr>
            <a:r>
              <a:t/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</p:txBody>
      </p:sp>
      <p:sp>
        <p:nvSpPr>
          <p:cNvPr id="101" name="Google Shape;101;p4"/>
          <p:cNvSpPr/>
          <p:nvPr/>
        </p:nvSpPr>
        <p:spPr>
          <a:xfrm>
            <a:off x="839754" y="2212521"/>
            <a:ext cx="3560941" cy="2483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保羅生在基利家的大數城(徒21:39)，出自一個屬於便雅憫支派的猶太家庭(腓3:5)。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-285750" lvl="0" marL="285750" marR="0" rtl="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「掃羅」是他的希伯來名，「保羅」(Paulus)是拉丁文，這也是他從第一次宣教旅程開始所用的名字(徒13:9)。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</p:txBody>
      </p:sp>
      <p:sp>
        <p:nvSpPr>
          <p:cNvPr id="102" name="Google Shape;102;p4"/>
          <p:cNvSpPr/>
          <p:nvPr/>
        </p:nvSpPr>
        <p:spPr>
          <a:xfrm>
            <a:off x="7125818" y="2090277"/>
            <a:ext cx="1278731" cy="838200"/>
          </a:xfrm>
          <a:custGeom>
            <a:rect b="b" l="l" r="r" t="t"/>
            <a:pathLst>
              <a:path extrusionOk="0" h="463" w="707">
                <a:moveTo>
                  <a:pt x="11" y="461"/>
                </a:moveTo>
                <a:lnTo>
                  <a:pt x="38" y="415"/>
                </a:lnTo>
                <a:lnTo>
                  <a:pt x="43" y="360"/>
                </a:lnTo>
                <a:lnTo>
                  <a:pt x="0" y="298"/>
                </a:lnTo>
                <a:lnTo>
                  <a:pt x="54" y="238"/>
                </a:lnTo>
                <a:lnTo>
                  <a:pt x="135" y="223"/>
                </a:lnTo>
                <a:lnTo>
                  <a:pt x="204" y="233"/>
                </a:lnTo>
                <a:lnTo>
                  <a:pt x="245" y="211"/>
                </a:lnTo>
                <a:lnTo>
                  <a:pt x="287" y="121"/>
                </a:lnTo>
                <a:lnTo>
                  <a:pt x="348" y="93"/>
                </a:lnTo>
                <a:lnTo>
                  <a:pt x="440" y="67"/>
                </a:lnTo>
                <a:lnTo>
                  <a:pt x="510" y="31"/>
                </a:lnTo>
                <a:lnTo>
                  <a:pt x="548" y="7"/>
                </a:lnTo>
                <a:lnTo>
                  <a:pt x="603" y="0"/>
                </a:lnTo>
                <a:lnTo>
                  <a:pt x="614" y="63"/>
                </a:lnTo>
                <a:lnTo>
                  <a:pt x="643" y="91"/>
                </a:lnTo>
                <a:lnTo>
                  <a:pt x="707" y="102"/>
                </a:lnTo>
                <a:lnTo>
                  <a:pt x="679" y="191"/>
                </a:lnTo>
                <a:lnTo>
                  <a:pt x="609" y="318"/>
                </a:lnTo>
                <a:lnTo>
                  <a:pt x="612" y="298"/>
                </a:lnTo>
                <a:lnTo>
                  <a:pt x="583" y="276"/>
                </a:lnTo>
                <a:lnTo>
                  <a:pt x="525" y="343"/>
                </a:lnTo>
                <a:lnTo>
                  <a:pt x="463" y="351"/>
                </a:lnTo>
                <a:lnTo>
                  <a:pt x="393" y="307"/>
                </a:lnTo>
                <a:lnTo>
                  <a:pt x="361" y="301"/>
                </a:lnTo>
                <a:lnTo>
                  <a:pt x="312" y="327"/>
                </a:lnTo>
                <a:lnTo>
                  <a:pt x="233" y="418"/>
                </a:lnTo>
                <a:lnTo>
                  <a:pt x="218" y="403"/>
                </a:lnTo>
                <a:lnTo>
                  <a:pt x="189" y="435"/>
                </a:lnTo>
                <a:lnTo>
                  <a:pt x="155" y="442"/>
                </a:lnTo>
                <a:lnTo>
                  <a:pt x="145" y="427"/>
                </a:lnTo>
                <a:lnTo>
                  <a:pt x="77" y="449"/>
                </a:lnTo>
                <a:lnTo>
                  <a:pt x="61" y="443"/>
                </a:lnTo>
                <a:lnTo>
                  <a:pt x="29" y="463"/>
                </a:lnTo>
                <a:lnTo>
                  <a:pt x="11" y="461"/>
                </a:lnTo>
                <a:close/>
              </a:path>
            </a:pathLst>
          </a:custGeom>
          <a:solidFill>
            <a:srgbClr val="336600">
              <a:alpha val="4980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03" name="Google Shape;103;p4"/>
          <p:cNvSpPr/>
          <p:nvPr/>
        </p:nvSpPr>
        <p:spPr>
          <a:xfrm>
            <a:off x="6908006" y="2602706"/>
            <a:ext cx="101204" cy="101204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4"/>
          <p:cNvSpPr/>
          <p:nvPr/>
        </p:nvSpPr>
        <p:spPr>
          <a:xfrm>
            <a:off x="7308201" y="1728148"/>
            <a:ext cx="859983" cy="342900"/>
          </a:xfrm>
          <a:prstGeom prst="wedgeRectCallout">
            <a:avLst>
              <a:gd fmla="val 13620" name="adj1"/>
              <a:gd fmla="val 148264" name="adj2"/>
            </a:avLst>
          </a:prstGeom>
          <a:solidFill>
            <a:srgbClr val="003366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基利家</a:t>
            </a:r>
            <a:endParaRPr/>
          </a:p>
        </p:txBody>
      </p:sp>
      <p:sp>
        <p:nvSpPr>
          <p:cNvPr id="105" name="Google Shape;105;p4"/>
          <p:cNvSpPr/>
          <p:nvPr/>
        </p:nvSpPr>
        <p:spPr>
          <a:xfrm>
            <a:off x="7443496" y="2902848"/>
            <a:ext cx="571500" cy="342900"/>
          </a:xfrm>
          <a:prstGeom prst="wedgeRectCallout">
            <a:avLst>
              <a:gd fmla="val 17917" name="adj1"/>
              <a:gd fmla="val -110764" name="adj2"/>
            </a:avLst>
          </a:prstGeom>
          <a:solidFill>
            <a:srgbClr val="003366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大數</a:t>
            </a:r>
            <a:endParaRPr/>
          </a:p>
        </p:txBody>
      </p:sp>
      <p:sp>
        <p:nvSpPr>
          <p:cNvPr id="106" name="Google Shape;106;p4"/>
          <p:cNvSpPr txBox="1"/>
          <p:nvPr/>
        </p:nvSpPr>
        <p:spPr>
          <a:xfrm>
            <a:off x="7735850" y="4927200"/>
            <a:ext cx="1058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00">
                <a:latin typeface="Gill Sans"/>
                <a:ea typeface="Gill Sans"/>
                <a:cs typeface="Gill Sans"/>
                <a:sym typeface="Gill Sans"/>
              </a:rPr>
              <a:t>圖片摘自聖經簡報站 </a:t>
            </a:r>
            <a:endParaRPr sz="700"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solidFill>
            <a:schemeClr val="lt1"/>
          </a:solidFill>
          <a:ln cap="sq" cmpd="sng" w="317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zh-TW"/>
              <a:t>經文大綱/史實回顧  預備將來外邦新領袖</a:t>
            </a:r>
            <a:endParaRPr/>
          </a:p>
        </p:txBody>
      </p:sp>
      <p:sp>
        <p:nvSpPr>
          <p:cNvPr id="112" name="Google Shape;112;p5"/>
          <p:cNvSpPr txBox="1"/>
          <p:nvPr/>
        </p:nvSpPr>
        <p:spPr>
          <a:xfrm>
            <a:off x="561472" y="1360122"/>
            <a:ext cx="4421075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I 保羅在信主前主給他的預備 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Gill Sans"/>
              <a:buAutoNum type="arabicPeriod" startAt="2"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大數雖在羅馬統治之下，但有自己的自治權，並保有著希臘文化。</a:t>
            </a:r>
            <a:endParaRPr/>
          </a:p>
          <a:p>
            <a:pPr indent="-2286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ill Sans"/>
              <a:buNone/>
            </a:pPr>
            <a:r>
              <a:t/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</p:txBody>
      </p:sp>
      <p:sp>
        <p:nvSpPr>
          <p:cNvPr id="113" name="Google Shape;113;p5"/>
          <p:cNvSpPr/>
          <p:nvPr/>
        </p:nvSpPr>
        <p:spPr>
          <a:xfrm>
            <a:off x="821093" y="2583049"/>
            <a:ext cx="3429974" cy="19017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大數是基利家的首府，是一個商業學術中心，崇尚希臘文化思想。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-285750" lvl="0" marL="285750" marR="0" rtl="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羅馬公民的特權</a:t>
            </a:r>
            <a:endParaRPr/>
          </a:p>
          <a:p>
            <a:pPr indent="-171450" lvl="0" marL="285750" marR="0" rtl="0" algn="l">
              <a:lnSpc>
                <a:spcPct val="120000"/>
              </a:lnSpc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</p:txBody>
      </p:sp>
      <p:pic>
        <p:nvPicPr>
          <p:cNvPr id="114" name="Google Shape;11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74672" y="1249438"/>
            <a:ext cx="3557628" cy="2667223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5"/>
          <p:cNvSpPr txBox="1"/>
          <p:nvPr/>
        </p:nvSpPr>
        <p:spPr>
          <a:xfrm>
            <a:off x="5854116" y="4027345"/>
            <a:ext cx="226215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大數的克麗歐佩卓門</a:t>
            </a:r>
            <a:endParaRPr/>
          </a:p>
        </p:txBody>
      </p:sp>
      <p:sp>
        <p:nvSpPr>
          <p:cNvPr id="116" name="Google Shape;116;p5"/>
          <p:cNvSpPr txBox="1"/>
          <p:nvPr/>
        </p:nvSpPr>
        <p:spPr>
          <a:xfrm>
            <a:off x="7774200" y="4668850"/>
            <a:ext cx="1058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00">
                <a:latin typeface="Gill Sans"/>
                <a:ea typeface="Gill Sans"/>
                <a:cs typeface="Gill Sans"/>
                <a:sym typeface="Gill Sans"/>
              </a:rPr>
              <a:t>圖片摘自聖經簡報站 </a:t>
            </a:r>
            <a:endParaRPr sz="700"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solidFill>
            <a:schemeClr val="lt1"/>
          </a:solidFill>
          <a:ln cap="sq" cmpd="sng" w="317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zh-TW"/>
              <a:t>經文大綱/史實回顧  預備將來外邦新領袖</a:t>
            </a:r>
            <a:endParaRPr/>
          </a:p>
        </p:txBody>
      </p:sp>
      <p:sp>
        <p:nvSpPr>
          <p:cNvPr id="122" name="Google Shape;122;p6"/>
          <p:cNvSpPr txBox="1"/>
          <p:nvPr/>
        </p:nvSpPr>
        <p:spPr>
          <a:xfrm>
            <a:off x="561475" y="1360125"/>
            <a:ext cx="47475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I 保羅在信主前主給他的預備 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Gill Sans"/>
              <a:buAutoNum type="arabicPeriod" startAt="3"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早期教育環境的預備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保羅的父親可能是個法利賽人(徒23:6)，接受律法和先知的傳統教育。在那裡，他閱讀希伯來聖經，學習當時通行各地的亞蘭語。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起先接受一般的正規教育，然後跟隨猶太教大師希列(Hillel)之孫迦瑪列，學習猶太法典，接受拉比的訓練。此時他大概是20至30歲(徒22:3)。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</p:txBody>
      </p:sp>
      <p:pic>
        <p:nvPicPr>
          <p:cNvPr id="123" name="Google Shape;12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47105" y="2220686"/>
            <a:ext cx="3185195" cy="2278757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6"/>
          <p:cNvSpPr txBox="1"/>
          <p:nvPr/>
        </p:nvSpPr>
        <p:spPr>
          <a:xfrm>
            <a:off x="7728025" y="4715825"/>
            <a:ext cx="1058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00">
                <a:latin typeface="Gill Sans"/>
                <a:ea typeface="Gill Sans"/>
                <a:cs typeface="Gill Sans"/>
                <a:sym typeface="Gill Sans"/>
              </a:rPr>
              <a:t>圖片摘自聖經簡報站 </a:t>
            </a:r>
            <a:endParaRPr sz="700"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solidFill>
            <a:schemeClr val="lt1"/>
          </a:solidFill>
          <a:ln cap="sq" cmpd="sng" w="317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zh-TW"/>
              <a:t>經文大綱/史實回顧  預備將來外邦新領袖</a:t>
            </a:r>
            <a:endParaRPr/>
          </a:p>
        </p:txBody>
      </p:sp>
      <p:sp>
        <p:nvSpPr>
          <p:cNvPr id="130" name="Google Shape;130;p7"/>
          <p:cNvSpPr txBox="1"/>
          <p:nvPr/>
        </p:nvSpPr>
        <p:spPr>
          <a:xfrm>
            <a:off x="571039" y="1139989"/>
            <a:ext cx="4913434" cy="2616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I 保羅在信主前主給他的預備 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Gill Sans"/>
              <a:buAutoNum type="arabicPeriod" startAt="3"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早期教育環境的預備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約13歲左右(成為律法之子)，保羅可能來到耶路撒冷，和姐姐住在一起(徒23:16)。</a:t>
            </a:r>
            <a:endParaRPr/>
          </a:p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要成為拉比，他還需要學習一門手藝，作為謀生技能。他選擇製造帳棚，因基利家省的山羊毛和大數城的帳棚是聞名的。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</p:txBody>
      </p:sp>
      <p:grpSp>
        <p:nvGrpSpPr>
          <p:cNvPr id="131" name="Google Shape;131;p7"/>
          <p:cNvGrpSpPr/>
          <p:nvPr/>
        </p:nvGrpSpPr>
        <p:grpSpPr>
          <a:xfrm>
            <a:off x="5833941" y="1277368"/>
            <a:ext cx="2748587" cy="3657600"/>
            <a:chOff x="5486400" y="266700"/>
            <a:chExt cx="5181600" cy="6503988"/>
          </a:xfrm>
        </p:grpSpPr>
        <p:pic>
          <p:nvPicPr>
            <p:cNvPr id="132" name="Google Shape;132;p7"/>
            <p:cNvPicPr preferRelativeResize="0"/>
            <p:nvPr/>
          </p:nvPicPr>
          <p:blipFill rotWithShape="1">
            <a:blip r:embed="rId3">
              <a:alphaModFix/>
            </a:blip>
            <a:srcRect b="0" l="3574" r="0" t="0"/>
            <a:stretch/>
          </p:blipFill>
          <p:spPr>
            <a:xfrm>
              <a:off x="5486400" y="266700"/>
              <a:ext cx="5181600" cy="6324600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</p:pic>
        <p:sp>
          <p:nvSpPr>
            <p:cNvPr id="133" name="Google Shape;133;p7"/>
            <p:cNvSpPr/>
            <p:nvPr/>
          </p:nvSpPr>
          <p:spPr>
            <a:xfrm>
              <a:off x="8304214" y="2794000"/>
              <a:ext cx="1704975" cy="1117600"/>
            </a:xfrm>
            <a:custGeom>
              <a:rect b="b" l="l" r="r" t="t"/>
              <a:pathLst>
                <a:path extrusionOk="0" h="463" w="707">
                  <a:moveTo>
                    <a:pt x="11" y="461"/>
                  </a:moveTo>
                  <a:lnTo>
                    <a:pt x="38" y="415"/>
                  </a:lnTo>
                  <a:lnTo>
                    <a:pt x="43" y="360"/>
                  </a:lnTo>
                  <a:lnTo>
                    <a:pt x="0" y="298"/>
                  </a:lnTo>
                  <a:lnTo>
                    <a:pt x="54" y="238"/>
                  </a:lnTo>
                  <a:lnTo>
                    <a:pt x="135" y="223"/>
                  </a:lnTo>
                  <a:lnTo>
                    <a:pt x="204" y="233"/>
                  </a:lnTo>
                  <a:lnTo>
                    <a:pt x="245" y="211"/>
                  </a:lnTo>
                  <a:lnTo>
                    <a:pt x="287" y="121"/>
                  </a:lnTo>
                  <a:lnTo>
                    <a:pt x="348" y="93"/>
                  </a:lnTo>
                  <a:lnTo>
                    <a:pt x="440" y="67"/>
                  </a:lnTo>
                  <a:lnTo>
                    <a:pt x="510" y="31"/>
                  </a:lnTo>
                  <a:lnTo>
                    <a:pt x="548" y="7"/>
                  </a:lnTo>
                  <a:lnTo>
                    <a:pt x="603" y="0"/>
                  </a:lnTo>
                  <a:lnTo>
                    <a:pt x="614" y="63"/>
                  </a:lnTo>
                  <a:lnTo>
                    <a:pt x="643" y="91"/>
                  </a:lnTo>
                  <a:lnTo>
                    <a:pt x="707" y="102"/>
                  </a:lnTo>
                  <a:lnTo>
                    <a:pt x="679" y="191"/>
                  </a:lnTo>
                  <a:lnTo>
                    <a:pt x="609" y="318"/>
                  </a:lnTo>
                  <a:lnTo>
                    <a:pt x="612" y="298"/>
                  </a:lnTo>
                  <a:lnTo>
                    <a:pt x="583" y="276"/>
                  </a:lnTo>
                  <a:lnTo>
                    <a:pt x="525" y="343"/>
                  </a:lnTo>
                  <a:lnTo>
                    <a:pt x="463" y="351"/>
                  </a:lnTo>
                  <a:lnTo>
                    <a:pt x="393" y="307"/>
                  </a:lnTo>
                  <a:lnTo>
                    <a:pt x="361" y="301"/>
                  </a:lnTo>
                  <a:lnTo>
                    <a:pt x="312" y="327"/>
                  </a:lnTo>
                  <a:lnTo>
                    <a:pt x="233" y="418"/>
                  </a:lnTo>
                  <a:lnTo>
                    <a:pt x="218" y="403"/>
                  </a:lnTo>
                  <a:lnTo>
                    <a:pt x="189" y="435"/>
                  </a:lnTo>
                  <a:lnTo>
                    <a:pt x="155" y="442"/>
                  </a:lnTo>
                  <a:lnTo>
                    <a:pt x="145" y="427"/>
                  </a:lnTo>
                  <a:lnTo>
                    <a:pt x="77" y="449"/>
                  </a:lnTo>
                  <a:lnTo>
                    <a:pt x="61" y="443"/>
                  </a:lnTo>
                  <a:lnTo>
                    <a:pt x="29" y="463"/>
                  </a:lnTo>
                  <a:lnTo>
                    <a:pt x="11" y="461"/>
                  </a:lnTo>
                  <a:close/>
                </a:path>
              </a:pathLst>
            </a:custGeom>
            <a:solidFill>
              <a:srgbClr val="336600">
                <a:alpha val="49803"/>
              </a:srgbClr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8686801" y="2286000"/>
              <a:ext cx="1322387" cy="457200"/>
            </a:xfrm>
            <a:prstGeom prst="wedgeRectCallout">
              <a:avLst>
                <a:gd fmla="val 13620" name="adj1"/>
                <a:gd fmla="val 148264" name="adj2"/>
              </a:avLst>
            </a:prstGeom>
            <a:solidFill>
              <a:srgbClr val="003366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基利家</a:t>
              </a: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9561512" y="3428999"/>
              <a:ext cx="1016003" cy="457200"/>
            </a:xfrm>
            <a:prstGeom prst="wedgeRectCallout">
              <a:avLst>
                <a:gd fmla="val -77708" name="adj1"/>
                <a:gd fmla="val -26042" name="adj2"/>
              </a:avLst>
            </a:prstGeom>
            <a:solidFill>
              <a:srgbClr val="003366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大數</a:t>
              </a: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9315450" y="5930900"/>
              <a:ext cx="134938" cy="134938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7"/>
            <p:cNvSpPr/>
            <p:nvPr/>
          </p:nvSpPr>
          <p:spPr>
            <a:xfrm>
              <a:off x="8872542" y="6313488"/>
              <a:ext cx="1704974" cy="457200"/>
            </a:xfrm>
            <a:prstGeom prst="wedgeRectCallout">
              <a:avLst>
                <a:gd fmla="val -21132" name="adj1"/>
                <a:gd fmla="val -102841" name="adj2"/>
              </a:avLst>
            </a:prstGeom>
            <a:solidFill>
              <a:srgbClr val="003366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耶路撒冷</a:t>
              </a:r>
              <a:endParaRPr/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9210675" y="3470275"/>
              <a:ext cx="134938" cy="134938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" name="Google Shape;139;p7"/>
          <p:cNvSpPr txBox="1"/>
          <p:nvPr/>
        </p:nvSpPr>
        <p:spPr>
          <a:xfrm>
            <a:off x="3647850" y="4460750"/>
            <a:ext cx="183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圖片摘自聖經簡報站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solidFill>
            <a:schemeClr val="lt1"/>
          </a:solidFill>
          <a:ln cap="sq" cmpd="sng" w="317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zh-TW"/>
              <a:t>經文大綱/史實回顧  預備將來外邦新領袖</a:t>
            </a:r>
            <a:endParaRPr/>
          </a:p>
        </p:txBody>
      </p:sp>
      <p:sp>
        <p:nvSpPr>
          <p:cNvPr id="145" name="Google Shape;145;p8"/>
          <p:cNvSpPr txBox="1"/>
          <p:nvPr/>
        </p:nvSpPr>
        <p:spPr>
          <a:xfrm>
            <a:off x="561472" y="1360122"/>
            <a:ext cx="4454080" cy="28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I 保羅在信主前主給他的預備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Gill Sans"/>
              <a:buAutoNum type="arabicPeriod" startAt="4"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掃羅時期心中的自義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保羅在學習過程中，必然比別人有更突出的表現，謹守誡命。他是「希伯來人所生的希伯來人」(腓3:5)，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當聖徒被殺的時候，保羅也出名定案(徒26:10)，因此他可能是猶太公會的一名成員。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</p:txBody>
      </p:sp>
      <p:pic>
        <p:nvPicPr>
          <p:cNvPr id="146" name="Google Shape;14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93199" y="1477802"/>
            <a:ext cx="2989329" cy="3292973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8"/>
          <p:cNvSpPr txBox="1"/>
          <p:nvPr/>
        </p:nvSpPr>
        <p:spPr>
          <a:xfrm>
            <a:off x="7618400" y="4770775"/>
            <a:ext cx="1058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700">
                <a:latin typeface="Gill Sans"/>
                <a:ea typeface="Gill Sans"/>
                <a:cs typeface="Gill Sans"/>
                <a:sym typeface="Gill Sans"/>
              </a:rPr>
              <a:t>圖片摘自聖經簡報站 </a:t>
            </a:r>
            <a:endParaRPr sz="700"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"/>
          <p:cNvSpPr txBox="1"/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solidFill>
            <a:schemeClr val="lt1"/>
          </a:solidFill>
          <a:ln cap="sq" cmpd="sng" w="317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</a:pPr>
            <a:r>
              <a:rPr lang="zh-TW"/>
              <a:t>經文大綱/史實回顧  預備將來外邦新領袖</a:t>
            </a:r>
            <a:endParaRPr/>
          </a:p>
        </p:txBody>
      </p:sp>
      <p:sp>
        <p:nvSpPr>
          <p:cNvPr id="153" name="Google Shape;153;p9"/>
          <p:cNvSpPr txBox="1"/>
          <p:nvPr/>
        </p:nvSpPr>
        <p:spPr>
          <a:xfrm>
            <a:off x="472760" y="1392072"/>
            <a:ext cx="5547040" cy="36471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I 保羅在信主前主給他的預備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Gill Sans"/>
              <a:buAutoNum type="arabicPeriod" startAt="5"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掃羅對基督徒的逼迫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眾人打死司提反時候，見證人把衣裳放在「一個少年人名叫掃羅的腳前。」(徒7:58)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掃羅卻殘害教會，進各人的家，拉著男女下在監裡。(徒8:3）</a:t>
            </a:r>
            <a:endParaRPr sz="1800">
              <a:solidFill>
                <a:srgbClr val="262626"/>
              </a:solidFill>
              <a:latin typeface="STKaiti"/>
              <a:ea typeface="STKaiti"/>
              <a:cs typeface="STKaiti"/>
              <a:sym typeface="STKaiti"/>
            </a:endParaRPr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</a:pP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掃羅仍然向主的門徒口吐威嚇兇殺的話，去見大祭司，求文書給大馬色的各會堂，若是找著信奉這道的人，無論男女，都准他捆綁帶到耶路撒冷。</a:t>
            </a:r>
            <a:b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</a:br>
            <a:r>
              <a:rPr lang="zh-TW" sz="1800">
                <a:solidFill>
                  <a:srgbClr val="262626"/>
                </a:solidFill>
                <a:latin typeface="STKaiti"/>
                <a:ea typeface="STKaiti"/>
                <a:cs typeface="STKaiti"/>
                <a:sym typeface="STKaiti"/>
              </a:rPr>
              <a:t>(徒9:1-2)</a:t>
            </a:r>
            <a:endParaRPr/>
          </a:p>
        </p:txBody>
      </p:sp>
      <p:pic>
        <p:nvPicPr>
          <p:cNvPr id="154" name="Google Shape;15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45583" y="695225"/>
            <a:ext cx="2518790" cy="3788663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9"/>
          <p:cNvSpPr txBox="1"/>
          <p:nvPr/>
        </p:nvSpPr>
        <p:spPr>
          <a:xfrm>
            <a:off x="7706275" y="4622025"/>
            <a:ext cx="105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700">
                <a:latin typeface="Gill Sans"/>
                <a:ea typeface="Gill Sans"/>
                <a:cs typeface="Gill Sans"/>
                <a:sym typeface="Gill Sans"/>
              </a:rPr>
              <a:t>圖片摘自聖經簡報站 </a:t>
            </a:r>
            <a:endParaRPr sz="700"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arcel">
  <a:themeElements>
    <a:clrScheme name="Blue Green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Ye, Lei</dc:creator>
</cp:coreProperties>
</file>